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3488765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6372225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052537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3912456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133344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3152936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1178957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9866951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9663682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6769596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7472025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7546479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2279620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7858380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859483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6113241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B9C6-2768-4C1F-8132-7153781F5931}" type="datetimeFigureOut">
              <a:rPr lang="es-AR" smtClean="0"/>
              <a:t>07/07/2017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F6562C-3FB0-45B0-91FC-96424BF906B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126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4280" r:id="rId15"/>
    <p:sldLayoutId id="2147484281" r:id="rId16"/>
  </p:sldLayoutIdLst>
  <p:transition spd="slow">
    <p:random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Envió y recepción de datos de forma segura</a:t>
            </a:r>
            <a:endParaRPr lang="es-A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Seguridad informática, 2017</a:t>
            </a:r>
          </a:p>
          <a:p>
            <a:r>
              <a:rPr lang="es-ES_tradnl" dirty="0" smtClean="0"/>
              <a:t>Por Víctor Zanardi, Matías Lugo y Darío Gutiérrez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65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Lo necesario para usar PGP: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>El software: GnuPG(GPG)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50725" y="2413807"/>
            <a:ext cx="8596668" cy="388077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GnuPG </a:t>
            </a:r>
            <a:r>
              <a:rPr lang="es-ES" sz="3200" dirty="0"/>
              <a:t>(GNU Privacy </a:t>
            </a:r>
            <a:r>
              <a:rPr lang="es-ES" sz="3200" dirty="0"/>
              <a:t>Guard</a:t>
            </a:r>
            <a:r>
              <a:rPr lang="es-ES" sz="3200" dirty="0"/>
              <a:t>) es un derivado libre de </a:t>
            </a:r>
            <a:r>
              <a:rPr lang="es-ES" sz="3200" dirty="0" smtClean="0"/>
              <a:t>PGP</a:t>
            </a:r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 smtClean="0"/>
              <a:t>Usaremos </a:t>
            </a:r>
            <a:r>
              <a:rPr lang="es-ES" sz="3200" dirty="0"/>
              <a:t>el que ya viene incorporado en muchos sistemas Linux.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13144683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Lo necesario para usar PGP: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Anillo de claves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GPG tiene un repositorio de claves(anillo de claves) donde guarda todas las que tenemos almacenadas en nuestro sistema, ya sean privadas o </a:t>
            </a:r>
            <a:r>
              <a:rPr lang="es-ES" sz="3200" dirty="0" smtClean="0"/>
              <a:t>públicas</a:t>
            </a:r>
            <a:r>
              <a:rPr lang="es-ES" sz="3200" dirty="0"/>
              <a:t>.</a:t>
            </a:r>
            <a:endParaRPr lang="es-ES" sz="3200" dirty="0"/>
          </a:p>
          <a:p>
            <a:r>
              <a:rPr lang="es-ES" sz="3200" dirty="0" smtClean="0"/>
              <a:t>Debemos recordar </a:t>
            </a:r>
            <a:r>
              <a:rPr lang="es-ES" sz="3200" dirty="0"/>
              <a:t>que pub hace referencia a la clave pública y sub hace referencia a la privada.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14732916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Lo necesario para usar PGP: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>Servidores de claves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Servidor de claves PGP para subir nuestra clave </a:t>
            </a:r>
            <a:r>
              <a:rPr lang="es-ES" sz="2800" b="1" dirty="0" smtClean="0"/>
              <a:t>PUBLICA</a:t>
            </a:r>
            <a:r>
              <a:rPr lang="es-ES" sz="2800" dirty="0" smtClean="0"/>
              <a:t> de nuestro par de claves, son para facilitarnos un poco el uso del software</a:t>
            </a:r>
          </a:p>
          <a:p>
            <a:r>
              <a:rPr lang="es-ES" sz="2800" dirty="0" smtClean="0"/>
              <a:t>Compatibles </a:t>
            </a:r>
            <a:r>
              <a:rPr lang="es-ES" sz="2800" dirty="0"/>
              <a:t>con </a:t>
            </a:r>
            <a:r>
              <a:rPr lang="es-ES" sz="2800" dirty="0" smtClean="0"/>
              <a:t>GPG</a:t>
            </a:r>
          </a:p>
          <a:p>
            <a:r>
              <a:rPr lang="es-ES" sz="2800" dirty="0" smtClean="0"/>
              <a:t>Unos </a:t>
            </a:r>
            <a:r>
              <a:rPr lang="es-ES" sz="2800" dirty="0"/>
              <a:t>ejemplos de servidores son: pgp.rediris.es ó pgp.mit.edu.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0700153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61862" y="785446"/>
            <a:ext cx="8596668" cy="726831"/>
          </a:xfrm>
        </p:spPr>
        <p:txBody>
          <a:bodyPr/>
          <a:lstStyle/>
          <a:p>
            <a:pPr algn="ctr"/>
            <a:r>
              <a:rPr lang="es-ES_tradnl" dirty="0" smtClean="0"/>
              <a:t>Tener en cuenta…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2869809"/>
            <a:ext cx="5750706" cy="3530933"/>
          </a:xfrm>
          <a:ln w="38100">
            <a:solidFill>
              <a:schemeClr val="accent2"/>
            </a:solidFill>
          </a:ln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96" y="2855740"/>
            <a:ext cx="5784802" cy="3551869"/>
          </a:xfrm>
          <a:ln w="38100">
            <a:solidFill>
              <a:schemeClr val="accent2"/>
            </a:solidFill>
          </a:ln>
        </p:spPr>
      </p:pic>
      <p:sp>
        <p:nvSpPr>
          <p:cNvPr id="9" name="Título 3"/>
          <p:cNvSpPr txBox="1">
            <a:spLocks/>
          </p:cNvSpPr>
          <p:nvPr/>
        </p:nvSpPr>
        <p:spPr>
          <a:xfrm>
            <a:off x="1067524" y="1960098"/>
            <a:ext cx="4150230" cy="726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Cifrado Simétrico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Título 3"/>
          <p:cNvSpPr txBox="1">
            <a:spLocks/>
          </p:cNvSpPr>
          <p:nvPr/>
        </p:nvSpPr>
        <p:spPr>
          <a:xfrm>
            <a:off x="6877482" y="1960098"/>
            <a:ext cx="4150230" cy="726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Cifrado Asimétrico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4521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9691" y="2818228"/>
            <a:ext cx="6314309" cy="1106659"/>
          </a:xfrm>
        </p:spPr>
        <p:txBody>
          <a:bodyPr>
            <a:noAutofit/>
          </a:bodyPr>
          <a:lstStyle/>
          <a:p>
            <a:r>
              <a:rPr lang="es-ES_tradnl" sz="6000" dirty="0" smtClean="0"/>
              <a:t>PRESENTACION…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127354045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8848" y="525193"/>
            <a:ext cx="7355318" cy="2696308"/>
          </a:xfrm>
        </p:spPr>
        <p:txBody>
          <a:bodyPr>
            <a:noAutofit/>
          </a:bodyPr>
          <a:lstStyle/>
          <a:p>
            <a:pPr algn="ctr"/>
            <a:r>
              <a:rPr lang="es-ES_tradnl" sz="15000" dirty="0" smtClean="0"/>
              <a:t>FIN</a:t>
            </a:r>
            <a:endParaRPr lang="es-AR" sz="15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98" y="3221501"/>
            <a:ext cx="4926818" cy="27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980049" y="563937"/>
            <a:ext cx="94722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0" i="0" dirty="0" smtClean="0">
                <a:solidFill>
                  <a:srgbClr val="333333"/>
                </a:solidFill>
                <a:effectLst/>
                <a:latin typeface="Noto Serif"/>
              </a:rPr>
              <a:t>“El único sistema verdaderamente protegido es aquél que está apagado, encerrado en un bloque de hormigón y sellado en una habitación forrada de plomo con guardias armados - y aún así tengo mis dudas ”</a:t>
            </a:r>
          </a:p>
          <a:p>
            <a:endParaRPr lang="es-ES" sz="4000" dirty="0">
              <a:solidFill>
                <a:srgbClr val="333333"/>
              </a:solidFill>
              <a:latin typeface="Noto Serif"/>
            </a:endParaRPr>
          </a:p>
          <a:p>
            <a:endParaRPr lang="es-ES" sz="4000" dirty="0" smtClean="0">
              <a:solidFill>
                <a:srgbClr val="333333"/>
              </a:solidFill>
              <a:latin typeface="Noto Serif"/>
            </a:endParaRPr>
          </a:p>
          <a:p>
            <a:pPr algn="r"/>
            <a:r>
              <a:rPr lang="es-ES" sz="2800" dirty="0" smtClean="0">
                <a:solidFill>
                  <a:srgbClr val="333333"/>
                </a:solidFill>
                <a:latin typeface="Noto Serif"/>
              </a:rPr>
              <a:t>Gene Spafford, 1989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569574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2252"/>
          </a:xfrm>
        </p:spPr>
        <p:txBody>
          <a:bodyPr/>
          <a:lstStyle/>
          <a:p>
            <a:r>
              <a:rPr lang="es-ES_tradnl" dirty="0" smtClean="0"/>
              <a:t>Problemas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31853"/>
            <a:ext cx="8596668" cy="440951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Hoy en día, gran parte de la comunicación en Internet se lleva a cabo a través de la difusión de mensajes en redes sociales y servicios de mensajería instantánea.</a:t>
            </a:r>
          </a:p>
          <a:p>
            <a:pPr marL="0" indent="0">
              <a:buNone/>
            </a:pPr>
            <a:endParaRPr lang="es-ES_tradnl" sz="800" dirty="0" smtClean="0"/>
          </a:p>
          <a:p>
            <a:r>
              <a:rPr lang="es-ES_tradnl" sz="2800" dirty="0" smtClean="0"/>
              <a:t>Muchas empresas, por lo general, utilizan el correo electrónico.</a:t>
            </a:r>
          </a:p>
          <a:p>
            <a:pPr marL="0" indent="0">
              <a:buNone/>
            </a:pPr>
            <a:endParaRPr lang="es-ES_tradnl" sz="800" dirty="0" smtClean="0"/>
          </a:p>
          <a:p>
            <a:r>
              <a:rPr lang="es-ES_tradnl" sz="2800" dirty="0" smtClean="0"/>
              <a:t>Los criminales informáticos atacan sobre todo a los mensajes que se presentan sin cifrar.</a:t>
            </a:r>
          </a:p>
          <a:p>
            <a:endParaRPr lang="es-ES_tradnl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747071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Cameron Lacroix: Hackeo a los servidores de T-movile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sz="3200" dirty="0" smtClean="0"/>
              <a:t>En 2005, el joven accedió </a:t>
            </a:r>
            <a:r>
              <a:rPr lang="es-ES" sz="3200" dirty="0"/>
              <a:t>a la cuenta de Paris Hilton en los servidores de T-Mobile asociados a sus terminales Sidekick en los que se guardaban desde la agenda de contactos, hasta los videos pasando por las fotos de los usuarios, incluidas las de la </a:t>
            </a:r>
            <a:r>
              <a:rPr lang="es-ES" sz="3200" i="1" dirty="0"/>
              <a:t>celebrity</a:t>
            </a:r>
            <a:r>
              <a:rPr lang="es-ES" sz="3200" dirty="0" smtClean="0"/>
              <a:t>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88334277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Aaron Swartz: Robo de información protegida.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 smtClean="0"/>
              <a:t>En 2010, Aaron </a:t>
            </a:r>
            <a:r>
              <a:rPr lang="es-ES" sz="3200" dirty="0"/>
              <a:t>Swartz </a:t>
            </a:r>
            <a:r>
              <a:rPr lang="es-ES" sz="3200" dirty="0" smtClean="0"/>
              <a:t>robo </a:t>
            </a:r>
            <a:r>
              <a:rPr lang="es-ES" sz="3200" dirty="0"/>
              <a:t>unos cuatro millones de documentos y aplicaciones bajo copyright del repositorio digital de publicaciones académicas JSTOR a través de las redes del MIT.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4295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Hurto de certificados digitales a Realtek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 smtClean="0"/>
              <a:t>Si bien no fue de mucho volumen, si fue “bastante </a:t>
            </a:r>
            <a:r>
              <a:rPr lang="es-ES" sz="3200" dirty="0"/>
              <a:t>serio” porque “utilizando este certificado robado misteriosamente a Realtek se consigue llevar a cabo el ataque de Stuxnet contra las centrales de centrifugación de uranio de Natanz</a:t>
            </a:r>
            <a:r>
              <a:rPr lang="es-ES" sz="3200" dirty="0" smtClean="0"/>
              <a:t>”, según </a:t>
            </a:r>
            <a:r>
              <a:rPr lang="es-AR" sz="3200" dirty="0"/>
              <a:t>José Carlos </a:t>
            </a:r>
            <a:r>
              <a:rPr lang="es-AR" sz="3200" dirty="0" smtClean="0"/>
              <a:t>Norte.</a:t>
            </a:r>
            <a:endParaRPr lang="es-ES" sz="3200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8447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2927" y="1594338"/>
            <a:ext cx="9957841" cy="1320800"/>
          </a:xfrm>
        </p:spPr>
        <p:txBody>
          <a:bodyPr>
            <a:noAutofit/>
          </a:bodyPr>
          <a:lstStyle/>
          <a:p>
            <a:r>
              <a:rPr lang="es-ES_tradnl" sz="4400" dirty="0" smtClean="0"/>
              <a:t>¿Cómo proteger información enviada?</a:t>
            </a:r>
            <a:endParaRPr lang="es-AR" sz="44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95" y="2757268"/>
            <a:ext cx="6433339" cy="2470260"/>
          </a:xfrm>
        </p:spPr>
      </p:pic>
    </p:spTree>
    <p:extLst>
      <p:ext uri="{BB962C8B-B14F-4D97-AF65-F5344CB8AC3E}">
        <p14:creationId xmlns:p14="http://schemas.microsoft.com/office/powerpoint/2010/main" val="291264709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PGP: Pretty Good Privacy</a:t>
            </a:r>
            <a:br>
              <a:rPr lang="es-ES_tradnl" dirty="0" smtClean="0"/>
            </a:br>
            <a:r>
              <a:rPr lang="es-ES_tradnl" dirty="0" smtClean="0"/>
              <a:t>(“Protección bastante buena”)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26802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El protocolo PGP ofrece la posibilidad de proteger y cifrar la información </a:t>
            </a:r>
            <a:r>
              <a:rPr lang="es-ES" sz="2800" dirty="0" smtClean="0"/>
              <a:t>para un posterior envío.</a:t>
            </a:r>
          </a:p>
          <a:p>
            <a:r>
              <a:rPr lang="es-ES" sz="2800" dirty="0" smtClean="0"/>
              <a:t>Desarrollado por Phil Zimmermann, y después se </a:t>
            </a:r>
            <a:r>
              <a:rPr lang="es-ES" sz="2800" dirty="0"/>
              <a:t>ha generalizado para describir el método de encriptado que utiliza este software. </a:t>
            </a:r>
            <a:endParaRPr lang="es-ES" sz="2800" dirty="0" smtClean="0"/>
          </a:p>
          <a:p>
            <a:r>
              <a:rPr lang="es-ES" sz="2800" dirty="0" smtClean="0"/>
              <a:t>Tanto emisor como receptor deben usar el protocolo PGP.</a:t>
            </a:r>
          </a:p>
          <a:p>
            <a:r>
              <a:rPr lang="es-ES" sz="2800" dirty="0" smtClean="0"/>
              <a:t>Es multiplataforma.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40462708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183" y="1740486"/>
            <a:ext cx="4977878" cy="850314"/>
          </a:xfrm>
        </p:spPr>
        <p:txBody>
          <a:bodyPr/>
          <a:lstStyle/>
          <a:p>
            <a:r>
              <a:rPr lang="es-ES_tradnl" dirty="0" smtClean="0"/>
              <a:t>Peeero</a:t>
            </a:r>
            <a:r>
              <a:rPr lang="es-ES_tradnl" dirty="0" smtClean="0"/>
              <a:t>…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241235" y="2590800"/>
            <a:ext cx="6187699" cy="2813539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La cantidad de pasos necesarios para llevar a cabo la configuración ha hecho que solo unos pocos usuarios utilicen el software. Aunque para que mas usuarios lo adopten se hayan desarrollados algunos plugins como </a:t>
            </a:r>
            <a:r>
              <a:rPr lang="es-ES" sz="2400" dirty="0"/>
              <a:t>OutlookPrivacyPlugin</a:t>
            </a:r>
            <a:r>
              <a:rPr lang="es-ES" sz="2400" dirty="0"/>
              <a:t>, </a:t>
            </a:r>
            <a:r>
              <a:rPr lang="es-ES" sz="2400" dirty="0"/>
              <a:t>Mailvelope</a:t>
            </a:r>
            <a:r>
              <a:rPr lang="es-ES" sz="2400" dirty="0"/>
              <a:t> o </a:t>
            </a:r>
            <a:r>
              <a:rPr lang="es-ES" sz="2400" dirty="0"/>
              <a:t>Secure</a:t>
            </a:r>
            <a:r>
              <a:rPr lang="es-ES" sz="2400" dirty="0"/>
              <a:t> Gmail. </a:t>
            </a:r>
            <a:endParaRPr lang="es-AR" sz="2400" dirty="0"/>
          </a:p>
          <a:p>
            <a:endParaRPr lang="es-A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4" y="1270000"/>
            <a:ext cx="5212030" cy="5212030"/>
          </a:xfrm>
        </p:spPr>
      </p:pic>
    </p:spTree>
    <p:extLst>
      <p:ext uri="{BB962C8B-B14F-4D97-AF65-F5344CB8AC3E}">
        <p14:creationId xmlns:p14="http://schemas.microsoft.com/office/powerpoint/2010/main" val="12014527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499</Words>
  <Application>Microsoft Office PowerPoint</Application>
  <PresentationFormat>Panorámica</PresentationFormat>
  <Paragraphs>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Noto Serif</vt:lpstr>
      <vt:lpstr>Trebuchet MS</vt:lpstr>
      <vt:lpstr>Wingdings 3</vt:lpstr>
      <vt:lpstr>Faceta</vt:lpstr>
      <vt:lpstr>Envió y recepción de datos de forma segura</vt:lpstr>
      <vt:lpstr>Presentación de PowerPoint</vt:lpstr>
      <vt:lpstr>Problemas</vt:lpstr>
      <vt:lpstr>Cameron Lacroix: Hackeo a los servidores de T-movile</vt:lpstr>
      <vt:lpstr>Aaron Swartz: Robo de información protegida.</vt:lpstr>
      <vt:lpstr>Hurto de certificados digitales a Realtek</vt:lpstr>
      <vt:lpstr>¿Cómo proteger información enviada?</vt:lpstr>
      <vt:lpstr>PGP: Pretty Good Privacy (“Protección bastante buena”)</vt:lpstr>
      <vt:lpstr>Peeero…</vt:lpstr>
      <vt:lpstr>Lo necesario para usar PGP: El software: GnuPG(GPG)</vt:lpstr>
      <vt:lpstr>Lo necesario para usar PGP: Anillo de claves</vt:lpstr>
      <vt:lpstr>Lo necesario para usar PGP: Servidores de claves</vt:lpstr>
      <vt:lpstr>Tener en cuenta…</vt:lpstr>
      <vt:lpstr>PRESENTACION…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19</cp:revision>
  <dcterms:created xsi:type="dcterms:W3CDTF">2017-07-07T01:14:28Z</dcterms:created>
  <dcterms:modified xsi:type="dcterms:W3CDTF">2017-07-07T19:44:10Z</dcterms:modified>
</cp:coreProperties>
</file>