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54"/>
  </p:notesMasterIdLst>
  <p:sldIdLst>
    <p:sldId id="360" r:id="rId3"/>
    <p:sldId id="267" r:id="rId4"/>
    <p:sldId id="348" r:id="rId5"/>
    <p:sldId id="266" r:id="rId6"/>
    <p:sldId id="258" r:id="rId7"/>
    <p:sldId id="268" r:id="rId8"/>
    <p:sldId id="269" r:id="rId9"/>
    <p:sldId id="328" r:id="rId10"/>
    <p:sldId id="322" r:id="rId11"/>
    <p:sldId id="323" r:id="rId12"/>
    <p:sldId id="324" r:id="rId13"/>
    <p:sldId id="325" r:id="rId14"/>
    <p:sldId id="326" r:id="rId15"/>
    <p:sldId id="327" r:id="rId16"/>
    <p:sldId id="272" r:id="rId17"/>
    <p:sldId id="273" r:id="rId18"/>
    <p:sldId id="270" r:id="rId19"/>
    <p:sldId id="271" r:id="rId20"/>
    <p:sldId id="275" r:id="rId21"/>
    <p:sldId id="277" r:id="rId22"/>
    <p:sldId id="279" r:id="rId23"/>
    <p:sldId id="278" r:id="rId24"/>
    <p:sldId id="280" r:id="rId25"/>
    <p:sldId id="281" r:id="rId26"/>
    <p:sldId id="283" r:id="rId27"/>
    <p:sldId id="282" r:id="rId28"/>
    <p:sldId id="284" r:id="rId29"/>
    <p:sldId id="304" r:id="rId30"/>
    <p:sldId id="305" r:id="rId31"/>
    <p:sldId id="306" r:id="rId32"/>
    <p:sldId id="307" r:id="rId33"/>
    <p:sldId id="353" r:id="rId34"/>
    <p:sldId id="311" r:id="rId35"/>
    <p:sldId id="354" r:id="rId36"/>
    <p:sldId id="355" r:id="rId37"/>
    <p:sldId id="356" r:id="rId38"/>
    <p:sldId id="357" r:id="rId39"/>
    <p:sldId id="358" r:id="rId40"/>
    <p:sldId id="359" r:id="rId41"/>
    <p:sldId id="312" r:id="rId42"/>
    <p:sldId id="313" r:id="rId43"/>
    <p:sldId id="314" r:id="rId44"/>
    <p:sldId id="315" r:id="rId45"/>
    <p:sldId id="316" r:id="rId46"/>
    <p:sldId id="317" r:id="rId47"/>
    <p:sldId id="318" r:id="rId48"/>
    <p:sldId id="319" r:id="rId49"/>
    <p:sldId id="320" r:id="rId50"/>
    <p:sldId id="308" r:id="rId51"/>
    <p:sldId id="309" r:id="rId52"/>
    <p:sldId id="345" r:id="rId5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59" autoAdjust="0"/>
    <p:restoredTop sz="67895" autoAdjust="0"/>
  </p:normalViewPr>
  <p:slideViewPr>
    <p:cSldViewPr>
      <p:cViewPr varScale="1">
        <p:scale>
          <a:sx n="70" d="100"/>
          <a:sy n="70" d="100"/>
        </p:scale>
        <p:origin x="1398"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A5ED23-4D57-4A5F-BC56-64A82D2B0EDA}"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71EF458-AE15-4A74-86AE-9DE9509E510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s-AR" dirty="0" smtClean="0"/>
            <a:t>Orientado a datos</a:t>
          </a:r>
          <a:endParaRPr lang="en-US" dirty="0"/>
        </a:p>
      </dgm:t>
    </dgm:pt>
    <dgm:pt modelId="{5413C5FC-D81E-4F3A-80BD-B84589A3221E}" type="parTrans" cxnId="{093C909A-1BC2-49CB-B749-443B4752C05E}">
      <dgm:prSet/>
      <dgm:spPr/>
      <dgm:t>
        <a:bodyPr/>
        <a:lstStyle/>
        <a:p>
          <a:endParaRPr lang="en-US"/>
        </a:p>
      </dgm:t>
    </dgm:pt>
    <dgm:pt modelId="{4E57C932-972D-4DB3-8F0E-1C4EE49F9F4A}" type="sibTrans" cxnId="{093C909A-1BC2-49CB-B749-443B4752C05E}">
      <dgm:prSet/>
      <dgm:spPr/>
      <dgm:t>
        <a:bodyPr/>
        <a:lstStyle/>
        <a:p>
          <a:endParaRPr lang="en-US"/>
        </a:p>
      </dgm:t>
    </dgm:pt>
    <dgm:pt modelId="{9E69A499-D3CA-4F21-A0CB-8A762160C39E}">
      <dgm:prSet phldrT="[Text]"/>
      <dgm:spPr/>
      <dgm:t>
        <a:bodyPr/>
        <a:lstStyle/>
        <a:p>
          <a:r>
            <a:rPr lang="es-AR" dirty="0" smtClean="0"/>
            <a:t>ABM de tablas</a:t>
          </a:r>
          <a:endParaRPr lang="en-US" dirty="0"/>
        </a:p>
      </dgm:t>
    </dgm:pt>
    <dgm:pt modelId="{A98177C7-E590-4951-B7B7-938F1F450168}" type="parTrans" cxnId="{C64A6728-27FF-4706-BE0D-5A9EB335BA48}">
      <dgm:prSet/>
      <dgm:spPr/>
      <dgm:t>
        <a:bodyPr/>
        <a:lstStyle/>
        <a:p>
          <a:endParaRPr lang="en-US"/>
        </a:p>
      </dgm:t>
    </dgm:pt>
    <dgm:pt modelId="{3150222A-EBCF-4A9A-97CC-234F1F54328D}" type="sibTrans" cxnId="{C64A6728-27FF-4706-BE0D-5A9EB335BA48}">
      <dgm:prSet/>
      <dgm:spPr/>
      <dgm:t>
        <a:bodyPr/>
        <a:lstStyle/>
        <a:p>
          <a:endParaRPr lang="en-US"/>
        </a:p>
      </dgm:t>
    </dgm:pt>
    <dgm:pt modelId="{79ED7439-F596-4950-9650-CF3C0BA37CDB}">
      <dgm:prSet phldrT="[Text]"/>
      <dgm:spPr/>
      <dgm:t>
        <a:bodyPr/>
        <a:lstStyle/>
        <a:p>
          <a:r>
            <a:rPr lang="es-AR" dirty="0" smtClean="0"/>
            <a:t>Pantallas de tablas</a:t>
          </a:r>
          <a:endParaRPr lang="en-US" dirty="0"/>
        </a:p>
      </dgm:t>
    </dgm:pt>
    <dgm:pt modelId="{12A2EE9A-56E7-4774-9D1F-1C9A106DDFF6}" type="parTrans" cxnId="{B85D79FB-679E-41DA-8BEF-46C7AC13208F}">
      <dgm:prSet/>
      <dgm:spPr/>
      <dgm:t>
        <a:bodyPr/>
        <a:lstStyle/>
        <a:p>
          <a:endParaRPr lang="en-US"/>
        </a:p>
      </dgm:t>
    </dgm:pt>
    <dgm:pt modelId="{D6D8A814-BC80-4D37-96E9-8FD07F6A5C75}" type="sibTrans" cxnId="{B85D79FB-679E-41DA-8BEF-46C7AC13208F}">
      <dgm:prSet/>
      <dgm:spPr/>
      <dgm:t>
        <a:bodyPr/>
        <a:lstStyle/>
        <a:p>
          <a:endParaRPr lang="en-US"/>
        </a:p>
      </dgm:t>
    </dgm:pt>
    <dgm:pt modelId="{5645E948-0CD6-4EEE-B3C2-0926E9AB5B1C}">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s-AR" dirty="0" smtClean="0"/>
            <a:t>Aplicación cerrada</a:t>
          </a:r>
          <a:endParaRPr lang="en-US" dirty="0"/>
        </a:p>
      </dgm:t>
    </dgm:pt>
    <dgm:pt modelId="{AED27E23-4D26-45E4-A805-BB21A92AF804}" type="parTrans" cxnId="{FA59A53E-E374-4A25-BC6B-E21F5AD8A24F}">
      <dgm:prSet/>
      <dgm:spPr/>
      <dgm:t>
        <a:bodyPr/>
        <a:lstStyle/>
        <a:p>
          <a:endParaRPr lang="en-US"/>
        </a:p>
      </dgm:t>
    </dgm:pt>
    <dgm:pt modelId="{ACD343B4-6F99-4F6F-B2D1-D840BBCD6FC9}" type="sibTrans" cxnId="{FA59A53E-E374-4A25-BC6B-E21F5AD8A24F}">
      <dgm:prSet/>
      <dgm:spPr/>
      <dgm:t>
        <a:bodyPr/>
        <a:lstStyle/>
        <a:p>
          <a:endParaRPr lang="en-US"/>
        </a:p>
      </dgm:t>
    </dgm:pt>
    <dgm:pt modelId="{70A669AC-D4D8-44AA-B72C-148A87A7E287}">
      <dgm:prSet phldrT="[Text]"/>
      <dgm:spPr/>
      <dgm:t>
        <a:bodyPr/>
        <a:lstStyle/>
        <a:p>
          <a:r>
            <a:rPr lang="es-AR" dirty="0" smtClean="0"/>
            <a:t>Funcionalidad acotada</a:t>
          </a:r>
          <a:endParaRPr lang="en-US" dirty="0"/>
        </a:p>
      </dgm:t>
    </dgm:pt>
    <dgm:pt modelId="{6564B39B-2A04-4840-AC73-DEE66450283A}" type="parTrans" cxnId="{264D8B78-08B0-4644-A489-9539C8564471}">
      <dgm:prSet/>
      <dgm:spPr/>
      <dgm:t>
        <a:bodyPr/>
        <a:lstStyle/>
        <a:p>
          <a:endParaRPr lang="en-US"/>
        </a:p>
      </dgm:t>
    </dgm:pt>
    <dgm:pt modelId="{CABBA0FE-30B2-4768-A07E-FCEA2D0535C4}" type="sibTrans" cxnId="{264D8B78-08B0-4644-A489-9539C8564471}">
      <dgm:prSet/>
      <dgm:spPr/>
      <dgm:t>
        <a:bodyPr/>
        <a:lstStyle/>
        <a:p>
          <a:endParaRPr lang="en-US"/>
        </a:p>
      </dgm:t>
    </dgm:pt>
    <dgm:pt modelId="{0687E850-26C9-45AD-B28E-CAB6077A7C87}">
      <dgm:prSet phldrT="[Text]"/>
      <dgm:spPr/>
      <dgm:t>
        <a:bodyPr/>
        <a:lstStyle/>
        <a:p>
          <a:r>
            <a:rPr lang="es-AR" dirty="0" smtClean="0"/>
            <a:t>Sin evolución</a:t>
          </a:r>
          <a:endParaRPr lang="en-US" dirty="0"/>
        </a:p>
      </dgm:t>
    </dgm:pt>
    <dgm:pt modelId="{D8E8547A-5922-4734-AC2C-141F44A3DF5D}" type="parTrans" cxnId="{2D5C88CA-BC66-43F3-A3CD-C0A625FD068C}">
      <dgm:prSet/>
      <dgm:spPr/>
      <dgm:t>
        <a:bodyPr/>
        <a:lstStyle/>
        <a:p>
          <a:endParaRPr lang="en-US"/>
        </a:p>
      </dgm:t>
    </dgm:pt>
    <dgm:pt modelId="{51BFE69A-342F-47EB-AC9D-1AAF20B35ED6}" type="sibTrans" cxnId="{2D5C88CA-BC66-43F3-A3CD-C0A625FD068C}">
      <dgm:prSet/>
      <dgm:spPr/>
      <dgm:t>
        <a:bodyPr/>
        <a:lstStyle/>
        <a:p>
          <a:endParaRPr lang="en-US"/>
        </a:p>
      </dgm:t>
    </dgm:pt>
    <dgm:pt modelId="{C5D73346-8AF3-4073-8B02-6FDDE22AC5F1}">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s-AR" dirty="0" err="1" smtClean="0"/>
            <a:t>Workflow</a:t>
          </a:r>
          <a:r>
            <a:rPr lang="es-AR" dirty="0" smtClean="0"/>
            <a:t> controlado</a:t>
          </a:r>
          <a:endParaRPr lang="en-US" dirty="0"/>
        </a:p>
      </dgm:t>
    </dgm:pt>
    <dgm:pt modelId="{AC0D6347-819D-415F-9988-7D625C46B5DC}" type="parTrans" cxnId="{DDA8D4D2-42B6-41AF-8F84-E395BA74C6BE}">
      <dgm:prSet/>
      <dgm:spPr/>
      <dgm:t>
        <a:bodyPr/>
        <a:lstStyle/>
        <a:p>
          <a:endParaRPr lang="en-US"/>
        </a:p>
      </dgm:t>
    </dgm:pt>
    <dgm:pt modelId="{39635986-806B-4E4B-925C-58AFD91358D4}" type="sibTrans" cxnId="{DDA8D4D2-42B6-41AF-8F84-E395BA74C6BE}">
      <dgm:prSet/>
      <dgm:spPr/>
      <dgm:t>
        <a:bodyPr/>
        <a:lstStyle/>
        <a:p>
          <a:endParaRPr lang="en-US"/>
        </a:p>
      </dgm:t>
    </dgm:pt>
    <dgm:pt modelId="{68288AC6-AF58-4798-BEA6-8FA5E3950758}">
      <dgm:prSet phldrT="[Text]"/>
      <dgm:spPr/>
      <dgm:t>
        <a:bodyPr/>
        <a:lstStyle/>
        <a:p>
          <a:r>
            <a:rPr lang="es-AR" dirty="0" smtClean="0"/>
            <a:t>Input </a:t>
          </a:r>
          <a:endParaRPr lang="en-US" dirty="0"/>
        </a:p>
      </dgm:t>
    </dgm:pt>
    <dgm:pt modelId="{7292DAA4-4F69-4DDE-9D8A-44272315FCF9}" type="parTrans" cxnId="{ADC08F54-BB2F-4287-9CB2-900381FB2249}">
      <dgm:prSet/>
      <dgm:spPr/>
      <dgm:t>
        <a:bodyPr/>
        <a:lstStyle/>
        <a:p>
          <a:endParaRPr lang="en-US"/>
        </a:p>
      </dgm:t>
    </dgm:pt>
    <dgm:pt modelId="{41F53AE9-4A3F-48A8-A516-219FF4A69F95}" type="sibTrans" cxnId="{ADC08F54-BB2F-4287-9CB2-900381FB2249}">
      <dgm:prSet/>
      <dgm:spPr/>
      <dgm:t>
        <a:bodyPr/>
        <a:lstStyle/>
        <a:p>
          <a:endParaRPr lang="en-US"/>
        </a:p>
      </dgm:t>
    </dgm:pt>
    <dgm:pt modelId="{301170F5-FA3C-4AAB-9D92-6F36890BDA54}">
      <dgm:prSet phldrT="[Text]"/>
      <dgm:spPr/>
      <dgm:t>
        <a:bodyPr/>
        <a:lstStyle/>
        <a:p>
          <a:r>
            <a:rPr lang="es-AR" dirty="0" smtClean="0"/>
            <a:t>Procesar</a:t>
          </a:r>
          <a:endParaRPr lang="en-US" dirty="0"/>
        </a:p>
      </dgm:t>
    </dgm:pt>
    <dgm:pt modelId="{593284C6-F008-452F-9064-9D9CAA1BFEEC}" type="parTrans" cxnId="{FC3689C7-9B48-4FAC-A51F-50C5A472C1AA}">
      <dgm:prSet/>
      <dgm:spPr/>
      <dgm:t>
        <a:bodyPr/>
        <a:lstStyle/>
        <a:p>
          <a:endParaRPr lang="en-US"/>
        </a:p>
      </dgm:t>
    </dgm:pt>
    <dgm:pt modelId="{76A25811-F796-48D7-BC0C-D2E0BB5331A7}" type="sibTrans" cxnId="{FC3689C7-9B48-4FAC-A51F-50C5A472C1AA}">
      <dgm:prSet/>
      <dgm:spPr/>
      <dgm:t>
        <a:bodyPr/>
        <a:lstStyle/>
        <a:p>
          <a:endParaRPr lang="en-US"/>
        </a:p>
      </dgm:t>
    </dgm:pt>
    <dgm:pt modelId="{943102E7-3A1D-4F3C-892F-1583E436E2B1}">
      <dgm:prSet phldrT="[Text]"/>
      <dgm:spPr/>
      <dgm:t>
        <a:bodyPr/>
        <a:lstStyle/>
        <a:p>
          <a:r>
            <a:rPr lang="es-AR" dirty="0" smtClean="0"/>
            <a:t>Persistir</a:t>
          </a:r>
          <a:endParaRPr lang="en-US" dirty="0"/>
        </a:p>
      </dgm:t>
    </dgm:pt>
    <dgm:pt modelId="{1946D05E-C7DC-43ED-BC80-62D3B26439B4}" type="parTrans" cxnId="{778F0D96-6E3E-4574-A94C-20DE91D81FF0}">
      <dgm:prSet/>
      <dgm:spPr/>
      <dgm:t>
        <a:bodyPr/>
        <a:lstStyle/>
        <a:p>
          <a:endParaRPr lang="en-US"/>
        </a:p>
      </dgm:t>
    </dgm:pt>
    <dgm:pt modelId="{87ABF12A-2176-40F5-805C-4B18CDC9D95A}" type="sibTrans" cxnId="{778F0D96-6E3E-4574-A94C-20DE91D81FF0}">
      <dgm:prSet/>
      <dgm:spPr/>
      <dgm:t>
        <a:bodyPr/>
        <a:lstStyle/>
        <a:p>
          <a:endParaRPr lang="en-US"/>
        </a:p>
      </dgm:t>
    </dgm:pt>
    <dgm:pt modelId="{CA7CFD41-1B41-4BE8-ACD6-912E882B7DE3}" type="pres">
      <dgm:prSet presAssocID="{1AA5ED23-4D57-4A5F-BC56-64A82D2B0EDA}" presName="Name0" presStyleCnt="0">
        <dgm:presLayoutVars>
          <dgm:dir/>
          <dgm:animLvl val="lvl"/>
          <dgm:resizeHandles/>
        </dgm:presLayoutVars>
      </dgm:prSet>
      <dgm:spPr/>
      <dgm:t>
        <a:bodyPr/>
        <a:lstStyle/>
        <a:p>
          <a:endParaRPr lang="en-US"/>
        </a:p>
      </dgm:t>
    </dgm:pt>
    <dgm:pt modelId="{B8D8FB46-32EC-480E-A6D3-558F067A71CB}" type="pres">
      <dgm:prSet presAssocID="{171EF458-AE15-4A74-86AE-9DE9509E5100}" presName="linNode" presStyleCnt="0"/>
      <dgm:spPr/>
    </dgm:pt>
    <dgm:pt modelId="{CDCEB689-2C05-45C6-8236-71757A32E9D3}" type="pres">
      <dgm:prSet presAssocID="{171EF458-AE15-4A74-86AE-9DE9509E5100}" presName="parentShp" presStyleLbl="node1" presStyleIdx="0" presStyleCnt="3">
        <dgm:presLayoutVars>
          <dgm:bulletEnabled val="1"/>
        </dgm:presLayoutVars>
      </dgm:prSet>
      <dgm:spPr/>
      <dgm:t>
        <a:bodyPr/>
        <a:lstStyle/>
        <a:p>
          <a:endParaRPr lang="en-US"/>
        </a:p>
      </dgm:t>
    </dgm:pt>
    <dgm:pt modelId="{39CCD3BD-D2D7-4977-9BAB-A8D54F25AB7E}" type="pres">
      <dgm:prSet presAssocID="{171EF458-AE15-4A74-86AE-9DE9509E5100}" presName="childShp" presStyleLbl="bgAccFollowNode1" presStyleIdx="0" presStyleCnt="3">
        <dgm:presLayoutVars>
          <dgm:bulletEnabled val="1"/>
        </dgm:presLayoutVars>
      </dgm:prSet>
      <dgm:spPr/>
      <dgm:t>
        <a:bodyPr/>
        <a:lstStyle/>
        <a:p>
          <a:endParaRPr lang="en-US"/>
        </a:p>
      </dgm:t>
    </dgm:pt>
    <dgm:pt modelId="{B22FE710-B915-4E9B-990F-E0C497FF57CB}" type="pres">
      <dgm:prSet presAssocID="{4E57C932-972D-4DB3-8F0E-1C4EE49F9F4A}" presName="spacing" presStyleCnt="0"/>
      <dgm:spPr/>
    </dgm:pt>
    <dgm:pt modelId="{72F17B4E-891D-48E6-A2E9-DB56A3B1164D}" type="pres">
      <dgm:prSet presAssocID="{5645E948-0CD6-4EEE-B3C2-0926E9AB5B1C}" presName="linNode" presStyleCnt="0"/>
      <dgm:spPr/>
    </dgm:pt>
    <dgm:pt modelId="{FF7B8477-23D2-4962-9F4B-641BA9CEE366}" type="pres">
      <dgm:prSet presAssocID="{5645E948-0CD6-4EEE-B3C2-0926E9AB5B1C}" presName="parentShp" presStyleLbl="node1" presStyleIdx="1" presStyleCnt="3">
        <dgm:presLayoutVars>
          <dgm:bulletEnabled val="1"/>
        </dgm:presLayoutVars>
      </dgm:prSet>
      <dgm:spPr/>
      <dgm:t>
        <a:bodyPr/>
        <a:lstStyle/>
        <a:p>
          <a:endParaRPr lang="en-US"/>
        </a:p>
      </dgm:t>
    </dgm:pt>
    <dgm:pt modelId="{B2A25CA3-2F3E-4354-9A67-D5F0412D08D3}" type="pres">
      <dgm:prSet presAssocID="{5645E948-0CD6-4EEE-B3C2-0926E9AB5B1C}" presName="childShp" presStyleLbl="bgAccFollowNode1" presStyleIdx="1" presStyleCnt="3">
        <dgm:presLayoutVars>
          <dgm:bulletEnabled val="1"/>
        </dgm:presLayoutVars>
      </dgm:prSet>
      <dgm:spPr/>
      <dgm:t>
        <a:bodyPr/>
        <a:lstStyle/>
        <a:p>
          <a:endParaRPr lang="en-US"/>
        </a:p>
      </dgm:t>
    </dgm:pt>
    <dgm:pt modelId="{DC851D9C-DE19-401D-84C7-1A430561F648}" type="pres">
      <dgm:prSet presAssocID="{ACD343B4-6F99-4F6F-B2D1-D840BBCD6FC9}" presName="spacing" presStyleCnt="0"/>
      <dgm:spPr/>
    </dgm:pt>
    <dgm:pt modelId="{B51F839F-1820-4BEB-95BA-2FDEF6AA2FF9}" type="pres">
      <dgm:prSet presAssocID="{C5D73346-8AF3-4073-8B02-6FDDE22AC5F1}" presName="linNode" presStyleCnt="0"/>
      <dgm:spPr/>
    </dgm:pt>
    <dgm:pt modelId="{E8211140-8814-4C51-8450-13374DBB1495}" type="pres">
      <dgm:prSet presAssocID="{C5D73346-8AF3-4073-8B02-6FDDE22AC5F1}" presName="parentShp" presStyleLbl="node1" presStyleIdx="2" presStyleCnt="3">
        <dgm:presLayoutVars>
          <dgm:bulletEnabled val="1"/>
        </dgm:presLayoutVars>
      </dgm:prSet>
      <dgm:spPr/>
      <dgm:t>
        <a:bodyPr/>
        <a:lstStyle/>
        <a:p>
          <a:endParaRPr lang="en-US"/>
        </a:p>
      </dgm:t>
    </dgm:pt>
    <dgm:pt modelId="{EDB09C8A-8A70-4107-B6B2-595E79016B37}" type="pres">
      <dgm:prSet presAssocID="{C5D73346-8AF3-4073-8B02-6FDDE22AC5F1}" presName="childShp" presStyleLbl="bgAccFollowNode1" presStyleIdx="2" presStyleCnt="3">
        <dgm:presLayoutVars>
          <dgm:bulletEnabled val="1"/>
        </dgm:presLayoutVars>
      </dgm:prSet>
      <dgm:spPr/>
      <dgm:t>
        <a:bodyPr/>
        <a:lstStyle/>
        <a:p>
          <a:endParaRPr lang="en-US"/>
        </a:p>
      </dgm:t>
    </dgm:pt>
  </dgm:ptLst>
  <dgm:cxnLst>
    <dgm:cxn modelId="{778F0D96-6E3E-4574-A94C-20DE91D81FF0}" srcId="{C5D73346-8AF3-4073-8B02-6FDDE22AC5F1}" destId="{943102E7-3A1D-4F3C-892F-1583E436E2B1}" srcOrd="2" destOrd="0" parTransId="{1946D05E-C7DC-43ED-BC80-62D3B26439B4}" sibTransId="{87ABF12A-2176-40F5-805C-4B18CDC9D95A}"/>
    <dgm:cxn modelId="{5FE71305-42AB-45FB-95B4-6864E59014D7}" type="presOf" srcId="{9E69A499-D3CA-4F21-A0CB-8A762160C39E}" destId="{39CCD3BD-D2D7-4977-9BAB-A8D54F25AB7E}" srcOrd="0" destOrd="0" presId="urn:microsoft.com/office/officeart/2005/8/layout/vList6"/>
    <dgm:cxn modelId="{18F2F66A-CE44-4435-8547-DEDDB4E0FCDF}" type="presOf" srcId="{171EF458-AE15-4A74-86AE-9DE9509E5100}" destId="{CDCEB689-2C05-45C6-8236-71757A32E9D3}" srcOrd="0" destOrd="0" presId="urn:microsoft.com/office/officeart/2005/8/layout/vList6"/>
    <dgm:cxn modelId="{537503FC-79AF-4A01-94B5-2446753EE72B}" type="presOf" srcId="{68288AC6-AF58-4798-BEA6-8FA5E3950758}" destId="{EDB09C8A-8A70-4107-B6B2-595E79016B37}" srcOrd="0" destOrd="0" presId="urn:microsoft.com/office/officeart/2005/8/layout/vList6"/>
    <dgm:cxn modelId="{C64A6728-27FF-4706-BE0D-5A9EB335BA48}" srcId="{171EF458-AE15-4A74-86AE-9DE9509E5100}" destId="{9E69A499-D3CA-4F21-A0CB-8A762160C39E}" srcOrd="0" destOrd="0" parTransId="{A98177C7-E590-4951-B7B7-938F1F450168}" sibTransId="{3150222A-EBCF-4A9A-97CC-234F1F54328D}"/>
    <dgm:cxn modelId="{EC35EE0B-9396-4EF7-9A85-9852AAB77AF3}" type="presOf" srcId="{0687E850-26C9-45AD-B28E-CAB6077A7C87}" destId="{B2A25CA3-2F3E-4354-9A67-D5F0412D08D3}" srcOrd="0" destOrd="1" presId="urn:microsoft.com/office/officeart/2005/8/layout/vList6"/>
    <dgm:cxn modelId="{5B9CB70A-2859-44C8-9920-F1E9D69E2175}" type="presOf" srcId="{70A669AC-D4D8-44AA-B72C-148A87A7E287}" destId="{B2A25CA3-2F3E-4354-9A67-D5F0412D08D3}" srcOrd="0" destOrd="0" presId="urn:microsoft.com/office/officeart/2005/8/layout/vList6"/>
    <dgm:cxn modelId="{FC3689C7-9B48-4FAC-A51F-50C5A472C1AA}" srcId="{C5D73346-8AF3-4073-8B02-6FDDE22AC5F1}" destId="{301170F5-FA3C-4AAB-9D92-6F36890BDA54}" srcOrd="1" destOrd="0" parTransId="{593284C6-F008-452F-9064-9D9CAA1BFEEC}" sibTransId="{76A25811-F796-48D7-BC0C-D2E0BB5331A7}"/>
    <dgm:cxn modelId="{264D8B78-08B0-4644-A489-9539C8564471}" srcId="{5645E948-0CD6-4EEE-B3C2-0926E9AB5B1C}" destId="{70A669AC-D4D8-44AA-B72C-148A87A7E287}" srcOrd="0" destOrd="0" parTransId="{6564B39B-2A04-4840-AC73-DEE66450283A}" sibTransId="{CABBA0FE-30B2-4768-A07E-FCEA2D0535C4}"/>
    <dgm:cxn modelId="{62C5D4E2-95B6-454F-A5E0-19FF518EF390}" type="presOf" srcId="{79ED7439-F596-4950-9650-CF3C0BA37CDB}" destId="{39CCD3BD-D2D7-4977-9BAB-A8D54F25AB7E}" srcOrd="0" destOrd="1" presId="urn:microsoft.com/office/officeart/2005/8/layout/vList6"/>
    <dgm:cxn modelId="{FA59A53E-E374-4A25-BC6B-E21F5AD8A24F}" srcId="{1AA5ED23-4D57-4A5F-BC56-64A82D2B0EDA}" destId="{5645E948-0CD6-4EEE-B3C2-0926E9AB5B1C}" srcOrd="1" destOrd="0" parTransId="{AED27E23-4D26-45E4-A805-BB21A92AF804}" sibTransId="{ACD343B4-6F99-4F6F-B2D1-D840BBCD6FC9}"/>
    <dgm:cxn modelId="{DDA8D4D2-42B6-41AF-8F84-E395BA74C6BE}" srcId="{1AA5ED23-4D57-4A5F-BC56-64A82D2B0EDA}" destId="{C5D73346-8AF3-4073-8B02-6FDDE22AC5F1}" srcOrd="2" destOrd="0" parTransId="{AC0D6347-819D-415F-9988-7D625C46B5DC}" sibTransId="{39635986-806B-4E4B-925C-58AFD91358D4}"/>
    <dgm:cxn modelId="{2D5C88CA-BC66-43F3-A3CD-C0A625FD068C}" srcId="{5645E948-0CD6-4EEE-B3C2-0926E9AB5B1C}" destId="{0687E850-26C9-45AD-B28E-CAB6077A7C87}" srcOrd="1" destOrd="0" parTransId="{D8E8547A-5922-4734-AC2C-141F44A3DF5D}" sibTransId="{51BFE69A-342F-47EB-AC9D-1AAF20B35ED6}"/>
    <dgm:cxn modelId="{B85D79FB-679E-41DA-8BEF-46C7AC13208F}" srcId="{171EF458-AE15-4A74-86AE-9DE9509E5100}" destId="{79ED7439-F596-4950-9650-CF3C0BA37CDB}" srcOrd="1" destOrd="0" parTransId="{12A2EE9A-56E7-4774-9D1F-1C9A106DDFF6}" sibTransId="{D6D8A814-BC80-4D37-96E9-8FD07F6A5C75}"/>
    <dgm:cxn modelId="{638B351F-117D-4179-8748-9A6A7DD2D48E}" type="presOf" srcId="{301170F5-FA3C-4AAB-9D92-6F36890BDA54}" destId="{EDB09C8A-8A70-4107-B6B2-595E79016B37}" srcOrd="0" destOrd="1" presId="urn:microsoft.com/office/officeart/2005/8/layout/vList6"/>
    <dgm:cxn modelId="{C862E4EB-08EB-417C-867D-52D1CE475175}" type="presOf" srcId="{C5D73346-8AF3-4073-8B02-6FDDE22AC5F1}" destId="{E8211140-8814-4C51-8450-13374DBB1495}" srcOrd="0" destOrd="0" presId="urn:microsoft.com/office/officeart/2005/8/layout/vList6"/>
    <dgm:cxn modelId="{093C909A-1BC2-49CB-B749-443B4752C05E}" srcId="{1AA5ED23-4D57-4A5F-BC56-64A82D2B0EDA}" destId="{171EF458-AE15-4A74-86AE-9DE9509E5100}" srcOrd="0" destOrd="0" parTransId="{5413C5FC-D81E-4F3A-80BD-B84589A3221E}" sibTransId="{4E57C932-972D-4DB3-8F0E-1C4EE49F9F4A}"/>
    <dgm:cxn modelId="{49D80F2B-EDB3-4E80-8F1E-3E6E728B7EBD}" type="presOf" srcId="{943102E7-3A1D-4F3C-892F-1583E436E2B1}" destId="{EDB09C8A-8A70-4107-B6B2-595E79016B37}" srcOrd="0" destOrd="2" presId="urn:microsoft.com/office/officeart/2005/8/layout/vList6"/>
    <dgm:cxn modelId="{EABC157D-C9C0-4068-82EA-FA5D79E25AC0}" type="presOf" srcId="{5645E948-0CD6-4EEE-B3C2-0926E9AB5B1C}" destId="{FF7B8477-23D2-4962-9F4B-641BA9CEE366}" srcOrd="0" destOrd="0" presId="urn:microsoft.com/office/officeart/2005/8/layout/vList6"/>
    <dgm:cxn modelId="{CCE0216F-DD98-40B0-B824-489CBB0B796B}" type="presOf" srcId="{1AA5ED23-4D57-4A5F-BC56-64A82D2B0EDA}" destId="{CA7CFD41-1B41-4BE8-ACD6-912E882B7DE3}" srcOrd="0" destOrd="0" presId="urn:microsoft.com/office/officeart/2005/8/layout/vList6"/>
    <dgm:cxn modelId="{ADC08F54-BB2F-4287-9CB2-900381FB2249}" srcId="{C5D73346-8AF3-4073-8B02-6FDDE22AC5F1}" destId="{68288AC6-AF58-4798-BEA6-8FA5E3950758}" srcOrd="0" destOrd="0" parTransId="{7292DAA4-4F69-4DDE-9D8A-44272315FCF9}" sibTransId="{41F53AE9-4A3F-48A8-A516-219FF4A69F95}"/>
    <dgm:cxn modelId="{7E9B9523-66DF-4458-A89B-94BFBF6C1B23}" type="presParOf" srcId="{CA7CFD41-1B41-4BE8-ACD6-912E882B7DE3}" destId="{B8D8FB46-32EC-480E-A6D3-558F067A71CB}" srcOrd="0" destOrd="0" presId="urn:microsoft.com/office/officeart/2005/8/layout/vList6"/>
    <dgm:cxn modelId="{E357B2CC-C72F-419A-AF80-619BC93E0BD7}" type="presParOf" srcId="{B8D8FB46-32EC-480E-A6D3-558F067A71CB}" destId="{CDCEB689-2C05-45C6-8236-71757A32E9D3}" srcOrd="0" destOrd="0" presId="urn:microsoft.com/office/officeart/2005/8/layout/vList6"/>
    <dgm:cxn modelId="{495B554F-FBDA-460E-BE12-A9A4FAD331CB}" type="presParOf" srcId="{B8D8FB46-32EC-480E-A6D3-558F067A71CB}" destId="{39CCD3BD-D2D7-4977-9BAB-A8D54F25AB7E}" srcOrd="1" destOrd="0" presId="urn:microsoft.com/office/officeart/2005/8/layout/vList6"/>
    <dgm:cxn modelId="{A2DBC4C9-4214-4B8C-AF04-5A5677BBE76D}" type="presParOf" srcId="{CA7CFD41-1B41-4BE8-ACD6-912E882B7DE3}" destId="{B22FE710-B915-4E9B-990F-E0C497FF57CB}" srcOrd="1" destOrd="0" presId="urn:microsoft.com/office/officeart/2005/8/layout/vList6"/>
    <dgm:cxn modelId="{8DCCF635-F9A7-4E28-9C1E-D927F89DDBB4}" type="presParOf" srcId="{CA7CFD41-1B41-4BE8-ACD6-912E882B7DE3}" destId="{72F17B4E-891D-48E6-A2E9-DB56A3B1164D}" srcOrd="2" destOrd="0" presId="urn:microsoft.com/office/officeart/2005/8/layout/vList6"/>
    <dgm:cxn modelId="{04499681-0B9B-485D-AC53-F17CEBC7FD72}" type="presParOf" srcId="{72F17B4E-891D-48E6-A2E9-DB56A3B1164D}" destId="{FF7B8477-23D2-4962-9F4B-641BA9CEE366}" srcOrd="0" destOrd="0" presId="urn:microsoft.com/office/officeart/2005/8/layout/vList6"/>
    <dgm:cxn modelId="{63E91E9A-0540-45CE-B956-190FC7A20EFE}" type="presParOf" srcId="{72F17B4E-891D-48E6-A2E9-DB56A3B1164D}" destId="{B2A25CA3-2F3E-4354-9A67-D5F0412D08D3}" srcOrd="1" destOrd="0" presId="urn:microsoft.com/office/officeart/2005/8/layout/vList6"/>
    <dgm:cxn modelId="{234489CC-FE91-4299-A264-50C01E697206}" type="presParOf" srcId="{CA7CFD41-1B41-4BE8-ACD6-912E882B7DE3}" destId="{DC851D9C-DE19-401D-84C7-1A430561F648}" srcOrd="3" destOrd="0" presId="urn:microsoft.com/office/officeart/2005/8/layout/vList6"/>
    <dgm:cxn modelId="{8861EDAE-59BA-47CF-A023-E96F02CFF155}" type="presParOf" srcId="{CA7CFD41-1B41-4BE8-ACD6-912E882B7DE3}" destId="{B51F839F-1820-4BEB-95BA-2FDEF6AA2FF9}" srcOrd="4" destOrd="0" presId="urn:microsoft.com/office/officeart/2005/8/layout/vList6"/>
    <dgm:cxn modelId="{C78A3B0C-95EB-4178-846C-5E29BDF4AE0A}" type="presParOf" srcId="{B51F839F-1820-4BEB-95BA-2FDEF6AA2FF9}" destId="{E8211140-8814-4C51-8450-13374DBB1495}" srcOrd="0" destOrd="0" presId="urn:microsoft.com/office/officeart/2005/8/layout/vList6"/>
    <dgm:cxn modelId="{4B93DC45-5EC0-479D-8778-4385ED2B6604}" type="presParOf" srcId="{B51F839F-1820-4BEB-95BA-2FDEF6AA2FF9}" destId="{EDB09C8A-8A70-4107-B6B2-595E79016B3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A5ED23-4D57-4A5F-BC56-64A82D2B0EDA}"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71EF458-AE15-4A74-86AE-9DE9509E510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s-AR" dirty="0" smtClean="0"/>
            <a:t>División en </a:t>
          </a:r>
          <a:r>
            <a:rPr lang="es-AR" dirty="0" err="1" smtClean="0"/>
            <a:t>Layers</a:t>
          </a:r>
          <a:r>
            <a:rPr lang="es-AR" dirty="0" smtClean="0"/>
            <a:t> básica</a:t>
          </a:r>
          <a:endParaRPr lang="en-US" dirty="0"/>
        </a:p>
      </dgm:t>
    </dgm:pt>
    <dgm:pt modelId="{5413C5FC-D81E-4F3A-80BD-B84589A3221E}" type="parTrans" cxnId="{093C909A-1BC2-49CB-B749-443B4752C05E}">
      <dgm:prSet/>
      <dgm:spPr/>
      <dgm:t>
        <a:bodyPr/>
        <a:lstStyle/>
        <a:p>
          <a:endParaRPr lang="en-US"/>
        </a:p>
      </dgm:t>
    </dgm:pt>
    <dgm:pt modelId="{4E57C932-972D-4DB3-8F0E-1C4EE49F9F4A}" type="sibTrans" cxnId="{093C909A-1BC2-49CB-B749-443B4752C05E}">
      <dgm:prSet/>
      <dgm:spPr/>
      <dgm:t>
        <a:bodyPr/>
        <a:lstStyle/>
        <a:p>
          <a:endParaRPr lang="en-US"/>
        </a:p>
      </dgm:t>
    </dgm:pt>
    <dgm:pt modelId="{9E69A499-D3CA-4F21-A0CB-8A762160C39E}">
      <dgm:prSet phldrT="[Text]"/>
      <dgm:spPr/>
      <dgm:t>
        <a:bodyPr/>
        <a:lstStyle/>
        <a:p>
          <a:r>
            <a:rPr lang="es-AR" dirty="0" smtClean="0"/>
            <a:t>Negocio</a:t>
          </a:r>
          <a:endParaRPr lang="en-US" dirty="0"/>
        </a:p>
      </dgm:t>
    </dgm:pt>
    <dgm:pt modelId="{A98177C7-E590-4951-B7B7-938F1F450168}" type="parTrans" cxnId="{C64A6728-27FF-4706-BE0D-5A9EB335BA48}">
      <dgm:prSet/>
      <dgm:spPr/>
      <dgm:t>
        <a:bodyPr/>
        <a:lstStyle/>
        <a:p>
          <a:endParaRPr lang="en-US"/>
        </a:p>
      </dgm:t>
    </dgm:pt>
    <dgm:pt modelId="{3150222A-EBCF-4A9A-97CC-234F1F54328D}" type="sibTrans" cxnId="{C64A6728-27FF-4706-BE0D-5A9EB335BA48}">
      <dgm:prSet/>
      <dgm:spPr/>
      <dgm:t>
        <a:bodyPr/>
        <a:lstStyle/>
        <a:p>
          <a:endParaRPr lang="en-US"/>
        </a:p>
      </dgm:t>
    </dgm:pt>
    <dgm:pt modelId="{79ED7439-F596-4950-9650-CF3C0BA37CDB}">
      <dgm:prSet phldrT="[Text]"/>
      <dgm:spPr/>
      <dgm:t>
        <a:bodyPr/>
        <a:lstStyle/>
        <a:p>
          <a:r>
            <a:rPr lang="es-AR" dirty="0" smtClean="0"/>
            <a:t>Persistencia</a:t>
          </a:r>
          <a:endParaRPr lang="en-US" dirty="0"/>
        </a:p>
      </dgm:t>
    </dgm:pt>
    <dgm:pt modelId="{12A2EE9A-56E7-4774-9D1F-1C9A106DDFF6}" type="parTrans" cxnId="{B85D79FB-679E-41DA-8BEF-46C7AC13208F}">
      <dgm:prSet/>
      <dgm:spPr/>
      <dgm:t>
        <a:bodyPr/>
        <a:lstStyle/>
        <a:p>
          <a:endParaRPr lang="en-US"/>
        </a:p>
      </dgm:t>
    </dgm:pt>
    <dgm:pt modelId="{D6D8A814-BC80-4D37-96E9-8FD07F6A5C75}" type="sibTrans" cxnId="{B85D79FB-679E-41DA-8BEF-46C7AC13208F}">
      <dgm:prSet/>
      <dgm:spPr/>
      <dgm:t>
        <a:bodyPr/>
        <a:lstStyle/>
        <a:p>
          <a:endParaRPr lang="en-US"/>
        </a:p>
      </dgm:t>
    </dgm:pt>
    <dgm:pt modelId="{5645E948-0CD6-4EEE-B3C2-0926E9AB5B1C}">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s-AR" dirty="0" smtClean="0"/>
            <a:t>Aplicación cerrada</a:t>
          </a:r>
          <a:endParaRPr lang="en-US" dirty="0"/>
        </a:p>
      </dgm:t>
    </dgm:pt>
    <dgm:pt modelId="{AED27E23-4D26-45E4-A805-BB21A92AF804}" type="parTrans" cxnId="{FA59A53E-E374-4A25-BC6B-E21F5AD8A24F}">
      <dgm:prSet/>
      <dgm:spPr/>
      <dgm:t>
        <a:bodyPr/>
        <a:lstStyle/>
        <a:p>
          <a:endParaRPr lang="en-US"/>
        </a:p>
      </dgm:t>
    </dgm:pt>
    <dgm:pt modelId="{ACD343B4-6F99-4F6F-B2D1-D840BBCD6FC9}" type="sibTrans" cxnId="{FA59A53E-E374-4A25-BC6B-E21F5AD8A24F}">
      <dgm:prSet/>
      <dgm:spPr/>
      <dgm:t>
        <a:bodyPr/>
        <a:lstStyle/>
        <a:p>
          <a:endParaRPr lang="en-US"/>
        </a:p>
      </dgm:t>
    </dgm:pt>
    <dgm:pt modelId="{70A669AC-D4D8-44AA-B72C-148A87A7E287}">
      <dgm:prSet phldrT="[Text]"/>
      <dgm:spPr/>
      <dgm:t>
        <a:bodyPr/>
        <a:lstStyle/>
        <a:p>
          <a:r>
            <a:rPr lang="es-ES" dirty="0" smtClean="0"/>
            <a:t>Por cada tabla tendremos una instancia de negocio</a:t>
          </a:r>
          <a:endParaRPr lang="en-US" dirty="0"/>
        </a:p>
      </dgm:t>
    </dgm:pt>
    <dgm:pt modelId="{6564B39B-2A04-4840-AC73-DEE66450283A}" type="parTrans" cxnId="{264D8B78-08B0-4644-A489-9539C8564471}">
      <dgm:prSet/>
      <dgm:spPr/>
      <dgm:t>
        <a:bodyPr/>
        <a:lstStyle/>
        <a:p>
          <a:endParaRPr lang="en-US"/>
        </a:p>
      </dgm:t>
    </dgm:pt>
    <dgm:pt modelId="{CABBA0FE-30B2-4768-A07E-FCEA2D0535C4}" type="sibTrans" cxnId="{264D8B78-08B0-4644-A489-9539C8564471}">
      <dgm:prSet/>
      <dgm:spPr/>
      <dgm:t>
        <a:bodyPr/>
        <a:lstStyle/>
        <a:p>
          <a:endParaRPr lang="en-US"/>
        </a:p>
      </dgm:t>
    </dgm:pt>
    <dgm:pt modelId="{0687E850-26C9-45AD-B28E-CAB6077A7C87}">
      <dgm:prSet phldrT="[Text]"/>
      <dgm:spPr/>
      <dgm:t>
        <a:bodyPr/>
        <a:lstStyle/>
        <a:p>
          <a:r>
            <a:rPr lang="es-AR" dirty="0" smtClean="0"/>
            <a:t>Sin evolución</a:t>
          </a:r>
          <a:endParaRPr lang="en-US" dirty="0"/>
        </a:p>
      </dgm:t>
    </dgm:pt>
    <dgm:pt modelId="{D8E8547A-5922-4734-AC2C-141F44A3DF5D}" type="parTrans" cxnId="{2D5C88CA-BC66-43F3-A3CD-C0A625FD068C}">
      <dgm:prSet/>
      <dgm:spPr/>
      <dgm:t>
        <a:bodyPr/>
        <a:lstStyle/>
        <a:p>
          <a:endParaRPr lang="en-US"/>
        </a:p>
      </dgm:t>
    </dgm:pt>
    <dgm:pt modelId="{51BFE69A-342F-47EB-AC9D-1AAF20B35ED6}" type="sibTrans" cxnId="{2D5C88CA-BC66-43F3-A3CD-C0A625FD068C}">
      <dgm:prSet/>
      <dgm:spPr/>
      <dgm:t>
        <a:bodyPr/>
        <a:lstStyle/>
        <a:p>
          <a:endParaRPr lang="en-US"/>
        </a:p>
      </dgm:t>
    </dgm:pt>
    <dgm:pt modelId="{CA7CFD41-1B41-4BE8-ACD6-912E882B7DE3}" type="pres">
      <dgm:prSet presAssocID="{1AA5ED23-4D57-4A5F-BC56-64A82D2B0EDA}" presName="Name0" presStyleCnt="0">
        <dgm:presLayoutVars>
          <dgm:dir/>
          <dgm:animLvl val="lvl"/>
          <dgm:resizeHandles/>
        </dgm:presLayoutVars>
      </dgm:prSet>
      <dgm:spPr/>
      <dgm:t>
        <a:bodyPr/>
        <a:lstStyle/>
        <a:p>
          <a:endParaRPr lang="en-US"/>
        </a:p>
      </dgm:t>
    </dgm:pt>
    <dgm:pt modelId="{B8D8FB46-32EC-480E-A6D3-558F067A71CB}" type="pres">
      <dgm:prSet presAssocID="{171EF458-AE15-4A74-86AE-9DE9509E5100}" presName="linNode" presStyleCnt="0"/>
      <dgm:spPr/>
    </dgm:pt>
    <dgm:pt modelId="{CDCEB689-2C05-45C6-8236-71757A32E9D3}" type="pres">
      <dgm:prSet presAssocID="{171EF458-AE15-4A74-86AE-9DE9509E5100}" presName="parentShp" presStyleLbl="node1" presStyleIdx="0" presStyleCnt="2">
        <dgm:presLayoutVars>
          <dgm:bulletEnabled val="1"/>
        </dgm:presLayoutVars>
      </dgm:prSet>
      <dgm:spPr/>
      <dgm:t>
        <a:bodyPr/>
        <a:lstStyle/>
        <a:p>
          <a:endParaRPr lang="en-US"/>
        </a:p>
      </dgm:t>
    </dgm:pt>
    <dgm:pt modelId="{39CCD3BD-D2D7-4977-9BAB-A8D54F25AB7E}" type="pres">
      <dgm:prSet presAssocID="{171EF458-AE15-4A74-86AE-9DE9509E5100}" presName="childShp" presStyleLbl="bgAccFollowNode1" presStyleIdx="0" presStyleCnt="2">
        <dgm:presLayoutVars>
          <dgm:bulletEnabled val="1"/>
        </dgm:presLayoutVars>
      </dgm:prSet>
      <dgm:spPr/>
      <dgm:t>
        <a:bodyPr/>
        <a:lstStyle/>
        <a:p>
          <a:endParaRPr lang="en-US"/>
        </a:p>
      </dgm:t>
    </dgm:pt>
    <dgm:pt modelId="{B22FE710-B915-4E9B-990F-E0C497FF57CB}" type="pres">
      <dgm:prSet presAssocID="{4E57C932-972D-4DB3-8F0E-1C4EE49F9F4A}" presName="spacing" presStyleCnt="0"/>
      <dgm:spPr/>
    </dgm:pt>
    <dgm:pt modelId="{72F17B4E-891D-48E6-A2E9-DB56A3B1164D}" type="pres">
      <dgm:prSet presAssocID="{5645E948-0CD6-4EEE-B3C2-0926E9AB5B1C}" presName="linNode" presStyleCnt="0"/>
      <dgm:spPr/>
    </dgm:pt>
    <dgm:pt modelId="{FF7B8477-23D2-4962-9F4B-641BA9CEE366}" type="pres">
      <dgm:prSet presAssocID="{5645E948-0CD6-4EEE-B3C2-0926E9AB5B1C}" presName="parentShp" presStyleLbl="node1" presStyleIdx="1" presStyleCnt="2">
        <dgm:presLayoutVars>
          <dgm:bulletEnabled val="1"/>
        </dgm:presLayoutVars>
      </dgm:prSet>
      <dgm:spPr/>
      <dgm:t>
        <a:bodyPr/>
        <a:lstStyle/>
        <a:p>
          <a:endParaRPr lang="en-US"/>
        </a:p>
      </dgm:t>
    </dgm:pt>
    <dgm:pt modelId="{B2A25CA3-2F3E-4354-9A67-D5F0412D08D3}" type="pres">
      <dgm:prSet presAssocID="{5645E948-0CD6-4EEE-B3C2-0926E9AB5B1C}" presName="childShp" presStyleLbl="bgAccFollowNode1" presStyleIdx="1" presStyleCnt="2">
        <dgm:presLayoutVars>
          <dgm:bulletEnabled val="1"/>
        </dgm:presLayoutVars>
      </dgm:prSet>
      <dgm:spPr/>
      <dgm:t>
        <a:bodyPr/>
        <a:lstStyle/>
        <a:p>
          <a:endParaRPr lang="en-US"/>
        </a:p>
      </dgm:t>
    </dgm:pt>
  </dgm:ptLst>
  <dgm:cxnLst>
    <dgm:cxn modelId="{EF64C6BE-074D-4401-AAF6-812129175267}" type="presOf" srcId="{171EF458-AE15-4A74-86AE-9DE9509E5100}" destId="{CDCEB689-2C05-45C6-8236-71757A32E9D3}" srcOrd="0" destOrd="0" presId="urn:microsoft.com/office/officeart/2005/8/layout/vList6"/>
    <dgm:cxn modelId="{C64A6728-27FF-4706-BE0D-5A9EB335BA48}" srcId="{171EF458-AE15-4A74-86AE-9DE9509E5100}" destId="{9E69A499-D3CA-4F21-A0CB-8A762160C39E}" srcOrd="0" destOrd="0" parTransId="{A98177C7-E590-4951-B7B7-938F1F450168}" sibTransId="{3150222A-EBCF-4A9A-97CC-234F1F54328D}"/>
    <dgm:cxn modelId="{AFAD778D-A7C0-4204-BA38-B2E5BF98DF0F}" type="presOf" srcId="{79ED7439-F596-4950-9650-CF3C0BA37CDB}" destId="{39CCD3BD-D2D7-4977-9BAB-A8D54F25AB7E}" srcOrd="0" destOrd="1" presId="urn:microsoft.com/office/officeart/2005/8/layout/vList6"/>
    <dgm:cxn modelId="{8962CDE1-37C3-46DD-A20D-69D1FE10EAF5}" type="presOf" srcId="{9E69A499-D3CA-4F21-A0CB-8A762160C39E}" destId="{39CCD3BD-D2D7-4977-9BAB-A8D54F25AB7E}" srcOrd="0" destOrd="0" presId="urn:microsoft.com/office/officeart/2005/8/layout/vList6"/>
    <dgm:cxn modelId="{80270119-1BE4-4DD3-9599-47BA3AE55A55}" type="presOf" srcId="{70A669AC-D4D8-44AA-B72C-148A87A7E287}" destId="{B2A25CA3-2F3E-4354-9A67-D5F0412D08D3}" srcOrd="0" destOrd="0" presId="urn:microsoft.com/office/officeart/2005/8/layout/vList6"/>
    <dgm:cxn modelId="{264D8B78-08B0-4644-A489-9539C8564471}" srcId="{5645E948-0CD6-4EEE-B3C2-0926E9AB5B1C}" destId="{70A669AC-D4D8-44AA-B72C-148A87A7E287}" srcOrd="0" destOrd="0" parTransId="{6564B39B-2A04-4840-AC73-DEE66450283A}" sibTransId="{CABBA0FE-30B2-4768-A07E-FCEA2D0535C4}"/>
    <dgm:cxn modelId="{3E19103E-A11F-483B-8A4A-F23587A7D5F0}" type="presOf" srcId="{5645E948-0CD6-4EEE-B3C2-0926E9AB5B1C}" destId="{FF7B8477-23D2-4962-9F4B-641BA9CEE366}" srcOrd="0" destOrd="0" presId="urn:microsoft.com/office/officeart/2005/8/layout/vList6"/>
    <dgm:cxn modelId="{FA59A53E-E374-4A25-BC6B-E21F5AD8A24F}" srcId="{1AA5ED23-4D57-4A5F-BC56-64A82D2B0EDA}" destId="{5645E948-0CD6-4EEE-B3C2-0926E9AB5B1C}" srcOrd="1" destOrd="0" parTransId="{AED27E23-4D26-45E4-A805-BB21A92AF804}" sibTransId="{ACD343B4-6F99-4F6F-B2D1-D840BBCD6FC9}"/>
    <dgm:cxn modelId="{2D5C88CA-BC66-43F3-A3CD-C0A625FD068C}" srcId="{5645E948-0CD6-4EEE-B3C2-0926E9AB5B1C}" destId="{0687E850-26C9-45AD-B28E-CAB6077A7C87}" srcOrd="1" destOrd="0" parTransId="{D8E8547A-5922-4734-AC2C-141F44A3DF5D}" sibTransId="{51BFE69A-342F-47EB-AC9D-1AAF20B35ED6}"/>
    <dgm:cxn modelId="{B85D79FB-679E-41DA-8BEF-46C7AC13208F}" srcId="{171EF458-AE15-4A74-86AE-9DE9509E5100}" destId="{79ED7439-F596-4950-9650-CF3C0BA37CDB}" srcOrd="1" destOrd="0" parTransId="{12A2EE9A-56E7-4774-9D1F-1C9A106DDFF6}" sibTransId="{D6D8A814-BC80-4D37-96E9-8FD07F6A5C75}"/>
    <dgm:cxn modelId="{466A95FC-4BE1-4B79-A1A2-D3756EEBE82A}" type="presOf" srcId="{1AA5ED23-4D57-4A5F-BC56-64A82D2B0EDA}" destId="{CA7CFD41-1B41-4BE8-ACD6-912E882B7DE3}" srcOrd="0" destOrd="0" presId="urn:microsoft.com/office/officeart/2005/8/layout/vList6"/>
    <dgm:cxn modelId="{093C909A-1BC2-49CB-B749-443B4752C05E}" srcId="{1AA5ED23-4D57-4A5F-BC56-64A82D2B0EDA}" destId="{171EF458-AE15-4A74-86AE-9DE9509E5100}" srcOrd="0" destOrd="0" parTransId="{5413C5FC-D81E-4F3A-80BD-B84589A3221E}" sibTransId="{4E57C932-972D-4DB3-8F0E-1C4EE49F9F4A}"/>
    <dgm:cxn modelId="{7D9FD106-C15A-44C6-BA53-9BE08B4E3EDB}" type="presOf" srcId="{0687E850-26C9-45AD-B28E-CAB6077A7C87}" destId="{B2A25CA3-2F3E-4354-9A67-D5F0412D08D3}" srcOrd="0" destOrd="1" presId="urn:microsoft.com/office/officeart/2005/8/layout/vList6"/>
    <dgm:cxn modelId="{CE2ACD69-C161-4AAC-983B-B569ACC1D913}" type="presParOf" srcId="{CA7CFD41-1B41-4BE8-ACD6-912E882B7DE3}" destId="{B8D8FB46-32EC-480E-A6D3-558F067A71CB}" srcOrd="0" destOrd="0" presId="urn:microsoft.com/office/officeart/2005/8/layout/vList6"/>
    <dgm:cxn modelId="{5A57DA1E-C5BC-4AB7-A560-C041C2B3BA33}" type="presParOf" srcId="{B8D8FB46-32EC-480E-A6D3-558F067A71CB}" destId="{CDCEB689-2C05-45C6-8236-71757A32E9D3}" srcOrd="0" destOrd="0" presId="urn:microsoft.com/office/officeart/2005/8/layout/vList6"/>
    <dgm:cxn modelId="{CEB2DE2B-E265-4E8D-AAA6-33E431162F68}" type="presParOf" srcId="{B8D8FB46-32EC-480E-A6D3-558F067A71CB}" destId="{39CCD3BD-D2D7-4977-9BAB-A8D54F25AB7E}" srcOrd="1" destOrd="0" presId="urn:microsoft.com/office/officeart/2005/8/layout/vList6"/>
    <dgm:cxn modelId="{7CC8A19C-9F7F-451C-8DC9-6D8A4C0EEFE7}" type="presParOf" srcId="{CA7CFD41-1B41-4BE8-ACD6-912E882B7DE3}" destId="{B22FE710-B915-4E9B-990F-E0C497FF57CB}" srcOrd="1" destOrd="0" presId="urn:microsoft.com/office/officeart/2005/8/layout/vList6"/>
    <dgm:cxn modelId="{F9C13271-1BA2-4745-91FD-6976FA87D7D5}" type="presParOf" srcId="{CA7CFD41-1B41-4BE8-ACD6-912E882B7DE3}" destId="{72F17B4E-891D-48E6-A2E9-DB56A3B1164D}" srcOrd="2" destOrd="0" presId="urn:microsoft.com/office/officeart/2005/8/layout/vList6"/>
    <dgm:cxn modelId="{A2E28E74-AF17-4636-BE5F-DA8741C2D76F}" type="presParOf" srcId="{72F17B4E-891D-48E6-A2E9-DB56A3B1164D}" destId="{FF7B8477-23D2-4962-9F4B-641BA9CEE366}" srcOrd="0" destOrd="0" presId="urn:microsoft.com/office/officeart/2005/8/layout/vList6"/>
    <dgm:cxn modelId="{CE0129ED-C4CE-4E35-8DAE-F78546AABB2E}" type="presParOf" srcId="{72F17B4E-891D-48E6-A2E9-DB56A3B1164D}" destId="{B2A25CA3-2F3E-4354-9A67-D5F0412D08D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A5ED23-4D57-4A5F-BC56-64A82D2B0EDA}"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71EF458-AE15-4A74-86AE-9DE9509E510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s-AR" dirty="0" smtClean="0"/>
            <a:t>Modelo</a:t>
          </a:r>
          <a:endParaRPr lang="en-US" dirty="0"/>
        </a:p>
      </dgm:t>
    </dgm:pt>
    <dgm:pt modelId="{5413C5FC-D81E-4F3A-80BD-B84589A3221E}" type="parTrans" cxnId="{093C909A-1BC2-49CB-B749-443B4752C05E}">
      <dgm:prSet/>
      <dgm:spPr/>
      <dgm:t>
        <a:bodyPr/>
        <a:lstStyle/>
        <a:p>
          <a:endParaRPr lang="en-US"/>
        </a:p>
      </dgm:t>
    </dgm:pt>
    <dgm:pt modelId="{4E57C932-972D-4DB3-8F0E-1C4EE49F9F4A}" type="sibTrans" cxnId="{093C909A-1BC2-49CB-B749-443B4752C05E}">
      <dgm:prSet/>
      <dgm:spPr/>
      <dgm:t>
        <a:bodyPr/>
        <a:lstStyle/>
        <a:p>
          <a:endParaRPr lang="en-US"/>
        </a:p>
      </dgm:t>
    </dgm:pt>
    <dgm:pt modelId="{9E69A499-D3CA-4F21-A0CB-8A762160C39E}">
      <dgm:prSet phldrT="[Text]"/>
      <dgm:spPr/>
      <dgm:t>
        <a:bodyPr/>
        <a:lstStyle/>
        <a:p>
          <a:r>
            <a:rPr lang="es-AR" dirty="0" smtClean="0"/>
            <a:t>Test unitarios</a:t>
          </a:r>
          <a:endParaRPr lang="en-US" dirty="0"/>
        </a:p>
      </dgm:t>
    </dgm:pt>
    <dgm:pt modelId="{A98177C7-E590-4951-B7B7-938F1F450168}" type="parTrans" cxnId="{C64A6728-27FF-4706-BE0D-5A9EB335BA48}">
      <dgm:prSet/>
      <dgm:spPr/>
      <dgm:t>
        <a:bodyPr/>
        <a:lstStyle/>
        <a:p>
          <a:endParaRPr lang="en-US"/>
        </a:p>
      </dgm:t>
    </dgm:pt>
    <dgm:pt modelId="{3150222A-EBCF-4A9A-97CC-234F1F54328D}" type="sibTrans" cxnId="{C64A6728-27FF-4706-BE0D-5A9EB335BA48}">
      <dgm:prSet/>
      <dgm:spPr/>
      <dgm:t>
        <a:bodyPr/>
        <a:lstStyle/>
        <a:p>
          <a:endParaRPr lang="en-US"/>
        </a:p>
      </dgm:t>
    </dgm:pt>
    <dgm:pt modelId="{5645E948-0CD6-4EEE-B3C2-0926E9AB5B1C}">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s-AR" dirty="0" smtClean="0"/>
            <a:t>GAP</a:t>
          </a:r>
          <a:endParaRPr lang="en-US" dirty="0"/>
        </a:p>
      </dgm:t>
    </dgm:pt>
    <dgm:pt modelId="{AED27E23-4D26-45E4-A805-BB21A92AF804}" type="parTrans" cxnId="{FA59A53E-E374-4A25-BC6B-E21F5AD8A24F}">
      <dgm:prSet/>
      <dgm:spPr/>
      <dgm:t>
        <a:bodyPr/>
        <a:lstStyle/>
        <a:p>
          <a:endParaRPr lang="en-US"/>
        </a:p>
      </dgm:t>
    </dgm:pt>
    <dgm:pt modelId="{ACD343B4-6F99-4F6F-B2D1-D840BBCD6FC9}" type="sibTrans" cxnId="{FA59A53E-E374-4A25-BC6B-E21F5AD8A24F}">
      <dgm:prSet/>
      <dgm:spPr/>
      <dgm:t>
        <a:bodyPr/>
        <a:lstStyle/>
        <a:p>
          <a:endParaRPr lang="en-US"/>
        </a:p>
      </dgm:t>
    </dgm:pt>
    <dgm:pt modelId="{70A669AC-D4D8-44AA-B72C-148A87A7E287}">
      <dgm:prSet phldrT="[Text]"/>
      <dgm:spPr/>
      <dgm:t>
        <a:bodyPr/>
        <a:lstStyle/>
        <a:p>
          <a:r>
            <a:rPr lang="es-AR" dirty="0" smtClean="0"/>
            <a:t> Relacional-objetos</a:t>
          </a:r>
          <a:endParaRPr lang="en-US" dirty="0"/>
        </a:p>
      </dgm:t>
    </dgm:pt>
    <dgm:pt modelId="{6564B39B-2A04-4840-AC73-DEE66450283A}" type="parTrans" cxnId="{264D8B78-08B0-4644-A489-9539C8564471}">
      <dgm:prSet/>
      <dgm:spPr/>
      <dgm:t>
        <a:bodyPr/>
        <a:lstStyle/>
        <a:p>
          <a:endParaRPr lang="en-US"/>
        </a:p>
      </dgm:t>
    </dgm:pt>
    <dgm:pt modelId="{CABBA0FE-30B2-4768-A07E-FCEA2D0535C4}" type="sibTrans" cxnId="{264D8B78-08B0-4644-A489-9539C8564471}">
      <dgm:prSet/>
      <dgm:spPr/>
      <dgm:t>
        <a:bodyPr/>
        <a:lstStyle/>
        <a:p>
          <a:endParaRPr lang="en-US"/>
        </a:p>
      </dgm:t>
    </dgm:pt>
    <dgm:pt modelId="{707234E5-D84B-4756-ADE3-89BC98B86A3D}">
      <dgm:prSet phldrT="[Text]"/>
      <dgm:spPr/>
      <dgm:t>
        <a:bodyPr/>
        <a:lstStyle/>
        <a:p>
          <a:endParaRPr lang="en-US" dirty="0"/>
        </a:p>
      </dgm:t>
    </dgm:pt>
    <dgm:pt modelId="{F25D01FA-9F95-4A57-9C98-5262ED5E1808}" type="parTrans" cxnId="{0BDEBB46-2F8C-4707-A2C7-3EB4DB1D4F94}">
      <dgm:prSet/>
      <dgm:spPr/>
      <dgm:t>
        <a:bodyPr/>
        <a:lstStyle/>
        <a:p>
          <a:endParaRPr lang="en-US"/>
        </a:p>
      </dgm:t>
    </dgm:pt>
    <dgm:pt modelId="{7FFFA76D-1678-4482-93C3-E1AD484C8041}" type="sibTrans" cxnId="{0BDEBB46-2F8C-4707-A2C7-3EB4DB1D4F94}">
      <dgm:prSet/>
      <dgm:spPr/>
      <dgm:t>
        <a:bodyPr/>
        <a:lstStyle/>
        <a:p>
          <a:endParaRPr lang="en-US"/>
        </a:p>
      </dgm:t>
    </dgm:pt>
    <dgm:pt modelId="{18FE5366-D6E8-4B50-98EB-809011C1B16A}">
      <dgm:prSet phldrT="[Text]"/>
      <dgm:spPr/>
      <dgm:t>
        <a:bodyPr/>
        <a:lstStyle/>
        <a:p>
          <a:r>
            <a:rPr lang="es-AR" dirty="0" smtClean="0"/>
            <a:t>Transacciones de negocio</a:t>
          </a:r>
          <a:endParaRPr lang="en-US" dirty="0"/>
        </a:p>
      </dgm:t>
    </dgm:pt>
    <dgm:pt modelId="{4EDC97F9-426C-4F0A-AB1D-60A1F6D18658}" type="parTrans" cxnId="{F3355EC9-B4B4-4607-AD7F-3B997DC0AFAA}">
      <dgm:prSet/>
      <dgm:spPr/>
      <dgm:t>
        <a:bodyPr/>
        <a:lstStyle/>
        <a:p>
          <a:endParaRPr lang="en-US"/>
        </a:p>
      </dgm:t>
    </dgm:pt>
    <dgm:pt modelId="{1B0BC7AF-2D4F-4AD6-8451-3AF982BC2A97}" type="sibTrans" cxnId="{F3355EC9-B4B4-4607-AD7F-3B997DC0AFAA}">
      <dgm:prSet/>
      <dgm:spPr/>
      <dgm:t>
        <a:bodyPr/>
        <a:lstStyle/>
        <a:p>
          <a:endParaRPr lang="en-US"/>
        </a:p>
      </dgm:t>
    </dgm:pt>
    <dgm:pt modelId="{D4314EC8-5552-4C21-A263-7A95B65478EF}">
      <dgm:prSet phldrT="[Text]"/>
      <dgm:spPr/>
      <dgm:t>
        <a:bodyPr/>
        <a:lstStyle/>
        <a:p>
          <a:r>
            <a:rPr lang="es-AR" dirty="0" smtClean="0"/>
            <a:t>Aplicaciones complejas</a:t>
          </a:r>
          <a:endParaRPr lang="en-US" dirty="0"/>
        </a:p>
      </dgm:t>
    </dgm:pt>
    <dgm:pt modelId="{E50BE4EB-DA59-487A-83AD-82C89993B913}" type="parTrans" cxnId="{9A2C0AA5-67E9-480B-AEC4-7D8740C9DEDB}">
      <dgm:prSet/>
      <dgm:spPr/>
      <dgm:t>
        <a:bodyPr/>
        <a:lstStyle/>
        <a:p>
          <a:endParaRPr lang="en-US"/>
        </a:p>
      </dgm:t>
    </dgm:pt>
    <dgm:pt modelId="{013D1675-A435-4520-BB05-5646D32389D9}" type="sibTrans" cxnId="{9A2C0AA5-67E9-480B-AEC4-7D8740C9DEDB}">
      <dgm:prSet/>
      <dgm:spPr/>
      <dgm:t>
        <a:bodyPr/>
        <a:lstStyle/>
        <a:p>
          <a:endParaRPr lang="en-US"/>
        </a:p>
      </dgm:t>
    </dgm:pt>
    <dgm:pt modelId="{94E65597-0DF0-45CA-B1AD-ED73EA30961A}">
      <dgm:prSet phldrT="[Text]"/>
      <dgm:spPr/>
      <dgm:t>
        <a:bodyPr/>
        <a:lstStyle/>
        <a:p>
          <a:r>
            <a:rPr lang="es-AR" dirty="0" smtClean="0"/>
            <a:t>Escalabilidad del modelo</a:t>
          </a:r>
          <a:endParaRPr lang="en-US" dirty="0"/>
        </a:p>
      </dgm:t>
    </dgm:pt>
    <dgm:pt modelId="{56447DB6-F987-410B-90BD-7A324D616326}" type="parTrans" cxnId="{563CBD38-6765-4A5C-89D9-216652E80161}">
      <dgm:prSet/>
      <dgm:spPr/>
      <dgm:t>
        <a:bodyPr/>
        <a:lstStyle/>
        <a:p>
          <a:endParaRPr lang="en-US"/>
        </a:p>
      </dgm:t>
    </dgm:pt>
    <dgm:pt modelId="{9E296EF7-252C-40F2-B0E1-962ED39A9DA9}" type="sibTrans" cxnId="{563CBD38-6765-4A5C-89D9-216652E80161}">
      <dgm:prSet/>
      <dgm:spPr/>
      <dgm:t>
        <a:bodyPr/>
        <a:lstStyle/>
        <a:p>
          <a:endParaRPr lang="en-US"/>
        </a:p>
      </dgm:t>
    </dgm:pt>
    <dgm:pt modelId="{FF5B33A7-F03A-4D3C-9BD9-2B5088512352}">
      <dgm:prSet phldrT="[Text]"/>
      <dgm:spPr/>
      <dgm:t>
        <a:bodyPr/>
        <a:lstStyle/>
        <a:p>
          <a:r>
            <a:rPr lang="es-AR" dirty="0" smtClean="0"/>
            <a:t>Representa el dominio desde una perspectiva</a:t>
          </a:r>
          <a:endParaRPr lang="en-US" dirty="0"/>
        </a:p>
      </dgm:t>
    </dgm:pt>
    <dgm:pt modelId="{4D04E95C-140B-44F4-A461-4544DC3C7E65}" type="parTrans" cxnId="{6738CD59-E2BB-49D0-8077-0669A112DA93}">
      <dgm:prSet/>
      <dgm:spPr/>
      <dgm:t>
        <a:bodyPr/>
        <a:lstStyle/>
        <a:p>
          <a:endParaRPr lang="en-US"/>
        </a:p>
      </dgm:t>
    </dgm:pt>
    <dgm:pt modelId="{57109E91-BA8D-4B36-8360-B4103FF85FDB}" type="sibTrans" cxnId="{6738CD59-E2BB-49D0-8077-0669A112DA93}">
      <dgm:prSet/>
      <dgm:spPr/>
      <dgm:t>
        <a:bodyPr/>
        <a:lstStyle/>
        <a:p>
          <a:endParaRPr lang="en-US"/>
        </a:p>
      </dgm:t>
    </dgm:pt>
    <dgm:pt modelId="{CA7CFD41-1B41-4BE8-ACD6-912E882B7DE3}" type="pres">
      <dgm:prSet presAssocID="{1AA5ED23-4D57-4A5F-BC56-64A82D2B0EDA}" presName="Name0" presStyleCnt="0">
        <dgm:presLayoutVars>
          <dgm:dir/>
          <dgm:animLvl val="lvl"/>
          <dgm:resizeHandles/>
        </dgm:presLayoutVars>
      </dgm:prSet>
      <dgm:spPr/>
      <dgm:t>
        <a:bodyPr/>
        <a:lstStyle/>
        <a:p>
          <a:endParaRPr lang="en-US"/>
        </a:p>
      </dgm:t>
    </dgm:pt>
    <dgm:pt modelId="{B8D8FB46-32EC-480E-A6D3-558F067A71CB}" type="pres">
      <dgm:prSet presAssocID="{171EF458-AE15-4A74-86AE-9DE9509E5100}" presName="linNode" presStyleCnt="0"/>
      <dgm:spPr/>
    </dgm:pt>
    <dgm:pt modelId="{CDCEB689-2C05-45C6-8236-71757A32E9D3}" type="pres">
      <dgm:prSet presAssocID="{171EF458-AE15-4A74-86AE-9DE9509E5100}" presName="parentShp" presStyleLbl="node1" presStyleIdx="0" presStyleCnt="2">
        <dgm:presLayoutVars>
          <dgm:bulletEnabled val="1"/>
        </dgm:presLayoutVars>
      </dgm:prSet>
      <dgm:spPr/>
      <dgm:t>
        <a:bodyPr/>
        <a:lstStyle/>
        <a:p>
          <a:endParaRPr lang="en-US"/>
        </a:p>
      </dgm:t>
    </dgm:pt>
    <dgm:pt modelId="{39CCD3BD-D2D7-4977-9BAB-A8D54F25AB7E}" type="pres">
      <dgm:prSet presAssocID="{171EF458-AE15-4A74-86AE-9DE9509E5100}" presName="childShp" presStyleLbl="bgAccFollowNode1" presStyleIdx="0" presStyleCnt="2">
        <dgm:presLayoutVars>
          <dgm:bulletEnabled val="1"/>
        </dgm:presLayoutVars>
      </dgm:prSet>
      <dgm:spPr/>
      <dgm:t>
        <a:bodyPr/>
        <a:lstStyle/>
        <a:p>
          <a:endParaRPr lang="en-US"/>
        </a:p>
      </dgm:t>
    </dgm:pt>
    <dgm:pt modelId="{B22FE710-B915-4E9B-990F-E0C497FF57CB}" type="pres">
      <dgm:prSet presAssocID="{4E57C932-972D-4DB3-8F0E-1C4EE49F9F4A}" presName="spacing" presStyleCnt="0"/>
      <dgm:spPr/>
    </dgm:pt>
    <dgm:pt modelId="{72F17B4E-891D-48E6-A2E9-DB56A3B1164D}" type="pres">
      <dgm:prSet presAssocID="{5645E948-0CD6-4EEE-B3C2-0926E9AB5B1C}" presName="linNode" presStyleCnt="0"/>
      <dgm:spPr/>
    </dgm:pt>
    <dgm:pt modelId="{FF7B8477-23D2-4962-9F4B-641BA9CEE366}" type="pres">
      <dgm:prSet presAssocID="{5645E948-0CD6-4EEE-B3C2-0926E9AB5B1C}" presName="parentShp" presStyleLbl="node1" presStyleIdx="1" presStyleCnt="2">
        <dgm:presLayoutVars>
          <dgm:bulletEnabled val="1"/>
        </dgm:presLayoutVars>
      </dgm:prSet>
      <dgm:spPr/>
      <dgm:t>
        <a:bodyPr/>
        <a:lstStyle/>
        <a:p>
          <a:endParaRPr lang="en-US"/>
        </a:p>
      </dgm:t>
    </dgm:pt>
    <dgm:pt modelId="{B2A25CA3-2F3E-4354-9A67-D5F0412D08D3}" type="pres">
      <dgm:prSet presAssocID="{5645E948-0CD6-4EEE-B3C2-0926E9AB5B1C}" presName="childShp" presStyleLbl="bgAccFollowNode1" presStyleIdx="1" presStyleCnt="2">
        <dgm:presLayoutVars>
          <dgm:bulletEnabled val="1"/>
        </dgm:presLayoutVars>
      </dgm:prSet>
      <dgm:spPr/>
      <dgm:t>
        <a:bodyPr/>
        <a:lstStyle/>
        <a:p>
          <a:endParaRPr lang="en-US"/>
        </a:p>
      </dgm:t>
    </dgm:pt>
  </dgm:ptLst>
  <dgm:cxnLst>
    <dgm:cxn modelId="{F3355EC9-B4B4-4607-AD7F-3B997DC0AFAA}" srcId="{5645E948-0CD6-4EEE-B3C2-0926E9AB5B1C}" destId="{18FE5366-D6E8-4B50-98EB-809011C1B16A}" srcOrd="1" destOrd="0" parTransId="{4EDC97F9-426C-4F0A-AB1D-60A1F6D18658}" sibTransId="{1B0BC7AF-2D4F-4AD6-8451-3AF982BC2A97}"/>
    <dgm:cxn modelId="{563CBD38-6765-4A5C-89D9-216652E80161}" srcId="{171EF458-AE15-4A74-86AE-9DE9509E5100}" destId="{94E65597-0DF0-45CA-B1AD-ED73EA30961A}" srcOrd="2" destOrd="0" parTransId="{56447DB6-F987-410B-90BD-7A324D616326}" sibTransId="{9E296EF7-252C-40F2-B0E1-962ED39A9DA9}"/>
    <dgm:cxn modelId="{C64A6728-27FF-4706-BE0D-5A9EB335BA48}" srcId="{171EF458-AE15-4A74-86AE-9DE9509E5100}" destId="{9E69A499-D3CA-4F21-A0CB-8A762160C39E}" srcOrd="0" destOrd="0" parTransId="{A98177C7-E590-4951-B7B7-938F1F450168}" sibTransId="{3150222A-EBCF-4A9A-97CC-234F1F54328D}"/>
    <dgm:cxn modelId="{CC71C9AD-C5FB-46E2-9288-DE2A51D4B3CC}" type="presOf" srcId="{94E65597-0DF0-45CA-B1AD-ED73EA30961A}" destId="{39CCD3BD-D2D7-4977-9BAB-A8D54F25AB7E}" srcOrd="0" destOrd="2" presId="urn:microsoft.com/office/officeart/2005/8/layout/vList6"/>
    <dgm:cxn modelId="{A1557DDC-5B5F-4462-8802-D8FB4E261824}" type="presOf" srcId="{D4314EC8-5552-4C21-A263-7A95B65478EF}" destId="{39CCD3BD-D2D7-4977-9BAB-A8D54F25AB7E}" srcOrd="0" destOrd="1" presId="urn:microsoft.com/office/officeart/2005/8/layout/vList6"/>
    <dgm:cxn modelId="{439C3115-7EDA-4081-BC4F-1EC61158B07B}" type="presOf" srcId="{FF5B33A7-F03A-4D3C-9BD9-2B5088512352}" destId="{39CCD3BD-D2D7-4977-9BAB-A8D54F25AB7E}" srcOrd="0" destOrd="3" presId="urn:microsoft.com/office/officeart/2005/8/layout/vList6"/>
    <dgm:cxn modelId="{264D8B78-08B0-4644-A489-9539C8564471}" srcId="{5645E948-0CD6-4EEE-B3C2-0926E9AB5B1C}" destId="{70A669AC-D4D8-44AA-B72C-148A87A7E287}" srcOrd="0" destOrd="0" parTransId="{6564B39B-2A04-4840-AC73-DEE66450283A}" sibTransId="{CABBA0FE-30B2-4768-A07E-FCEA2D0535C4}"/>
    <dgm:cxn modelId="{29FD32D0-8931-40B5-85C4-64F97F63700F}" type="presOf" srcId="{70A669AC-D4D8-44AA-B72C-148A87A7E287}" destId="{B2A25CA3-2F3E-4354-9A67-D5F0412D08D3}" srcOrd="0" destOrd="0" presId="urn:microsoft.com/office/officeart/2005/8/layout/vList6"/>
    <dgm:cxn modelId="{7F7949E1-4F67-4EF2-8291-95CC17153499}" type="presOf" srcId="{18FE5366-D6E8-4B50-98EB-809011C1B16A}" destId="{B2A25CA3-2F3E-4354-9A67-D5F0412D08D3}" srcOrd="0" destOrd="1" presId="urn:microsoft.com/office/officeart/2005/8/layout/vList6"/>
    <dgm:cxn modelId="{288F8D32-0490-45AE-A1BF-E6C70048283B}" type="presOf" srcId="{171EF458-AE15-4A74-86AE-9DE9509E5100}" destId="{CDCEB689-2C05-45C6-8236-71757A32E9D3}" srcOrd="0" destOrd="0" presId="urn:microsoft.com/office/officeart/2005/8/layout/vList6"/>
    <dgm:cxn modelId="{09232A50-2B69-43EC-B20C-C9FAF214924C}" type="presOf" srcId="{1AA5ED23-4D57-4A5F-BC56-64A82D2B0EDA}" destId="{CA7CFD41-1B41-4BE8-ACD6-912E882B7DE3}" srcOrd="0" destOrd="0" presId="urn:microsoft.com/office/officeart/2005/8/layout/vList6"/>
    <dgm:cxn modelId="{0BDEBB46-2F8C-4707-A2C7-3EB4DB1D4F94}" srcId="{5645E948-0CD6-4EEE-B3C2-0926E9AB5B1C}" destId="{707234E5-D84B-4756-ADE3-89BC98B86A3D}" srcOrd="2" destOrd="0" parTransId="{F25D01FA-9F95-4A57-9C98-5262ED5E1808}" sibTransId="{7FFFA76D-1678-4482-93C3-E1AD484C8041}"/>
    <dgm:cxn modelId="{FA59A53E-E374-4A25-BC6B-E21F5AD8A24F}" srcId="{1AA5ED23-4D57-4A5F-BC56-64A82D2B0EDA}" destId="{5645E948-0CD6-4EEE-B3C2-0926E9AB5B1C}" srcOrd="1" destOrd="0" parTransId="{AED27E23-4D26-45E4-A805-BB21A92AF804}" sibTransId="{ACD343B4-6F99-4F6F-B2D1-D840BBCD6FC9}"/>
    <dgm:cxn modelId="{6738CD59-E2BB-49D0-8077-0669A112DA93}" srcId="{171EF458-AE15-4A74-86AE-9DE9509E5100}" destId="{FF5B33A7-F03A-4D3C-9BD9-2B5088512352}" srcOrd="3" destOrd="0" parTransId="{4D04E95C-140B-44F4-A461-4544DC3C7E65}" sibTransId="{57109E91-BA8D-4B36-8360-B4103FF85FDB}"/>
    <dgm:cxn modelId="{94F61C98-C778-4C0C-806F-7AC63598321E}" type="presOf" srcId="{707234E5-D84B-4756-ADE3-89BC98B86A3D}" destId="{B2A25CA3-2F3E-4354-9A67-D5F0412D08D3}" srcOrd="0" destOrd="2" presId="urn:microsoft.com/office/officeart/2005/8/layout/vList6"/>
    <dgm:cxn modelId="{F28ADFBA-718E-4C42-9954-6FEEE8DA6875}" type="presOf" srcId="{9E69A499-D3CA-4F21-A0CB-8A762160C39E}" destId="{39CCD3BD-D2D7-4977-9BAB-A8D54F25AB7E}" srcOrd="0" destOrd="0" presId="urn:microsoft.com/office/officeart/2005/8/layout/vList6"/>
    <dgm:cxn modelId="{093C909A-1BC2-49CB-B749-443B4752C05E}" srcId="{1AA5ED23-4D57-4A5F-BC56-64A82D2B0EDA}" destId="{171EF458-AE15-4A74-86AE-9DE9509E5100}" srcOrd="0" destOrd="0" parTransId="{5413C5FC-D81E-4F3A-80BD-B84589A3221E}" sibTransId="{4E57C932-972D-4DB3-8F0E-1C4EE49F9F4A}"/>
    <dgm:cxn modelId="{9A2C0AA5-67E9-480B-AEC4-7D8740C9DEDB}" srcId="{171EF458-AE15-4A74-86AE-9DE9509E5100}" destId="{D4314EC8-5552-4C21-A263-7A95B65478EF}" srcOrd="1" destOrd="0" parTransId="{E50BE4EB-DA59-487A-83AD-82C89993B913}" sibTransId="{013D1675-A435-4520-BB05-5646D32389D9}"/>
    <dgm:cxn modelId="{BE1413B5-5992-4DE5-A841-DFD4FB9E5AFA}" type="presOf" srcId="{5645E948-0CD6-4EEE-B3C2-0926E9AB5B1C}" destId="{FF7B8477-23D2-4962-9F4B-641BA9CEE366}" srcOrd="0" destOrd="0" presId="urn:microsoft.com/office/officeart/2005/8/layout/vList6"/>
    <dgm:cxn modelId="{8C2C3ACF-C692-4E3E-9826-9C89864095D7}" type="presParOf" srcId="{CA7CFD41-1B41-4BE8-ACD6-912E882B7DE3}" destId="{B8D8FB46-32EC-480E-A6D3-558F067A71CB}" srcOrd="0" destOrd="0" presId="urn:microsoft.com/office/officeart/2005/8/layout/vList6"/>
    <dgm:cxn modelId="{4D02A357-4999-42DE-8D9B-E56B03FC81F2}" type="presParOf" srcId="{B8D8FB46-32EC-480E-A6D3-558F067A71CB}" destId="{CDCEB689-2C05-45C6-8236-71757A32E9D3}" srcOrd="0" destOrd="0" presId="urn:microsoft.com/office/officeart/2005/8/layout/vList6"/>
    <dgm:cxn modelId="{75451252-471D-49A9-A71E-A3D112DC4D6D}" type="presParOf" srcId="{B8D8FB46-32EC-480E-A6D3-558F067A71CB}" destId="{39CCD3BD-D2D7-4977-9BAB-A8D54F25AB7E}" srcOrd="1" destOrd="0" presId="urn:microsoft.com/office/officeart/2005/8/layout/vList6"/>
    <dgm:cxn modelId="{4FA24D3F-69F4-40C7-8AEC-DAE33BFC1A99}" type="presParOf" srcId="{CA7CFD41-1B41-4BE8-ACD6-912E882B7DE3}" destId="{B22FE710-B915-4E9B-990F-E0C497FF57CB}" srcOrd="1" destOrd="0" presId="urn:microsoft.com/office/officeart/2005/8/layout/vList6"/>
    <dgm:cxn modelId="{0D387303-F6FA-4D4B-8139-6D1041C09CE5}" type="presParOf" srcId="{CA7CFD41-1B41-4BE8-ACD6-912E882B7DE3}" destId="{72F17B4E-891D-48E6-A2E9-DB56A3B1164D}" srcOrd="2" destOrd="0" presId="urn:microsoft.com/office/officeart/2005/8/layout/vList6"/>
    <dgm:cxn modelId="{16EC13F8-4943-47A6-89A0-DF9316CABE7A}" type="presParOf" srcId="{72F17B4E-891D-48E6-A2E9-DB56A3B1164D}" destId="{FF7B8477-23D2-4962-9F4B-641BA9CEE366}" srcOrd="0" destOrd="0" presId="urn:microsoft.com/office/officeart/2005/8/layout/vList6"/>
    <dgm:cxn modelId="{D03074E1-1051-4D13-9A09-4BDACD5CA561}" type="presParOf" srcId="{72F17B4E-891D-48E6-A2E9-DB56A3B1164D}" destId="{B2A25CA3-2F3E-4354-9A67-D5F0412D08D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CD3BD-D2D7-4977-9BAB-A8D54F25AB7E}">
      <dsp:nvSpPr>
        <dsp:cNvPr id="0" name=""/>
        <dsp:cNvSpPr/>
      </dsp:nvSpPr>
      <dsp:spPr>
        <a:xfrm>
          <a:off x="3096768" y="0"/>
          <a:ext cx="4645152" cy="139699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s-AR" sz="2100" kern="1200" dirty="0" smtClean="0"/>
            <a:t>ABM de tablas</a:t>
          </a:r>
          <a:endParaRPr lang="en-US" sz="2100" kern="1200" dirty="0"/>
        </a:p>
        <a:p>
          <a:pPr marL="228600" lvl="1" indent="-228600" algn="l" defTabSz="933450">
            <a:lnSpc>
              <a:spcPct val="90000"/>
            </a:lnSpc>
            <a:spcBef>
              <a:spcPct val="0"/>
            </a:spcBef>
            <a:spcAft>
              <a:spcPct val="15000"/>
            </a:spcAft>
            <a:buChar char="••"/>
          </a:pPr>
          <a:r>
            <a:rPr lang="es-AR" sz="2100" kern="1200" dirty="0" smtClean="0"/>
            <a:t>Pantallas de tablas</a:t>
          </a:r>
          <a:endParaRPr lang="en-US" sz="2100" kern="1200" dirty="0"/>
        </a:p>
      </dsp:txBody>
      <dsp:txXfrm>
        <a:off x="3096768" y="174625"/>
        <a:ext cx="4121277" cy="1047749"/>
      </dsp:txXfrm>
    </dsp:sp>
    <dsp:sp modelId="{CDCEB689-2C05-45C6-8236-71757A32E9D3}">
      <dsp:nvSpPr>
        <dsp:cNvPr id="0" name=""/>
        <dsp:cNvSpPr/>
      </dsp:nvSpPr>
      <dsp:spPr>
        <a:xfrm>
          <a:off x="0" y="0"/>
          <a:ext cx="3096768" cy="1396999"/>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es-AR" sz="3900" kern="1200" dirty="0" smtClean="0"/>
            <a:t>Orientado a datos</a:t>
          </a:r>
          <a:endParaRPr lang="en-US" sz="3900" kern="1200" dirty="0"/>
        </a:p>
      </dsp:txBody>
      <dsp:txXfrm>
        <a:off x="68196" y="68196"/>
        <a:ext cx="2960376" cy="1260607"/>
      </dsp:txXfrm>
    </dsp:sp>
    <dsp:sp modelId="{B2A25CA3-2F3E-4354-9A67-D5F0412D08D3}">
      <dsp:nvSpPr>
        <dsp:cNvPr id="0" name=""/>
        <dsp:cNvSpPr/>
      </dsp:nvSpPr>
      <dsp:spPr>
        <a:xfrm>
          <a:off x="3096768" y="1536700"/>
          <a:ext cx="4645152" cy="139699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s-AR" sz="2100" kern="1200" dirty="0" smtClean="0"/>
            <a:t>Funcionalidad acotada</a:t>
          </a:r>
          <a:endParaRPr lang="en-US" sz="2100" kern="1200" dirty="0"/>
        </a:p>
        <a:p>
          <a:pPr marL="228600" lvl="1" indent="-228600" algn="l" defTabSz="933450">
            <a:lnSpc>
              <a:spcPct val="90000"/>
            </a:lnSpc>
            <a:spcBef>
              <a:spcPct val="0"/>
            </a:spcBef>
            <a:spcAft>
              <a:spcPct val="15000"/>
            </a:spcAft>
            <a:buChar char="••"/>
          </a:pPr>
          <a:r>
            <a:rPr lang="es-AR" sz="2100" kern="1200" dirty="0" smtClean="0"/>
            <a:t>Sin evolución</a:t>
          </a:r>
          <a:endParaRPr lang="en-US" sz="2100" kern="1200" dirty="0"/>
        </a:p>
      </dsp:txBody>
      <dsp:txXfrm>
        <a:off x="3096768" y="1711325"/>
        <a:ext cx="4121277" cy="1047749"/>
      </dsp:txXfrm>
    </dsp:sp>
    <dsp:sp modelId="{FF7B8477-23D2-4962-9F4B-641BA9CEE366}">
      <dsp:nvSpPr>
        <dsp:cNvPr id="0" name=""/>
        <dsp:cNvSpPr/>
      </dsp:nvSpPr>
      <dsp:spPr>
        <a:xfrm>
          <a:off x="0" y="1536700"/>
          <a:ext cx="3096768" cy="1396999"/>
        </a:xfrm>
        <a:prstGeom prst="round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es-AR" sz="3900" kern="1200" dirty="0" smtClean="0"/>
            <a:t>Aplicación cerrada</a:t>
          </a:r>
          <a:endParaRPr lang="en-US" sz="3900" kern="1200" dirty="0"/>
        </a:p>
      </dsp:txBody>
      <dsp:txXfrm>
        <a:off x="68196" y="1604896"/>
        <a:ext cx="2960376" cy="1260607"/>
      </dsp:txXfrm>
    </dsp:sp>
    <dsp:sp modelId="{EDB09C8A-8A70-4107-B6B2-595E79016B37}">
      <dsp:nvSpPr>
        <dsp:cNvPr id="0" name=""/>
        <dsp:cNvSpPr/>
      </dsp:nvSpPr>
      <dsp:spPr>
        <a:xfrm>
          <a:off x="3096768" y="3073400"/>
          <a:ext cx="4645152" cy="139699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s-AR" sz="2100" kern="1200" dirty="0" smtClean="0"/>
            <a:t>Input </a:t>
          </a:r>
          <a:endParaRPr lang="en-US" sz="2100" kern="1200" dirty="0"/>
        </a:p>
        <a:p>
          <a:pPr marL="228600" lvl="1" indent="-228600" algn="l" defTabSz="933450">
            <a:lnSpc>
              <a:spcPct val="90000"/>
            </a:lnSpc>
            <a:spcBef>
              <a:spcPct val="0"/>
            </a:spcBef>
            <a:spcAft>
              <a:spcPct val="15000"/>
            </a:spcAft>
            <a:buChar char="••"/>
          </a:pPr>
          <a:r>
            <a:rPr lang="es-AR" sz="2100" kern="1200" dirty="0" smtClean="0"/>
            <a:t>Procesar</a:t>
          </a:r>
          <a:endParaRPr lang="en-US" sz="2100" kern="1200" dirty="0"/>
        </a:p>
        <a:p>
          <a:pPr marL="228600" lvl="1" indent="-228600" algn="l" defTabSz="933450">
            <a:lnSpc>
              <a:spcPct val="90000"/>
            </a:lnSpc>
            <a:spcBef>
              <a:spcPct val="0"/>
            </a:spcBef>
            <a:spcAft>
              <a:spcPct val="15000"/>
            </a:spcAft>
            <a:buChar char="••"/>
          </a:pPr>
          <a:r>
            <a:rPr lang="es-AR" sz="2100" kern="1200" dirty="0" smtClean="0"/>
            <a:t>Persistir</a:t>
          </a:r>
          <a:endParaRPr lang="en-US" sz="2100" kern="1200" dirty="0"/>
        </a:p>
      </dsp:txBody>
      <dsp:txXfrm>
        <a:off x="3096768" y="3248025"/>
        <a:ext cx="4121277" cy="1047749"/>
      </dsp:txXfrm>
    </dsp:sp>
    <dsp:sp modelId="{E8211140-8814-4C51-8450-13374DBB1495}">
      <dsp:nvSpPr>
        <dsp:cNvPr id="0" name=""/>
        <dsp:cNvSpPr/>
      </dsp:nvSpPr>
      <dsp:spPr>
        <a:xfrm>
          <a:off x="0" y="3073400"/>
          <a:ext cx="3096768" cy="1396999"/>
        </a:xfrm>
        <a:prstGeom prst="round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es-AR" sz="3900" kern="1200" dirty="0" err="1" smtClean="0"/>
            <a:t>Workflow</a:t>
          </a:r>
          <a:r>
            <a:rPr lang="es-AR" sz="3900" kern="1200" dirty="0" smtClean="0"/>
            <a:t> controlado</a:t>
          </a:r>
          <a:endParaRPr lang="en-US" sz="3900" kern="1200" dirty="0"/>
        </a:p>
      </dsp:txBody>
      <dsp:txXfrm>
        <a:off x="68196" y="3141596"/>
        <a:ext cx="2960376" cy="1260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CD3BD-D2D7-4977-9BAB-A8D54F25AB7E}">
      <dsp:nvSpPr>
        <dsp:cNvPr id="0" name=""/>
        <dsp:cNvSpPr/>
      </dsp:nvSpPr>
      <dsp:spPr>
        <a:xfrm>
          <a:off x="3096768" y="545"/>
          <a:ext cx="4645152" cy="212824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s-AR" sz="2700" kern="1200" dirty="0" smtClean="0"/>
            <a:t>Negocio</a:t>
          </a:r>
          <a:endParaRPr lang="en-US" sz="2700" kern="1200" dirty="0"/>
        </a:p>
        <a:p>
          <a:pPr marL="228600" lvl="1" indent="-228600" algn="l" defTabSz="1200150">
            <a:lnSpc>
              <a:spcPct val="90000"/>
            </a:lnSpc>
            <a:spcBef>
              <a:spcPct val="0"/>
            </a:spcBef>
            <a:spcAft>
              <a:spcPct val="15000"/>
            </a:spcAft>
            <a:buChar char="••"/>
          </a:pPr>
          <a:r>
            <a:rPr lang="es-AR" sz="2700" kern="1200" dirty="0" smtClean="0"/>
            <a:t>Persistencia</a:t>
          </a:r>
          <a:endParaRPr lang="en-US" sz="2700" kern="1200" dirty="0"/>
        </a:p>
      </dsp:txBody>
      <dsp:txXfrm>
        <a:off x="3096768" y="266575"/>
        <a:ext cx="3847061" cy="1596182"/>
      </dsp:txXfrm>
    </dsp:sp>
    <dsp:sp modelId="{CDCEB689-2C05-45C6-8236-71757A32E9D3}">
      <dsp:nvSpPr>
        <dsp:cNvPr id="0" name=""/>
        <dsp:cNvSpPr/>
      </dsp:nvSpPr>
      <dsp:spPr>
        <a:xfrm>
          <a:off x="0" y="545"/>
          <a:ext cx="3096768" cy="2128242"/>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s-AR" sz="4200" kern="1200" dirty="0" smtClean="0"/>
            <a:t>División en </a:t>
          </a:r>
          <a:r>
            <a:rPr lang="es-AR" sz="4200" kern="1200" dirty="0" err="1" smtClean="0"/>
            <a:t>Layers</a:t>
          </a:r>
          <a:r>
            <a:rPr lang="es-AR" sz="4200" kern="1200" dirty="0" smtClean="0"/>
            <a:t> básica</a:t>
          </a:r>
          <a:endParaRPr lang="en-US" sz="4200" kern="1200" dirty="0"/>
        </a:p>
      </dsp:txBody>
      <dsp:txXfrm>
        <a:off x="103892" y="104437"/>
        <a:ext cx="2888984" cy="1920458"/>
      </dsp:txXfrm>
    </dsp:sp>
    <dsp:sp modelId="{B2A25CA3-2F3E-4354-9A67-D5F0412D08D3}">
      <dsp:nvSpPr>
        <dsp:cNvPr id="0" name=""/>
        <dsp:cNvSpPr/>
      </dsp:nvSpPr>
      <dsp:spPr>
        <a:xfrm>
          <a:off x="3096768" y="2341612"/>
          <a:ext cx="4645152" cy="212824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s-ES" sz="2700" kern="1200" dirty="0" smtClean="0"/>
            <a:t>Por cada tabla tendremos una instancia de negocio</a:t>
          </a:r>
          <a:endParaRPr lang="en-US" sz="2700" kern="1200" dirty="0"/>
        </a:p>
        <a:p>
          <a:pPr marL="228600" lvl="1" indent="-228600" algn="l" defTabSz="1200150">
            <a:lnSpc>
              <a:spcPct val="90000"/>
            </a:lnSpc>
            <a:spcBef>
              <a:spcPct val="0"/>
            </a:spcBef>
            <a:spcAft>
              <a:spcPct val="15000"/>
            </a:spcAft>
            <a:buChar char="••"/>
          </a:pPr>
          <a:r>
            <a:rPr lang="es-AR" sz="2700" kern="1200" dirty="0" smtClean="0"/>
            <a:t>Sin evolución</a:t>
          </a:r>
          <a:endParaRPr lang="en-US" sz="2700" kern="1200" dirty="0"/>
        </a:p>
      </dsp:txBody>
      <dsp:txXfrm>
        <a:off x="3096768" y="2607642"/>
        <a:ext cx="3847061" cy="1596182"/>
      </dsp:txXfrm>
    </dsp:sp>
    <dsp:sp modelId="{FF7B8477-23D2-4962-9F4B-641BA9CEE366}">
      <dsp:nvSpPr>
        <dsp:cNvPr id="0" name=""/>
        <dsp:cNvSpPr/>
      </dsp:nvSpPr>
      <dsp:spPr>
        <a:xfrm>
          <a:off x="0" y="2341612"/>
          <a:ext cx="3096768" cy="2128242"/>
        </a:xfrm>
        <a:prstGeom prst="round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s-AR" sz="4200" kern="1200" dirty="0" smtClean="0"/>
            <a:t>Aplicación cerrada</a:t>
          </a:r>
          <a:endParaRPr lang="en-US" sz="4200" kern="1200" dirty="0"/>
        </a:p>
      </dsp:txBody>
      <dsp:txXfrm>
        <a:off x="103892" y="2445504"/>
        <a:ext cx="2888984" cy="19204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CD3BD-D2D7-4977-9BAB-A8D54F25AB7E}">
      <dsp:nvSpPr>
        <dsp:cNvPr id="0" name=""/>
        <dsp:cNvSpPr/>
      </dsp:nvSpPr>
      <dsp:spPr>
        <a:xfrm>
          <a:off x="3096768" y="545"/>
          <a:ext cx="4645152" cy="212824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s-AR" sz="2000" kern="1200" dirty="0" smtClean="0"/>
            <a:t>Test unitarios</a:t>
          </a:r>
          <a:endParaRPr lang="en-US" sz="2000" kern="1200" dirty="0"/>
        </a:p>
        <a:p>
          <a:pPr marL="228600" lvl="1" indent="-228600" algn="l" defTabSz="889000">
            <a:lnSpc>
              <a:spcPct val="90000"/>
            </a:lnSpc>
            <a:spcBef>
              <a:spcPct val="0"/>
            </a:spcBef>
            <a:spcAft>
              <a:spcPct val="15000"/>
            </a:spcAft>
            <a:buChar char="••"/>
          </a:pPr>
          <a:r>
            <a:rPr lang="es-AR" sz="2000" kern="1200" dirty="0" smtClean="0"/>
            <a:t>Aplicaciones complejas</a:t>
          </a:r>
          <a:endParaRPr lang="en-US" sz="2000" kern="1200" dirty="0"/>
        </a:p>
        <a:p>
          <a:pPr marL="228600" lvl="1" indent="-228600" algn="l" defTabSz="889000">
            <a:lnSpc>
              <a:spcPct val="90000"/>
            </a:lnSpc>
            <a:spcBef>
              <a:spcPct val="0"/>
            </a:spcBef>
            <a:spcAft>
              <a:spcPct val="15000"/>
            </a:spcAft>
            <a:buChar char="••"/>
          </a:pPr>
          <a:r>
            <a:rPr lang="es-AR" sz="2000" kern="1200" dirty="0" smtClean="0"/>
            <a:t>Escalabilidad del modelo</a:t>
          </a:r>
          <a:endParaRPr lang="en-US" sz="2000" kern="1200" dirty="0"/>
        </a:p>
        <a:p>
          <a:pPr marL="228600" lvl="1" indent="-228600" algn="l" defTabSz="889000">
            <a:lnSpc>
              <a:spcPct val="90000"/>
            </a:lnSpc>
            <a:spcBef>
              <a:spcPct val="0"/>
            </a:spcBef>
            <a:spcAft>
              <a:spcPct val="15000"/>
            </a:spcAft>
            <a:buChar char="••"/>
          </a:pPr>
          <a:r>
            <a:rPr lang="es-AR" sz="2000" kern="1200" dirty="0" smtClean="0"/>
            <a:t>Representa el dominio desde una perspectiva</a:t>
          </a:r>
          <a:endParaRPr lang="en-US" sz="2000" kern="1200" dirty="0"/>
        </a:p>
      </dsp:txBody>
      <dsp:txXfrm>
        <a:off x="3096768" y="266575"/>
        <a:ext cx="3847061" cy="1596182"/>
      </dsp:txXfrm>
    </dsp:sp>
    <dsp:sp modelId="{CDCEB689-2C05-45C6-8236-71757A32E9D3}">
      <dsp:nvSpPr>
        <dsp:cNvPr id="0" name=""/>
        <dsp:cNvSpPr/>
      </dsp:nvSpPr>
      <dsp:spPr>
        <a:xfrm>
          <a:off x="0" y="545"/>
          <a:ext cx="3096768" cy="2128242"/>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20980" tIns="110490" rIns="220980" bIns="110490" numCol="1" spcCol="1270" anchor="ctr" anchorCtr="0">
          <a:noAutofit/>
        </a:bodyPr>
        <a:lstStyle/>
        <a:p>
          <a:pPr lvl="0" algn="ctr" defTabSz="2578100">
            <a:lnSpc>
              <a:spcPct val="90000"/>
            </a:lnSpc>
            <a:spcBef>
              <a:spcPct val="0"/>
            </a:spcBef>
            <a:spcAft>
              <a:spcPct val="35000"/>
            </a:spcAft>
          </a:pPr>
          <a:r>
            <a:rPr lang="es-AR" sz="5800" kern="1200" dirty="0" smtClean="0"/>
            <a:t>Modelo</a:t>
          </a:r>
          <a:endParaRPr lang="en-US" sz="5800" kern="1200" dirty="0"/>
        </a:p>
      </dsp:txBody>
      <dsp:txXfrm>
        <a:off x="103892" y="104437"/>
        <a:ext cx="2888984" cy="1920458"/>
      </dsp:txXfrm>
    </dsp:sp>
    <dsp:sp modelId="{B2A25CA3-2F3E-4354-9A67-D5F0412D08D3}">
      <dsp:nvSpPr>
        <dsp:cNvPr id="0" name=""/>
        <dsp:cNvSpPr/>
      </dsp:nvSpPr>
      <dsp:spPr>
        <a:xfrm>
          <a:off x="3096768" y="2341612"/>
          <a:ext cx="4645152" cy="212824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s-AR" sz="2000" kern="1200" dirty="0" smtClean="0"/>
            <a:t> Relacional-objetos</a:t>
          </a:r>
          <a:endParaRPr lang="en-US" sz="2000" kern="1200" dirty="0"/>
        </a:p>
        <a:p>
          <a:pPr marL="228600" lvl="1" indent="-228600" algn="l" defTabSz="889000">
            <a:lnSpc>
              <a:spcPct val="90000"/>
            </a:lnSpc>
            <a:spcBef>
              <a:spcPct val="0"/>
            </a:spcBef>
            <a:spcAft>
              <a:spcPct val="15000"/>
            </a:spcAft>
            <a:buChar char="••"/>
          </a:pPr>
          <a:r>
            <a:rPr lang="es-AR" sz="2000" kern="1200" dirty="0" smtClean="0"/>
            <a:t>Transacciones de negocio</a:t>
          </a:r>
          <a:endParaRPr lang="en-US" sz="2000" kern="1200" dirty="0"/>
        </a:p>
        <a:p>
          <a:pPr marL="228600" lvl="1" indent="-228600" algn="l" defTabSz="889000">
            <a:lnSpc>
              <a:spcPct val="90000"/>
            </a:lnSpc>
            <a:spcBef>
              <a:spcPct val="0"/>
            </a:spcBef>
            <a:spcAft>
              <a:spcPct val="15000"/>
            </a:spcAft>
            <a:buChar char="••"/>
          </a:pPr>
          <a:endParaRPr lang="en-US" sz="2000" kern="1200" dirty="0"/>
        </a:p>
      </dsp:txBody>
      <dsp:txXfrm>
        <a:off x="3096768" y="2607642"/>
        <a:ext cx="3847061" cy="1596182"/>
      </dsp:txXfrm>
    </dsp:sp>
    <dsp:sp modelId="{FF7B8477-23D2-4962-9F4B-641BA9CEE366}">
      <dsp:nvSpPr>
        <dsp:cNvPr id="0" name=""/>
        <dsp:cNvSpPr/>
      </dsp:nvSpPr>
      <dsp:spPr>
        <a:xfrm>
          <a:off x="0" y="2341612"/>
          <a:ext cx="3096768" cy="2128242"/>
        </a:xfrm>
        <a:prstGeom prst="round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220980" tIns="110490" rIns="220980" bIns="110490" numCol="1" spcCol="1270" anchor="ctr" anchorCtr="0">
          <a:noAutofit/>
        </a:bodyPr>
        <a:lstStyle/>
        <a:p>
          <a:pPr lvl="0" algn="ctr" defTabSz="2578100">
            <a:lnSpc>
              <a:spcPct val="90000"/>
            </a:lnSpc>
            <a:spcBef>
              <a:spcPct val="0"/>
            </a:spcBef>
            <a:spcAft>
              <a:spcPct val="35000"/>
            </a:spcAft>
          </a:pPr>
          <a:r>
            <a:rPr lang="es-AR" sz="5800" kern="1200" dirty="0" smtClean="0"/>
            <a:t>GAP</a:t>
          </a:r>
          <a:endParaRPr lang="en-US" sz="5800" kern="1200" dirty="0"/>
        </a:p>
      </dsp:txBody>
      <dsp:txXfrm>
        <a:off x="103892" y="2445504"/>
        <a:ext cx="2888984" cy="1920458"/>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14F3F95E-EE42-4AA3-9322-F3B424BACC84}" type="datetimeFigureOut">
              <a:rPr lang="en-US" smtClean="0"/>
              <a:pPr/>
              <a:t>3/27/2018</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DDF6F73-A9F2-47C5-BFDA-6EDF443063E2}" type="slidenum">
              <a:rPr lang="en-US" smtClean="0"/>
              <a:pPr/>
              <a:t>‹#›</a:t>
            </a:fld>
            <a:endParaRPr lang="en-US"/>
          </a:p>
        </p:txBody>
      </p:sp>
    </p:spTree>
    <p:extLst>
      <p:ext uri="{BB962C8B-B14F-4D97-AF65-F5344CB8AC3E}">
        <p14:creationId xmlns:p14="http://schemas.microsoft.com/office/powerpoint/2010/main" val="2060640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geeks.ms/files/folders/42167/download.aspx"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2</a:t>
            </a:fld>
            <a:endParaRPr lang="en-US"/>
          </a:p>
        </p:txBody>
      </p:sp>
    </p:spTree>
    <p:extLst>
      <p:ext uri="{BB962C8B-B14F-4D97-AF65-F5344CB8AC3E}">
        <p14:creationId xmlns:p14="http://schemas.microsoft.com/office/powerpoint/2010/main" val="1589471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11</a:t>
            </a:fld>
            <a:endParaRPr lang="en-US"/>
          </a:p>
        </p:txBody>
      </p:sp>
    </p:spTree>
    <p:extLst>
      <p:ext uri="{BB962C8B-B14F-4D97-AF65-F5344CB8AC3E}">
        <p14:creationId xmlns:p14="http://schemas.microsoft.com/office/powerpoint/2010/main" val="1674445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12</a:t>
            </a:fld>
            <a:endParaRPr lang="en-US"/>
          </a:p>
        </p:txBody>
      </p:sp>
    </p:spTree>
    <p:extLst>
      <p:ext uri="{BB962C8B-B14F-4D97-AF65-F5344CB8AC3E}">
        <p14:creationId xmlns:p14="http://schemas.microsoft.com/office/powerpoint/2010/main" val="4184943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13</a:t>
            </a:fld>
            <a:endParaRPr lang="en-US"/>
          </a:p>
        </p:txBody>
      </p:sp>
    </p:spTree>
    <p:extLst>
      <p:ext uri="{BB962C8B-B14F-4D97-AF65-F5344CB8AC3E}">
        <p14:creationId xmlns:p14="http://schemas.microsoft.com/office/powerpoint/2010/main" val="4071283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14</a:t>
            </a:fld>
            <a:endParaRPr lang="en-US"/>
          </a:p>
        </p:txBody>
      </p:sp>
    </p:spTree>
    <p:extLst>
      <p:ext uri="{BB962C8B-B14F-4D97-AF65-F5344CB8AC3E}">
        <p14:creationId xmlns:p14="http://schemas.microsoft.com/office/powerpoint/2010/main" val="4239894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15</a:t>
            </a:fld>
            <a:endParaRPr lang="en-US"/>
          </a:p>
        </p:txBody>
      </p:sp>
    </p:spTree>
    <p:extLst>
      <p:ext uri="{BB962C8B-B14F-4D97-AF65-F5344CB8AC3E}">
        <p14:creationId xmlns:p14="http://schemas.microsoft.com/office/powerpoint/2010/main" val="1347468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16</a:t>
            </a:fld>
            <a:endParaRPr lang="en-US"/>
          </a:p>
        </p:txBody>
      </p:sp>
    </p:spTree>
    <p:extLst>
      <p:ext uri="{BB962C8B-B14F-4D97-AF65-F5344CB8AC3E}">
        <p14:creationId xmlns:p14="http://schemas.microsoft.com/office/powerpoint/2010/main" val="260537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17</a:t>
            </a:fld>
            <a:endParaRPr lang="en-US"/>
          </a:p>
        </p:txBody>
      </p:sp>
    </p:spTree>
    <p:extLst>
      <p:ext uri="{BB962C8B-B14F-4D97-AF65-F5344CB8AC3E}">
        <p14:creationId xmlns:p14="http://schemas.microsoft.com/office/powerpoint/2010/main" val="137685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dirty="0" smtClean="0"/>
              <a:t>No existe un Modelo de Dominio, por ende no tendremos una clase Pago, ni una clase Proyecto, simplemente un </a:t>
            </a:r>
            <a:r>
              <a:rPr lang="es-ES" dirty="0" err="1" smtClean="0"/>
              <a:t>ServicioPago</a:t>
            </a:r>
            <a:r>
              <a:rPr lang="es-ES" dirty="0" smtClean="0"/>
              <a:t> que accede a la BD a través de un simple Gateway, que devuelve un </a:t>
            </a:r>
            <a:r>
              <a:rPr lang="es-ES" dirty="0" err="1" smtClean="0"/>
              <a:t>ResultSet</a:t>
            </a:r>
            <a:r>
              <a:rPr lang="es-ES" dirty="0" smtClean="0"/>
              <a:t> con los resultados que el Gateway ejecuta.</a:t>
            </a:r>
            <a:endParaRPr lang="en-US" dirty="0"/>
          </a:p>
        </p:txBody>
      </p:sp>
      <p:sp>
        <p:nvSpPr>
          <p:cNvPr id="4" name="Slide Number Placeholder 3"/>
          <p:cNvSpPr>
            <a:spLocks noGrp="1"/>
          </p:cNvSpPr>
          <p:nvPr>
            <p:ph type="sldNum" sz="quarter" idx="10"/>
          </p:nvPr>
        </p:nvSpPr>
        <p:spPr/>
        <p:txBody>
          <a:bodyPr/>
          <a:lstStyle/>
          <a:p>
            <a:fld id="{6DDF6F73-A9F2-47C5-BFDA-6EDF443063E2}" type="slidenum">
              <a:rPr lang="en-US" smtClean="0"/>
              <a:pPr/>
              <a:t>18</a:t>
            </a:fld>
            <a:endParaRPr lang="en-US"/>
          </a:p>
        </p:txBody>
      </p:sp>
    </p:spTree>
    <p:extLst>
      <p:ext uri="{BB962C8B-B14F-4D97-AF65-F5344CB8AC3E}">
        <p14:creationId xmlns:p14="http://schemas.microsoft.com/office/powerpoint/2010/main" val="3535650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19</a:t>
            </a:fld>
            <a:endParaRPr lang="en-US"/>
          </a:p>
        </p:txBody>
      </p:sp>
    </p:spTree>
    <p:extLst>
      <p:ext uri="{BB962C8B-B14F-4D97-AF65-F5344CB8AC3E}">
        <p14:creationId xmlns:p14="http://schemas.microsoft.com/office/powerpoint/2010/main" val="2433381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dirty="0" err="1" smtClean="0"/>
              <a:t>Table</a:t>
            </a:r>
            <a:r>
              <a:rPr lang="es-ES" dirty="0" smtClean="0"/>
              <a:t> Module está diseñado para trabajar con Record Set. La capa de persistencia podría ser un conjunto de </a:t>
            </a:r>
            <a:r>
              <a:rPr lang="es-ES" dirty="0" err="1" smtClean="0"/>
              <a:t>Gateways</a:t>
            </a:r>
            <a:r>
              <a:rPr lang="es-ES" dirty="0" smtClean="0"/>
              <a:t> que tiren consultas a la base de datos y devuelvan los resultados en Record Sets (o </a:t>
            </a:r>
            <a:r>
              <a:rPr lang="es-ES" dirty="0" err="1" smtClean="0"/>
              <a:t>DataSet</a:t>
            </a:r>
            <a:r>
              <a:rPr lang="es-ES" dirty="0" smtClean="0"/>
              <a:t>, como se muestra en los diagramas), que no son más que una representación en memoria de los resultados que pudo haber arrojado un </a:t>
            </a:r>
            <a:r>
              <a:rPr lang="es-ES" dirty="0" err="1" smtClean="0"/>
              <a:t>query</a:t>
            </a:r>
            <a:r>
              <a:rPr lang="es-ES" dirty="0" smtClean="0"/>
              <a:t> de SQL.</a:t>
            </a:r>
          </a:p>
          <a:p>
            <a:endParaRPr lang="es-ES" dirty="0" smtClean="0"/>
          </a:p>
          <a:p>
            <a:r>
              <a:rPr lang="es-ES" dirty="0" smtClean="0"/>
              <a:t>Esta forma de trabajar fue muy popular en .NET y también es la que se podría construir encima de un driver JDBC, por ejemplo. Por supuesto que la forma de estructurar el código con este patrón es mucho más ordenada que </a:t>
            </a:r>
            <a:r>
              <a:rPr lang="es-ES" dirty="0" err="1" smtClean="0"/>
              <a:t>Transaction</a:t>
            </a:r>
            <a:r>
              <a:rPr lang="es-ES" dirty="0" smtClean="0"/>
              <a:t> Script, hay menos duplicación y es más fácil de mantener, pero aquí también nos enfrentamos al problema de que al no tener un Modelo de Dominio</a:t>
            </a:r>
            <a:endParaRPr lang="en-US" dirty="0"/>
          </a:p>
        </p:txBody>
      </p:sp>
      <p:sp>
        <p:nvSpPr>
          <p:cNvPr id="4" name="Slide Number Placeholder 3"/>
          <p:cNvSpPr>
            <a:spLocks noGrp="1"/>
          </p:cNvSpPr>
          <p:nvPr>
            <p:ph type="sldNum" sz="quarter" idx="10"/>
          </p:nvPr>
        </p:nvSpPr>
        <p:spPr/>
        <p:txBody>
          <a:bodyPr/>
          <a:lstStyle/>
          <a:p>
            <a:fld id="{6DDF6F73-A9F2-47C5-BFDA-6EDF443063E2}" type="slidenum">
              <a:rPr lang="en-US" smtClean="0"/>
              <a:pPr/>
              <a:t>20</a:t>
            </a:fld>
            <a:endParaRPr lang="en-US"/>
          </a:p>
        </p:txBody>
      </p:sp>
    </p:spTree>
    <p:extLst>
      <p:ext uri="{BB962C8B-B14F-4D97-AF65-F5344CB8AC3E}">
        <p14:creationId xmlns:p14="http://schemas.microsoft.com/office/powerpoint/2010/main" val="2208855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3</a:t>
            </a:fld>
            <a:endParaRPr lang="en-US"/>
          </a:p>
        </p:txBody>
      </p:sp>
    </p:spTree>
    <p:extLst>
      <p:ext uri="{BB962C8B-B14F-4D97-AF65-F5344CB8AC3E}">
        <p14:creationId xmlns:p14="http://schemas.microsoft.com/office/powerpoint/2010/main" val="2240889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21</a:t>
            </a:fld>
            <a:endParaRPr lang="en-US"/>
          </a:p>
        </p:txBody>
      </p:sp>
    </p:spTree>
    <p:extLst>
      <p:ext uri="{BB962C8B-B14F-4D97-AF65-F5344CB8AC3E}">
        <p14:creationId xmlns:p14="http://schemas.microsoft.com/office/powerpoint/2010/main" val="1748223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22</a:t>
            </a:fld>
            <a:endParaRPr lang="en-US"/>
          </a:p>
        </p:txBody>
      </p:sp>
    </p:spTree>
    <p:extLst>
      <p:ext uri="{BB962C8B-B14F-4D97-AF65-F5344CB8AC3E}">
        <p14:creationId xmlns:p14="http://schemas.microsoft.com/office/powerpoint/2010/main" val="1684443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23</a:t>
            </a:fld>
            <a:endParaRPr lang="en-US"/>
          </a:p>
        </p:txBody>
      </p:sp>
    </p:spTree>
    <p:extLst>
      <p:ext uri="{BB962C8B-B14F-4D97-AF65-F5344CB8AC3E}">
        <p14:creationId xmlns:p14="http://schemas.microsoft.com/office/powerpoint/2010/main" val="3164563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DF6F73-A9F2-47C5-BFDA-6EDF443063E2}" type="slidenum">
              <a:rPr lang="en-US" smtClean="0"/>
              <a:pPr/>
              <a:t>24</a:t>
            </a:fld>
            <a:endParaRPr lang="en-US"/>
          </a:p>
        </p:txBody>
      </p:sp>
    </p:spTree>
    <p:extLst>
      <p:ext uri="{BB962C8B-B14F-4D97-AF65-F5344CB8AC3E}">
        <p14:creationId xmlns:p14="http://schemas.microsoft.com/office/powerpoint/2010/main" val="4127909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25</a:t>
            </a:fld>
            <a:endParaRPr lang="en-US"/>
          </a:p>
        </p:txBody>
      </p:sp>
    </p:spTree>
    <p:extLst>
      <p:ext uri="{BB962C8B-B14F-4D97-AF65-F5344CB8AC3E}">
        <p14:creationId xmlns:p14="http://schemas.microsoft.com/office/powerpoint/2010/main" val="3082307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26</a:t>
            </a:fld>
            <a:endParaRPr lang="en-US"/>
          </a:p>
        </p:txBody>
      </p:sp>
    </p:spTree>
    <p:extLst>
      <p:ext uri="{BB962C8B-B14F-4D97-AF65-F5344CB8AC3E}">
        <p14:creationId xmlns:p14="http://schemas.microsoft.com/office/powerpoint/2010/main" val="3385233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27</a:t>
            </a:fld>
            <a:endParaRPr lang="en-US"/>
          </a:p>
        </p:txBody>
      </p:sp>
    </p:spTree>
    <p:extLst>
      <p:ext uri="{BB962C8B-B14F-4D97-AF65-F5344CB8AC3E}">
        <p14:creationId xmlns:p14="http://schemas.microsoft.com/office/powerpoint/2010/main" val="644109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28</a:t>
            </a:fld>
            <a:endParaRPr lang="en-US"/>
          </a:p>
        </p:txBody>
      </p:sp>
    </p:spTree>
    <p:extLst>
      <p:ext uri="{BB962C8B-B14F-4D97-AF65-F5344CB8AC3E}">
        <p14:creationId xmlns:p14="http://schemas.microsoft.com/office/powerpoint/2010/main" val="3609719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29</a:t>
            </a:fld>
            <a:endParaRPr lang="en-US"/>
          </a:p>
        </p:txBody>
      </p:sp>
    </p:spTree>
    <p:extLst>
      <p:ext uri="{BB962C8B-B14F-4D97-AF65-F5344CB8AC3E}">
        <p14:creationId xmlns:p14="http://schemas.microsoft.com/office/powerpoint/2010/main" val="3657013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30</a:t>
            </a:fld>
            <a:endParaRPr lang="en-US"/>
          </a:p>
        </p:txBody>
      </p:sp>
    </p:spTree>
    <p:extLst>
      <p:ext uri="{BB962C8B-B14F-4D97-AF65-F5344CB8AC3E}">
        <p14:creationId xmlns:p14="http://schemas.microsoft.com/office/powerpoint/2010/main" val="383128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s-AR" dirty="0" smtClean="0"/>
              <a:t>Pipeline:</a:t>
            </a:r>
            <a:r>
              <a:rPr lang="es-AR" baseline="0" dirty="0" smtClean="0"/>
              <a:t> transformar datos por medio de filtros en fases secuenciales, bastante común en interprete de comandos.</a:t>
            </a:r>
          </a:p>
          <a:p>
            <a:r>
              <a:rPr lang="es-AR" baseline="0" dirty="0" err="1" smtClean="0"/>
              <a:t>Monolitica</a:t>
            </a:r>
            <a:r>
              <a:rPr lang="es-AR" baseline="0" dirty="0" smtClean="0"/>
              <a:t> : </a:t>
            </a:r>
            <a:r>
              <a:rPr lang="es-AR" baseline="0" dirty="0" err="1" smtClean="0"/>
              <a:t>Kernel</a:t>
            </a:r>
            <a:r>
              <a:rPr lang="es-AR" baseline="0" dirty="0" smtClean="0"/>
              <a:t> o </a:t>
            </a:r>
            <a:r>
              <a:rPr lang="es-AR" baseline="0" dirty="0" err="1" smtClean="0"/>
              <a:t>engine</a:t>
            </a:r>
            <a:r>
              <a:rPr lang="es-AR" baseline="0" dirty="0" smtClean="0"/>
              <a:t> gráficos donde se atar componentes resulta provechoso con respecto a la </a:t>
            </a:r>
            <a:r>
              <a:rPr lang="es-AR" baseline="0" dirty="0" err="1" smtClean="0"/>
              <a:t>performance,suelen</a:t>
            </a:r>
            <a:r>
              <a:rPr lang="es-AR" baseline="0" dirty="0" smtClean="0"/>
              <a:t> ser contraproducentes desde el punto de vista de la legibilidad.</a:t>
            </a:r>
          </a:p>
          <a:p>
            <a:r>
              <a:rPr lang="es-AR" baseline="0" dirty="0" smtClean="0"/>
              <a:t>Cliente-Servidor : </a:t>
            </a:r>
            <a:r>
              <a:rPr lang="es-AR" baseline="0" dirty="0" err="1" smtClean="0"/>
              <a:t>Celinte</a:t>
            </a:r>
            <a:r>
              <a:rPr lang="es-AR" baseline="0" dirty="0" smtClean="0"/>
              <a:t> realizando peticiones a un servidor, el servidor </a:t>
            </a:r>
            <a:r>
              <a:rPr lang="es-AR" baseline="0" dirty="0" err="1" smtClean="0"/>
              <a:t>encolapeticiones</a:t>
            </a:r>
            <a:r>
              <a:rPr lang="es-AR" baseline="0" dirty="0" smtClean="0"/>
              <a:t> que responderá al cliente. El server no inicia la comunicación</a:t>
            </a:r>
          </a:p>
          <a:p>
            <a:endParaRPr lang="es-AR" dirty="0" smtClean="0"/>
          </a:p>
          <a:p>
            <a:endParaRPr lang="es-AR" dirty="0" smtClean="0"/>
          </a:p>
          <a:p>
            <a:pPr defTabSz="990478">
              <a:defRPr/>
            </a:pPr>
            <a:r>
              <a:rPr lang="es-AR" baseline="0" dirty="0" err="1" smtClean="0"/>
              <a:t>Plugins</a:t>
            </a:r>
            <a:r>
              <a:rPr lang="es-AR" baseline="0" dirty="0" smtClean="0"/>
              <a:t>: Componentes intercambiables que pueden ser habilitados o no en tiempo de ejecución. Es una plataforma </a:t>
            </a:r>
            <a:r>
              <a:rPr lang="es-AR" baseline="0" dirty="0" err="1" smtClean="0"/>
              <a:t>rigida</a:t>
            </a:r>
            <a:r>
              <a:rPr lang="es-AR" baseline="0" dirty="0" smtClean="0"/>
              <a:t> para tomar recaudos en futuros desarrollos de </a:t>
            </a:r>
            <a:r>
              <a:rPr lang="es-AR" baseline="0" dirty="0" err="1" smtClean="0"/>
              <a:t>plugins</a:t>
            </a:r>
            <a:r>
              <a:rPr lang="es-AR" baseline="0" dirty="0" smtClean="0"/>
              <a:t>. Generalmente </a:t>
            </a:r>
            <a:r>
              <a:rPr lang="es-AR" baseline="0" dirty="0" err="1" smtClean="0"/>
              <a:t>roveen</a:t>
            </a:r>
            <a:r>
              <a:rPr lang="es-AR" baseline="0" dirty="0" smtClean="0"/>
              <a:t> un componente </a:t>
            </a:r>
            <a:r>
              <a:rPr lang="es-AR" baseline="0" dirty="0" err="1" smtClean="0"/>
              <a:t>pluggable</a:t>
            </a:r>
            <a:r>
              <a:rPr lang="es-AR" baseline="0" dirty="0" smtClean="0"/>
              <a:t> con contratos bien definidos donde las dependencias y el aporte de cada </a:t>
            </a:r>
            <a:r>
              <a:rPr lang="es-AR" baseline="0" dirty="0" err="1" smtClean="0"/>
              <a:t>plugin</a:t>
            </a:r>
            <a:r>
              <a:rPr lang="es-AR" baseline="0" dirty="0" smtClean="0"/>
              <a:t> quede evidenciado claramente.</a:t>
            </a:r>
          </a:p>
          <a:p>
            <a:endParaRPr lang="es-AR" dirty="0" smtClean="0"/>
          </a:p>
          <a:p>
            <a:r>
              <a:rPr lang="es-ES" sz="1300" dirty="0" err="1" smtClean="0"/>
              <a:t>Isolation</a:t>
            </a:r>
            <a:r>
              <a:rPr lang="es-ES" sz="1300" dirty="0" smtClean="0"/>
              <a:t>: cada </a:t>
            </a:r>
            <a:r>
              <a:rPr lang="es-ES" sz="1300" dirty="0" err="1" smtClean="0"/>
              <a:t>plugin</a:t>
            </a:r>
            <a:r>
              <a:rPr lang="es-ES" sz="1300" dirty="0" smtClean="0"/>
              <a:t> debe cargarse y correr en un </a:t>
            </a:r>
            <a:r>
              <a:rPr lang="es-ES" sz="1300" dirty="0" err="1" smtClean="0"/>
              <a:t>AppDomain</a:t>
            </a:r>
            <a:r>
              <a:rPr lang="es-ES" sz="1300" dirty="0" smtClean="0"/>
              <a:t> separado. El </a:t>
            </a:r>
            <a:r>
              <a:rPr lang="es-ES" sz="1300" dirty="0" err="1" smtClean="0"/>
              <a:t>plugin</a:t>
            </a:r>
            <a:r>
              <a:rPr lang="es-ES" sz="1300" dirty="0" smtClean="0"/>
              <a:t> no debe tener acceso al host o debe estar bien planeado, en el ejemplo </a:t>
            </a:r>
            <a:r>
              <a:rPr lang="es-ES" sz="1300" dirty="0" smtClean="0">
                <a:hlinkClick r:id="rId3"/>
              </a:rPr>
              <a:t>FileSystemWatcherService.zip</a:t>
            </a:r>
            <a:r>
              <a:rPr lang="es-ES" sz="1300" dirty="0" smtClean="0"/>
              <a:t> la comunicación es unidireccional HOST-&gt;PLUGIN.</a:t>
            </a:r>
          </a:p>
          <a:p>
            <a:r>
              <a:rPr lang="es-ES" sz="1300" dirty="0" smtClean="0"/>
              <a:t>Tolerancia o manejo de fallos: cuando un </a:t>
            </a:r>
            <a:r>
              <a:rPr lang="es-ES" sz="1300" dirty="0" err="1" smtClean="0"/>
              <a:t>plugin</a:t>
            </a:r>
            <a:r>
              <a:rPr lang="es-ES" sz="1300" dirty="0" smtClean="0"/>
              <a:t> no funciona o lanza excepciones no esperadas debe descargarse.</a:t>
            </a:r>
          </a:p>
          <a:p>
            <a:r>
              <a:rPr lang="es-ES" sz="1300" dirty="0" smtClean="0"/>
              <a:t>Seguridad: el </a:t>
            </a:r>
            <a:r>
              <a:rPr lang="es-ES" sz="1300" dirty="0" err="1" smtClean="0"/>
              <a:t>plugin</a:t>
            </a:r>
            <a:r>
              <a:rPr lang="es-ES" sz="1300" dirty="0" smtClean="0"/>
              <a:t> debe tener los mínimos privilegios necesarios para correr. Estos privilegios </a:t>
            </a:r>
            <a:r>
              <a:rPr lang="es-ES" sz="1300" dirty="0" err="1" smtClean="0"/>
              <a:t>varian</a:t>
            </a:r>
            <a:r>
              <a:rPr lang="es-ES" sz="1300" dirty="0" smtClean="0"/>
              <a:t> según el tipo de aplicación que estamos haciendo, por ejemplo, si en este ejemplo los </a:t>
            </a:r>
            <a:r>
              <a:rPr lang="es-ES" sz="1300" dirty="0" err="1" smtClean="0"/>
              <a:t>plugins</a:t>
            </a:r>
            <a:r>
              <a:rPr lang="es-ES" sz="1300" dirty="0" smtClean="0"/>
              <a:t> corrieran bajo un Internet Security </a:t>
            </a:r>
            <a:r>
              <a:rPr lang="es-ES" sz="1300" dirty="0" err="1" smtClean="0"/>
              <a:t>Zone</a:t>
            </a:r>
            <a:r>
              <a:rPr lang="es-ES" sz="1300" dirty="0" smtClean="0"/>
              <a:t>, ninguno de las tareas que arriba listo podrían realizarse pero lo cierto es que la </a:t>
            </a:r>
            <a:r>
              <a:rPr lang="es-ES" sz="1300" dirty="0" err="1" smtClean="0"/>
              <a:t>mayoria</a:t>
            </a:r>
            <a:r>
              <a:rPr lang="es-ES" sz="1300" dirty="0" smtClean="0"/>
              <a:t> de los </a:t>
            </a:r>
            <a:r>
              <a:rPr lang="es-ES" sz="1300" dirty="0" err="1" smtClean="0"/>
              <a:t>plugins</a:t>
            </a:r>
            <a:r>
              <a:rPr lang="es-ES" sz="1300" dirty="0" smtClean="0"/>
              <a:t> no deberían tener más que esos privilegios y en su defecto solo permitirles ejecutarse y nada más.</a:t>
            </a:r>
          </a:p>
          <a:p>
            <a:r>
              <a:rPr lang="es-ES" sz="1300" dirty="0" smtClean="0"/>
              <a:t>Detección de nuevos </a:t>
            </a:r>
            <a:r>
              <a:rPr lang="es-ES" sz="1300" dirty="0" err="1" smtClean="0"/>
              <a:t>plugins</a:t>
            </a:r>
            <a:r>
              <a:rPr lang="es-ES" sz="1300" dirty="0" smtClean="0"/>
              <a:t> o nuevas versiones de los instalados: no es buena idea tener que reiniciar una aplicación o un servicio para instalar un nuevo </a:t>
            </a:r>
            <a:r>
              <a:rPr lang="es-ES" sz="1300" dirty="0" err="1" smtClean="0"/>
              <a:t>plugin</a:t>
            </a:r>
            <a:r>
              <a:rPr lang="es-ES" sz="1300" dirty="0" smtClean="0"/>
              <a:t>. En muchos casos, como el de ejemplo nuestro ejemplo, la </a:t>
            </a:r>
            <a:r>
              <a:rPr lang="es-ES" sz="1300" dirty="0" err="1" smtClean="0"/>
              <a:t>instalción</a:t>
            </a:r>
            <a:r>
              <a:rPr lang="es-ES" sz="1300" dirty="0" smtClean="0"/>
              <a:t> de nuevos </a:t>
            </a:r>
            <a:r>
              <a:rPr lang="es-ES" sz="1300" dirty="0" err="1" smtClean="0"/>
              <a:t>plugins</a:t>
            </a:r>
            <a:r>
              <a:rPr lang="es-ES" sz="1300" dirty="0" smtClean="0"/>
              <a:t> se hace vigilando un directorio "\</a:t>
            </a:r>
            <a:r>
              <a:rPr lang="es-ES" sz="1300" dirty="0" err="1" smtClean="0"/>
              <a:t>Plugins</a:t>
            </a:r>
            <a:r>
              <a:rPr lang="es-ES" sz="1300" dirty="0" smtClean="0"/>
              <a:t>" para detectar cambios e los archivos ".</a:t>
            </a:r>
            <a:r>
              <a:rPr lang="es-ES" sz="1300" dirty="0" err="1" smtClean="0"/>
              <a:t>dll</a:t>
            </a:r>
            <a:r>
              <a:rPr lang="es-ES" sz="1300" dirty="0" smtClean="0"/>
              <a:t>" que contiene. Cuando detecta algún cambio simplemente descarga los </a:t>
            </a:r>
            <a:r>
              <a:rPr lang="es-ES" sz="1300" dirty="0" err="1" smtClean="0"/>
              <a:t>plugins</a:t>
            </a:r>
            <a:r>
              <a:rPr lang="es-ES" sz="1300" dirty="0" smtClean="0"/>
              <a:t> instalados y los carga de nuevo. Esto evita además el tener que realizar cambios en los archivos de configuración o en el registro de </a:t>
            </a:r>
            <a:r>
              <a:rPr lang="es-ES" sz="1300" dirty="0" err="1" smtClean="0"/>
              <a:t>windows</a:t>
            </a:r>
            <a:r>
              <a:rPr lang="es-ES" sz="1300" dirty="0" smtClean="0"/>
              <a:t>. Esta es a mi manera de entender, la mejor opción para manejar la carga de </a:t>
            </a:r>
            <a:r>
              <a:rPr lang="es-ES" sz="1300" dirty="0" err="1" smtClean="0"/>
              <a:t>plugins</a:t>
            </a:r>
            <a:r>
              <a:rPr lang="es-ES" sz="1300" dirty="0" smtClean="0"/>
              <a:t>. Otros productos trabajan de igual manera como </a:t>
            </a:r>
            <a:r>
              <a:rPr lang="es-ES" sz="1300" dirty="0" err="1" smtClean="0"/>
              <a:t>LiveWriter</a:t>
            </a:r>
            <a:r>
              <a:rPr lang="es-ES" sz="1300" dirty="0" smtClean="0"/>
              <a:t> y </a:t>
            </a:r>
            <a:r>
              <a:rPr lang="es-ES" sz="1300" dirty="0" err="1" smtClean="0"/>
              <a:t>Notepad</a:t>
            </a:r>
            <a:r>
              <a:rPr lang="es-ES" sz="1300" dirty="0" smtClean="0"/>
              <a:t>++.</a:t>
            </a:r>
          </a:p>
          <a:p>
            <a:endParaRPr lang="en-US" dirty="0"/>
          </a:p>
        </p:txBody>
      </p:sp>
      <p:sp>
        <p:nvSpPr>
          <p:cNvPr id="4" name="Slide Number Placeholder 3"/>
          <p:cNvSpPr>
            <a:spLocks noGrp="1"/>
          </p:cNvSpPr>
          <p:nvPr>
            <p:ph type="sldNum" sz="quarter" idx="10"/>
          </p:nvPr>
        </p:nvSpPr>
        <p:spPr/>
        <p:txBody>
          <a:bodyPr/>
          <a:lstStyle/>
          <a:p>
            <a:fld id="{6DDF6F73-A9F2-47C5-BFDA-6EDF443063E2}" type="slidenum">
              <a:rPr lang="en-US" smtClean="0"/>
              <a:pPr/>
              <a:t>4</a:t>
            </a:fld>
            <a:endParaRPr lang="en-US"/>
          </a:p>
        </p:txBody>
      </p:sp>
    </p:spTree>
    <p:extLst>
      <p:ext uri="{BB962C8B-B14F-4D97-AF65-F5344CB8AC3E}">
        <p14:creationId xmlns:p14="http://schemas.microsoft.com/office/powerpoint/2010/main" val="3630243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AR" dirty="0" err="1" smtClean="0"/>
              <a:t>Tx</a:t>
            </a:r>
            <a:endParaRPr lang="es-AR" dirty="0" smtClean="0"/>
          </a:p>
          <a:p>
            <a:r>
              <a:rPr lang="es-AR" dirty="0" smtClean="0"/>
              <a:t>Notificadores</a:t>
            </a:r>
          </a:p>
          <a:p>
            <a:r>
              <a:rPr lang="es-AR" dirty="0" smtClean="0"/>
              <a:t>Persistencia</a:t>
            </a:r>
          </a:p>
          <a:p>
            <a:r>
              <a:rPr lang="es-AR" dirty="0" err="1" smtClean="0"/>
              <a:t>Logging</a:t>
            </a:r>
            <a:endParaRPr lang="es-AR" dirty="0" smtClean="0"/>
          </a:p>
          <a:p>
            <a:r>
              <a:rPr lang="es-AR" dirty="0" smtClean="0"/>
              <a:t>Auditoria</a:t>
            </a:r>
          </a:p>
          <a:p>
            <a:r>
              <a:rPr lang="es-AR" dirty="0" smtClean="0"/>
              <a:t>Cola de mensajes</a:t>
            </a:r>
          </a:p>
          <a:p>
            <a:r>
              <a:rPr lang="es-AR" dirty="0" smtClean="0"/>
              <a:t>Manejo de errores</a:t>
            </a:r>
            <a:endParaRPr lang="es-AR" dirty="0"/>
          </a:p>
        </p:txBody>
      </p:sp>
      <p:sp>
        <p:nvSpPr>
          <p:cNvPr id="4" name="Slide Number Placeholder 3"/>
          <p:cNvSpPr>
            <a:spLocks noGrp="1"/>
          </p:cNvSpPr>
          <p:nvPr>
            <p:ph type="sldNum" sz="quarter" idx="10"/>
          </p:nvPr>
        </p:nvSpPr>
        <p:spPr/>
        <p:txBody>
          <a:bodyPr/>
          <a:lstStyle/>
          <a:p>
            <a:fld id="{1D3DEE84-ECD6-4E4F-955D-58FEA409FA4A}" type="slidenum">
              <a:rPr lang="es-AR" smtClean="0"/>
              <a:pPr/>
              <a:t>31</a:t>
            </a:fld>
            <a:endParaRPr lang="es-AR"/>
          </a:p>
        </p:txBody>
      </p:sp>
    </p:spTree>
    <p:extLst>
      <p:ext uri="{BB962C8B-B14F-4D97-AF65-F5344CB8AC3E}">
        <p14:creationId xmlns:p14="http://schemas.microsoft.com/office/powerpoint/2010/main" val="1650750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33</a:t>
            </a:fld>
            <a:endParaRPr lang="en-US"/>
          </a:p>
        </p:txBody>
      </p:sp>
    </p:spTree>
    <p:extLst>
      <p:ext uri="{BB962C8B-B14F-4D97-AF65-F5344CB8AC3E}">
        <p14:creationId xmlns:p14="http://schemas.microsoft.com/office/powerpoint/2010/main" val="3429207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mtClean="0"/>
              <a:t>Angular</a:t>
            </a:r>
            <a:r>
              <a:rPr lang="en-US" baseline="0" smtClean="0"/>
              <a:t> provee todo eso que esta ahi.</a:t>
            </a:r>
            <a:endParaRPr lang="es-AR"/>
          </a:p>
        </p:txBody>
      </p:sp>
      <p:sp>
        <p:nvSpPr>
          <p:cNvPr id="4" name="Slide Number Placeholder 3"/>
          <p:cNvSpPr>
            <a:spLocks noGrp="1"/>
          </p:cNvSpPr>
          <p:nvPr>
            <p:ph type="sldNum" sz="quarter" idx="10"/>
          </p:nvPr>
        </p:nvSpPr>
        <p:spPr/>
        <p:txBody>
          <a:bodyPr/>
          <a:lstStyle/>
          <a:p>
            <a:fld id="{CDDB927B-6892-4623-80C4-00592B3ECC23}" type="slidenum">
              <a:rPr lang="es-AR" smtClean="0"/>
              <a:t>36</a:t>
            </a:fld>
            <a:endParaRPr lang="es-AR"/>
          </a:p>
        </p:txBody>
      </p:sp>
    </p:spTree>
    <p:extLst>
      <p:ext uri="{BB962C8B-B14F-4D97-AF65-F5344CB8AC3E}">
        <p14:creationId xmlns:p14="http://schemas.microsoft.com/office/powerpoint/2010/main" val="183436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mtClean="0"/>
              <a:t>Angular</a:t>
            </a:r>
            <a:r>
              <a:rPr lang="en-US" baseline="0" smtClean="0"/>
              <a:t> provee todo eso que esta ahi.</a:t>
            </a:r>
            <a:endParaRPr lang="es-AR"/>
          </a:p>
        </p:txBody>
      </p:sp>
      <p:sp>
        <p:nvSpPr>
          <p:cNvPr id="4" name="Slide Number Placeholder 3"/>
          <p:cNvSpPr>
            <a:spLocks noGrp="1"/>
          </p:cNvSpPr>
          <p:nvPr>
            <p:ph type="sldNum" sz="quarter" idx="10"/>
          </p:nvPr>
        </p:nvSpPr>
        <p:spPr/>
        <p:txBody>
          <a:bodyPr/>
          <a:lstStyle/>
          <a:p>
            <a:fld id="{CDDB927B-6892-4623-80C4-00592B3ECC23}" type="slidenum">
              <a:rPr lang="es-AR" smtClean="0"/>
              <a:t>37</a:t>
            </a:fld>
            <a:endParaRPr lang="es-AR"/>
          </a:p>
        </p:txBody>
      </p:sp>
    </p:spTree>
    <p:extLst>
      <p:ext uri="{BB962C8B-B14F-4D97-AF65-F5344CB8AC3E}">
        <p14:creationId xmlns:p14="http://schemas.microsoft.com/office/powerpoint/2010/main" val="2623837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mtClean="0"/>
              <a:t>Angular</a:t>
            </a:r>
            <a:r>
              <a:rPr lang="en-US" baseline="0" smtClean="0"/>
              <a:t> provee todo eso que esta ahi.</a:t>
            </a:r>
            <a:endParaRPr lang="es-AR"/>
          </a:p>
        </p:txBody>
      </p:sp>
      <p:sp>
        <p:nvSpPr>
          <p:cNvPr id="4" name="Slide Number Placeholder 3"/>
          <p:cNvSpPr>
            <a:spLocks noGrp="1"/>
          </p:cNvSpPr>
          <p:nvPr>
            <p:ph type="sldNum" sz="quarter" idx="10"/>
          </p:nvPr>
        </p:nvSpPr>
        <p:spPr/>
        <p:txBody>
          <a:bodyPr/>
          <a:lstStyle/>
          <a:p>
            <a:fld id="{CDDB927B-6892-4623-80C4-00592B3ECC23}" type="slidenum">
              <a:rPr lang="es-AR" smtClean="0"/>
              <a:t>38</a:t>
            </a:fld>
            <a:endParaRPr lang="es-AR"/>
          </a:p>
        </p:txBody>
      </p:sp>
    </p:spTree>
    <p:extLst>
      <p:ext uri="{BB962C8B-B14F-4D97-AF65-F5344CB8AC3E}">
        <p14:creationId xmlns:p14="http://schemas.microsoft.com/office/powerpoint/2010/main" val="2214503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mtClean="0"/>
              <a:t>Angular</a:t>
            </a:r>
            <a:r>
              <a:rPr lang="en-US" baseline="0" smtClean="0"/>
              <a:t> provee todo eso que esta ahi.</a:t>
            </a:r>
            <a:endParaRPr lang="es-AR"/>
          </a:p>
        </p:txBody>
      </p:sp>
      <p:sp>
        <p:nvSpPr>
          <p:cNvPr id="4" name="Slide Number Placeholder 3"/>
          <p:cNvSpPr>
            <a:spLocks noGrp="1"/>
          </p:cNvSpPr>
          <p:nvPr>
            <p:ph type="sldNum" sz="quarter" idx="10"/>
          </p:nvPr>
        </p:nvSpPr>
        <p:spPr/>
        <p:txBody>
          <a:bodyPr/>
          <a:lstStyle/>
          <a:p>
            <a:fld id="{CDDB927B-6892-4623-80C4-00592B3ECC23}" type="slidenum">
              <a:rPr lang="es-AR" smtClean="0"/>
              <a:t>39</a:t>
            </a:fld>
            <a:endParaRPr lang="es-AR"/>
          </a:p>
        </p:txBody>
      </p:sp>
    </p:spTree>
    <p:extLst>
      <p:ext uri="{BB962C8B-B14F-4D97-AF65-F5344CB8AC3E}">
        <p14:creationId xmlns:p14="http://schemas.microsoft.com/office/powerpoint/2010/main" val="728548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40</a:t>
            </a:fld>
            <a:endParaRPr lang="en-US"/>
          </a:p>
        </p:txBody>
      </p:sp>
    </p:spTree>
    <p:extLst>
      <p:ext uri="{BB962C8B-B14F-4D97-AF65-F5344CB8AC3E}">
        <p14:creationId xmlns:p14="http://schemas.microsoft.com/office/powerpoint/2010/main" val="21074983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41</a:t>
            </a:fld>
            <a:endParaRPr lang="en-US"/>
          </a:p>
        </p:txBody>
      </p:sp>
    </p:spTree>
    <p:extLst>
      <p:ext uri="{BB962C8B-B14F-4D97-AF65-F5344CB8AC3E}">
        <p14:creationId xmlns:p14="http://schemas.microsoft.com/office/powerpoint/2010/main" val="23176136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42</a:t>
            </a:fld>
            <a:endParaRPr lang="en-US"/>
          </a:p>
        </p:txBody>
      </p:sp>
    </p:spTree>
    <p:extLst>
      <p:ext uri="{BB962C8B-B14F-4D97-AF65-F5344CB8AC3E}">
        <p14:creationId xmlns:p14="http://schemas.microsoft.com/office/powerpoint/2010/main" val="32570694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43</a:t>
            </a:fld>
            <a:endParaRPr lang="en-US"/>
          </a:p>
        </p:txBody>
      </p:sp>
    </p:spTree>
    <p:extLst>
      <p:ext uri="{BB962C8B-B14F-4D97-AF65-F5344CB8AC3E}">
        <p14:creationId xmlns:p14="http://schemas.microsoft.com/office/powerpoint/2010/main" val="619712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5</a:t>
            </a:fld>
            <a:endParaRPr lang="en-US"/>
          </a:p>
        </p:txBody>
      </p:sp>
    </p:spTree>
    <p:extLst>
      <p:ext uri="{BB962C8B-B14F-4D97-AF65-F5344CB8AC3E}">
        <p14:creationId xmlns:p14="http://schemas.microsoft.com/office/powerpoint/2010/main" val="41638963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44</a:t>
            </a:fld>
            <a:endParaRPr lang="en-US"/>
          </a:p>
        </p:txBody>
      </p:sp>
    </p:spTree>
    <p:extLst>
      <p:ext uri="{BB962C8B-B14F-4D97-AF65-F5344CB8AC3E}">
        <p14:creationId xmlns:p14="http://schemas.microsoft.com/office/powerpoint/2010/main" val="7449334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45</a:t>
            </a:fld>
            <a:endParaRPr lang="en-US"/>
          </a:p>
        </p:txBody>
      </p:sp>
    </p:spTree>
    <p:extLst>
      <p:ext uri="{BB962C8B-B14F-4D97-AF65-F5344CB8AC3E}">
        <p14:creationId xmlns:p14="http://schemas.microsoft.com/office/powerpoint/2010/main" val="35312702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46</a:t>
            </a:fld>
            <a:endParaRPr lang="en-US"/>
          </a:p>
        </p:txBody>
      </p:sp>
    </p:spTree>
    <p:extLst>
      <p:ext uri="{BB962C8B-B14F-4D97-AF65-F5344CB8AC3E}">
        <p14:creationId xmlns:p14="http://schemas.microsoft.com/office/powerpoint/2010/main" val="31405327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47</a:t>
            </a:fld>
            <a:endParaRPr lang="en-US"/>
          </a:p>
        </p:txBody>
      </p:sp>
    </p:spTree>
    <p:extLst>
      <p:ext uri="{BB962C8B-B14F-4D97-AF65-F5344CB8AC3E}">
        <p14:creationId xmlns:p14="http://schemas.microsoft.com/office/powerpoint/2010/main" val="7815259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48</a:t>
            </a:fld>
            <a:endParaRPr lang="en-US"/>
          </a:p>
        </p:txBody>
      </p:sp>
    </p:spTree>
    <p:extLst>
      <p:ext uri="{BB962C8B-B14F-4D97-AF65-F5344CB8AC3E}">
        <p14:creationId xmlns:p14="http://schemas.microsoft.com/office/powerpoint/2010/main" val="42250618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49</a:t>
            </a:fld>
            <a:endParaRPr lang="en-US"/>
          </a:p>
        </p:txBody>
      </p:sp>
    </p:spTree>
    <p:extLst>
      <p:ext uri="{BB962C8B-B14F-4D97-AF65-F5344CB8AC3E}">
        <p14:creationId xmlns:p14="http://schemas.microsoft.com/office/powerpoint/2010/main" val="19393312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50</a:t>
            </a:fld>
            <a:endParaRPr lang="en-US"/>
          </a:p>
        </p:txBody>
      </p:sp>
    </p:spTree>
    <p:extLst>
      <p:ext uri="{BB962C8B-B14F-4D97-AF65-F5344CB8AC3E}">
        <p14:creationId xmlns:p14="http://schemas.microsoft.com/office/powerpoint/2010/main" val="7051942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51</a:t>
            </a:fld>
            <a:endParaRPr lang="en-US"/>
          </a:p>
        </p:txBody>
      </p:sp>
    </p:spTree>
    <p:extLst>
      <p:ext uri="{BB962C8B-B14F-4D97-AF65-F5344CB8AC3E}">
        <p14:creationId xmlns:p14="http://schemas.microsoft.com/office/powerpoint/2010/main" val="48553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6</a:t>
            </a:fld>
            <a:endParaRPr lang="en-US"/>
          </a:p>
        </p:txBody>
      </p:sp>
    </p:spTree>
    <p:extLst>
      <p:ext uri="{BB962C8B-B14F-4D97-AF65-F5344CB8AC3E}">
        <p14:creationId xmlns:p14="http://schemas.microsoft.com/office/powerpoint/2010/main" val="2189725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7</a:t>
            </a:fld>
            <a:endParaRPr lang="en-US"/>
          </a:p>
        </p:txBody>
      </p:sp>
    </p:spTree>
    <p:extLst>
      <p:ext uri="{BB962C8B-B14F-4D97-AF65-F5344CB8AC3E}">
        <p14:creationId xmlns:p14="http://schemas.microsoft.com/office/powerpoint/2010/main" val="1973675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8</a:t>
            </a:fld>
            <a:endParaRPr lang="en-US"/>
          </a:p>
        </p:txBody>
      </p:sp>
    </p:spTree>
    <p:extLst>
      <p:ext uri="{BB962C8B-B14F-4D97-AF65-F5344CB8AC3E}">
        <p14:creationId xmlns:p14="http://schemas.microsoft.com/office/powerpoint/2010/main" val="2721137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DF6F73-A9F2-47C5-BFDA-6EDF443063E2}" type="slidenum">
              <a:rPr lang="en-US" smtClean="0"/>
              <a:pPr/>
              <a:t>9</a:t>
            </a:fld>
            <a:endParaRPr lang="en-US"/>
          </a:p>
        </p:txBody>
      </p:sp>
    </p:spTree>
    <p:extLst>
      <p:ext uri="{BB962C8B-B14F-4D97-AF65-F5344CB8AC3E}">
        <p14:creationId xmlns:p14="http://schemas.microsoft.com/office/powerpoint/2010/main" val="2833471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10</a:t>
            </a:fld>
            <a:endParaRPr lang="en-US"/>
          </a:p>
        </p:txBody>
      </p:sp>
    </p:spTree>
    <p:extLst>
      <p:ext uri="{BB962C8B-B14F-4D97-AF65-F5344CB8AC3E}">
        <p14:creationId xmlns:p14="http://schemas.microsoft.com/office/powerpoint/2010/main" val="1575360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Only">
    <p:spTree>
      <p:nvGrpSpPr>
        <p:cNvPr id="1" name=""/>
        <p:cNvGrpSpPr/>
        <p:nvPr/>
      </p:nvGrpSpPr>
      <p:grpSpPr>
        <a:xfrm>
          <a:off x="0" y="0"/>
          <a:ext cx="0" cy="0"/>
          <a:chOff x="0" y="0"/>
          <a:chExt cx="0" cy="0"/>
        </a:xfrm>
      </p:grpSpPr>
      <p:sp>
        <p:nvSpPr>
          <p:cNvPr id="3" name="Rectangle 4"/>
          <p:cNvSpPr>
            <a:spLocks noChangeArrowheads="1"/>
          </p:cNvSpPr>
          <p:nvPr/>
        </p:nvSpPr>
        <p:spPr bwMode="auto">
          <a:xfrm>
            <a:off x="153988" y="6184900"/>
            <a:ext cx="8990012" cy="61913"/>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ítulo y gráfi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323732" y="452670"/>
            <a:ext cx="8424981" cy="480252"/>
          </a:xfrm>
        </p:spPr>
        <p:txBody>
          <a:bodyPr vert="horz" lIns="91440" tIns="45720" rIns="91440" bIns="45720" rtlCol="0">
            <a:noAutofit/>
          </a:bodyPr>
          <a:lstStyle>
            <a:lvl1pPr>
              <a:defRPr lang="en-US" sz="1800" b="1" dirty="0" smtClean="0">
                <a:solidFill>
                  <a:schemeClr val="accent1"/>
                </a:solidFill>
                <a:latin typeface="Segoe UI" panose="020B0502040204020203" pitchFamily="34" charset="0"/>
                <a:cs typeface="Segoe UI" panose="020B0502040204020203" pitchFamily="34" charset="0"/>
              </a:defRPr>
            </a:lvl1pPr>
          </a:lstStyle>
          <a:p>
            <a:pPr lvl="0" indent="0">
              <a:buNone/>
            </a:pPr>
            <a:r>
              <a:rPr lang="en-US" dirty="0" smtClean="0"/>
              <a:t>Click to edit Master text styles</a:t>
            </a:r>
          </a:p>
        </p:txBody>
      </p:sp>
      <p:sp>
        <p:nvSpPr>
          <p:cNvPr id="14" name="Content Placeholder 2"/>
          <p:cNvSpPr>
            <a:spLocks noGrp="1"/>
          </p:cNvSpPr>
          <p:nvPr>
            <p:ph idx="16"/>
          </p:nvPr>
        </p:nvSpPr>
        <p:spPr>
          <a:xfrm>
            <a:off x="323528" y="1508786"/>
            <a:ext cx="8425185" cy="4608380"/>
          </a:xfrm>
        </p:spPr>
        <p:txBody>
          <a:bodyPr>
            <a:normAutofit/>
          </a:bodyPr>
          <a:lstStyle>
            <a:lvl1pPr marL="180000">
              <a:defRPr sz="1300">
                <a:solidFill>
                  <a:schemeClr val="bg1"/>
                </a:solidFill>
                <a:latin typeface="Segoe UI Light" panose="020B0502040204020203" pitchFamily="34" charset="0"/>
              </a:defRPr>
            </a:lvl1pPr>
            <a:lvl2pPr marL="180000">
              <a:defRPr sz="1300">
                <a:solidFill>
                  <a:schemeClr val="bg1"/>
                </a:solidFill>
                <a:latin typeface="Segoe UI Light" panose="020B0502040204020203" pitchFamily="34" charset="0"/>
              </a:defRPr>
            </a:lvl2pPr>
            <a:lvl3pPr marL="180000">
              <a:defRPr sz="1300">
                <a:solidFill>
                  <a:schemeClr val="bg1"/>
                </a:solidFill>
                <a:latin typeface="Segoe UI Light" panose="020B0502040204020203" pitchFamily="34" charset="0"/>
              </a:defRPr>
            </a:lvl3pPr>
            <a:lvl4pPr marL="180000">
              <a:defRPr sz="1300">
                <a:solidFill>
                  <a:schemeClr val="bg1"/>
                </a:solidFill>
                <a:latin typeface="Segoe UI Light" panose="020B0502040204020203" pitchFamily="34" charset="0"/>
              </a:defRPr>
            </a:lvl4pPr>
            <a:lvl5pPr marL="180000">
              <a:defRPr sz="1300">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pic>
        <p:nvPicPr>
          <p:cNvPr id="9"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51" r="147"/>
          <a:stretch/>
        </p:blipFill>
        <p:spPr bwMode="auto">
          <a:xfrm>
            <a:off x="0" y="6266940"/>
            <a:ext cx="9144000" cy="594921"/>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3" descr="C:\Users\lcittanti\Documents\recursos hexacta\hexacta logo oscuro-01.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38254" y="6470622"/>
            <a:ext cx="683298" cy="221869"/>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userDrawn="1"/>
        </p:nvSpPr>
        <p:spPr>
          <a:xfrm>
            <a:off x="4150146" y="6438515"/>
            <a:ext cx="4670326" cy="215444"/>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i="1" dirty="0" smtClean="0">
                <a:solidFill>
                  <a:srgbClr val="125757"/>
                </a:solidFill>
                <a:latin typeface="Segoe UI" panose="020B0502040204020203" pitchFamily="34" charset="0"/>
                <a:ea typeface="Segoe UI" panose="020B0502040204020203" pitchFamily="34" charset="0"/>
                <a:cs typeface="Segoe UI" panose="020B0502040204020203" pitchFamily="34" charset="0"/>
              </a:rPr>
              <a:t>Excellence in </a:t>
            </a:r>
            <a:r>
              <a:rPr lang="en-US" sz="800" i="1" noProof="0" dirty="0" smtClean="0">
                <a:solidFill>
                  <a:srgbClr val="125757"/>
                </a:solidFill>
                <a:latin typeface="Segoe UI" panose="020B0502040204020203" pitchFamily="34" charset="0"/>
                <a:ea typeface="Segoe UI" panose="020B0502040204020203" pitchFamily="34" charset="0"/>
                <a:cs typeface="Segoe UI" panose="020B0502040204020203" pitchFamily="34" charset="0"/>
              </a:rPr>
              <a:t>software</a:t>
            </a:r>
            <a:r>
              <a:rPr lang="en-US" sz="800" i="1" dirty="0" smtClean="0">
                <a:solidFill>
                  <a:srgbClr val="125757"/>
                </a:solidFill>
                <a:latin typeface="Segoe UI" panose="020B0502040204020203" pitchFamily="34" charset="0"/>
                <a:ea typeface="Segoe UI" panose="020B0502040204020203" pitchFamily="34" charset="0"/>
                <a:cs typeface="Segoe UI" panose="020B0502040204020203" pitchFamily="34" charset="0"/>
              </a:rPr>
              <a:t> development</a:t>
            </a:r>
            <a:endParaRPr lang="en-US" sz="800" i="1" dirty="0" smtClean="0">
              <a:solidFill>
                <a:srgbClr val="125757"/>
              </a:solidFill>
              <a:latin typeface="Segoe UI Semibold" panose="020B0702040204020203" pitchFamily="34" charset="0"/>
            </a:endParaRPr>
          </a:p>
        </p:txBody>
      </p:sp>
      <p:sp>
        <p:nvSpPr>
          <p:cNvPr id="8" name="Text Placeholder 2"/>
          <p:cNvSpPr>
            <a:spLocks noGrp="1"/>
          </p:cNvSpPr>
          <p:nvPr>
            <p:ph type="body" sz="quarter" idx="19"/>
          </p:nvPr>
        </p:nvSpPr>
        <p:spPr>
          <a:xfrm>
            <a:off x="323851" y="1125670"/>
            <a:ext cx="8424862" cy="383117"/>
          </a:xfrm>
        </p:spPr>
        <p:txBody>
          <a:bodyPr>
            <a:noAutofit/>
          </a:bodyPr>
          <a:lstStyle>
            <a:lvl1pPr marL="0" indent="0">
              <a:buNone/>
              <a:defRPr sz="13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smtClean="0"/>
              <a:t>Click to edit Master text styles</a:t>
            </a:r>
            <a:endParaRPr lang="es-AR" dirty="0"/>
          </a:p>
        </p:txBody>
      </p:sp>
    </p:spTree>
    <p:extLst>
      <p:ext uri="{BB962C8B-B14F-4D97-AF65-F5344CB8AC3E}">
        <p14:creationId xmlns:p14="http://schemas.microsoft.com/office/powerpoint/2010/main" val="1921090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7504" y="764704"/>
            <a:ext cx="7772400" cy="1470025"/>
          </a:xfrm>
          <a:prstGeom prst="rect">
            <a:avLst/>
          </a:prstGeom>
        </p:spPr>
        <p:txBody>
          <a:bodyPr/>
          <a:lstStyle/>
          <a:p>
            <a:r>
              <a:rPr lang="en-US" dirty="0" smtClean="0"/>
              <a:t>Click to edit Master title style</a:t>
            </a:r>
            <a:endParaRPr lang="es-AR"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s-AR"/>
          </a:p>
        </p:txBody>
      </p:sp>
    </p:spTree>
    <p:extLst>
      <p:ext uri="{BB962C8B-B14F-4D97-AF65-F5344CB8AC3E}">
        <p14:creationId xmlns:p14="http://schemas.microsoft.com/office/powerpoint/2010/main" val="253438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Tree>
    <p:extLst>
      <p:ext uri="{BB962C8B-B14F-4D97-AF65-F5344CB8AC3E}">
        <p14:creationId xmlns:p14="http://schemas.microsoft.com/office/powerpoint/2010/main" val="3618160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86454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Tree>
    <p:extLst>
      <p:ext uri="{BB962C8B-B14F-4D97-AF65-F5344CB8AC3E}">
        <p14:creationId xmlns:p14="http://schemas.microsoft.com/office/powerpoint/2010/main" val="3759426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Tree>
    <p:extLst>
      <p:ext uri="{BB962C8B-B14F-4D97-AF65-F5344CB8AC3E}">
        <p14:creationId xmlns:p14="http://schemas.microsoft.com/office/powerpoint/2010/main" val="20880212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s-AR"/>
          </a:p>
        </p:txBody>
      </p:sp>
    </p:spTree>
    <p:extLst>
      <p:ext uri="{BB962C8B-B14F-4D97-AF65-F5344CB8AC3E}">
        <p14:creationId xmlns:p14="http://schemas.microsoft.com/office/powerpoint/2010/main" val="2990596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163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2908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2156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Tree>
    <p:extLst>
      <p:ext uri="{BB962C8B-B14F-4D97-AF65-F5344CB8AC3E}">
        <p14:creationId xmlns:p14="http://schemas.microsoft.com/office/powerpoint/2010/main" val="35677573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Tree>
    <p:extLst>
      <p:ext uri="{BB962C8B-B14F-4D97-AF65-F5344CB8AC3E}">
        <p14:creationId xmlns:p14="http://schemas.microsoft.com/office/powerpoint/2010/main" val="66574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5191" name="Text Box 71"/>
          <p:cNvSpPr txBox="1">
            <a:spLocks noChangeArrowheads="1"/>
          </p:cNvSpPr>
          <p:nvPr userDrawn="1"/>
        </p:nvSpPr>
        <p:spPr bwMode="auto">
          <a:xfrm>
            <a:off x="7020272" y="6583363"/>
            <a:ext cx="1980029" cy="276999"/>
          </a:xfrm>
          <a:prstGeom prst="rect">
            <a:avLst/>
          </a:prstGeom>
          <a:noFill/>
          <a:ln w="9525">
            <a:noFill/>
            <a:miter lim="800000"/>
            <a:headEnd/>
            <a:tailEnd/>
          </a:ln>
          <a:effectLst/>
        </p:spPr>
        <p:txBody>
          <a:bodyPr wrap="none">
            <a:spAutoFit/>
          </a:bodyPr>
          <a:lstStyle/>
          <a:p>
            <a:pPr algn="l"/>
            <a:r>
              <a:rPr lang="es-AR" sz="1200" dirty="0">
                <a:latin typeface="Arial" charset="0"/>
                <a:cs typeface="Arial" charset="0"/>
              </a:rPr>
              <a:t>Desarrollo de </a:t>
            </a:r>
            <a:r>
              <a:rPr lang="es-AR" sz="1200" dirty="0" smtClean="0">
                <a:latin typeface="Arial" charset="0"/>
                <a:cs typeface="Arial" charset="0"/>
              </a:rPr>
              <a:t>aplicaciones</a:t>
            </a:r>
            <a:endParaRPr lang="es-ES" sz="1200" dirty="0">
              <a:latin typeface="Arial" charset="0"/>
              <a:cs typeface="Arial" charset="0"/>
            </a:endParaRPr>
          </a:p>
        </p:txBody>
      </p:sp>
      <p:sp>
        <p:nvSpPr>
          <p:cNvPr id="5192" name="Line 72"/>
          <p:cNvSpPr>
            <a:spLocks noChangeShapeType="1"/>
          </p:cNvSpPr>
          <p:nvPr userDrawn="1"/>
        </p:nvSpPr>
        <p:spPr bwMode="auto">
          <a:xfrm>
            <a:off x="0" y="6524625"/>
            <a:ext cx="9144000" cy="0"/>
          </a:xfrm>
          <a:prstGeom prst="line">
            <a:avLst/>
          </a:prstGeom>
          <a:noFill/>
          <a:ln w="25400">
            <a:solidFill>
              <a:srgbClr val="800000"/>
            </a:solidFill>
            <a:round/>
            <a:headEnd/>
            <a:tailEnd/>
          </a:ln>
          <a:effectLst/>
        </p:spPr>
        <p:txBody>
          <a:bodyPr/>
          <a:lstStyle/>
          <a:p>
            <a:endParaRPr lang="es-AR"/>
          </a:p>
        </p:txBody>
      </p:sp>
      <p:pic>
        <p:nvPicPr>
          <p:cNvPr id="5193" name="Picture 73" descr="logo_transp"/>
          <p:cNvPicPr>
            <a:picLocks noChangeAspect="1" noChangeArrowheads="1"/>
          </p:cNvPicPr>
          <p:nvPr userDrawn="1"/>
        </p:nvPicPr>
        <p:blipFill>
          <a:blip r:embed="rId13"/>
          <a:srcRect/>
          <a:stretch>
            <a:fillRect/>
          </a:stretch>
        </p:blipFill>
        <p:spPr bwMode="auto">
          <a:xfrm>
            <a:off x="7668344" y="30667"/>
            <a:ext cx="1403648" cy="518013"/>
          </a:xfrm>
          <a:prstGeom prst="rect">
            <a:avLst/>
          </a:prstGeom>
          <a:noFill/>
        </p:spPr>
      </p:pic>
      <p:sp>
        <p:nvSpPr>
          <p:cNvPr id="5194" name="Line 74"/>
          <p:cNvSpPr>
            <a:spLocks noChangeShapeType="1"/>
          </p:cNvSpPr>
          <p:nvPr userDrawn="1"/>
        </p:nvSpPr>
        <p:spPr bwMode="auto">
          <a:xfrm>
            <a:off x="0" y="620688"/>
            <a:ext cx="9144000" cy="0"/>
          </a:xfrm>
          <a:prstGeom prst="line">
            <a:avLst/>
          </a:prstGeom>
          <a:noFill/>
          <a:ln w="25400">
            <a:solidFill>
              <a:srgbClr val="800000"/>
            </a:solidFill>
            <a:round/>
            <a:headEnd/>
            <a:tailEnd/>
          </a:ln>
          <a:effectLst/>
        </p:spPr>
        <p:txBody>
          <a:bodyPr/>
          <a:lstStyle/>
          <a:p>
            <a:endParaRPr lang="es-AR"/>
          </a:p>
        </p:txBody>
      </p:sp>
      <p:sp>
        <p:nvSpPr>
          <p:cNvPr id="5195" name="Text Box 75"/>
          <p:cNvSpPr txBox="1">
            <a:spLocks noChangeArrowheads="1"/>
          </p:cNvSpPr>
          <p:nvPr userDrawn="1"/>
        </p:nvSpPr>
        <p:spPr bwMode="auto">
          <a:xfrm>
            <a:off x="35496" y="87015"/>
            <a:ext cx="4213012" cy="461665"/>
          </a:xfrm>
          <a:prstGeom prst="rect">
            <a:avLst/>
          </a:prstGeom>
          <a:noFill/>
          <a:ln w="6350">
            <a:noFill/>
            <a:miter lim="800000"/>
            <a:headEnd/>
            <a:tailEnd/>
          </a:ln>
          <a:effectLst/>
        </p:spPr>
        <p:txBody>
          <a:bodyPr wrap="none" anchor="b">
            <a:spAutoFit/>
          </a:bodyPr>
          <a:lstStyle/>
          <a:p>
            <a:r>
              <a:rPr lang="es-AR" sz="2400" b="0" kern="1200" dirty="0" smtClean="0">
                <a:solidFill>
                  <a:schemeClr val="folHlink"/>
                </a:solidFill>
                <a:latin typeface="Verdana" pitchFamily="34" charset="0"/>
                <a:ea typeface="+mn-ea"/>
                <a:cs typeface="+mn-cs"/>
              </a:rPr>
              <a:t>Desarrollo de aplicaciones</a:t>
            </a:r>
            <a:endParaRPr lang="es-ES" sz="2400" b="1" dirty="0">
              <a:solidFill>
                <a:schemeClr val="folHlink"/>
              </a:solidFill>
            </a:endParaRPr>
          </a:p>
        </p:txBody>
      </p:sp>
    </p:spTree>
    <p:extLst>
      <p:ext uri="{BB962C8B-B14F-4D97-AF65-F5344CB8AC3E}">
        <p14:creationId xmlns:p14="http://schemas.microsoft.com/office/powerpoint/2010/main" val="308157816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Tahoma" pitchFamily="34" charset="0"/>
        </a:defRPr>
      </a:lvl2pPr>
      <a:lvl3pPr algn="l" rtl="0" fontAlgn="base">
        <a:spcBef>
          <a:spcPct val="0"/>
        </a:spcBef>
        <a:spcAft>
          <a:spcPct val="0"/>
        </a:spcAft>
        <a:defRPr sz="2400">
          <a:solidFill>
            <a:schemeClr val="tx2"/>
          </a:solidFill>
          <a:latin typeface="Tahoma" pitchFamily="34" charset="0"/>
        </a:defRPr>
      </a:lvl3pPr>
      <a:lvl4pPr algn="l" rtl="0" fontAlgn="base">
        <a:spcBef>
          <a:spcPct val="0"/>
        </a:spcBef>
        <a:spcAft>
          <a:spcPct val="0"/>
        </a:spcAft>
        <a:defRPr sz="2400">
          <a:solidFill>
            <a:schemeClr val="tx2"/>
          </a:solidFill>
          <a:latin typeface="Tahoma" pitchFamily="34" charset="0"/>
        </a:defRPr>
      </a:lvl4pPr>
      <a:lvl5pPr algn="l" rtl="0" fontAlgn="base">
        <a:spcBef>
          <a:spcPct val="0"/>
        </a:spcBef>
        <a:spcAft>
          <a:spcPct val="0"/>
        </a:spcAft>
        <a:defRPr sz="2400">
          <a:solidFill>
            <a:schemeClr val="tx2"/>
          </a:solidFill>
          <a:latin typeface="Tahoma" pitchFamily="34" charset="0"/>
        </a:defRPr>
      </a:lvl5pPr>
      <a:lvl6pPr marL="457200" algn="l" rtl="0" fontAlgn="base">
        <a:spcBef>
          <a:spcPct val="0"/>
        </a:spcBef>
        <a:spcAft>
          <a:spcPct val="0"/>
        </a:spcAft>
        <a:defRPr sz="2400">
          <a:solidFill>
            <a:schemeClr val="tx2"/>
          </a:solidFill>
          <a:latin typeface="Tahoma" pitchFamily="34" charset="0"/>
        </a:defRPr>
      </a:lvl6pPr>
      <a:lvl7pPr marL="914400" algn="l" rtl="0" fontAlgn="base">
        <a:spcBef>
          <a:spcPct val="0"/>
        </a:spcBef>
        <a:spcAft>
          <a:spcPct val="0"/>
        </a:spcAft>
        <a:defRPr sz="2400">
          <a:solidFill>
            <a:schemeClr val="tx2"/>
          </a:solidFill>
          <a:latin typeface="Tahoma" pitchFamily="34" charset="0"/>
        </a:defRPr>
      </a:lvl7pPr>
      <a:lvl8pPr marL="1371600" algn="l" rtl="0" fontAlgn="base">
        <a:spcBef>
          <a:spcPct val="0"/>
        </a:spcBef>
        <a:spcAft>
          <a:spcPct val="0"/>
        </a:spcAft>
        <a:defRPr sz="2400">
          <a:solidFill>
            <a:schemeClr val="tx2"/>
          </a:solidFill>
          <a:latin typeface="Tahoma" pitchFamily="34" charset="0"/>
        </a:defRPr>
      </a:lvl8pPr>
      <a:lvl9pPr marL="1828800" algn="l" rtl="0" fontAlgn="base">
        <a:spcBef>
          <a:spcPct val="0"/>
        </a:spcBef>
        <a:spcAft>
          <a:spcPct val="0"/>
        </a:spcAft>
        <a:defRPr sz="2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75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sz="2000">
          <a:solidFill>
            <a:schemeClr val="tx1"/>
          </a:solidFill>
          <a:latin typeface="+mn-lt"/>
        </a:defRPr>
      </a:lvl2pPr>
      <a:lvl3pPr marL="1143000" indent="-228600" algn="l" rtl="0" fontAlgn="base">
        <a:spcBef>
          <a:spcPct val="20000"/>
        </a:spcBef>
        <a:spcAft>
          <a:spcPct val="0"/>
        </a:spcAft>
        <a:buClr>
          <a:schemeClr val="tx2"/>
        </a:buClr>
        <a:buChar char="•"/>
        <a:defRPr>
          <a:solidFill>
            <a:schemeClr val="tx1"/>
          </a:solidFill>
          <a:latin typeface="+mn-lt"/>
        </a:defRPr>
      </a:lvl3pPr>
      <a:lvl4pPr marL="1600200" indent="-228600" algn="l" rtl="0" fontAlgn="base">
        <a:spcBef>
          <a:spcPct val="20000"/>
        </a:spcBef>
        <a:spcAft>
          <a:spcPct val="0"/>
        </a:spcAft>
        <a:buClr>
          <a:schemeClr val="hlink"/>
        </a:buClr>
        <a:buChar char="•"/>
        <a:defRPr sz="1600">
          <a:solidFill>
            <a:schemeClr val="tx1"/>
          </a:solidFill>
          <a:latin typeface="+mn-lt"/>
        </a:defRPr>
      </a:lvl4pPr>
      <a:lvl5pPr marL="2057400" indent="-228600" algn="l" rtl="0" fontAlgn="base">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image" Target="../media/image16.jpeg"/><Relationship Id="rId5" Type="http://schemas.openxmlformats.org/officeDocument/2006/relationships/diagramQuickStyle" Target="../diagrams/quickStyle3.xml"/><Relationship Id="rId10" Type="http://schemas.openxmlformats.org/officeDocument/2006/relationships/image" Target="../media/image15.jpeg"/><Relationship Id="rId4" Type="http://schemas.openxmlformats.org/officeDocument/2006/relationships/diagramLayout" Target="../diagrams/layout3.xml"/><Relationship Id="rId9"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22.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6.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hyperlink" Target="http://alistair.cockburn.us/Hexagonal+architecture"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42348"/>
            <a:ext cx="7772400" cy="1470025"/>
          </a:xfrm>
        </p:spPr>
        <p:txBody>
          <a:bodyPr/>
          <a:lstStyle/>
          <a:p>
            <a:pPr algn="ctr"/>
            <a:r>
              <a:rPr lang="es-AR" sz="4000" dirty="0" smtClean="0"/>
              <a:t>Desarrollo de aplicaciones</a:t>
            </a:r>
            <a:endParaRPr lang="en-US" sz="4000" dirty="0"/>
          </a:p>
        </p:txBody>
      </p:sp>
      <p:sp>
        <p:nvSpPr>
          <p:cNvPr id="3" name="Subtitle 2"/>
          <p:cNvSpPr>
            <a:spLocks noGrp="1"/>
          </p:cNvSpPr>
          <p:nvPr>
            <p:ph type="subTitle" idx="1"/>
          </p:nvPr>
        </p:nvSpPr>
        <p:spPr/>
        <p:txBody>
          <a:bodyPr>
            <a:normAutofit/>
          </a:bodyPr>
          <a:lstStyle/>
          <a:p>
            <a:r>
              <a:rPr lang="es-AR" sz="4000" dirty="0">
                <a:latin typeface="Arial" pitchFamily="34" charset="0"/>
                <a:cs typeface="Arial" pitchFamily="34" charset="0"/>
              </a:rPr>
              <a:t>Arquitectura &amp; Servicios</a:t>
            </a:r>
          </a:p>
          <a:p>
            <a:endParaRPr lang="en-US" sz="4000" dirty="0"/>
          </a:p>
        </p:txBody>
      </p:sp>
      <p:sp>
        <p:nvSpPr>
          <p:cNvPr id="4" name="Subtitle 2"/>
          <p:cNvSpPr txBox="1">
            <a:spLocks/>
          </p:cNvSpPr>
          <p:nvPr/>
        </p:nvSpPr>
        <p:spPr>
          <a:xfrm>
            <a:off x="1500166" y="5786454"/>
            <a:ext cx="6400800" cy="757246"/>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2000" b="0" i="0" u="none" strike="noStrike" kern="1200" cap="none" spc="0" normalizeH="0" baseline="0" noProof="0" dirty="0" smtClean="0">
                <a:ln>
                  <a:noFill/>
                </a:ln>
                <a:solidFill>
                  <a:schemeClr val="tx1">
                    <a:tint val="75000"/>
                  </a:schemeClr>
                </a:solidFill>
                <a:effectLst/>
                <a:uLnTx/>
                <a:uFillTx/>
                <a:latin typeface="+mn-lt"/>
                <a:ea typeface="+mn-ea"/>
                <a:cs typeface="+mn-cs"/>
              </a:rPr>
              <a:t>Cristian López – Juan Pablo </a:t>
            </a:r>
            <a:r>
              <a:rPr kumimoji="0" lang="es-AR" sz="2000" b="0" i="0" u="none" strike="noStrike" kern="1200" cap="none" spc="0" normalizeH="0" baseline="0" noProof="0" dirty="0" err="1" smtClean="0">
                <a:ln>
                  <a:noFill/>
                </a:ln>
                <a:solidFill>
                  <a:schemeClr val="tx1">
                    <a:tint val="75000"/>
                  </a:schemeClr>
                </a:solidFill>
                <a:effectLst/>
                <a:uLnTx/>
                <a:uFillTx/>
                <a:latin typeface="+mn-lt"/>
                <a:ea typeface="+mn-ea"/>
                <a:cs typeface="+mn-cs"/>
              </a:rPr>
              <a:t>Delpino</a:t>
            </a:r>
            <a:endParaRPr kumimoji="0" lang="es-AR" sz="20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058067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30997"/>
          </a:xfrm>
          <a:prstGeom prst="rect">
            <a:avLst/>
          </a:prstGeom>
          <a:noFill/>
        </p:spPr>
        <p:txBody>
          <a:bodyPr wrap="square" rtlCol="0">
            <a:spAutoFit/>
          </a:bodyPr>
          <a:lstStyle/>
          <a:p>
            <a:pPr algn="ctr"/>
            <a:r>
              <a:rPr lang="es-AR" sz="4800" dirty="0" smtClean="0">
                <a:latin typeface="Arial" pitchFamily="34" charset="0"/>
                <a:cs typeface="Arial" pitchFamily="34" charset="0"/>
              </a:rPr>
              <a:t>3 </a:t>
            </a:r>
            <a:r>
              <a:rPr lang="es-AR" sz="4800" dirty="0" err="1" smtClean="0">
                <a:latin typeface="Arial" pitchFamily="34" charset="0"/>
                <a:cs typeface="Arial" pitchFamily="34" charset="0"/>
              </a:rPr>
              <a:t>Tiers</a:t>
            </a:r>
            <a:endParaRPr lang="es-AR" sz="4800" dirty="0">
              <a:latin typeface="Arial" pitchFamily="34" charset="0"/>
              <a:cs typeface="Arial" pitchFamily="34" charset="0"/>
            </a:endParaRPr>
          </a:p>
        </p:txBody>
      </p:sp>
      <p:grpSp>
        <p:nvGrpSpPr>
          <p:cNvPr id="3" name="Group 2"/>
          <p:cNvGrpSpPr/>
          <p:nvPr/>
        </p:nvGrpSpPr>
        <p:grpSpPr>
          <a:xfrm>
            <a:off x="4191000" y="990600"/>
            <a:ext cx="2286000" cy="5715000"/>
            <a:chOff x="4495800" y="533400"/>
            <a:chExt cx="2286000" cy="5715000"/>
          </a:xfrm>
        </p:grpSpPr>
        <p:sp>
          <p:nvSpPr>
            <p:cNvPr id="4" name="Rounded Rectangle 3"/>
            <p:cNvSpPr/>
            <p:nvPr/>
          </p:nvSpPr>
          <p:spPr>
            <a:xfrm>
              <a:off x="4495800" y="533400"/>
              <a:ext cx="2286000" cy="5715000"/>
            </a:xfrm>
            <a:prstGeom prst="round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vert="horz" rtlCol="0" anchor="ctr"/>
            <a:lstStyle/>
            <a:p>
              <a:pPr algn="ctr"/>
              <a:endParaRPr lang="es-AR" dirty="0"/>
            </a:p>
          </p:txBody>
        </p:sp>
        <p:sp>
          <p:nvSpPr>
            <p:cNvPr id="5" name="Flowchart: Connector 4"/>
            <p:cNvSpPr/>
            <p:nvPr/>
          </p:nvSpPr>
          <p:spPr>
            <a:xfrm>
              <a:off x="5791200" y="28956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6" name="Flowchart: Connector 5"/>
            <p:cNvSpPr/>
            <p:nvPr/>
          </p:nvSpPr>
          <p:spPr>
            <a:xfrm>
              <a:off x="4724400" y="2590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7" name="Flowchart: Connector 6"/>
            <p:cNvSpPr/>
            <p:nvPr/>
          </p:nvSpPr>
          <p:spPr>
            <a:xfrm>
              <a:off x="4876800" y="38100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8" name="Flowchart: Connector 7"/>
            <p:cNvSpPr/>
            <p:nvPr/>
          </p:nvSpPr>
          <p:spPr>
            <a:xfrm>
              <a:off x="5181600" y="32004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9" name="Flowchart: Connector 8"/>
            <p:cNvSpPr/>
            <p:nvPr/>
          </p:nvSpPr>
          <p:spPr>
            <a:xfrm>
              <a:off x="5029200" y="4876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0" name="Flowchart: Connector 9"/>
            <p:cNvSpPr/>
            <p:nvPr/>
          </p:nvSpPr>
          <p:spPr>
            <a:xfrm>
              <a:off x="6400800" y="3352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11" name="Straight Arrow Connector 10"/>
            <p:cNvCxnSpPr>
              <a:stCxn id="6" idx="5"/>
              <a:endCxn id="8" idx="1"/>
            </p:cNvCxnSpPr>
            <p:nvPr/>
          </p:nvCxnSpPr>
          <p:spPr>
            <a:xfrm rot="16200000" flipH="1">
              <a:off x="4843322" y="2862122"/>
              <a:ext cx="447956" cy="2955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2" name="Straight Arrow Connector 11"/>
            <p:cNvCxnSpPr>
              <a:stCxn id="6" idx="5"/>
              <a:endCxn id="5" idx="1"/>
            </p:cNvCxnSpPr>
            <p:nvPr/>
          </p:nvCxnSpPr>
          <p:spPr>
            <a:xfrm rot="16200000" flipH="1">
              <a:off x="5300522" y="2404922"/>
              <a:ext cx="143156" cy="9051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3" name="Straight Arrow Connector 12"/>
            <p:cNvCxnSpPr>
              <a:stCxn id="5" idx="5"/>
              <a:endCxn id="10" idx="1"/>
            </p:cNvCxnSpPr>
            <p:nvPr/>
          </p:nvCxnSpPr>
          <p:spPr>
            <a:xfrm rot="16200000" flipH="1">
              <a:off x="6062522" y="3014522"/>
              <a:ext cx="295556" cy="4479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4" name="Straight Arrow Connector 13"/>
            <p:cNvCxnSpPr>
              <a:stCxn id="7" idx="4"/>
              <a:endCxn id="9" idx="0"/>
            </p:cNvCxnSpPr>
            <p:nvPr/>
          </p:nvCxnSpPr>
          <p:spPr>
            <a:xfrm rot="16200000" flipH="1">
              <a:off x="4648200" y="4381500"/>
              <a:ext cx="838200" cy="15240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5" name="Straight Arrow Connector 14"/>
            <p:cNvCxnSpPr>
              <a:stCxn id="8" idx="4"/>
              <a:endCxn id="7" idx="0"/>
            </p:cNvCxnSpPr>
            <p:nvPr/>
          </p:nvCxnSpPr>
          <p:spPr>
            <a:xfrm rot="5400000">
              <a:off x="4953000" y="3467100"/>
              <a:ext cx="381000" cy="30480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16" name="Flowchart: Connector 15"/>
            <p:cNvSpPr/>
            <p:nvPr/>
          </p:nvSpPr>
          <p:spPr>
            <a:xfrm>
              <a:off x="4724400" y="12954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7" name="Flowchart: Connector 16"/>
            <p:cNvSpPr/>
            <p:nvPr/>
          </p:nvSpPr>
          <p:spPr>
            <a:xfrm>
              <a:off x="5105400" y="1828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8" name="Flowchart: Connector 17"/>
            <p:cNvSpPr/>
            <p:nvPr/>
          </p:nvSpPr>
          <p:spPr>
            <a:xfrm>
              <a:off x="5791200" y="22860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19" name="Straight Arrow Connector 18"/>
            <p:cNvCxnSpPr>
              <a:stCxn id="16" idx="5"/>
              <a:endCxn id="17" idx="1"/>
            </p:cNvCxnSpPr>
            <p:nvPr/>
          </p:nvCxnSpPr>
          <p:spPr>
            <a:xfrm rot="16200000" flipH="1">
              <a:off x="4843322" y="1566722"/>
              <a:ext cx="371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0" name="Straight Arrow Connector 19"/>
            <p:cNvCxnSpPr>
              <a:stCxn id="17" idx="5"/>
              <a:endCxn id="18" idx="1"/>
            </p:cNvCxnSpPr>
            <p:nvPr/>
          </p:nvCxnSpPr>
          <p:spPr>
            <a:xfrm rot="16200000" flipH="1">
              <a:off x="5414822" y="1909622"/>
              <a:ext cx="295556" cy="5241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1" name="Straight Arrow Connector 20"/>
            <p:cNvCxnSpPr>
              <a:stCxn id="16" idx="3"/>
              <a:endCxn id="6" idx="0"/>
            </p:cNvCxnSpPr>
            <p:nvPr/>
          </p:nvCxnSpPr>
          <p:spPr>
            <a:xfrm rot="16200000" flipH="1">
              <a:off x="4248150" y="2000250"/>
              <a:ext cx="1100278" cy="80822"/>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22" name="Flowchart: Connector 21"/>
            <p:cNvSpPr/>
            <p:nvPr/>
          </p:nvSpPr>
          <p:spPr>
            <a:xfrm>
              <a:off x="6096000" y="7620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23" name="Flowchart: Connector 22"/>
            <p:cNvSpPr/>
            <p:nvPr/>
          </p:nvSpPr>
          <p:spPr>
            <a:xfrm>
              <a:off x="6477000" y="12954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24" name="Flowchart: Connector 23"/>
            <p:cNvSpPr/>
            <p:nvPr/>
          </p:nvSpPr>
          <p:spPr>
            <a:xfrm>
              <a:off x="5672278" y="529127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25" name="Flowchart: Connector 24"/>
            <p:cNvSpPr/>
            <p:nvPr/>
          </p:nvSpPr>
          <p:spPr>
            <a:xfrm>
              <a:off x="5715000" y="16764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26" name="Straight Arrow Connector 25"/>
            <p:cNvCxnSpPr>
              <a:stCxn id="22" idx="5"/>
              <a:endCxn id="23" idx="1"/>
            </p:cNvCxnSpPr>
            <p:nvPr/>
          </p:nvCxnSpPr>
          <p:spPr>
            <a:xfrm rot="16200000" flipH="1">
              <a:off x="6214922" y="1033322"/>
              <a:ext cx="371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7" name="Straight Arrow Connector 26"/>
            <p:cNvCxnSpPr>
              <a:stCxn id="9" idx="5"/>
              <a:endCxn id="24" idx="1"/>
            </p:cNvCxnSpPr>
            <p:nvPr/>
          </p:nvCxnSpPr>
          <p:spPr>
            <a:xfrm rot="16200000" flipH="1">
              <a:off x="5338622" y="4957622"/>
              <a:ext cx="252834" cy="481434"/>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8" name="Straight Arrow Connector 27"/>
            <p:cNvCxnSpPr>
              <a:stCxn id="22" idx="3"/>
              <a:endCxn id="25" idx="7"/>
            </p:cNvCxnSpPr>
            <p:nvPr/>
          </p:nvCxnSpPr>
          <p:spPr>
            <a:xfrm rot="5400000">
              <a:off x="5643422" y="1223822"/>
              <a:ext cx="752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9" name="Straight Arrow Connector 28"/>
            <p:cNvCxnSpPr>
              <a:stCxn id="16" idx="7"/>
              <a:endCxn id="22" idx="1"/>
            </p:cNvCxnSpPr>
            <p:nvPr/>
          </p:nvCxnSpPr>
          <p:spPr>
            <a:xfrm rot="5400000" flipH="1" flipV="1">
              <a:off x="5257800" y="457200"/>
              <a:ext cx="533400" cy="12099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30" name="Flowchart: Connector 29"/>
            <p:cNvSpPr/>
            <p:nvPr/>
          </p:nvSpPr>
          <p:spPr>
            <a:xfrm>
              <a:off x="5900878" y="369107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31" name="Flowchart: Connector 30"/>
            <p:cNvSpPr/>
            <p:nvPr/>
          </p:nvSpPr>
          <p:spPr>
            <a:xfrm>
              <a:off x="6281878" y="422447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32" name="Flowchart: Connector 31"/>
            <p:cNvSpPr/>
            <p:nvPr/>
          </p:nvSpPr>
          <p:spPr>
            <a:xfrm>
              <a:off x="5519878" y="460547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33" name="Straight Arrow Connector 32"/>
            <p:cNvCxnSpPr>
              <a:stCxn id="30" idx="5"/>
              <a:endCxn id="31" idx="1"/>
            </p:cNvCxnSpPr>
            <p:nvPr/>
          </p:nvCxnSpPr>
          <p:spPr>
            <a:xfrm rot="16200000" flipH="1">
              <a:off x="6019800" y="3962400"/>
              <a:ext cx="371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34" name="Straight Arrow Connector 33"/>
            <p:cNvCxnSpPr>
              <a:stCxn id="30" idx="3"/>
              <a:endCxn id="32" idx="7"/>
            </p:cNvCxnSpPr>
            <p:nvPr/>
          </p:nvCxnSpPr>
          <p:spPr>
            <a:xfrm rot="5400000">
              <a:off x="5448300" y="4152900"/>
              <a:ext cx="752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35" name="Straight Arrow Connector 34"/>
            <p:cNvCxnSpPr>
              <a:stCxn id="8" idx="5"/>
              <a:endCxn id="30" idx="1"/>
            </p:cNvCxnSpPr>
            <p:nvPr/>
          </p:nvCxnSpPr>
          <p:spPr>
            <a:xfrm rot="16200000" flipH="1">
              <a:off x="5491022" y="3281222"/>
              <a:ext cx="329034" cy="557634"/>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36" name="Flowchart: Connector 35"/>
            <p:cNvSpPr/>
            <p:nvPr/>
          </p:nvSpPr>
          <p:spPr>
            <a:xfrm>
              <a:off x="5334000" y="54102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37" name="Straight Arrow Connector 36"/>
            <p:cNvCxnSpPr>
              <a:stCxn id="9" idx="4"/>
              <a:endCxn id="36" idx="1"/>
            </p:cNvCxnSpPr>
            <p:nvPr/>
          </p:nvCxnSpPr>
          <p:spPr>
            <a:xfrm rot="16200000" flipH="1">
              <a:off x="5086350" y="5162550"/>
              <a:ext cx="338278" cy="22397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38" name="Flowchart: Connector 37"/>
            <p:cNvSpPr/>
            <p:nvPr/>
          </p:nvSpPr>
          <p:spPr>
            <a:xfrm>
              <a:off x="6096000" y="57912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39" name="Straight Arrow Connector 38"/>
            <p:cNvCxnSpPr>
              <a:stCxn id="24" idx="5"/>
              <a:endCxn id="38" idx="1"/>
            </p:cNvCxnSpPr>
            <p:nvPr/>
          </p:nvCxnSpPr>
          <p:spPr>
            <a:xfrm rot="16200000" flipH="1">
              <a:off x="5829300" y="5524500"/>
              <a:ext cx="338278" cy="26207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grpSp>
      <p:grpSp>
        <p:nvGrpSpPr>
          <p:cNvPr id="40" name="Group 39"/>
          <p:cNvGrpSpPr/>
          <p:nvPr/>
        </p:nvGrpSpPr>
        <p:grpSpPr>
          <a:xfrm>
            <a:off x="7772400" y="1676400"/>
            <a:ext cx="1066800" cy="4648200"/>
            <a:chOff x="7924800" y="914400"/>
            <a:chExt cx="1066800" cy="4648200"/>
          </a:xfrm>
        </p:grpSpPr>
        <p:sp>
          <p:nvSpPr>
            <p:cNvPr id="41" name="Can 40"/>
            <p:cNvSpPr/>
            <p:nvPr/>
          </p:nvSpPr>
          <p:spPr>
            <a:xfrm>
              <a:off x="7924800" y="914400"/>
              <a:ext cx="1066800" cy="12954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dirty="0"/>
            </a:p>
          </p:txBody>
        </p:sp>
        <p:sp>
          <p:nvSpPr>
            <p:cNvPr id="42" name="Can 41"/>
            <p:cNvSpPr/>
            <p:nvPr/>
          </p:nvSpPr>
          <p:spPr>
            <a:xfrm>
              <a:off x="7924800" y="4267200"/>
              <a:ext cx="1066800" cy="12954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dirty="0"/>
            </a:p>
          </p:txBody>
        </p:sp>
      </p:grpSp>
      <p:grpSp>
        <p:nvGrpSpPr>
          <p:cNvPr id="43" name="Group 42"/>
          <p:cNvGrpSpPr/>
          <p:nvPr/>
        </p:nvGrpSpPr>
        <p:grpSpPr>
          <a:xfrm>
            <a:off x="609600" y="1600200"/>
            <a:ext cx="1371600" cy="4648200"/>
            <a:chOff x="762000" y="1066800"/>
            <a:chExt cx="1371600" cy="4648200"/>
          </a:xfrm>
        </p:grpSpPr>
        <p:grpSp>
          <p:nvGrpSpPr>
            <p:cNvPr id="44" name="Group 87"/>
            <p:cNvGrpSpPr/>
            <p:nvPr/>
          </p:nvGrpSpPr>
          <p:grpSpPr>
            <a:xfrm>
              <a:off x="838200" y="1066800"/>
              <a:ext cx="1295400" cy="1066800"/>
              <a:chOff x="457200" y="2362200"/>
              <a:chExt cx="1295400" cy="1066800"/>
            </a:xfrm>
          </p:grpSpPr>
          <p:sp>
            <p:nvSpPr>
              <p:cNvPr id="48" name="Rectangle 47"/>
              <p:cNvSpPr/>
              <p:nvPr/>
            </p:nvSpPr>
            <p:spPr>
              <a:xfrm>
                <a:off x="533400" y="2362200"/>
                <a:ext cx="1143000" cy="762000"/>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9" name="Trapezoid 48"/>
              <p:cNvSpPr/>
              <p:nvPr/>
            </p:nvSpPr>
            <p:spPr>
              <a:xfrm>
                <a:off x="457200" y="3124200"/>
                <a:ext cx="1295400" cy="304800"/>
              </a:xfrm>
              <a:prstGeom prst="trapezoid">
                <a:avLst/>
              </a:prstGeom>
              <a:solidFill>
                <a:schemeClr val="tx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45" name="Group 91"/>
            <p:cNvGrpSpPr/>
            <p:nvPr/>
          </p:nvGrpSpPr>
          <p:grpSpPr>
            <a:xfrm>
              <a:off x="762000" y="4648200"/>
              <a:ext cx="1295400" cy="1066800"/>
              <a:chOff x="609600" y="2133600"/>
              <a:chExt cx="1295400" cy="1066800"/>
            </a:xfrm>
          </p:grpSpPr>
          <p:sp>
            <p:nvSpPr>
              <p:cNvPr id="46" name="Rectangle 45"/>
              <p:cNvSpPr/>
              <p:nvPr/>
            </p:nvSpPr>
            <p:spPr>
              <a:xfrm>
                <a:off x="685800" y="2133600"/>
                <a:ext cx="1143000" cy="762000"/>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7" name="Trapezoid 46"/>
              <p:cNvSpPr/>
              <p:nvPr/>
            </p:nvSpPr>
            <p:spPr>
              <a:xfrm>
                <a:off x="609600" y="2895600"/>
                <a:ext cx="1295400" cy="304800"/>
              </a:xfrm>
              <a:prstGeom prst="trapezoid">
                <a:avLst/>
              </a:prstGeom>
              <a:solidFill>
                <a:schemeClr val="tx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cxnSp>
        <p:nvCxnSpPr>
          <p:cNvPr id="51" name="Straight Arrow Connector 50"/>
          <p:cNvCxnSpPr/>
          <p:nvPr/>
        </p:nvCxnSpPr>
        <p:spPr>
          <a:xfrm>
            <a:off x="2133600" y="2362200"/>
            <a:ext cx="2133600" cy="762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2" name="Straight Arrow Connector 51"/>
          <p:cNvCxnSpPr/>
          <p:nvPr/>
        </p:nvCxnSpPr>
        <p:spPr>
          <a:xfrm>
            <a:off x="2133600" y="2590800"/>
            <a:ext cx="2286000" cy="1752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3" name="Straight Arrow Connector 52"/>
          <p:cNvCxnSpPr/>
          <p:nvPr/>
        </p:nvCxnSpPr>
        <p:spPr>
          <a:xfrm>
            <a:off x="1981200" y="5486400"/>
            <a:ext cx="2667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4" name="Straight Arrow Connector 53"/>
          <p:cNvCxnSpPr/>
          <p:nvPr/>
        </p:nvCxnSpPr>
        <p:spPr>
          <a:xfrm>
            <a:off x="2209800" y="2133600"/>
            <a:ext cx="3048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5" name="Straight Arrow Connector 54"/>
          <p:cNvCxnSpPr/>
          <p:nvPr/>
        </p:nvCxnSpPr>
        <p:spPr>
          <a:xfrm>
            <a:off x="2133600" y="1676400"/>
            <a:ext cx="21336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0" name="Straight Arrow Connector 59"/>
          <p:cNvCxnSpPr/>
          <p:nvPr/>
        </p:nvCxnSpPr>
        <p:spPr>
          <a:xfrm>
            <a:off x="1981200" y="5715000"/>
            <a:ext cx="2971800" cy="30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2" name="Straight Arrow Connector 61"/>
          <p:cNvCxnSpPr/>
          <p:nvPr/>
        </p:nvCxnSpPr>
        <p:spPr>
          <a:xfrm flipV="1">
            <a:off x="1981200" y="4343400"/>
            <a:ext cx="3505200"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4" name="Straight Arrow Connector 63"/>
          <p:cNvCxnSpPr/>
          <p:nvPr/>
        </p:nvCxnSpPr>
        <p:spPr>
          <a:xfrm>
            <a:off x="6629400" y="2286000"/>
            <a:ext cx="9906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6" name="Straight Arrow Connector 65"/>
          <p:cNvCxnSpPr/>
          <p:nvPr/>
        </p:nvCxnSpPr>
        <p:spPr>
          <a:xfrm>
            <a:off x="6629400" y="5715000"/>
            <a:ext cx="9906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30997"/>
          </a:xfrm>
          <a:prstGeom prst="rect">
            <a:avLst/>
          </a:prstGeom>
          <a:noFill/>
        </p:spPr>
        <p:txBody>
          <a:bodyPr wrap="square" rtlCol="0">
            <a:spAutoFit/>
          </a:bodyPr>
          <a:lstStyle/>
          <a:p>
            <a:pPr algn="ctr"/>
            <a:r>
              <a:rPr lang="es-AR" sz="4800" dirty="0" smtClean="0">
                <a:latin typeface="Arial" pitchFamily="34" charset="0"/>
                <a:cs typeface="Arial" pitchFamily="34" charset="0"/>
              </a:rPr>
              <a:t>+ </a:t>
            </a:r>
            <a:r>
              <a:rPr lang="es-AR" sz="4800" dirty="0" err="1" smtClean="0">
                <a:latin typeface="Arial" pitchFamily="34" charset="0"/>
                <a:cs typeface="Arial" pitchFamily="34" charset="0"/>
              </a:rPr>
              <a:t>Tiers</a:t>
            </a:r>
            <a:endParaRPr lang="es-AR" sz="4800" dirty="0">
              <a:latin typeface="Arial" pitchFamily="34" charset="0"/>
              <a:cs typeface="Arial" pitchFamily="34" charset="0"/>
            </a:endParaRPr>
          </a:p>
        </p:txBody>
      </p:sp>
      <p:grpSp>
        <p:nvGrpSpPr>
          <p:cNvPr id="3" name="Group 2"/>
          <p:cNvGrpSpPr/>
          <p:nvPr/>
        </p:nvGrpSpPr>
        <p:grpSpPr>
          <a:xfrm>
            <a:off x="4038600" y="990600"/>
            <a:ext cx="2286000" cy="5715000"/>
            <a:chOff x="4495800" y="533400"/>
            <a:chExt cx="2286000" cy="5715000"/>
          </a:xfrm>
        </p:grpSpPr>
        <p:sp>
          <p:nvSpPr>
            <p:cNvPr id="4" name="Rounded Rectangle 3"/>
            <p:cNvSpPr/>
            <p:nvPr/>
          </p:nvSpPr>
          <p:spPr>
            <a:xfrm>
              <a:off x="4495800" y="533400"/>
              <a:ext cx="2286000" cy="5715000"/>
            </a:xfrm>
            <a:prstGeom prst="round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vert="horz" rtlCol="0" anchor="ctr"/>
            <a:lstStyle/>
            <a:p>
              <a:pPr algn="ctr"/>
              <a:endParaRPr lang="es-AR" dirty="0"/>
            </a:p>
          </p:txBody>
        </p:sp>
        <p:sp>
          <p:nvSpPr>
            <p:cNvPr id="5" name="Flowchart: Connector 4"/>
            <p:cNvSpPr/>
            <p:nvPr/>
          </p:nvSpPr>
          <p:spPr>
            <a:xfrm>
              <a:off x="5791200" y="28956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6" name="Flowchart: Connector 5"/>
            <p:cNvSpPr/>
            <p:nvPr/>
          </p:nvSpPr>
          <p:spPr>
            <a:xfrm>
              <a:off x="4724400" y="2590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7" name="Flowchart: Connector 6"/>
            <p:cNvSpPr/>
            <p:nvPr/>
          </p:nvSpPr>
          <p:spPr>
            <a:xfrm>
              <a:off x="4876800" y="38100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8" name="Flowchart: Connector 7"/>
            <p:cNvSpPr/>
            <p:nvPr/>
          </p:nvSpPr>
          <p:spPr>
            <a:xfrm>
              <a:off x="5181600" y="32004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9" name="Flowchart: Connector 8"/>
            <p:cNvSpPr/>
            <p:nvPr/>
          </p:nvSpPr>
          <p:spPr>
            <a:xfrm>
              <a:off x="5029200" y="4876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0" name="Flowchart: Connector 9"/>
            <p:cNvSpPr/>
            <p:nvPr/>
          </p:nvSpPr>
          <p:spPr>
            <a:xfrm>
              <a:off x="6400800" y="3352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11" name="Straight Arrow Connector 10"/>
            <p:cNvCxnSpPr>
              <a:stCxn id="6" idx="5"/>
              <a:endCxn id="8" idx="1"/>
            </p:cNvCxnSpPr>
            <p:nvPr/>
          </p:nvCxnSpPr>
          <p:spPr>
            <a:xfrm rot="16200000" flipH="1">
              <a:off x="4843322" y="2862122"/>
              <a:ext cx="447956" cy="2955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2" name="Straight Arrow Connector 11"/>
            <p:cNvCxnSpPr>
              <a:stCxn id="6" idx="5"/>
              <a:endCxn id="5" idx="1"/>
            </p:cNvCxnSpPr>
            <p:nvPr/>
          </p:nvCxnSpPr>
          <p:spPr>
            <a:xfrm rot="16200000" flipH="1">
              <a:off x="5300522" y="2404922"/>
              <a:ext cx="143156" cy="9051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3" name="Straight Arrow Connector 12"/>
            <p:cNvCxnSpPr>
              <a:stCxn id="5" idx="5"/>
              <a:endCxn id="10" idx="1"/>
            </p:cNvCxnSpPr>
            <p:nvPr/>
          </p:nvCxnSpPr>
          <p:spPr>
            <a:xfrm rot="16200000" flipH="1">
              <a:off x="6062522" y="3014522"/>
              <a:ext cx="295556" cy="4479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4" name="Straight Arrow Connector 13"/>
            <p:cNvCxnSpPr>
              <a:stCxn id="7" idx="4"/>
              <a:endCxn id="9" idx="0"/>
            </p:cNvCxnSpPr>
            <p:nvPr/>
          </p:nvCxnSpPr>
          <p:spPr>
            <a:xfrm rot="16200000" flipH="1">
              <a:off x="4648200" y="4381500"/>
              <a:ext cx="838200" cy="15240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5" name="Straight Arrow Connector 14"/>
            <p:cNvCxnSpPr>
              <a:stCxn id="8" idx="4"/>
              <a:endCxn id="7" idx="0"/>
            </p:cNvCxnSpPr>
            <p:nvPr/>
          </p:nvCxnSpPr>
          <p:spPr>
            <a:xfrm rot="5400000">
              <a:off x="4953000" y="3467100"/>
              <a:ext cx="381000" cy="30480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16" name="Flowchart: Connector 15"/>
            <p:cNvSpPr/>
            <p:nvPr/>
          </p:nvSpPr>
          <p:spPr>
            <a:xfrm>
              <a:off x="4724400" y="12954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7" name="Flowchart: Connector 16"/>
            <p:cNvSpPr/>
            <p:nvPr/>
          </p:nvSpPr>
          <p:spPr>
            <a:xfrm>
              <a:off x="5105400" y="1828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8" name="Flowchart: Connector 17"/>
            <p:cNvSpPr/>
            <p:nvPr/>
          </p:nvSpPr>
          <p:spPr>
            <a:xfrm>
              <a:off x="5791200" y="22860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19" name="Straight Arrow Connector 18"/>
            <p:cNvCxnSpPr>
              <a:stCxn id="16" idx="5"/>
              <a:endCxn id="17" idx="1"/>
            </p:cNvCxnSpPr>
            <p:nvPr/>
          </p:nvCxnSpPr>
          <p:spPr>
            <a:xfrm rot="16200000" flipH="1">
              <a:off x="4843322" y="1566722"/>
              <a:ext cx="371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0" name="Straight Arrow Connector 19"/>
            <p:cNvCxnSpPr>
              <a:stCxn id="17" idx="5"/>
              <a:endCxn id="18" idx="1"/>
            </p:cNvCxnSpPr>
            <p:nvPr/>
          </p:nvCxnSpPr>
          <p:spPr>
            <a:xfrm rot="16200000" flipH="1">
              <a:off x="5414822" y="1909622"/>
              <a:ext cx="295556" cy="5241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1" name="Straight Arrow Connector 20"/>
            <p:cNvCxnSpPr>
              <a:stCxn id="16" idx="3"/>
              <a:endCxn id="6" idx="0"/>
            </p:cNvCxnSpPr>
            <p:nvPr/>
          </p:nvCxnSpPr>
          <p:spPr>
            <a:xfrm rot="16200000" flipH="1">
              <a:off x="4248150" y="2000250"/>
              <a:ext cx="1100278" cy="80822"/>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22" name="Flowchart: Connector 21"/>
            <p:cNvSpPr/>
            <p:nvPr/>
          </p:nvSpPr>
          <p:spPr>
            <a:xfrm>
              <a:off x="6096000" y="7620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23" name="Flowchart: Connector 22"/>
            <p:cNvSpPr/>
            <p:nvPr/>
          </p:nvSpPr>
          <p:spPr>
            <a:xfrm>
              <a:off x="6477000" y="12954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24" name="Flowchart: Connector 23"/>
            <p:cNvSpPr/>
            <p:nvPr/>
          </p:nvSpPr>
          <p:spPr>
            <a:xfrm>
              <a:off x="5672278" y="529127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25" name="Flowchart: Connector 24"/>
            <p:cNvSpPr/>
            <p:nvPr/>
          </p:nvSpPr>
          <p:spPr>
            <a:xfrm>
              <a:off x="5715000" y="16764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26" name="Straight Arrow Connector 25"/>
            <p:cNvCxnSpPr>
              <a:stCxn id="22" idx="5"/>
              <a:endCxn id="23" idx="1"/>
            </p:cNvCxnSpPr>
            <p:nvPr/>
          </p:nvCxnSpPr>
          <p:spPr>
            <a:xfrm rot="16200000" flipH="1">
              <a:off x="6214922" y="1033322"/>
              <a:ext cx="371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7" name="Straight Arrow Connector 26"/>
            <p:cNvCxnSpPr>
              <a:stCxn id="9" idx="5"/>
              <a:endCxn id="24" idx="1"/>
            </p:cNvCxnSpPr>
            <p:nvPr/>
          </p:nvCxnSpPr>
          <p:spPr>
            <a:xfrm rot="16200000" flipH="1">
              <a:off x="5338622" y="4957622"/>
              <a:ext cx="252834" cy="481434"/>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8" name="Straight Arrow Connector 27"/>
            <p:cNvCxnSpPr>
              <a:stCxn id="22" idx="3"/>
              <a:endCxn id="25" idx="7"/>
            </p:cNvCxnSpPr>
            <p:nvPr/>
          </p:nvCxnSpPr>
          <p:spPr>
            <a:xfrm rot="5400000">
              <a:off x="5643422" y="1223822"/>
              <a:ext cx="752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9" name="Straight Arrow Connector 28"/>
            <p:cNvCxnSpPr>
              <a:stCxn id="16" idx="7"/>
              <a:endCxn id="22" idx="1"/>
            </p:cNvCxnSpPr>
            <p:nvPr/>
          </p:nvCxnSpPr>
          <p:spPr>
            <a:xfrm rot="5400000" flipH="1" flipV="1">
              <a:off x="5257800" y="457200"/>
              <a:ext cx="533400" cy="12099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30" name="Flowchart: Connector 29"/>
            <p:cNvSpPr/>
            <p:nvPr/>
          </p:nvSpPr>
          <p:spPr>
            <a:xfrm>
              <a:off x="5900878" y="369107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31" name="Flowchart: Connector 30"/>
            <p:cNvSpPr/>
            <p:nvPr/>
          </p:nvSpPr>
          <p:spPr>
            <a:xfrm>
              <a:off x="6281878" y="422447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32" name="Flowchart: Connector 31"/>
            <p:cNvSpPr/>
            <p:nvPr/>
          </p:nvSpPr>
          <p:spPr>
            <a:xfrm>
              <a:off x="5519878" y="460547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33" name="Straight Arrow Connector 32"/>
            <p:cNvCxnSpPr>
              <a:stCxn id="30" idx="5"/>
              <a:endCxn id="31" idx="1"/>
            </p:cNvCxnSpPr>
            <p:nvPr/>
          </p:nvCxnSpPr>
          <p:spPr>
            <a:xfrm rot="16200000" flipH="1">
              <a:off x="6019800" y="3962400"/>
              <a:ext cx="371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34" name="Straight Arrow Connector 33"/>
            <p:cNvCxnSpPr>
              <a:stCxn id="30" idx="3"/>
              <a:endCxn id="32" idx="7"/>
            </p:cNvCxnSpPr>
            <p:nvPr/>
          </p:nvCxnSpPr>
          <p:spPr>
            <a:xfrm rot="5400000">
              <a:off x="5448300" y="4152900"/>
              <a:ext cx="752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35" name="Straight Arrow Connector 34"/>
            <p:cNvCxnSpPr>
              <a:stCxn id="8" idx="5"/>
              <a:endCxn id="30" idx="1"/>
            </p:cNvCxnSpPr>
            <p:nvPr/>
          </p:nvCxnSpPr>
          <p:spPr>
            <a:xfrm rot="16200000" flipH="1">
              <a:off x="5491022" y="3281222"/>
              <a:ext cx="329034" cy="557634"/>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36" name="Flowchart: Connector 35"/>
            <p:cNvSpPr/>
            <p:nvPr/>
          </p:nvSpPr>
          <p:spPr>
            <a:xfrm>
              <a:off x="5334000" y="54102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37" name="Straight Arrow Connector 36"/>
            <p:cNvCxnSpPr>
              <a:stCxn id="9" idx="4"/>
              <a:endCxn id="36" idx="1"/>
            </p:cNvCxnSpPr>
            <p:nvPr/>
          </p:nvCxnSpPr>
          <p:spPr>
            <a:xfrm rot="16200000" flipH="1">
              <a:off x="5086350" y="5162550"/>
              <a:ext cx="338278" cy="22397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38" name="Flowchart: Connector 37"/>
            <p:cNvSpPr/>
            <p:nvPr/>
          </p:nvSpPr>
          <p:spPr>
            <a:xfrm>
              <a:off x="6096000" y="57912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39" name="Straight Arrow Connector 38"/>
            <p:cNvCxnSpPr>
              <a:stCxn id="24" idx="5"/>
              <a:endCxn id="38" idx="1"/>
            </p:cNvCxnSpPr>
            <p:nvPr/>
          </p:nvCxnSpPr>
          <p:spPr>
            <a:xfrm rot="16200000" flipH="1">
              <a:off x="5829300" y="5524500"/>
              <a:ext cx="338278" cy="26207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grpSp>
      <p:grpSp>
        <p:nvGrpSpPr>
          <p:cNvPr id="40" name="Group 39"/>
          <p:cNvGrpSpPr/>
          <p:nvPr/>
        </p:nvGrpSpPr>
        <p:grpSpPr>
          <a:xfrm>
            <a:off x="7620000" y="1524000"/>
            <a:ext cx="1066800" cy="4648200"/>
            <a:chOff x="7924800" y="914400"/>
            <a:chExt cx="1066800" cy="4648200"/>
          </a:xfrm>
        </p:grpSpPr>
        <p:sp>
          <p:nvSpPr>
            <p:cNvPr id="41" name="Can 40"/>
            <p:cNvSpPr/>
            <p:nvPr/>
          </p:nvSpPr>
          <p:spPr>
            <a:xfrm>
              <a:off x="7924800" y="914400"/>
              <a:ext cx="1066800" cy="12954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dirty="0"/>
            </a:p>
          </p:txBody>
        </p:sp>
        <p:sp>
          <p:nvSpPr>
            <p:cNvPr id="42" name="Can 41"/>
            <p:cNvSpPr/>
            <p:nvPr/>
          </p:nvSpPr>
          <p:spPr>
            <a:xfrm>
              <a:off x="7924800" y="4267200"/>
              <a:ext cx="1066800" cy="12954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dirty="0"/>
            </a:p>
          </p:txBody>
        </p:sp>
      </p:grpSp>
      <p:grpSp>
        <p:nvGrpSpPr>
          <p:cNvPr id="43" name="Group 42"/>
          <p:cNvGrpSpPr/>
          <p:nvPr/>
        </p:nvGrpSpPr>
        <p:grpSpPr>
          <a:xfrm>
            <a:off x="457200" y="1600200"/>
            <a:ext cx="1371600" cy="4648200"/>
            <a:chOff x="762000" y="1066800"/>
            <a:chExt cx="1371600" cy="4648200"/>
          </a:xfrm>
        </p:grpSpPr>
        <p:grpSp>
          <p:nvGrpSpPr>
            <p:cNvPr id="44" name="Group 87"/>
            <p:cNvGrpSpPr/>
            <p:nvPr/>
          </p:nvGrpSpPr>
          <p:grpSpPr>
            <a:xfrm>
              <a:off x="838200" y="1066800"/>
              <a:ext cx="1295400" cy="1066800"/>
              <a:chOff x="457200" y="2362200"/>
              <a:chExt cx="1295400" cy="1066800"/>
            </a:xfrm>
          </p:grpSpPr>
          <p:sp>
            <p:nvSpPr>
              <p:cNvPr id="48" name="Rectangle 47"/>
              <p:cNvSpPr/>
              <p:nvPr/>
            </p:nvSpPr>
            <p:spPr>
              <a:xfrm>
                <a:off x="533400" y="2362200"/>
                <a:ext cx="1143000" cy="762000"/>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9" name="Trapezoid 48"/>
              <p:cNvSpPr/>
              <p:nvPr/>
            </p:nvSpPr>
            <p:spPr>
              <a:xfrm>
                <a:off x="457200" y="3124200"/>
                <a:ext cx="1295400" cy="304800"/>
              </a:xfrm>
              <a:prstGeom prst="trapezoid">
                <a:avLst/>
              </a:prstGeom>
              <a:solidFill>
                <a:schemeClr val="tx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45" name="Group 91"/>
            <p:cNvGrpSpPr/>
            <p:nvPr/>
          </p:nvGrpSpPr>
          <p:grpSpPr>
            <a:xfrm>
              <a:off x="762000" y="4648200"/>
              <a:ext cx="1295400" cy="1066800"/>
              <a:chOff x="609600" y="2133600"/>
              <a:chExt cx="1295400" cy="1066800"/>
            </a:xfrm>
          </p:grpSpPr>
          <p:sp>
            <p:nvSpPr>
              <p:cNvPr id="46" name="Rectangle 45"/>
              <p:cNvSpPr/>
              <p:nvPr/>
            </p:nvSpPr>
            <p:spPr>
              <a:xfrm>
                <a:off x="685800" y="2133600"/>
                <a:ext cx="1143000" cy="762000"/>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7" name="Trapezoid 46"/>
              <p:cNvSpPr/>
              <p:nvPr/>
            </p:nvSpPr>
            <p:spPr>
              <a:xfrm>
                <a:off x="609600" y="2895600"/>
                <a:ext cx="1295400" cy="304800"/>
              </a:xfrm>
              <a:prstGeom prst="trapezoid">
                <a:avLst/>
              </a:prstGeom>
              <a:solidFill>
                <a:schemeClr val="tx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50" name="Group 58"/>
          <p:cNvGrpSpPr/>
          <p:nvPr/>
        </p:nvGrpSpPr>
        <p:grpSpPr>
          <a:xfrm>
            <a:off x="2514600" y="975360"/>
            <a:ext cx="914400" cy="5730240"/>
            <a:chOff x="2895600" y="914400"/>
            <a:chExt cx="914400" cy="5562600"/>
          </a:xfrm>
        </p:grpSpPr>
        <p:sp>
          <p:nvSpPr>
            <p:cNvPr id="61" name="Rounded Rectangle 60"/>
            <p:cNvSpPr/>
            <p:nvPr/>
          </p:nvSpPr>
          <p:spPr>
            <a:xfrm>
              <a:off x="2895600" y="914400"/>
              <a:ext cx="914400" cy="5562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AR"/>
            </a:p>
          </p:txBody>
        </p:sp>
        <p:grpSp>
          <p:nvGrpSpPr>
            <p:cNvPr id="51" name="Group 24"/>
            <p:cNvGrpSpPr/>
            <p:nvPr/>
          </p:nvGrpSpPr>
          <p:grpSpPr>
            <a:xfrm>
              <a:off x="3048000" y="2743200"/>
              <a:ext cx="609600" cy="1905000"/>
              <a:chOff x="3352800" y="2743200"/>
              <a:chExt cx="609600" cy="1905000"/>
            </a:xfrm>
          </p:grpSpPr>
          <p:sp>
            <p:nvSpPr>
              <p:cNvPr id="75" name="Rounded Rectangle 74"/>
              <p:cNvSpPr/>
              <p:nvPr/>
            </p:nvSpPr>
            <p:spPr>
              <a:xfrm>
                <a:off x="3352800" y="2743200"/>
                <a:ext cx="609600" cy="1905000"/>
              </a:xfrm>
              <a:prstGeom prst="round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s-AR" dirty="0"/>
              </a:p>
            </p:txBody>
          </p:sp>
          <p:sp>
            <p:nvSpPr>
              <p:cNvPr id="76" name="Flowchart: Connector 75"/>
              <p:cNvSpPr/>
              <p:nvPr/>
            </p:nvSpPr>
            <p:spPr>
              <a:xfrm>
                <a:off x="3429000" y="2819400"/>
                <a:ext cx="457200" cy="457200"/>
              </a:xfrm>
              <a:prstGeom prst="flowChartConnector">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7" name="Flowchart: Connector 76"/>
              <p:cNvSpPr/>
              <p:nvPr/>
            </p:nvSpPr>
            <p:spPr>
              <a:xfrm>
                <a:off x="3429000" y="3467100"/>
                <a:ext cx="457200" cy="457200"/>
              </a:xfrm>
              <a:prstGeom prst="flowChartConnector">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8" name="Flowchart: Connector 77"/>
              <p:cNvSpPr/>
              <p:nvPr/>
            </p:nvSpPr>
            <p:spPr>
              <a:xfrm>
                <a:off x="3429000" y="4114800"/>
                <a:ext cx="457200" cy="457200"/>
              </a:xfrm>
              <a:prstGeom prst="flowChartConnector">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52" name="Group 25"/>
            <p:cNvGrpSpPr/>
            <p:nvPr/>
          </p:nvGrpSpPr>
          <p:grpSpPr>
            <a:xfrm>
              <a:off x="3048000" y="1066800"/>
              <a:ext cx="609600" cy="1295400"/>
              <a:chOff x="3352800" y="3352800"/>
              <a:chExt cx="609600" cy="1295400"/>
            </a:xfrm>
          </p:grpSpPr>
          <p:sp>
            <p:nvSpPr>
              <p:cNvPr id="71" name="Rounded Rectangle 70"/>
              <p:cNvSpPr/>
              <p:nvPr/>
            </p:nvSpPr>
            <p:spPr>
              <a:xfrm>
                <a:off x="3352800" y="3352800"/>
                <a:ext cx="609600" cy="1295400"/>
              </a:xfrm>
              <a:prstGeom prst="roundRect">
                <a:avLst/>
              </a:prstGeom>
              <a:ln/>
            </p:spPr>
            <p:style>
              <a:lnRef idx="2">
                <a:schemeClr val="accent1"/>
              </a:lnRef>
              <a:fillRef idx="1">
                <a:schemeClr val="lt1"/>
              </a:fillRef>
              <a:effectRef idx="0">
                <a:schemeClr val="accent1"/>
              </a:effectRef>
              <a:fontRef idx="minor">
                <a:schemeClr val="dk1"/>
              </a:fontRef>
            </p:style>
            <p:txBody>
              <a:bodyPr vert="horz" rtlCol="0" anchor="ctr"/>
              <a:lstStyle/>
              <a:p>
                <a:pPr algn="ctr"/>
                <a:endParaRPr lang="es-AR" dirty="0"/>
              </a:p>
            </p:txBody>
          </p:sp>
          <p:sp>
            <p:nvSpPr>
              <p:cNvPr id="73" name="Flowchart: Connector 72"/>
              <p:cNvSpPr/>
              <p:nvPr/>
            </p:nvSpPr>
            <p:spPr>
              <a:xfrm>
                <a:off x="3429000" y="34671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4" name="Flowchart: Connector 73"/>
              <p:cNvSpPr/>
              <p:nvPr/>
            </p:nvSpPr>
            <p:spPr>
              <a:xfrm>
                <a:off x="3429000" y="4114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53" name="Group 30"/>
            <p:cNvGrpSpPr/>
            <p:nvPr/>
          </p:nvGrpSpPr>
          <p:grpSpPr>
            <a:xfrm>
              <a:off x="3048000" y="5029200"/>
              <a:ext cx="609600" cy="1295400"/>
              <a:chOff x="3352800" y="3352800"/>
              <a:chExt cx="609600" cy="1295400"/>
            </a:xfrm>
          </p:grpSpPr>
          <p:sp>
            <p:nvSpPr>
              <p:cNvPr id="68" name="Rounded Rectangle 67"/>
              <p:cNvSpPr/>
              <p:nvPr/>
            </p:nvSpPr>
            <p:spPr>
              <a:xfrm>
                <a:off x="3352800" y="3352800"/>
                <a:ext cx="609600" cy="1295400"/>
              </a:xfrm>
              <a:prstGeom prst="roundRect">
                <a:avLst/>
              </a:prstGeom>
              <a:ln/>
            </p:spPr>
            <p:style>
              <a:lnRef idx="2">
                <a:schemeClr val="accent5"/>
              </a:lnRef>
              <a:fillRef idx="1">
                <a:schemeClr val="lt1"/>
              </a:fillRef>
              <a:effectRef idx="0">
                <a:schemeClr val="accent5"/>
              </a:effectRef>
              <a:fontRef idx="minor">
                <a:schemeClr val="dk1"/>
              </a:fontRef>
            </p:style>
            <p:txBody>
              <a:bodyPr vert="horz" rtlCol="0" anchor="ctr"/>
              <a:lstStyle/>
              <a:p>
                <a:pPr algn="ctr"/>
                <a:endParaRPr lang="es-AR" dirty="0"/>
              </a:p>
            </p:txBody>
          </p:sp>
          <p:sp>
            <p:nvSpPr>
              <p:cNvPr id="69" name="Flowchart: Connector 68"/>
              <p:cNvSpPr/>
              <p:nvPr/>
            </p:nvSpPr>
            <p:spPr>
              <a:xfrm>
                <a:off x="3429000" y="3467100"/>
                <a:ext cx="457200" cy="457200"/>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
            <p:nvSpPr>
              <p:cNvPr id="70" name="Flowchart: Connector 69"/>
              <p:cNvSpPr/>
              <p:nvPr/>
            </p:nvSpPr>
            <p:spPr>
              <a:xfrm>
                <a:off x="3429000" y="4114800"/>
                <a:ext cx="457200" cy="457200"/>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grpSp>
      </p:grpSp>
      <p:cxnSp>
        <p:nvCxnSpPr>
          <p:cNvPr id="79" name="Straight Arrow Connector 78"/>
          <p:cNvCxnSpPr/>
          <p:nvPr/>
        </p:nvCxnSpPr>
        <p:spPr>
          <a:xfrm>
            <a:off x="6477000" y="2133600"/>
            <a:ext cx="1066800" cy="1588"/>
          </a:xfrm>
          <a:prstGeom prst="straightConnector1">
            <a:avLst/>
          </a:prstGeom>
          <a:ln w="38100">
            <a:solidFill>
              <a:schemeClr val="tx1"/>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6477000" y="5562600"/>
            <a:ext cx="1066800" cy="1588"/>
          </a:xfrm>
          <a:prstGeom prst="straightConnector1">
            <a:avLst/>
          </a:prstGeom>
          <a:ln w="38100">
            <a:solidFill>
              <a:schemeClr val="tx1"/>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81" name="Rounded Rectangle 80"/>
          <p:cNvSpPr/>
          <p:nvPr/>
        </p:nvSpPr>
        <p:spPr>
          <a:xfrm>
            <a:off x="6858000" y="990600"/>
            <a:ext cx="304800" cy="5715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cxnSp>
        <p:nvCxnSpPr>
          <p:cNvPr id="83" name="Straight Arrow Connector 82"/>
          <p:cNvCxnSpPr/>
          <p:nvPr/>
        </p:nvCxnSpPr>
        <p:spPr>
          <a:xfrm>
            <a:off x="1828800" y="5638800"/>
            <a:ext cx="609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5" name="Straight Arrow Connector 84"/>
          <p:cNvCxnSpPr/>
          <p:nvPr/>
        </p:nvCxnSpPr>
        <p:spPr>
          <a:xfrm>
            <a:off x="1828800" y="2057400"/>
            <a:ext cx="609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6" name="Straight Arrow Connector 85"/>
          <p:cNvCxnSpPr/>
          <p:nvPr/>
        </p:nvCxnSpPr>
        <p:spPr>
          <a:xfrm>
            <a:off x="3505200" y="56388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8" name="Straight Arrow Connector 87"/>
          <p:cNvCxnSpPr/>
          <p:nvPr/>
        </p:nvCxnSpPr>
        <p:spPr>
          <a:xfrm>
            <a:off x="3505200" y="20574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62200"/>
            <a:ext cx="9144000" cy="1200329"/>
          </a:xfrm>
          <a:prstGeom prst="rect">
            <a:avLst/>
          </a:prstGeom>
          <a:noFill/>
        </p:spPr>
        <p:txBody>
          <a:bodyPr wrap="square" rtlCol="0">
            <a:spAutoFit/>
          </a:bodyPr>
          <a:lstStyle/>
          <a:p>
            <a:pPr algn="ctr"/>
            <a:r>
              <a:rPr lang="es-AR" sz="7200" dirty="0" smtClean="0">
                <a:latin typeface="Arial" pitchFamily="34" charset="0"/>
                <a:cs typeface="Arial" pitchFamily="34" charset="0"/>
              </a:rPr>
              <a:t>4 </a:t>
            </a:r>
            <a:r>
              <a:rPr lang="es-AR" sz="7200" dirty="0" err="1" smtClean="0">
                <a:latin typeface="Arial" pitchFamily="34" charset="0"/>
                <a:cs typeface="Arial" pitchFamily="34" charset="0"/>
              </a:rPr>
              <a:t>Layers</a:t>
            </a:r>
            <a:endParaRPr lang="es-AR" sz="7200"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7200" dirty="0" smtClean="0">
                <a:cs typeface="Arial" pitchFamily="34" charset="0"/>
              </a:rPr>
              <a:t>Interfaz de Usuario</a:t>
            </a:r>
            <a:endParaRPr lang="es-AR" sz="7200" dirty="0">
              <a:cs typeface="Arial" pitchFamily="34" charset="0"/>
            </a:endParaRPr>
          </a:p>
        </p:txBody>
      </p:sp>
      <p:sp>
        <p:nvSpPr>
          <p:cNvPr id="2" name="TextBox 1"/>
          <p:cNvSpPr txBox="1"/>
          <p:nvPr/>
        </p:nvSpPr>
        <p:spPr>
          <a:xfrm>
            <a:off x="0" y="0"/>
            <a:ext cx="9144000" cy="830997"/>
          </a:xfrm>
          <a:prstGeom prst="rect">
            <a:avLst/>
          </a:prstGeom>
          <a:noFill/>
        </p:spPr>
        <p:txBody>
          <a:bodyPr wrap="square" rtlCol="0">
            <a:spAutoFit/>
          </a:bodyPr>
          <a:lstStyle/>
          <a:p>
            <a:pPr algn="ctr"/>
            <a:r>
              <a:rPr lang="es-AR" sz="4800" b="1" dirty="0" err="1" smtClean="0">
                <a:solidFill>
                  <a:schemeClr val="accent1"/>
                </a:solidFill>
                <a:latin typeface="Arial" pitchFamily="34" charset="0"/>
                <a:cs typeface="Arial" pitchFamily="34" charset="0"/>
              </a:rPr>
              <a:t>Layers</a:t>
            </a:r>
            <a:endParaRPr lang="es-AR" sz="4800" b="1" dirty="0">
              <a:solidFill>
                <a:schemeClr val="accent1"/>
              </a:solidFill>
              <a:latin typeface="Arial" pitchFamily="34" charset="0"/>
              <a:cs typeface="Arial" pitchFamily="34" charset="0"/>
            </a:endParaRPr>
          </a:p>
        </p:txBody>
      </p:sp>
      <p:sp>
        <p:nvSpPr>
          <p:cNvPr id="3" name="Rectangle 2"/>
          <p:cNvSpPr/>
          <p:nvPr/>
        </p:nvSpPr>
        <p:spPr>
          <a:xfrm>
            <a:off x="0" y="5257800"/>
            <a:ext cx="9144000" cy="1600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AR" sz="7200" dirty="0" smtClean="0">
                <a:cs typeface="Arial" pitchFamily="34" charset="0"/>
              </a:rPr>
              <a:t>Acceso a Datos</a:t>
            </a:r>
            <a:endParaRPr lang="es-AR" sz="7200" dirty="0">
              <a:cs typeface="Arial" pitchFamily="34" charset="0"/>
            </a:endParaRPr>
          </a:p>
        </p:txBody>
      </p:sp>
      <p:sp>
        <p:nvSpPr>
          <p:cNvPr id="4" name="Rectangle 3"/>
          <p:cNvSpPr/>
          <p:nvPr/>
        </p:nvSpPr>
        <p:spPr>
          <a:xfrm>
            <a:off x="0" y="3429000"/>
            <a:ext cx="9144000" cy="1828800"/>
          </a:xfrm>
          <a:prstGeom prst="rect">
            <a:avLst/>
          </a:prstGeom>
          <a:solidFill>
            <a:schemeClr val="accent3">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sz="7200" dirty="0" smtClean="0">
                <a:cs typeface="Arial" pitchFamily="34" charset="0"/>
              </a:rPr>
              <a:t>Modelo del Dominio</a:t>
            </a:r>
            <a:endParaRPr lang="es-AR" sz="7200" dirty="0">
              <a:cs typeface="Arial" pitchFamily="34" charset="0"/>
            </a:endParaRPr>
          </a:p>
        </p:txBody>
      </p:sp>
      <p:sp>
        <p:nvSpPr>
          <p:cNvPr id="6" name="Rectangle 5"/>
          <p:cNvSpPr/>
          <p:nvPr/>
        </p:nvSpPr>
        <p:spPr>
          <a:xfrm>
            <a:off x="0" y="1600200"/>
            <a:ext cx="9144000" cy="1828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AR" sz="7200" dirty="0" smtClean="0">
                <a:cs typeface="Arial" pitchFamily="34" charset="0"/>
              </a:rPr>
              <a:t>Servicios de aplicación</a:t>
            </a:r>
            <a:endParaRPr lang="es-AR" sz="7200" dirty="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90">
                                          <p:stCondLst>
                                            <p:cond delay="0"/>
                                          </p:stCondLst>
                                        </p:cTn>
                                        <p:tgtEl>
                                          <p:spTgt spid="3"/>
                                        </p:tgtEl>
                                      </p:cBhvr>
                                    </p:animEffect>
                                    <p:anim calcmode="lin" valueType="num">
                                      <p:cBhvr>
                                        <p:cTn id="8"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13" dur="13">
                                          <p:stCondLst>
                                            <p:cond delay="325"/>
                                          </p:stCondLst>
                                        </p:cTn>
                                        <p:tgtEl>
                                          <p:spTgt spid="3"/>
                                        </p:tgtEl>
                                      </p:cBhvr>
                                      <p:to x="100000" y="60000"/>
                                    </p:animScale>
                                    <p:animScale>
                                      <p:cBhvr>
                                        <p:cTn id="14" dur="83" decel="50000">
                                          <p:stCondLst>
                                            <p:cond delay="338"/>
                                          </p:stCondLst>
                                        </p:cTn>
                                        <p:tgtEl>
                                          <p:spTgt spid="3"/>
                                        </p:tgtEl>
                                      </p:cBhvr>
                                      <p:to x="100000" y="100000"/>
                                    </p:animScale>
                                    <p:animScale>
                                      <p:cBhvr>
                                        <p:cTn id="15" dur="13">
                                          <p:stCondLst>
                                            <p:cond delay="656"/>
                                          </p:stCondLst>
                                        </p:cTn>
                                        <p:tgtEl>
                                          <p:spTgt spid="3"/>
                                        </p:tgtEl>
                                      </p:cBhvr>
                                      <p:to x="100000" y="80000"/>
                                    </p:animScale>
                                    <p:animScale>
                                      <p:cBhvr>
                                        <p:cTn id="16" dur="83" decel="50000">
                                          <p:stCondLst>
                                            <p:cond delay="669"/>
                                          </p:stCondLst>
                                        </p:cTn>
                                        <p:tgtEl>
                                          <p:spTgt spid="3"/>
                                        </p:tgtEl>
                                      </p:cBhvr>
                                      <p:to x="100000" y="100000"/>
                                    </p:animScale>
                                    <p:animScale>
                                      <p:cBhvr>
                                        <p:cTn id="17" dur="13">
                                          <p:stCondLst>
                                            <p:cond delay="821"/>
                                          </p:stCondLst>
                                        </p:cTn>
                                        <p:tgtEl>
                                          <p:spTgt spid="3"/>
                                        </p:tgtEl>
                                      </p:cBhvr>
                                      <p:to x="100000" y="90000"/>
                                    </p:animScale>
                                    <p:animScale>
                                      <p:cBhvr>
                                        <p:cTn id="18" dur="83" decel="50000">
                                          <p:stCondLst>
                                            <p:cond delay="834"/>
                                          </p:stCondLst>
                                        </p:cTn>
                                        <p:tgtEl>
                                          <p:spTgt spid="3"/>
                                        </p:tgtEl>
                                      </p:cBhvr>
                                      <p:to x="100000" y="100000"/>
                                    </p:animScale>
                                    <p:animScale>
                                      <p:cBhvr>
                                        <p:cTn id="19" dur="13">
                                          <p:stCondLst>
                                            <p:cond delay="904"/>
                                          </p:stCondLst>
                                        </p:cTn>
                                        <p:tgtEl>
                                          <p:spTgt spid="3"/>
                                        </p:tgtEl>
                                      </p:cBhvr>
                                      <p:to x="100000" y="95000"/>
                                    </p:animScale>
                                    <p:animScale>
                                      <p:cBhvr>
                                        <p:cTn id="20" dur="83" decel="50000">
                                          <p:stCondLst>
                                            <p:cond delay="917"/>
                                          </p:stCondLst>
                                        </p:cTn>
                                        <p:tgtEl>
                                          <p:spTgt spid="3"/>
                                        </p:tgtEl>
                                      </p:cBhvr>
                                      <p:to x="100000" y="100000"/>
                                    </p:animScale>
                                  </p:childTnLst>
                                </p:cTn>
                              </p:par>
                              <p:par>
                                <p:cTn id="21" presetID="2" presetClass="exit" presetSubtype="3" fill="hold" grpId="0" nodeType="withEffect">
                                  <p:stCondLst>
                                    <p:cond delay="0"/>
                                  </p:stCondLst>
                                  <p:childTnLst>
                                    <p:anim calcmode="lin" valueType="num">
                                      <p:cBhvr additive="base">
                                        <p:cTn id="22" dur="500"/>
                                        <p:tgtEl>
                                          <p:spTgt spid="2"/>
                                        </p:tgtEl>
                                        <p:attrNameLst>
                                          <p:attrName>ppt_x</p:attrName>
                                        </p:attrNameLst>
                                      </p:cBhvr>
                                      <p:tavLst>
                                        <p:tav tm="0">
                                          <p:val>
                                            <p:strVal val="ppt_x"/>
                                          </p:val>
                                        </p:tav>
                                        <p:tav tm="100000">
                                          <p:val>
                                            <p:strVal val="1+ppt_w/2"/>
                                          </p:val>
                                        </p:tav>
                                      </p:tavLst>
                                    </p:anim>
                                    <p:anim calcmode="lin" valueType="num">
                                      <p:cBhvr additive="base">
                                        <p:cTn id="23" dur="500"/>
                                        <p:tgtEl>
                                          <p:spTgt spid="2"/>
                                        </p:tgtEl>
                                        <p:attrNameLst>
                                          <p:attrName>ppt_y</p:attrName>
                                        </p:attrNameLst>
                                      </p:cBhvr>
                                      <p:tavLst>
                                        <p:tav tm="0">
                                          <p:val>
                                            <p:strVal val="ppt_y"/>
                                          </p:val>
                                        </p:tav>
                                        <p:tav tm="100000">
                                          <p:val>
                                            <p:strVal val="0-ppt_h/2"/>
                                          </p:val>
                                        </p:tav>
                                      </p:tavLst>
                                    </p:anim>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289">
                                          <p:stCondLst>
                                            <p:cond delay="0"/>
                                          </p:stCondLst>
                                        </p:cTn>
                                        <p:tgtEl>
                                          <p:spTgt spid="4"/>
                                        </p:tgtEl>
                                      </p:cBhvr>
                                    </p:animEffect>
                                    <p:anim calcmode="lin" valueType="num">
                                      <p:cBhvr>
                                        <p:cTn id="30" dur="910"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1" dur="331"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2" dur="331" tmFilter="0, 0; 0.125,0.2665; 0.25,0.4; 0.375,0.465; 0.5,0.5;  0.625,0.535; 0.75,0.6; 0.875,0.7335; 1,1">
                                          <p:stCondLst>
                                            <p:cond delay="331"/>
                                          </p:stCondLst>
                                        </p:cTn>
                                        <p:tgtEl>
                                          <p:spTgt spid="4"/>
                                        </p:tgtEl>
                                        <p:attrNameLst>
                                          <p:attrName>ppt_y</p:attrName>
                                        </p:attrNameLst>
                                      </p:cBhvr>
                                      <p:tavLst>
                                        <p:tav tm="0" fmla="#ppt_y-sin(pi*$)/9">
                                          <p:val>
                                            <p:fltVal val="0"/>
                                          </p:val>
                                        </p:tav>
                                        <p:tav tm="100000">
                                          <p:val>
                                            <p:fltVal val="1"/>
                                          </p:val>
                                        </p:tav>
                                      </p:tavLst>
                                    </p:anim>
                                    <p:anim calcmode="lin" valueType="num">
                                      <p:cBhvr>
                                        <p:cTn id="33" dur="166" tmFilter="0, 0; 0.125,0.2665; 0.25,0.4; 0.375,0.465; 0.5,0.5;  0.625,0.535; 0.75,0.6; 0.875,0.7335; 1,1">
                                          <p:stCondLst>
                                            <p:cond delay="661"/>
                                          </p:stCondLst>
                                        </p:cTn>
                                        <p:tgtEl>
                                          <p:spTgt spid="4"/>
                                        </p:tgtEl>
                                        <p:attrNameLst>
                                          <p:attrName>ppt_y</p:attrName>
                                        </p:attrNameLst>
                                      </p:cBhvr>
                                      <p:tavLst>
                                        <p:tav tm="0" fmla="#ppt_y-sin(pi*$)/27">
                                          <p:val>
                                            <p:fltVal val="0"/>
                                          </p:val>
                                        </p:tav>
                                        <p:tav tm="100000">
                                          <p:val>
                                            <p:fltVal val="1"/>
                                          </p:val>
                                        </p:tav>
                                      </p:tavLst>
                                    </p:anim>
                                    <p:anim calcmode="lin" valueType="num">
                                      <p:cBhvr>
                                        <p:cTn id="34" dur="82" tmFilter="0, 0; 0.125,0.2665; 0.25,0.4; 0.375,0.465; 0.5,0.5;  0.625,0.535; 0.75,0.6; 0.875,0.7335; 1,1">
                                          <p:stCondLst>
                                            <p:cond delay="826"/>
                                          </p:stCondLst>
                                        </p:cTn>
                                        <p:tgtEl>
                                          <p:spTgt spid="4"/>
                                        </p:tgtEl>
                                        <p:attrNameLst>
                                          <p:attrName>ppt_y</p:attrName>
                                        </p:attrNameLst>
                                      </p:cBhvr>
                                      <p:tavLst>
                                        <p:tav tm="0" fmla="#ppt_y-sin(pi*$)/81">
                                          <p:val>
                                            <p:fltVal val="0"/>
                                          </p:val>
                                        </p:tav>
                                        <p:tav tm="100000">
                                          <p:val>
                                            <p:fltVal val="1"/>
                                          </p:val>
                                        </p:tav>
                                      </p:tavLst>
                                    </p:anim>
                                    <p:animScale>
                                      <p:cBhvr>
                                        <p:cTn id="35" dur="14">
                                          <p:stCondLst>
                                            <p:cond delay="325"/>
                                          </p:stCondLst>
                                        </p:cTn>
                                        <p:tgtEl>
                                          <p:spTgt spid="4"/>
                                        </p:tgtEl>
                                      </p:cBhvr>
                                      <p:to x="100000" y="60000"/>
                                    </p:animScale>
                                    <p:animScale>
                                      <p:cBhvr>
                                        <p:cTn id="36" dur="84" decel="50000">
                                          <p:stCondLst>
                                            <p:cond delay="337"/>
                                          </p:stCondLst>
                                        </p:cTn>
                                        <p:tgtEl>
                                          <p:spTgt spid="4"/>
                                        </p:tgtEl>
                                      </p:cBhvr>
                                      <p:to x="100000" y="100000"/>
                                    </p:animScale>
                                    <p:animScale>
                                      <p:cBhvr>
                                        <p:cTn id="37" dur="14">
                                          <p:stCondLst>
                                            <p:cond delay="655"/>
                                          </p:stCondLst>
                                        </p:cTn>
                                        <p:tgtEl>
                                          <p:spTgt spid="4"/>
                                        </p:tgtEl>
                                      </p:cBhvr>
                                      <p:to x="100000" y="80000"/>
                                    </p:animScale>
                                    <p:animScale>
                                      <p:cBhvr>
                                        <p:cTn id="38" dur="84" decel="50000">
                                          <p:stCondLst>
                                            <p:cond delay="669"/>
                                          </p:stCondLst>
                                        </p:cTn>
                                        <p:tgtEl>
                                          <p:spTgt spid="4"/>
                                        </p:tgtEl>
                                      </p:cBhvr>
                                      <p:to x="100000" y="100000"/>
                                    </p:animScale>
                                    <p:animScale>
                                      <p:cBhvr>
                                        <p:cTn id="39" dur="14">
                                          <p:stCondLst>
                                            <p:cond delay="820"/>
                                          </p:stCondLst>
                                        </p:cTn>
                                        <p:tgtEl>
                                          <p:spTgt spid="4"/>
                                        </p:tgtEl>
                                      </p:cBhvr>
                                      <p:to x="100000" y="90000"/>
                                    </p:animScale>
                                    <p:animScale>
                                      <p:cBhvr>
                                        <p:cTn id="40" dur="84" decel="50000">
                                          <p:stCondLst>
                                            <p:cond delay="832"/>
                                          </p:stCondLst>
                                        </p:cTn>
                                        <p:tgtEl>
                                          <p:spTgt spid="4"/>
                                        </p:tgtEl>
                                      </p:cBhvr>
                                      <p:to x="100000" y="100000"/>
                                    </p:animScale>
                                    <p:animScale>
                                      <p:cBhvr>
                                        <p:cTn id="41" dur="14">
                                          <p:stCondLst>
                                            <p:cond delay="902"/>
                                          </p:stCondLst>
                                        </p:cTn>
                                        <p:tgtEl>
                                          <p:spTgt spid="4"/>
                                        </p:tgtEl>
                                      </p:cBhvr>
                                      <p:to x="100000" y="95000"/>
                                    </p:animScale>
                                    <p:animScale>
                                      <p:cBhvr>
                                        <p:cTn id="42" dur="84" decel="50000">
                                          <p:stCondLst>
                                            <p:cond delay="916"/>
                                          </p:stCondLst>
                                        </p:cTn>
                                        <p:tgtEl>
                                          <p:spTgt spid="4"/>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289">
                                          <p:stCondLst>
                                            <p:cond delay="0"/>
                                          </p:stCondLst>
                                        </p:cTn>
                                        <p:tgtEl>
                                          <p:spTgt spid="6"/>
                                        </p:tgtEl>
                                      </p:cBhvr>
                                    </p:animEffect>
                                    <p:anim calcmode="lin" valueType="num">
                                      <p:cBhvr>
                                        <p:cTn id="48" dur="910"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9" dur="331"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0" dur="331" tmFilter="0, 0; 0.125,0.2665; 0.25,0.4; 0.375,0.465; 0.5,0.5;  0.625,0.535; 0.75,0.6; 0.875,0.7335; 1,1">
                                          <p:stCondLst>
                                            <p:cond delay="331"/>
                                          </p:stCondLst>
                                        </p:cTn>
                                        <p:tgtEl>
                                          <p:spTgt spid="6"/>
                                        </p:tgtEl>
                                        <p:attrNameLst>
                                          <p:attrName>ppt_y</p:attrName>
                                        </p:attrNameLst>
                                      </p:cBhvr>
                                      <p:tavLst>
                                        <p:tav tm="0" fmla="#ppt_y-sin(pi*$)/9">
                                          <p:val>
                                            <p:fltVal val="0"/>
                                          </p:val>
                                        </p:tav>
                                        <p:tav tm="100000">
                                          <p:val>
                                            <p:fltVal val="1"/>
                                          </p:val>
                                        </p:tav>
                                      </p:tavLst>
                                    </p:anim>
                                    <p:anim calcmode="lin" valueType="num">
                                      <p:cBhvr>
                                        <p:cTn id="51" dur="166" tmFilter="0, 0; 0.125,0.2665; 0.25,0.4; 0.375,0.465; 0.5,0.5;  0.625,0.535; 0.75,0.6; 0.875,0.7335; 1,1">
                                          <p:stCondLst>
                                            <p:cond delay="661"/>
                                          </p:stCondLst>
                                        </p:cTn>
                                        <p:tgtEl>
                                          <p:spTgt spid="6"/>
                                        </p:tgtEl>
                                        <p:attrNameLst>
                                          <p:attrName>ppt_y</p:attrName>
                                        </p:attrNameLst>
                                      </p:cBhvr>
                                      <p:tavLst>
                                        <p:tav tm="0" fmla="#ppt_y-sin(pi*$)/27">
                                          <p:val>
                                            <p:fltVal val="0"/>
                                          </p:val>
                                        </p:tav>
                                        <p:tav tm="100000">
                                          <p:val>
                                            <p:fltVal val="1"/>
                                          </p:val>
                                        </p:tav>
                                      </p:tavLst>
                                    </p:anim>
                                    <p:anim calcmode="lin" valueType="num">
                                      <p:cBhvr>
                                        <p:cTn id="52" dur="82" tmFilter="0, 0; 0.125,0.2665; 0.25,0.4; 0.375,0.465; 0.5,0.5;  0.625,0.535; 0.75,0.6; 0.875,0.7335; 1,1">
                                          <p:stCondLst>
                                            <p:cond delay="826"/>
                                          </p:stCondLst>
                                        </p:cTn>
                                        <p:tgtEl>
                                          <p:spTgt spid="6"/>
                                        </p:tgtEl>
                                        <p:attrNameLst>
                                          <p:attrName>ppt_y</p:attrName>
                                        </p:attrNameLst>
                                      </p:cBhvr>
                                      <p:tavLst>
                                        <p:tav tm="0" fmla="#ppt_y-sin(pi*$)/81">
                                          <p:val>
                                            <p:fltVal val="0"/>
                                          </p:val>
                                        </p:tav>
                                        <p:tav tm="100000">
                                          <p:val>
                                            <p:fltVal val="1"/>
                                          </p:val>
                                        </p:tav>
                                      </p:tavLst>
                                    </p:anim>
                                    <p:animScale>
                                      <p:cBhvr>
                                        <p:cTn id="53" dur="14">
                                          <p:stCondLst>
                                            <p:cond delay="325"/>
                                          </p:stCondLst>
                                        </p:cTn>
                                        <p:tgtEl>
                                          <p:spTgt spid="6"/>
                                        </p:tgtEl>
                                      </p:cBhvr>
                                      <p:to x="100000" y="60000"/>
                                    </p:animScale>
                                    <p:animScale>
                                      <p:cBhvr>
                                        <p:cTn id="54" dur="84" decel="50000">
                                          <p:stCondLst>
                                            <p:cond delay="337"/>
                                          </p:stCondLst>
                                        </p:cTn>
                                        <p:tgtEl>
                                          <p:spTgt spid="6"/>
                                        </p:tgtEl>
                                      </p:cBhvr>
                                      <p:to x="100000" y="100000"/>
                                    </p:animScale>
                                    <p:animScale>
                                      <p:cBhvr>
                                        <p:cTn id="55" dur="14">
                                          <p:stCondLst>
                                            <p:cond delay="655"/>
                                          </p:stCondLst>
                                        </p:cTn>
                                        <p:tgtEl>
                                          <p:spTgt spid="6"/>
                                        </p:tgtEl>
                                      </p:cBhvr>
                                      <p:to x="100000" y="80000"/>
                                    </p:animScale>
                                    <p:animScale>
                                      <p:cBhvr>
                                        <p:cTn id="56" dur="84" decel="50000">
                                          <p:stCondLst>
                                            <p:cond delay="669"/>
                                          </p:stCondLst>
                                        </p:cTn>
                                        <p:tgtEl>
                                          <p:spTgt spid="6"/>
                                        </p:tgtEl>
                                      </p:cBhvr>
                                      <p:to x="100000" y="100000"/>
                                    </p:animScale>
                                    <p:animScale>
                                      <p:cBhvr>
                                        <p:cTn id="57" dur="14">
                                          <p:stCondLst>
                                            <p:cond delay="820"/>
                                          </p:stCondLst>
                                        </p:cTn>
                                        <p:tgtEl>
                                          <p:spTgt spid="6"/>
                                        </p:tgtEl>
                                      </p:cBhvr>
                                      <p:to x="100000" y="90000"/>
                                    </p:animScale>
                                    <p:animScale>
                                      <p:cBhvr>
                                        <p:cTn id="58" dur="84" decel="50000">
                                          <p:stCondLst>
                                            <p:cond delay="832"/>
                                          </p:stCondLst>
                                        </p:cTn>
                                        <p:tgtEl>
                                          <p:spTgt spid="6"/>
                                        </p:tgtEl>
                                      </p:cBhvr>
                                      <p:to x="100000" y="100000"/>
                                    </p:animScale>
                                    <p:animScale>
                                      <p:cBhvr>
                                        <p:cTn id="59" dur="14">
                                          <p:stCondLst>
                                            <p:cond delay="902"/>
                                          </p:stCondLst>
                                        </p:cTn>
                                        <p:tgtEl>
                                          <p:spTgt spid="6"/>
                                        </p:tgtEl>
                                      </p:cBhvr>
                                      <p:to x="100000" y="95000"/>
                                    </p:animScale>
                                    <p:animScale>
                                      <p:cBhvr>
                                        <p:cTn id="60" dur="84" decel="50000">
                                          <p:stCondLst>
                                            <p:cond delay="916"/>
                                          </p:stCondLst>
                                        </p:cTn>
                                        <p:tgtEl>
                                          <p:spTgt spid="6"/>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down)">
                                      <p:cBhvr>
                                        <p:cTn id="65" dur="289">
                                          <p:stCondLst>
                                            <p:cond delay="0"/>
                                          </p:stCondLst>
                                        </p:cTn>
                                        <p:tgtEl>
                                          <p:spTgt spid="7"/>
                                        </p:tgtEl>
                                      </p:cBhvr>
                                    </p:animEffect>
                                    <p:anim calcmode="lin" valueType="num">
                                      <p:cBhvr>
                                        <p:cTn id="66" dur="910"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7" dur="331"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8" dur="331" tmFilter="0, 0; 0.125,0.2665; 0.25,0.4; 0.375,0.465; 0.5,0.5;  0.625,0.535; 0.75,0.6; 0.875,0.7335; 1,1">
                                          <p:stCondLst>
                                            <p:cond delay="331"/>
                                          </p:stCondLst>
                                        </p:cTn>
                                        <p:tgtEl>
                                          <p:spTgt spid="7"/>
                                        </p:tgtEl>
                                        <p:attrNameLst>
                                          <p:attrName>ppt_y</p:attrName>
                                        </p:attrNameLst>
                                      </p:cBhvr>
                                      <p:tavLst>
                                        <p:tav tm="0" fmla="#ppt_y-sin(pi*$)/9">
                                          <p:val>
                                            <p:fltVal val="0"/>
                                          </p:val>
                                        </p:tav>
                                        <p:tav tm="100000">
                                          <p:val>
                                            <p:fltVal val="1"/>
                                          </p:val>
                                        </p:tav>
                                      </p:tavLst>
                                    </p:anim>
                                    <p:anim calcmode="lin" valueType="num">
                                      <p:cBhvr>
                                        <p:cTn id="69" dur="166" tmFilter="0, 0; 0.125,0.2665; 0.25,0.4; 0.375,0.465; 0.5,0.5;  0.625,0.535; 0.75,0.6; 0.875,0.7335; 1,1">
                                          <p:stCondLst>
                                            <p:cond delay="661"/>
                                          </p:stCondLst>
                                        </p:cTn>
                                        <p:tgtEl>
                                          <p:spTgt spid="7"/>
                                        </p:tgtEl>
                                        <p:attrNameLst>
                                          <p:attrName>ppt_y</p:attrName>
                                        </p:attrNameLst>
                                      </p:cBhvr>
                                      <p:tavLst>
                                        <p:tav tm="0" fmla="#ppt_y-sin(pi*$)/27">
                                          <p:val>
                                            <p:fltVal val="0"/>
                                          </p:val>
                                        </p:tav>
                                        <p:tav tm="100000">
                                          <p:val>
                                            <p:fltVal val="1"/>
                                          </p:val>
                                        </p:tav>
                                      </p:tavLst>
                                    </p:anim>
                                    <p:anim calcmode="lin" valueType="num">
                                      <p:cBhvr>
                                        <p:cTn id="70" dur="82" tmFilter="0, 0; 0.125,0.2665; 0.25,0.4; 0.375,0.465; 0.5,0.5;  0.625,0.535; 0.75,0.6; 0.875,0.7335; 1,1">
                                          <p:stCondLst>
                                            <p:cond delay="826"/>
                                          </p:stCondLst>
                                        </p:cTn>
                                        <p:tgtEl>
                                          <p:spTgt spid="7"/>
                                        </p:tgtEl>
                                        <p:attrNameLst>
                                          <p:attrName>ppt_y</p:attrName>
                                        </p:attrNameLst>
                                      </p:cBhvr>
                                      <p:tavLst>
                                        <p:tav tm="0" fmla="#ppt_y-sin(pi*$)/81">
                                          <p:val>
                                            <p:fltVal val="0"/>
                                          </p:val>
                                        </p:tav>
                                        <p:tav tm="100000">
                                          <p:val>
                                            <p:fltVal val="1"/>
                                          </p:val>
                                        </p:tav>
                                      </p:tavLst>
                                    </p:anim>
                                    <p:animScale>
                                      <p:cBhvr>
                                        <p:cTn id="71" dur="14">
                                          <p:stCondLst>
                                            <p:cond delay="325"/>
                                          </p:stCondLst>
                                        </p:cTn>
                                        <p:tgtEl>
                                          <p:spTgt spid="7"/>
                                        </p:tgtEl>
                                      </p:cBhvr>
                                      <p:to x="100000" y="60000"/>
                                    </p:animScale>
                                    <p:animScale>
                                      <p:cBhvr>
                                        <p:cTn id="72" dur="84" decel="50000">
                                          <p:stCondLst>
                                            <p:cond delay="337"/>
                                          </p:stCondLst>
                                        </p:cTn>
                                        <p:tgtEl>
                                          <p:spTgt spid="7"/>
                                        </p:tgtEl>
                                      </p:cBhvr>
                                      <p:to x="100000" y="100000"/>
                                    </p:animScale>
                                    <p:animScale>
                                      <p:cBhvr>
                                        <p:cTn id="73" dur="14">
                                          <p:stCondLst>
                                            <p:cond delay="655"/>
                                          </p:stCondLst>
                                        </p:cTn>
                                        <p:tgtEl>
                                          <p:spTgt spid="7"/>
                                        </p:tgtEl>
                                      </p:cBhvr>
                                      <p:to x="100000" y="80000"/>
                                    </p:animScale>
                                    <p:animScale>
                                      <p:cBhvr>
                                        <p:cTn id="74" dur="84" decel="50000">
                                          <p:stCondLst>
                                            <p:cond delay="669"/>
                                          </p:stCondLst>
                                        </p:cTn>
                                        <p:tgtEl>
                                          <p:spTgt spid="7"/>
                                        </p:tgtEl>
                                      </p:cBhvr>
                                      <p:to x="100000" y="100000"/>
                                    </p:animScale>
                                    <p:animScale>
                                      <p:cBhvr>
                                        <p:cTn id="75" dur="14">
                                          <p:stCondLst>
                                            <p:cond delay="820"/>
                                          </p:stCondLst>
                                        </p:cTn>
                                        <p:tgtEl>
                                          <p:spTgt spid="7"/>
                                        </p:tgtEl>
                                      </p:cBhvr>
                                      <p:to x="100000" y="90000"/>
                                    </p:animScale>
                                    <p:animScale>
                                      <p:cBhvr>
                                        <p:cTn id="76" dur="84" decel="50000">
                                          <p:stCondLst>
                                            <p:cond delay="832"/>
                                          </p:stCondLst>
                                        </p:cTn>
                                        <p:tgtEl>
                                          <p:spTgt spid="7"/>
                                        </p:tgtEl>
                                      </p:cBhvr>
                                      <p:to x="100000" y="100000"/>
                                    </p:animScale>
                                    <p:animScale>
                                      <p:cBhvr>
                                        <p:cTn id="77" dur="14">
                                          <p:stCondLst>
                                            <p:cond delay="902"/>
                                          </p:stCondLst>
                                        </p:cTn>
                                        <p:tgtEl>
                                          <p:spTgt spid="7"/>
                                        </p:tgtEl>
                                      </p:cBhvr>
                                      <p:to x="100000" y="95000"/>
                                    </p:animScale>
                                    <p:animScale>
                                      <p:cBhvr>
                                        <p:cTn id="78" dur="84" decel="50000">
                                          <p:stCondLst>
                                            <p:cond delay="916"/>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animBg="1"/>
      <p:bldP spid="4"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30997"/>
          </a:xfrm>
          <a:prstGeom prst="rect">
            <a:avLst/>
          </a:prstGeom>
          <a:noFill/>
        </p:spPr>
        <p:txBody>
          <a:bodyPr wrap="square" rtlCol="0">
            <a:spAutoFit/>
          </a:bodyPr>
          <a:lstStyle/>
          <a:p>
            <a:pPr algn="ctr"/>
            <a:r>
              <a:rPr lang="es-AR" sz="4800" b="1" dirty="0" err="1" smtClean="0">
                <a:latin typeface="Arial" pitchFamily="34" charset="0"/>
                <a:cs typeface="Arial" pitchFamily="34" charset="0"/>
              </a:rPr>
              <a:t>Ports</a:t>
            </a:r>
            <a:r>
              <a:rPr lang="es-AR" sz="4800" b="1" dirty="0" smtClean="0">
                <a:latin typeface="Arial" pitchFamily="34" charset="0"/>
                <a:cs typeface="Arial" pitchFamily="34" charset="0"/>
              </a:rPr>
              <a:t> &amp; </a:t>
            </a:r>
            <a:r>
              <a:rPr lang="es-AR" sz="4800" b="1" dirty="0" err="1" smtClean="0">
                <a:latin typeface="Arial" pitchFamily="34" charset="0"/>
                <a:cs typeface="Arial" pitchFamily="34" charset="0"/>
              </a:rPr>
              <a:t>Adapters</a:t>
            </a:r>
            <a:endParaRPr lang="es-AR" sz="4800" b="1" dirty="0">
              <a:latin typeface="Arial" pitchFamily="34" charset="0"/>
              <a:cs typeface="Arial" pitchFamily="34" charset="0"/>
            </a:endParaRPr>
          </a:p>
        </p:txBody>
      </p:sp>
      <p:sp>
        <p:nvSpPr>
          <p:cNvPr id="9" name="Octagon 8"/>
          <p:cNvSpPr/>
          <p:nvPr/>
        </p:nvSpPr>
        <p:spPr>
          <a:xfrm>
            <a:off x="2374900" y="1244600"/>
            <a:ext cx="4648200" cy="4495800"/>
          </a:xfrm>
          <a:prstGeom prst="octagon">
            <a:avLst/>
          </a:prstGeom>
          <a:solidFill>
            <a:schemeClr val="bg1">
              <a:lumMod val="85000"/>
            </a:schemeClr>
          </a:solidFill>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s-AR" sz="4400" dirty="0" err="1" smtClean="0">
                <a:solidFill>
                  <a:schemeClr val="tx1">
                    <a:lumMod val="65000"/>
                    <a:lumOff val="35000"/>
                  </a:schemeClr>
                </a:solidFill>
                <a:latin typeface="Arial" pitchFamily="34" charset="0"/>
                <a:cs typeface="Arial" pitchFamily="34" charset="0"/>
              </a:rPr>
              <a:t>App</a:t>
            </a:r>
            <a:endParaRPr lang="es-AR" dirty="0">
              <a:solidFill>
                <a:schemeClr val="tx1">
                  <a:lumMod val="65000"/>
                  <a:lumOff val="35000"/>
                </a:schemeClr>
              </a:solidFill>
              <a:latin typeface="Arial" pitchFamily="34" charset="0"/>
              <a:cs typeface="Arial" pitchFamily="34" charset="0"/>
            </a:endParaRPr>
          </a:p>
        </p:txBody>
      </p:sp>
      <p:grpSp>
        <p:nvGrpSpPr>
          <p:cNvPr id="3" name="Group 23"/>
          <p:cNvGrpSpPr/>
          <p:nvPr/>
        </p:nvGrpSpPr>
        <p:grpSpPr>
          <a:xfrm>
            <a:off x="546100" y="2235200"/>
            <a:ext cx="1054100" cy="990600"/>
            <a:chOff x="1600200" y="2590800"/>
            <a:chExt cx="1054100" cy="990600"/>
          </a:xfrm>
        </p:grpSpPr>
        <p:sp>
          <p:nvSpPr>
            <p:cNvPr id="21" name="Rectangle 20"/>
            <p:cNvSpPr/>
            <p:nvPr/>
          </p:nvSpPr>
          <p:spPr>
            <a:xfrm>
              <a:off x="1600200" y="2590800"/>
              <a:ext cx="914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UI</a:t>
              </a:r>
              <a:endParaRPr lang="es-AR" dirty="0"/>
            </a:p>
          </p:txBody>
        </p:sp>
        <p:sp>
          <p:nvSpPr>
            <p:cNvPr id="22" name="Rectangle 21"/>
            <p:cNvSpPr/>
            <p:nvPr/>
          </p:nvSpPr>
          <p:spPr>
            <a:xfrm>
              <a:off x="2514600" y="2819400"/>
              <a:ext cx="1397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Rectangle 22"/>
            <p:cNvSpPr/>
            <p:nvPr/>
          </p:nvSpPr>
          <p:spPr>
            <a:xfrm>
              <a:off x="2209800" y="2833688"/>
              <a:ext cx="381000" cy="5064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4" name="Group 29"/>
          <p:cNvGrpSpPr/>
          <p:nvPr/>
        </p:nvGrpSpPr>
        <p:grpSpPr>
          <a:xfrm>
            <a:off x="1917700" y="2921000"/>
            <a:ext cx="864480" cy="990600"/>
            <a:chOff x="3250320" y="2590800"/>
            <a:chExt cx="864480" cy="990600"/>
          </a:xfrm>
        </p:grpSpPr>
        <p:sp>
          <p:nvSpPr>
            <p:cNvPr id="25" name="Rectangle 24"/>
            <p:cNvSpPr/>
            <p:nvPr/>
          </p:nvSpPr>
          <p:spPr>
            <a:xfrm>
              <a:off x="3250320" y="2590800"/>
              <a:ext cx="685800" cy="204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Rectangle 25"/>
            <p:cNvSpPr/>
            <p:nvPr/>
          </p:nvSpPr>
          <p:spPr>
            <a:xfrm>
              <a:off x="3429000" y="2590800"/>
              <a:ext cx="685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7" name="Rectangle 26"/>
            <p:cNvSpPr/>
            <p:nvPr/>
          </p:nvSpPr>
          <p:spPr>
            <a:xfrm>
              <a:off x="3255576" y="3363310"/>
              <a:ext cx="223348" cy="218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Rectangle 27"/>
            <p:cNvSpPr/>
            <p:nvPr/>
          </p:nvSpPr>
          <p:spPr>
            <a:xfrm>
              <a:off x="3448050" y="3352800"/>
              <a:ext cx="204298" cy="218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Rectangle 28"/>
            <p:cNvSpPr/>
            <p:nvPr/>
          </p:nvSpPr>
          <p:spPr>
            <a:xfrm>
              <a:off x="3357563" y="2605088"/>
              <a:ext cx="247159" cy="1762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5" name="Group 30"/>
          <p:cNvGrpSpPr/>
          <p:nvPr/>
        </p:nvGrpSpPr>
        <p:grpSpPr>
          <a:xfrm>
            <a:off x="165100" y="3530600"/>
            <a:ext cx="1282700" cy="990600"/>
            <a:chOff x="1600200" y="2590800"/>
            <a:chExt cx="1056341" cy="990600"/>
          </a:xfrm>
        </p:grpSpPr>
        <p:sp>
          <p:nvSpPr>
            <p:cNvPr id="32" name="Rectangle 31"/>
            <p:cNvSpPr/>
            <p:nvPr/>
          </p:nvSpPr>
          <p:spPr>
            <a:xfrm>
              <a:off x="1600200" y="2590800"/>
              <a:ext cx="914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Test Scripts</a:t>
              </a:r>
              <a:endParaRPr lang="es-AR" dirty="0"/>
            </a:p>
          </p:txBody>
        </p:sp>
        <p:sp>
          <p:nvSpPr>
            <p:cNvPr id="33" name="Rectangle 32"/>
            <p:cNvSpPr/>
            <p:nvPr/>
          </p:nvSpPr>
          <p:spPr>
            <a:xfrm>
              <a:off x="2514600" y="2819400"/>
              <a:ext cx="14194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Rectangle 33"/>
            <p:cNvSpPr/>
            <p:nvPr/>
          </p:nvSpPr>
          <p:spPr>
            <a:xfrm>
              <a:off x="2438401" y="2833688"/>
              <a:ext cx="103094" cy="5064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6" name="Group 34"/>
          <p:cNvGrpSpPr/>
          <p:nvPr/>
        </p:nvGrpSpPr>
        <p:grpSpPr>
          <a:xfrm rot="18993947">
            <a:off x="2451100" y="4597400"/>
            <a:ext cx="864480" cy="990600"/>
            <a:chOff x="3250320" y="2590800"/>
            <a:chExt cx="864480" cy="990600"/>
          </a:xfrm>
        </p:grpSpPr>
        <p:sp>
          <p:nvSpPr>
            <p:cNvPr id="36" name="Rectangle 35"/>
            <p:cNvSpPr/>
            <p:nvPr/>
          </p:nvSpPr>
          <p:spPr>
            <a:xfrm>
              <a:off x="3250320" y="2590800"/>
              <a:ext cx="685800" cy="2049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sp>
          <p:nvSpPr>
            <p:cNvPr id="37" name="Rectangle 36"/>
            <p:cNvSpPr/>
            <p:nvPr/>
          </p:nvSpPr>
          <p:spPr>
            <a:xfrm>
              <a:off x="3429000" y="2590800"/>
              <a:ext cx="685800"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sp>
          <p:nvSpPr>
            <p:cNvPr id="38" name="Rectangle 37"/>
            <p:cNvSpPr/>
            <p:nvPr/>
          </p:nvSpPr>
          <p:spPr>
            <a:xfrm>
              <a:off x="3255576" y="3363310"/>
              <a:ext cx="223348" cy="2180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sp>
          <p:nvSpPr>
            <p:cNvPr id="39" name="Rectangle 38"/>
            <p:cNvSpPr/>
            <p:nvPr/>
          </p:nvSpPr>
          <p:spPr>
            <a:xfrm>
              <a:off x="3448050" y="3352800"/>
              <a:ext cx="204298" cy="218090"/>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sp>
          <p:nvSpPr>
            <p:cNvPr id="40" name="Rectangle 39"/>
            <p:cNvSpPr/>
            <p:nvPr/>
          </p:nvSpPr>
          <p:spPr>
            <a:xfrm>
              <a:off x="3357563" y="2605088"/>
              <a:ext cx="247159" cy="176212"/>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grpSp>
      <p:grpSp>
        <p:nvGrpSpPr>
          <p:cNvPr id="7" name="Group 44"/>
          <p:cNvGrpSpPr/>
          <p:nvPr/>
        </p:nvGrpSpPr>
        <p:grpSpPr>
          <a:xfrm rot="19152970" flipH="1">
            <a:off x="6922352" y="514521"/>
            <a:ext cx="1165908" cy="990600"/>
            <a:chOff x="1600202" y="2590800"/>
            <a:chExt cx="1069630" cy="990600"/>
          </a:xfrm>
        </p:grpSpPr>
        <p:sp>
          <p:nvSpPr>
            <p:cNvPr id="46" name="Rectangle 45"/>
            <p:cNvSpPr/>
            <p:nvPr/>
          </p:nvSpPr>
          <p:spPr>
            <a:xfrm>
              <a:off x="1600202" y="2590800"/>
              <a:ext cx="914401"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smtClean="0"/>
                <a:t>Mail</a:t>
              </a:r>
              <a:endParaRPr lang="es-AR" dirty="0"/>
            </a:p>
          </p:txBody>
        </p:sp>
        <p:sp>
          <p:nvSpPr>
            <p:cNvPr id="47" name="Rectangle 46"/>
            <p:cNvSpPr/>
            <p:nvPr/>
          </p:nvSpPr>
          <p:spPr>
            <a:xfrm>
              <a:off x="2514601" y="2819400"/>
              <a:ext cx="155231"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48" name="Rectangle 47"/>
            <p:cNvSpPr/>
            <p:nvPr/>
          </p:nvSpPr>
          <p:spPr>
            <a:xfrm>
              <a:off x="2438401" y="2833688"/>
              <a:ext cx="103094" cy="506412"/>
            </a:xfrm>
            <a:prstGeom prst="rect">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grpSp>
      <p:grpSp>
        <p:nvGrpSpPr>
          <p:cNvPr id="8" name="Group 48"/>
          <p:cNvGrpSpPr/>
          <p:nvPr/>
        </p:nvGrpSpPr>
        <p:grpSpPr>
          <a:xfrm flipH="1">
            <a:off x="6642100" y="2921000"/>
            <a:ext cx="811920" cy="990600"/>
            <a:chOff x="3250320" y="2590800"/>
            <a:chExt cx="864480" cy="990600"/>
          </a:xfrm>
        </p:grpSpPr>
        <p:sp>
          <p:nvSpPr>
            <p:cNvPr id="50" name="Rectangle 49"/>
            <p:cNvSpPr/>
            <p:nvPr/>
          </p:nvSpPr>
          <p:spPr>
            <a:xfrm>
              <a:off x="3250320" y="2590800"/>
              <a:ext cx="685800" cy="2049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sp>
          <p:nvSpPr>
            <p:cNvPr id="51" name="Rectangle 50"/>
            <p:cNvSpPr/>
            <p:nvPr/>
          </p:nvSpPr>
          <p:spPr>
            <a:xfrm>
              <a:off x="3429000" y="2590800"/>
              <a:ext cx="685800"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sp>
          <p:nvSpPr>
            <p:cNvPr id="52" name="Rectangle 51"/>
            <p:cNvSpPr/>
            <p:nvPr/>
          </p:nvSpPr>
          <p:spPr>
            <a:xfrm>
              <a:off x="3255576" y="3363310"/>
              <a:ext cx="223348" cy="2180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sp>
          <p:nvSpPr>
            <p:cNvPr id="53" name="Rectangle 52"/>
            <p:cNvSpPr/>
            <p:nvPr/>
          </p:nvSpPr>
          <p:spPr>
            <a:xfrm>
              <a:off x="3448050" y="3352800"/>
              <a:ext cx="204298" cy="21809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sp>
          <p:nvSpPr>
            <p:cNvPr id="54" name="Rectangle 53"/>
            <p:cNvSpPr/>
            <p:nvPr/>
          </p:nvSpPr>
          <p:spPr>
            <a:xfrm>
              <a:off x="3357563" y="2605088"/>
              <a:ext cx="247159" cy="17621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grpSp>
      <p:grpSp>
        <p:nvGrpSpPr>
          <p:cNvPr id="10" name="Group 54"/>
          <p:cNvGrpSpPr/>
          <p:nvPr/>
        </p:nvGrpSpPr>
        <p:grpSpPr>
          <a:xfrm rot="18993947" flipH="1">
            <a:off x="5956391" y="1313560"/>
            <a:ext cx="816822" cy="990600"/>
            <a:chOff x="3250320" y="2590800"/>
            <a:chExt cx="864480" cy="990600"/>
          </a:xfrm>
        </p:grpSpPr>
        <p:sp>
          <p:nvSpPr>
            <p:cNvPr id="56" name="Rectangle 55"/>
            <p:cNvSpPr/>
            <p:nvPr/>
          </p:nvSpPr>
          <p:spPr>
            <a:xfrm>
              <a:off x="3250320" y="2590800"/>
              <a:ext cx="685800" cy="2049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57" name="Rectangle 56"/>
            <p:cNvSpPr/>
            <p:nvPr/>
          </p:nvSpPr>
          <p:spPr>
            <a:xfrm>
              <a:off x="3429000" y="2590800"/>
              <a:ext cx="685800" cy="990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58" name="Rectangle 57"/>
            <p:cNvSpPr/>
            <p:nvPr/>
          </p:nvSpPr>
          <p:spPr>
            <a:xfrm>
              <a:off x="3255576" y="3363310"/>
              <a:ext cx="223348" cy="2180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59" name="Rectangle 58"/>
            <p:cNvSpPr/>
            <p:nvPr/>
          </p:nvSpPr>
          <p:spPr>
            <a:xfrm>
              <a:off x="3448050" y="3352800"/>
              <a:ext cx="204298" cy="21809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60" name="Rectangle 59"/>
            <p:cNvSpPr/>
            <p:nvPr/>
          </p:nvSpPr>
          <p:spPr>
            <a:xfrm>
              <a:off x="3357563" y="2605088"/>
              <a:ext cx="247159" cy="17621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grpSp>
      <p:grpSp>
        <p:nvGrpSpPr>
          <p:cNvPr id="11" name="Group 60"/>
          <p:cNvGrpSpPr/>
          <p:nvPr/>
        </p:nvGrpSpPr>
        <p:grpSpPr>
          <a:xfrm rot="19152970">
            <a:off x="1319411" y="5430732"/>
            <a:ext cx="1316385" cy="990600"/>
            <a:chOff x="1600200" y="2590800"/>
            <a:chExt cx="1084082" cy="990600"/>
          </a:xfrm>
        </p:grpSpPr>
        <p:sp>
          <p:nvSpPr>
            <p:cNvPr id="62" name="Rectangle 61"/>
            <p:cNvSpPr/>
            <p:nvPr/>
          </p:nvSpPr>
          <p:spPr>
            <a:xfrm rot="21473374">
              <a:off x="1600200" y="2590800"/>
              <a:ext cx="914400"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AR" dirty="0" smtClean="0"/>
                <a:t>XYZ </a:t>
              </a:r>
              <a:r>
                <a:rPr lang="es-AR" dirty="0" err="1" smtClean="0"/>
                <a:t>Reporting</a:t>
              </a:r>
              <a:endParaRPr lang="es-AR" dirty="0"/>
            </a:p>
          </p:txBody>
        </p:sp>
        <p:sp>
          <p:nvSpPr>
            <p:cNvPr id="63" name="Rectangle 62"/>
            <p:cNvSpPr/>
            <p:nvPr/>
          </p:nvSpPr>
          <p:spPr>
            <a:xfrm>
              <a:off x="2514601" y="2819400"/>
              <a:ext cx="169681"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sp>
          <p:nvSpPr>
            <p:cNvPr id="64" name="Rectangle 63"/>
            <p:cNvSpPr/>
            <p:nvPr/>
          </p:nvSpPr>
          <p:spPr>
            <a:xfrm>
              <a:off x="2438401" y="2833688"/>
              <a:ext cx="103094" cy="50641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grpSp>
      <p:grpSp>
        <p:nvGrpSpPr>
          <p:cNvPr id="12" name="Group 64"/>
          <p:cNvGrpSpPr/>
          <p:nvPr/>
        </p:nvGrpSpPr>
        <p:grpSpPr>
          <a:xfrm rot="13505520" flipH="1">
            <a:off x="2529407" y="1312020"/>
            <a:ext cx="816822" cy="990600"/>
            <a:chOff x="3250320" y="2590800"/>
            <a:chExt cx="864480" cy="990600"/>
          </a:xfrm>
        </p:grpSpPr>
        <p:sp>
          <p:nvSpPr>
            <p:cNvPr id="66" name="Rectangle 65"/>
            <p:cNvSpPr/>
            <p:nvPr/>
          </p:nvSpPr>
          <p:spPr>
            <a:xfrm>
              <a:off x="3250320" y="2590800"/>
              <a:ext cx="685800" cy="204952"/>
            </a:xfrm>
            <a:prstGeom prst="rect">
              <a:avLst/>
            </a:prstGeom>
            <a:solidFill>
              <a:schemeClr val="bg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67" name="Rectangle 66"/>
            <p:cNvSpPr/>
            <p:nvPr/>
          </p:nvSpPr>
          <p:spPr>
            <a:xfrm>
              <a:off x="3429000" y="2590800"/>
              <a:ext cx="685800" cy="990600"/>
            </a:xfrm>
            <a:prstGeom prst="rect">
              <a:avLst/>
            </a:prstGeom>
            <a:solidFill>
              <a:schemeClr val="bg1"/>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68" name="Rectangle 67"/>
            <p:cNvSpPr/>
            <p:nvPr/>
          </p:nvSpPr>
          <p:spPr>
            <a:xfrm>
              <a:off x="3255576" y="3363310"/>
              <a:ext cx="223348" cy="218090"/>
            </a:xfrm>
            <a:prstGeom prst="rect">
              <a:avLst/>
            </a:prstGeom>
            <a:solidFill>
              <a:schemeClr val="bg1"/>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69" name="Rectangle 68"/>
            <p:cNvSpPr/>
            <p:nvPr/>
          </p:nvSpPr>
          <p:spPr>
            <a:xfrm>
              <a:off x="3448050" y="3352800"/>
              <a:ext cx="204298" cy="21809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70" name="Rectangle 69"/>
            <p:cNvSpPr/>
            <p:nvPr/>
          </p:nvSpPr>
          <p:spPr>
            <a:xfrm>
              <a:off x="3357563" y="2605088"/>
              <a:ext cx="247159" cy="17621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grpSp>
      <p:grpSp>
        <p:nvGrpSpPr>
          <p:cNvPr id="13" name="Group 70"/>
          <p:cNvGrpSpPr/>
          <p:nvPr/>
        </p:nvGrpSpPr>
        <p:grpSpPr>
          <a:xfrm rot="1796543">
            <a:off x="1235607" y="701351"/>
            <a:ext cx="795338" cy="838200"/>
            <a:chOff x="1600200" y="2590800"/>
            <a:chExt cx="1023938" cy="990600"/>
          </a:xfrm>
          <a:solidFill>
            <a:schemeClr val="bg1"/>
          </a:solidFill>
        </p:grpSpPr>
        <p:sp>
          <p:nvSpPr>
            <p:cNvPr id="72" name="Rectangle 71"/>
            <p:cNvSpPr/>
            <p:nvPr/>
          </p:nvSpPr>
          <p:spPr>
            <a:xfrm>
              <a:off x="1600200" y="2590800"/>
              <a:ext cx="914400" cy="990600"/>
            </a:xfrm>
            <a:prstGeom prst="rect">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73" name="Rectangle 72"/>
            <p:cNvSpPr/>
            <p:nvPr/>
          </p:nvSpPr>
          <p:spPr>
            <a:xfrm>
              <a:off x="2514600" y="2819400"/>
              <a:ext cx="109538" cy="533400"/>
            </a:xfrm>
            <a:prstGeom prst="rect">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4" name="Rectangle 73"/>
            <p:cNvSpPr/>
            <p:nvPr/>
          </p:nvSpPr>
          <p:spPr>
            <a:xfrm>
              <a:off x="2209800" y="2833688"/>
              <a:ext cx="381000" cy="5064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14" name="Group 74"/>
          <p:cNvGrpSpPr/>
          <p:nvPr/>
        </p:nvGrpSpPr>
        <p:grpSpPr>
          <a:xfrm rot="1796543">
            <a:off x="702208" y="777553"/>
            <a:ext cx="795338" cy="838200"/>
            <a:chOff x="1600200" y="2590800"/>
            <a:chExt cx="1023938" cy="990600"/>
          </a:xfrm>
          <a:solidFill>
            <a:schemeClr val="bg1"/>
          </a:solidFill>
        </p:grpSpPr>
        <p:sp>
          <p:nvSpPr>
            <p:cNvPr id="76" name="Rectangle 75"/>
            <p:cNvSpPr/>
            <p:nvPr/>
          </p:nvSpPr>
          <p:spPr>
            <a:xfrm>
              <a:off x="1600200" y="2590800"/>
              <a:ext cx="914400" cy="990600"/>
            </a:xfrm>
            <a:prstGeom prst="rect">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77" name="Rectangle 76"/>
            <p:cNvSpPr/>
            <p:nvPr/>
          </p:nvSpPr>
          <p:spPr>
            <a:xfrm>
              <a:off x="2514600" y="2819400"/>
              <a:ext cx="109538" cy="533400"/>
            </a:xfrm>
            <a:prstGeom prst="rect">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8" name="Rectangle 77"/>
            <p:cNvSpPr/>
            <p:nvPr/>
          </p:nvSpPr>
          <p:spPr>
            <a:xfrm>
              <a:off x="2209800" y="2833688"/>
              <a:ext cx="381000" cy="5064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15" name="Group 78"/>
          <p:cNvGrpSpPr/>
          <p:nvPr/>
        </p:nvGrpSpPr>
        <p:grpSpPr>
          <a:xfrm flipH="1">
            <a:off x="7708900" y="2387600"/>
            <a:ext cx="1165908" cy="990600"/>
            <a:chOff x="1600202" y="2590800"/>
            <a:chExt cx="1069630" cy="990600"/>
          </a:xfrm>
        </p:grpSpPr>
        <p:sp>
          <p:nvSpPr>
            <p:cNvPr id="80" name="Rectangle 79"/>
            <p:cNvSpPr/>
            <p:nvPr/>
          </p:nvSpPr>
          <p:spPr>
            <a:xfrm>
              <a:off x="1600202" y="2590800"/>
              <a:ext cx="914401"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AR" dirty="0" smtClean="0"/>
                <a:t>RDBMS</a:t>
              </a:r>
              <a:endParaRPr lang="es-AR" dirty="0"/>
            </a:p>
          </p:txBody>
        </p:sp>
        <p:sp>
          <p:nvSpPr>
            <p:cNvPr id="81" name="Rectangle 80"/>
            <p:cNvSpPr/>
            <p:nvPr/>
          </p:nvSpPr>
          <p:spPr>
            <a:xfrm>
              <a:off x="2514601" y="2819400"/>
              <a:ext cx="155231"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sp>
          <p:nvSpPr>
            <p:cNvPr id="82" name="Rectangle 81"/>
            <p:cNvSpPr/>
            <p:nvPr/>
          </p:nvSpPr>
          <p:spPr>
            <a:xfrm>
              <a:off x="2438401" y="2833688"/>
              <a:ext cx="103094" cy="50641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grpSp>
      <p:grpSp>
        <p:nvGrpSpPr>
          <p:cNvPr id="16" name="Group 82"/>
          <p:cNvGrpSpPr/>
          <p:nvPr/>
        </p:nvGrpSpPr>
        <p:grpSpPr>
          <a:xfrm flipH="1">
            <a:off x="7632700" y="3606800"/>
            <a:ext cx="1165908" cy="990600"/>
            <a:chOff x="1600202" y="2590800"/>
            <a:chExt cx="1069630" cy="990600"/>
          </a:xfrm>
        </p:grpSpPr>
        <p:sp>
          <p:nvSpPr>
            <p:cNvPr id="84" name="Rectangle 83"/>
            <p:cNvSpPr/>
            <p:nvPr/>
          </p:nvSpPr>
          <p:spPr>
            <a:xfrm>
              <a:off x="1600202" y="2590800"/>
              <a:ext cx="914401"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AR" dirty="0" smtClean="0"/>
                <a:t>MEM</a:t>
              </a:r>
              <a:endParaRPr lang="es-AR" dirty="0"/>
            </a:p>
          </p:txBody>
        </p:sp>
        <p:sp>
          <p:nvSpPr>
            <p:cNvPr id="85" name="Rectangle 84"/>
            <p:cNvSpPr/>
            <p:nvPr/>
          </p:nvSpPr>
          <p:spPr>
            <a:xfrm>
              <a:off x="2514601" y="2819400"/>
              <a:ext cx="155231"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sp>
          <p:nvSpPr>
            <p:cNvPr id="86" name="Rectangle 85"/>
            <p:cNvSpPr/>
            <p:nvPr/>
          </p:nvSpPr>
          <p:spPr>
            <a:xfrm>
              <a:off x="2438401" y="2833688"/>
              <a:ext cx="103094" cy="50641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grpSp>
      <p:grpSp>
        <p:nvGrpSpPr>
          <p:cNvPr id="17" name="Group 86"/>
          <p:cNvGrpSpPr/>
          <p:nvPr/>
        </p:nvGrpSpPr>
        <p:grpSpPr>
          <a:xfrm rot="13505520">
            <a:off x="6081976" y="4776213"/>
            <a:ext cx="788824" cy="990600"/>
            <a:chOff x="3250320" y="2590800"/>
            <a:chExt cx="864480" cy="990600"/>
          </a:xfrm>
        </p:grpSpPr>
        <p:sp>
          <p:nvSpPr>
            <p:cNvPr id="88" name="Rectangle 87"/>
            <p:cNvSpPr/>
            <p:nvPr/>
          </p:nvSpPr>
          <p:spPr>
            <a:xfrm>
              <a:off x="3250320" y="2590800"/>
              <a:ext cx="685800" cy="204952"/>
            </a:xfrm>
            <a:prstGeom prst="rect">
              <a:avLst/>
            </a:prstGeom>
            <a:solidFill>
              <a:schemeClr val="bg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89" name="Rectangle 88"/>
            <p:cNvSpPr/>
            <p:nvPr/>
          </p:nvSpPr>
          <p:spPr>
            <a:xfrm>
              <a:off x="3429000" y="2590800"/>
              <a:ext cx="685800" cy="990600"/>
            </a:xfrm>
            <a:prstGeom prst="rect">
              <a:avLst/>
            </a:prstGeom>
            <a:solidFill>
              <a:schemeClr val="bg1"/>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90" name="Rectangle 89"/>
            <p:cNvSpPr/>
            <p:nvPr/>
          </p:nvSpPr>
          <p:spPr>
            <a:xfrm>
              <a:off x="3255576" y="3363310"/>
              <a:ext cx="223348" cy="218090"/>
            </a:xfrm>
            <a:prstGeom prst="rect">
              <a:avLst/>
            </a:prstGeom>
            <a:solidFill>
              <a:schemeClr val="bg1"/>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91" name="Rectangle 90"/>
            <p:cNvSpPr/>
            <p:nvPr/>
          </p:nvSpPr>
          <p:spPr>
            <a:xfrm>
              <a:off x="3448050" y="3352800"/>
              <a:ext cx="204298" cy="21809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92" name="Rectangle 91"/>
            <p:cNvSpPr/>
            <p:nvPr/>
          </p:nvSpPr>
          <p:spPr>
            <a:xfrm>
              <a:off x="3357563" y="2605088"/>
              <a:ext cx="247159" cy="17621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grpSp>
      <p:grpSp>
        <p:nvGrpSpPr>
          <p:cNvPr id="18" name="Group 92"/>
          <p:cNvGrpSpPr/>
          <p:nvPr/>
        </p:nvGrpSpPr>
        <p:grpSpPr>
          <a:xfrm rot="16200000">
            <a:off x="4228388" y="5334712"/>
            <a:ext cx="788824" cy="990600"/>
            <a:chOff x="3250320" y="2590800"/>
            <a:chExt cx="864480" cy="990600"/>
          </a:xfrm>
        </p:grpSpPr>
        <p:sp>
          <p:nvSpPr>
            <p:cNvPr id="94" name="Rectangle 93"/>
            <p:cNvSpPr/>
            <p:nvPr/>
          </p:nvSpPr>
          <p:spPr>
            <a:xfrm>
              <a:off x="3250320" y="2590800"/>
              <a:ext cx="685800" cy="204952"/>
            </a:xfrm>
            <a:prstGeom prst="rect">
              <a:avLst/>
            </a:prstGeom>
            <a:solidFill>
              <a:schemeClr val="bg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95" name="Rectangle 94"/>
            <p:cNvSpPr/>
            <p:nvPr/>
          </p:nvSpPr>
          <p:spPr>
            <a:xfrm>
              <a:off x="3429000" y="2590800"/>
              <a:ext cx="685800" cy="990600"/>
            </a:xfrm>
            <a:prstGeom prst="rect">
              <a:avLst/>
            </a:prstGeom>
            <a:solidFill>
              <a:schemeClr val="bg1"/>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96" name="Rectangle 95"/>
            <p:cNvSpPr/>
            <p:nvPr/>
          </p:nvSpPr>
          <p:spPr>
            <a:xfrm>
              <a:off x="3255576" y="3363310"/>
              <a:ext cx="223348" cy="218090"/>
            </a:xfrm>
            <a:prstGeom prst="rect">
              <a:avLst/>
            </a:prstGeom>
            <a:solidFill>
              <a:schemeClr val="bg1"/>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97" name="Rectangle 96"/>
            <p:cNvSpPr/>
            <p:nvPr/>
          </p:nvSpPr>
          <p:spPr>
            <a:xfrm>
              <a:off x="3448050" y="3352800"/>
              <a:ext cx="204298" cy="21809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98" name="Rectangle 97"/>
            <p:cNvSpPr/>
            <p:nvPr/>
          </p:nvSpPr>
          <p:spPr>
            <a:xfrm>
              <a:off x="3357563" y="2605088"/>
              <a:ext cx="247159" cy="17621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grpSp>
      <p:grpSp>
        <p:nvGrpSpPr>
          <p:cNvPr id="19" name="Group 98"/>
          <p:cNvGrpSpPr/>
          <p:nvPr/>
        </p:nvGrpSpPr>
        <p:grpSpPr>
          <a:xfrm rot="5400000">
            <a:off x="4304588" y="686512"/>
            <a:ext cx="788824" cy="990600"/>
            <a:chOff x="3250320" y="2590800"/>
            <a:chExt cx="864480" cy="990600"/>
          </a:xfrm>
        </p:grpSpPr>
        <p:sp>
          <p:nvSpPr>
            <p:cNvPr id="100" name="Rectangle 99"/>
            <p:cNvSpPr/>
            <p:nvPr/>
          </p:nvSpPr>
          <p:spPr>
            <a:xfrm>
              <a:off x="3250320" y="2590800"/>
              <a:ext cx="685800" cy="204952"/>
            </a:xfrm>
            <a:prstGeom prst="rect">
              <a:avLst/>
            </a:prstGeom>
            <a:solidFill>
              <a:schemeClr val="bg1"/>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101" name="Rectangle 100"/>
            <p:cNvSpPr/>
            <p:nvPr/>
          </p:nvSpPr>
          <p:spPr>
            <a:xfrm>
              <a:off x="3429000" y="2590800"/>
              <a:ext cx="685800" cy="990600"/>
            </a:xfrm>
            <a:prstGeom prst="rect">
              <a:avLst/>
            </a:prstGeom>
            <a:solidFill>
              <a:schemeClr val="bg1"/>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102" name="Rectangle 101"/>
            <p:cNvSpPr/>
            <p:nvPr/>
          </p:nvSpPr>
          <p:spPr>
            <a:xfrm>
              <a:off x="3255576" y="3363310"/>
              <a:ext cx="223348" cy="218090"/>
            </a:xfrm>
            <a:prstGeom prst="rect">
              <a:avLst/>
            </a:prstGeom>
            <a:solidFill>
              <a:schemeClr val="bg1"/>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103" name="Rectangle 102"/>
            <p:cNvSpPr/>
            <p:nvPr/>
          </p:nvSpPr>
          <p:spPr>
            <a:xfrm>
              <a:off x="3445173" y="3333752"/>
              <a:ext cx="207178" cy="225425"/>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104" name="Rectangle 103"/>
            <p:cNvSpPr/>
            <p:nvPr/>
          </p:nvSpPr>
          <p:spPr>
            <a:xfrm>
              <a:off x="3357563" y="2605088"/>
              <a:ext cx="247159" cy="17621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grpSp>
      <p:grpSp>
        <p:nvGrpSpPr>
          <p:cNvPr id="20" name="Group 104"/>
          <p:cNvGrpSpPr/>
          <p:nvPr/>
        </p:nvGrpSpPr>
        <p:grpSpPr>
          <a:xfrm rot="12750781">
            <a:off x="7928507" y="5247950"/>
            <a:ext cx="795338" cy="838200"/>
            <a:chOff x="1600200" y="2590800"/>
            <a:chExt cx="1023938" cy="990600"/>
          </a:xfrm>
          <a:solidFill>
            <a:schemeClr val="bg1"/>
          </a:solidFill>
        </p:grpSpPr>
        <p:sp>
          <p:nvSpPr>
            <p:cNvPr id="106" name="Rectangle 105"/>
            <p:cNvSpPr/>
            <p:nvPr/>
          </p:nvSpPr>
          <p:spPr>
            <a:xfrm>
              <a:off x="1600200" y="2590800"/>
              <a:ext cx="914400" cy="990600"/>
            </a:xfrm>
            <a:prstGeom prst="rect">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07" name="Rectangle 106"/>
            <p:cNvSpPr/>
            <p:nvPr/>
          </p:nvSpPr>
          <p:spPr>
            <a:xfrm>
              <a:off x="2514600" y="2819400"/>
              <a:ext cx="109538" cy="533400"/>
            </a:xfrm>
            <a:prstGeom prst="rect">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8" name="Rectangle 107"/>
            <p:cNvSpPr/>
            <p:nvPr/>
          </p:nvSpPr>
          <p:spPr>
            <a:xfrm>
              <a:off x="2209800" y="2833688"/>
              <a:ext cx="381000" cy="5064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24" name="Group 108"/>
          <p:cNvGrpSpPr/>
          <p:nvPr/>
        </p:nvGrpSpPr>
        <p:grpSpPr>
          <a:xfrm rot="12750781">
            <a:off x="7395108" y="5324152"/>
            <a:ext cx="795338" cy="838200"/>
            <a:chOff x="1600200" y="2590800"/>
            <a:chExt cx="1023938" cy="990600"/>
          </a:xfrm>
          <a:solidFill>
            <a:schemeClr val="bg1"/>
          </a:solidFill>
        </p:grpSpPr>
        <p:sp>
          <p:nvSpPr>
            <p:cNvPr id="110" name="Rectangle 109"/>
            <p:cNvSpPr/>
            <p:nvPr/>
          </p:nvSpPr>
          <p:spPr>
            <a:xfrm>
              <a:off x="1600200" y="2590800"/>
              <a:ext cx="914400" cy="990600"/>
            </a:xfrm>
            <a:prstGeom prst="rect">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11" name="Rectangle 110"/>
            <p:cNvSpPr/>
            <p:nvPr/>
          </p:nvSpPr>
          <p:spPr>
            <a:xfrm>
              <a:off x="2514600" y="2819400"/>
              <a:ext cx="109538" cy="533400"/>
            </a:xfrm>
            <a:prstGeom prst="rect">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2" name="Rectangle 111"/>
            <p:cNvSpPr/>
            <p:nvPr/>
          </p:nvSpPr>
          <p:spPr>
            <a:xfrm>
              <a:off x="2209800" y="2833688"/>
              <a:ext cx="381000" cy="5064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par>
                                <p:cTn id="14" presetID="9"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par>
                                <p:cTn id="17" presetID="9"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par>
                                <p:cTn id="20" presetID="9"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par>
                                <p:cTn id="47" presetID="9"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par>
                                <p:cTn id="50" presetID="9"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dissolve">
                                      <p:cBhvr>
                                        <p:cTn id="52" dur="500"/>
                                        <p:tgtEl>
                                          <p:spTgt spid="18"/>
                                        </p:tgtEl>
                                      </p:cBhvr>
                                    </p:animEffect>
                                  </p:childTnLst>
                                </p:cTn>
                              </p:par>
                              <p:par>
                                <p:cTn id="53" presetID="9"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dissolve">
                                      <p:cBhvr>
                                        <p:cTn id="55" dur="500"/>
                                        <p:tgtEl>
                                          <p:spTgt spid="19"/>
                                        </p:tgtEl>
                                      </p:cBhvr>
                                    </p:animEffect>
                                  </p:childTnLst>
                                </p:cTn>
                              </p:par>
                              <p:par>
                                <p:cTn id="56" presetID="9" presetClass="entr" presetSubtype="0"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dissolve">
                                      <p:cBhvr>
                                        <p:cTn id="61" dur="500"/>
                                        <p:tgtEl>
                                          <p:spTgt spid="24"/>
                                        </p:tgtEl>
                                      </p:cBhvr>
                                    </p:animEffect>
                                  </p:childTnLst>
                                </p:cTn>
                              </p:par>
                              <p:par>
                                <p:cTn id="62" presetID="3" presetClass="exit" presetSubtype="10" fill="hold" grpId="0" nodeType="withEffect">
                                  <p:stCondLst>
                                    <p:cond delay="0"/>
                                  </p:stCondLst>
                                  <p:childTnLst>
                                    <p:animEffect transition="out" filter="blinds(horizontal)">
                                      <p:cBhvr>
                                        <p:cTn id="63" dur="500"/>
                                        <p:tgtEl>
                                          <p:spTgt spid="2"/>
                                        </p:tgtEl>
                                      </p:cBhvr>
                                    </p:animEffect>
                                    <p:set>
                                      <p:cBhvr>
                                        <p:cTn id="6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62200"/>
            <a:ext cx="9144000" cy="1200329"/>
          </a:xfrm>
          <a:prstGeom prst="rect">
            <a:avLst/>
          </a:prstGeom>
          <a:noFill/>
        </p:spPr>
        <p:txBody>
          <a:bodyPr wrap="square" rtlCol="0">
            <a:spAutoFit/>
          </a:bodyPr>
          <a:lstStyle/>
          <a:p>
            <a:pPr algn="ctr"/>
            <a:r>
              <a:rPr lang="es-AR" sz="7200" dirty="0" err="1" smtClean="0">
                <a:latin typeface="Arial" pitchFamily="34" charset="0"/>
                <a:cs typeface="Arial" pitchFamily="34" charset="0"/>
              </a:rPr>
              <a:t>Transaction</a:t>
            </a:r>
            <a:r>
              <a:rPr lang="es-AR" sz="7200" dirty="0" smtClean="0">
                <a:latin typeface="Arial" pitchFamily="34" charset="0"/>
                <a:cs typeface="Arial" pitchFamily="34" charset="0"/>
              </a:rPr>
              <a:t> Script</a:t>
            </a:r>
            <a:endParaRPr lang="es-AR" sz="7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411480" y="635000"/>
          <a:ext cx="7741920"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293500" y="5288340"/>
            <a:ext cx="8850500" cy="1569660"/>
          </a:xfrm>
          <a:prstGeom prst="rect">
            <a:avLst/>
          </a:prstGeom>
          <a:noFill/>
        </p:spPr>
        <p:txBody>
          <a:bodyPr wrap="square" rtlCol="0">
            <a:spAutoFit/>
          </a:bodyPr>
          <a:lstStyle/>
          <a:p>
            <a:r>
              <a:rPr lang="es-ES" sz="4800" b="1" dirty="0" smtClean="0">
                <a:latin typeface="Arial" pitchFamily="34" charset="0"/>
                <a:cs typeface="Arial" pitchFamily="34" charset="0"/>
              </a:rPr>
              <a:t>Es lo más rápido de construir</a:t>
            </a:r>
          </a:p>
          <a:p>
            <a:r>
              <a:rPr lang="es-ES" sz="4800" b="1" dirty="0" smtClean="0">
                <a:latin typeface="Arial" pitchFamily="34" charset="0"/>
                <a:cs typeface="Arial" pitchFamily="34" charset="0"/>
              </a:rPr>
              <a:t> y lo más difícil de mantener</a:t>
            </a:r>
            <a:r>
              <a:rPr lang="es-E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TransactionScript_01.png]"/>
          <p:cNvPicPr>
            <a:picLocks noChangeAspect="1" noChangeArrowheads="1"/>
          </p:cNvPicPr>
          <p:nvPr/>
        </p:nvPicPr>
        <p:blipFill>
          <a:blip r:embed="rId3" cstate="print"/>
          <a:srcRect/>
          <a:stretch>
            <a:fillRect/>
          </a:stretch>
        </p:blipFill>
        <p:spPr bwMode="auto">
          <a:xfrm>
            <a:off x="-34568" y="581025"/>
            <a:ext cx="9330968" cy="55911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TransactionScript_02.png]"/>
          <p:cNvPicPr>
            <a:picLocks noChangeAspect="1" noChangeArrowheads="1"/>
          </p:cNvPicPr>
          <p:nvPr/>
        </p:nvPicPr>
        <p:blipFill>
          <a:blip r:embed="rId3" cstate="print"/>
          <a:srcRect/>
          <a:stretch>
            <a:fillRect/>
          </a:stretch>
        </p:blipFill>
        <p:spPr bwMode="auto">
          <a:xfrm>
            <a:off x="0" y="-76200"/>
            <a:ext cx="9220200" cy="5605058"/>
          </a:xfrm>
          <a:prstGeom prst="rect">
            <a:avLst/>
          </a:prstGeom>
          <a:noFill/>
        </p:spPr>
      </p:pic>
      <p:sp>
        <p:nvSpPr>
          <p:cNvPr id="3" name="Explosion 2 2"/>
          <p:cNvSpPr/>
          <p:nvPr/>
        </p:nvSpPr>
        <p:spPr>
          <a:xfrm>
            <a:off x="533400" y="4495800"/>
            <a:ext cx="1905000" cy="167640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2514600" y="5288340"/>
            <a:ext cx="6559809" cy="1569660"/>
          </a:xfrm>
          <a:prstGeom prst="rect">
            <a:avLst/>
          </a:prstGeom>
          <a:noFill/>
        </p:spPr>
        <p:txBody>
          <a:bodyPr wrap="none" rtlCol="0">
            <a:spAutoFit/>
          </a:bodyPr>
          <a:lstStyle/>
          <a:p>
            <a:r>
              <a:rPr lang="es-AR" sz="4800" b="1" dirty="0" smtClean="0">
                <a:latin typeface="Arial" pitchFamily="34" charset="0"/>
                <a:cs typeface="Arial" pitchFamily="34" charset="0"/>
              </a:rPr>
              <a:t>No es OO aunque </a:t>
            </a:r>
          </a:p>
          <a:p>
            <a:r>
              <a:rPr lang="es-AR" sz="4800" b="1" dirty="0" smtClean="0">
                <a:latin typeface="Arial" pitchFamily="34" charset="0"/>
                <a:cs typeface="Arial" pitchFamily="34" charset="0"/>
              </a:rPr>
              <a:t>use clases y </a:t>
            </a:r>
            <a:r>
              <a:rPr lang="es-AR" sz="4800" b="1" dirty="0" err="1" smtClean="0">
                <a:latin typeface="Arial" pitchFamily="34" charset="0"/>
                <a:cs typeface="Arial" pitchFamily="34" charset="0"/>
              </a:rPr>
              <a:t>metodos</a:t>
            </a:r>
            <a:endParaRPr lang="en-US" sz="48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62200"/>
            <a:ext cx="9144000" cy="1200329"/>
          </a:xfrm>
          <a:prstGeom prst="rect">
            <a:avLst/>
          </a:prstGeom>
          <a:noFill/>
        </p:spPr>
        <p:txBody>
          <a:bodyPr wrap="square" rtlCol="0">
            <a:spAutoFit/>
          </a:bodyPr>
          <a:lstStyle/>
          <a:p>
            <a:pPr algn="ctr"/>
            <a:r>
              <a:rPr lang="es-AR" sz="7200" dirty="0" err="1" smtClean="0">
                <a:latin typeface="Arial" pitchFamily="34" charset="0"/>
                <a:cs typeface="Arial" pitchFamily="34" charset="0"/>
              </a:rPr>
              <a:t>Table</a:t>
            </a:r>
            <a:r>
              <a:rPr lang="es-AR" sz="7200" dirty="0" smtClean="0">
                <a:latin typeface="Arial" pitchFamily="34" charset="0"/>
                <a:cs typeface="Arial" pitchFamily="34" charset="0"/>
              </a:rPr>
              <a:t> Module</a:t>
            </a:r>
            <a:endParaRPr lang="es-AR" sz="7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62200"/>
            <a:ext cx="9144000" cy="1200329"/>
          </a:xfrm>
          <a:prstGeom prst="rect">
            <a:avLst/>
          </a:prstGeom>
          <a:noFill/>
        </p:spPr>
        <p:txBody>
          <a:bodyPr wrap="square" rtlCol="0">
            <a:spAutoFit/>
          </a:bodyPr>
          <a:lstStyle/>
          <a:p>
            <a:pPr algn="ctr"/>
            <a:r>
              <a:rPr lang="es-AR" sz="7200" dirty="0" smtClean="0">
                <a:latin typeface="Arial" pitchFamily="34" charset="0"/>
                <a:cs typeface="Arial" pitchFamily="34" charset="0"/>
              </a:rPr>
              <a:t>Arquitecturas</a:t>
            </a:r>
            <a:endParaRPr lang="es-AR" sz="7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411480" y="635000"/>
          <a:ext cx="7741920"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293500" y="5288340"/>
            <a:ext cx="8850500" cy="1569660"/>
          </a:xfrm>
          <a:prstGeom prst="rect">
            <a:avLst/>
          </a:prstGeom>
          <a:noFill/>
        </p:spPr>
        <p:txBody>
          <a:bodyPr wrap="square" rtlCol="0">
            <a:spAutoFit/>
          </a:bodyPr>
          <a:lstStyle/>
          <a:p>
            <a:pPr algn="ctr"/>
            <a:r>
              <a:rPr lang="es-ES" sz="4800" b="1" dirty="0" smtClean="0">
                <a:latin typeface="Arial" pitchFamily="34" charset="0"/>
                <a:cs typeface="Arial" pitchFamily="34" charset="0"/>
              </a:rPr>
              <a:t>Aplicación no suficientemente compleja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TableModule_01.png]"/>
          <p:cNvPicPr>
            <a:picLocks noChangeAspect="1" noChangeArrowheads="1"/>
          </p:cNvPicPr>
          <p:nvPr/>
        </p:nvPicPr>
        <p:blipFill>
          <a:blip r:embed="rId3" cstate="print"/>
          <a:srcRect/>
          <a:stretch>
            <a:fillRect/>
          </a:stretch>
        </p:blipFill>
        <p:spPr bwMode="auto">
          <a:xfrm>
            <a:off x="-76200" y="595304"/>
            <a:ext cx="9677400" cy="4738696"/>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bleModule_02.png]"/>
          <p:cNvPicPr>
            <a:picLocks noChangeAspect="1" noChangeArrowheads="1"/>
          </p:cNvPicPr>
          <p:nvPr/>
        </p:nvPicPr>
        <p:blipFill>
          <a:blip r:embed="rId3" cstate="print"/>
          <a:srcRect/>
          <a:stretch>
            <a:fillRect/>
          </a:stretch>
        </p:blipFill>
        <p:spPr bwMode="auto">
          <a:xfrm>
            <a:off x="0" y="304800"/>
            <a:ext cx="9194952" cy="5029200"/>
          </a:xfrm>
          <a:prstGeom prst="rect">
            <a:avLst/>
          </a:prstGeom>
          <a:noFill/>
        </p:spPr>
      </p:pic>
      <p:sp>
        <p:nvSpPr>
          <p:cNvPr id="4" name="Rounded Rectangle 3"/>
          <p:cNvSpPr/>
          <p:nvPr/>
        </p:nvSpPr>
        <p:spPr>
          <a:xfrm>
            <a:off x="5105400" y="76200"/>
            <a:ext cx="2514600" cy="5638800"/>
          </a:xfrm>
          <a:prstGeom prst="roundRect">
            <a:avLst/>
          </a:prstGeom>
          <a:solidFill>
            <a:schemeClr val="accent2">
              <a:alpha val="32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1656361" y="5715000"/>
            <a:ext cx="6417141" cy="1200329"/>
          </a:xfrm>
          <a:prstGeom prst="rect">
            <a:avLst/>
          </a:prstGeom>
          <a:noFill/>
        </p:spPr>
        <p:txBody>
          <a:bodyPr wrap="none" rtlCol="0">
            <a:spAutoFit/>
          </a:bodyPr>
          <a:lstStyle/>
          <a:p>
            <a:pPr algn="ctr"/>
            <a:r>
              <a:rPr lang="es-AR" sz="3600" b="1" dirty="0" smtClean="0">
                <a:latin typeface="Arial" pitchFamily="34" charset="0"/>
                <a:cs typeface="Arial" pitchFamily="34" charset="0"/>
              </a:rPr>
              <a:t>Record Sets y </a:t>
            </a:r>
            <a:r>
              <a:rPr lang="es-AR" sz="3600" b="1" dirty="0" err="1" smtClean="0">
                <a:latin typeface="Arial" pitchFamily="34" charset="0"/>
                <a:cs typeface="Arial" pitchFamily="34" charset="0"/>
              </a:rPr>
              <a:t>gateways</a:t>
            </a:r>
            <a:r>
              <a:rPr lang="es-AR" sz="3600" b="1" dirty="0" smtClean="0">
                <a:latin typeface="Arial" pitchFamily="34" charset="0"/>
                <a:cs typeface="Arial" pitchFamily="34" charset="0"/>
              </a:rPr>
              <a:t> que</a:t>
            </a:r>
          </a:p>
          <a:p>
            <a:pPr algn="ctr"/>
            <a:r>
              <a:rPr lang="es-AR" sz="3600" b="1" dirty="0" smtClean="0">
                <a:latin typeface="Arial" pitchFamily="34" charset="0"/>
                <a:cs typeface="Arial" pitchFamily="34" charset="0"/>
              </a:rPr>
              <a:t> “escupen” SQL</a:t>
            </a:r>
            <a:endParaRPr lang="en-US" sz="3600" b="1"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62200"/>
            <a:ext cx="9144000" cy="1200329"/>
          </a:xfrm>
          <a:prstGeom prst="rect">
            <a:avLst/>
          </a:prstGeom>
          <a:noFill/>
        </p:spPr>
        <p:txBody>
          <a:bodyPr wrap="square" rtlCol="0">
            <a:spAutoFit/>
          </a:bodyPr>
          <a:lstStyle/>
          <a:p>
            <a:pPr algn="ctr"/>
            <a:r>
              <a:rPr lang="es-AR" sz="7200" dirty="0" err="1" smtClean="0">
                <a:latin typeface="Arial" pitchFamily="34" charset="0"/>
                <a:cs typeface="Arial" pitchFamily="34" charset="0"/>
              </a:rPr>
              <a:t>Domain</a:t>
            </a:r>
            <a:r>
              <a:rPr lang="es-AR" sz="7200" dirty="0" smtClean="0">
                <a:latin typeface="Arial" pitchFamily="34" charset="0"/>
                <a:cs typeface="Arial" pitchFamily="34" charset="0"/>
              </a:rPr>
              <a:t> </a:t>
            </a:r>
            <a:r>
              <a:rPr lang="es-AR" sz="7200" dirty="0" err="1" smtClean="0">
                <a:latin typeface="Arial" pitchFamily="34" charset="0"/>
                <a:cs typeface="Arial" pitchFamily="34" charset="0"/>
              </a:rPr>
              <a:t>Model</a:t>
            </a:r>
            <a:endParaRPr lang="es-AR" sz="7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600666" y="117365"/>
          <a:ext cx="7741920"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746" name="Picture 2" descr="http://jorudolph.files.wordpress.com/2009/10/domain_driven_design7.jpg"/>
          <p:cNvPicPr>
            <a:picLocks noChangeAspect="1" noChangeArrowheads="1"/>
          </p:cNvPicPr>
          <p:nvPr/>
        </p:nvPicPr>
        <p:blipFill>
          <a:blip r:embed="rId8" cstate="print"/>
          <a:srcRect/>
          <a:stretch>
            <a:fillRect/>
          </a:stretch>
        </p:blipFill>
        <p:spPr bwMode="auto">
          <a:xfrm rot="1457924">
            <a:off x="6181569" y="3812801"/>
            <a:ext cx="2133600" cy="2727007"/>
          </a:xfrm>
          <a:prstGeom prst="rect">
            <a:avLst/>
          </a:prstGeom>
          <a:noFill/>
        </p:spPr>
      </p:pic>
      <p:pic>
        <p:nvPicPr>
          <p:cNvPr id="31748" name="Picture 4" descr="Eric Evans"/>
          <p:cNvPicPr>
            <a:picLocks noChangeAspect="1" noChangeArrowheads="1"/>
          </p:cNvPicPr>
          <p:nvPr/>
        </p:nvPicPr>
        <p:blipFill>
          <a:blip r:embed="rId9" cstate="print"/>
          <a:srcRect/>
          <a:stretch>
            <a:fillRect/>
          </a:stretch>
        </p:blipFill>
        <p:spPr bwMode="auto">
          <a:xfrm rot="20241615">
            <a:off x="510875" y="4934584"/>
            <a:ext cx="1333500" cy="1733551"/>
          </a:xfrm>
          <a:prstGeom prst="rect">
            <a:avLst/>
          </a:prstGeom>
          <a:noFill/>
        </p:spPr>
      </p:pic>
      <p:pic>
        <p:nvPicPr>
          <p:cNvPr id="31750" name="Picture 6" descr="http://www.aes.org/technical/images/Alan_Kay_Photo.jpg"/>
          <p:cNvPicPr>
            <a:picLocks noChangeAspect="1" noChangeArrowheads="1"/>
          </p:cNvPicPr>
          <p:nvPr/>
        </p:nvPicPr>
        <p:blipFill>
          <a:blip r:embed="rId10" cstate="print"/>
          <a:srcRect/>
          <a:stretch>
            <a:fillRect/>
          </a:stretch>
        </p:blipFill>
        <p:spPr bwMode="auto">
          <a:xfrm rot="489756" flipH="1">
            <a:off x="1794263" y="4726661"/>
            <a:ext cx="1229953" cy="1748004"/>
          </a:xfrm>
          <a:prstGeom prst="rect">
            <a:avLst/>
          </a:prstGeom>
          <a:noFill/>
        </p:spPr>
      </p:pic>
      <p:pic>
        <p:nvPicPr>
          <p:cNvPr id="31752" name="Picture 8" descr="http://st-www.cs.illinois.edu/users/johnson/ralph2.jpg"/>
          <p:cNvPicPr>
            <a:picLocks noChangeAspect="1" noChangeArrowheads="1"/>
          </p:cNvPicPr>
          <p:nvPr/>
        </p:nvPicPr>
        <p:blipFill>
          <a:blip r:embed="rId11" cstate="print"/>
          <a:srcRect/>
          <a:stretch>
            <a:fillRect/>
          </a:stretch>
        </p:blipFill>
        <p:spPr bwMode="auto">
          <a:xfrm rot="1403202">
            <a:off x="2962817" y="4965222"/>
            <a:ext cx="1188877" cy="1736563"/>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DomainModel_01.png]"/>
          <p:cNvPicPr>
            <a:picLocks noChangeAspect="1" noChangeArrowheads="1"/>
          </p:cNvPicPr>
          <p:nvPr/>
        </p:nvPicPr>
        <p:blipFill>
          <a:blip r:embed="rId3" cstate="print"/>
          <a:srcRect/>
          <a:stretch>
            <a:fillRect/>
          </a:stretch>
        </p:blipFill>
        <p:spPr bwMode="auto">
          <a:xfrm>
            <a:off x="-149012" y="914400"/>
            <a:ext cx="9445412" cy="473392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DomainModel_02.png]"/>
          <p:cNvPicPr>
            <a:picLocks noChangeAspect="1" noChangeArrowheads="1"/>
          </p:cNvPicPr>
          <p:nvPr/>
        </p:nvPicPr>
        <p:blipFill>
          <a:blip r:embed="rId3" cstate="print"/>
          <a:srcRect/>
          <a:stretch>
            <a:fillRect/>
          </a:stretch>
        </p:blipFill>
        <p:spPr bwMode="auto">
          <a:xfrm>
            <a:off x="0" y="295626"/>
            <a:ext cx="9144000" cy="5571774"/>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Patrones_Dominio.png]"/>
          <p:cNvPicPr>
            <a:picLocks noChangeAspect="1" noChangeArrowheads="1"/>
          </p:cNvPicPr>
          <p:nvPr/>
        </p:nvPicPr>
        <p:blipFill>
          <a:blip r:embed="rId3" cstate="print"/>
          <a:srcRect/>
          <a:stretch>
            <a:fillRect/>
          </a:stretch>
        </p:blipFill>
        <p:spPr bwMode="auto">
          <a:xfrm>
            <a:off x="304800" y="457200"/>
            <a:ext cx="8153400" cy="5671930"/>
          </a:xfrm>
          <a:prstGeom prst="rect">
            <a:avLst/>
          </a:prstGeom>
          <a:noFill/>
        </p:spPr>
      </p:pic>
      <p:sp>
        <p:nvSpPr>
          <p:cNvPr id="3" name="Oval 2"/>
          <p:cNvSpPr/>
          <p:nvPr/>
        </p:nvSpPr>
        <p:spPr>
          <a:xfrm>
            <a:off x="3810000" y="3276600"/>
            <a:ext cx="609600" cy="533400"/>
          </a:xfrm>
          <a:prstGeom prst="ellipse">
            <a:avLst/>
          </a:prstGeom>
          <a:solidFill>
            <a:schemeClr val="accent2">
              <a:alpha val="36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5" name="Oval 4"/>
          <p:cNvSpPr/>
          <p:nvPr/>
        </p:nvSpPr>
        <p:spPr>
          <a:xfrm>
            <a:off x="6096000" y="2514600"/>
            <a:ext cx="609600" cy="533400"/>
          </a:xfrm>
          <a:prstGeom prst="ellipse">
            <a:avLst/>
          </a:prstGeom>
          <a:solidFill>
            <a:schemeClr val="accent2">
              <a:alpha val="36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30997"/>
          </a:xfrm>
          <a:prstGeom prst="rect">
            <a:avLst/>
          </a:prstGeom>
          <a:noFill/>
        </p:spPr>
        <p:txBody>
          <a:bodyPr wrap="square" rtlCol="0">
            <a:spAutoFit/>
          </a:bodyPr>
          <a:lstStyle/>
          <a:p>
            <a:pPr algn="ctr"/>
            <a:r>
              <a:rPr lang="es-AR" sz="4800" dirty="0" err="1" smtClean="0">
                <a:latin typeface="Arial" pitchFamily="34" charset="0"/>
                <a:cs typeface="Arial" pitchFamily="34" charset="0"/>
              </a:rPr>
              <a:t>Service</a:t>
            </a:r>
            <a:r>
              <a:rPr lang="es-AR" sz="4800" dirty="0" smtClean="0">
                <a:latin typeface="Arial" pitchFamily="34" charset="0"/>
                <a:cs typeface="Arial" pitchFamily="34" charset="0"/>
              </a:rPr>
              <a:t> - </a:t>
            </a:r>
            <a:r>
              <a:rPr lang="es-AR" sz="4800" dirty="0" err="1" smtClean="0">
                <a:latin typeface="Arial" pitchFamily="34" charset="0"/>
                <a:cs typeface="Arial" pitchFamily="34" charset="0"/>
              </a:rPr>
              <a:t>Layer</a:t>
            </a:r>
            <a:endParaRPr lang="es-AR" sz="4800" dirty="0">
              <a:latin typeface="Arial" pitchFamily="34" charset="0"/>
              <a:cs typeface="Arial" pitchFamily="34" charset="0"/>
            </a:endParaRPr>
          </a:p>
        </p:txBody>
      </p:sp>
      <p:sp>
        <p:nvSpPr>
          <p:cNvPr id="4" name="Rectangle 3"/>
          <p:cNvSpPr/>
          <p:nvPr/>
        </p:nvSpPr>
        <p:spPr>
          <a:xfrm>
            <a:off x="533400" y="1371600"/>
            <a:ext cx="8229600" cy="51054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s-AR"/>
          </a:p>
        </p:txBody>
      </p:sp>
      <p:sp>
        <p:nvSpPr>
          <p:cNvPr id="3" name="Rounded Rectangle 2"/>
          <p:cNvSpPr/>
          <p:nvPr/>
        </p:nvSpPr>
        <p:spPr>
          <a:xfrm>
            <a:off x="3733800" y="1066800"/>
            <a:ext cx="1600200" cy="990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AR" sz="2800" dirty="0" err="1" smtClean="0">
                <a:solidFill>
                  <a:schemeClr val="accent1"/>
                </a:solidFill>
                <a:latin typeface="Arial" pitchFamily="34" charset="0"/>
                <a:cs typeface="Arial" pitchFamily="34" charset="0"/>
              </a:rPr>
              <a:t>ServiceFacade</a:t>
            </a:r>
            <a:endParaRPr lang="es-AR" sz="2800" dirty="0">
              <a:solidFill>
                <a:schemeClr val="accent1"/>
              </a:solidFill>
              <a:latin typeface="Arial" pitchFamily="34" charset="0"/>
              <a:cs typeface="Arial" pitchFamily="34" charset="0"/>
            </a:endParaRPr>
          </a:p>
        </p:txBody>
      </p:sp>
      <p:sp>
        <p:nvSpPr>
          <p:cNvPr id="42" name="Rectangle 41"/>
          <p:cNvSpPr/>
          <p:nvPr/>
        </p:nvSpPr>
        <p:spPr>
          <a:xfrm>
            <a:off x="838200" y="365760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AR"/>
          </a:p>
        </p:txBody>
      </p:sp>
      <p:sp>
        <p:nvSpPr>
          <p:cNvPr id="43" name="Rectangle 42"/>
          <p:cNvSpPr/>
          <p:nvPr/>
        </p:nvSpPr>
        <p:spPr>
          <a:xfrm>
            <a:off x="3657600" y="281940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AR"/>
          </a:p>
        </p:txBody>
      </p:sp>
      <p:sp>
        <p:nvSpPr>
          <p:cNvPr id="44" name="Rectangle 43"/>
          <p:cNvSpPr/>
          <p:nvPr/>
        </p:nvSpPr>
        <p:spPr>
          <a:xfrm>
            <a:off x="6172200" y="281940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AR"/>
          </a:p>
        </p:txBody>
      </p:sp>
      <p:sp>
        <p:nvSpPr>
          <p:cNvPr id="45" name="Rectangle 44"/>
          <p:cNvSpPr/>
          <p:nvPr/>
        </p:nvSpPr>
        <p:spPr>
          <a:xfrm>
            <a:off x="838200" y="510540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AR"/>
          </a:p>
        </p:txBody>
      </p:sp>
      <p:cxnSp>
        <p:nvCxnSpPr>
          <p:cNvPr id="47" name="Straight Arrow Connector 46"/>
          <p:cNvCxnSpPr>
            <a:stCxn id="3" idx="2"/>
            <a:endCxn id="43" idx="0"/>
          </p:cNvCxnSpPr>
          <p:nvPr/>
        </p:nvCxnSpPr>
        <p:spPr>
          <a:xfrm rot="16200000" flipH="1">
            <a:off x="4171950" y="2419350"/>
            <a:ext cx="762000" cy="381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9" name="Straight Arrow Connector 48"/>
          <p:cNvCxnSpPr>
            <a:stCxn id="3" idx="2"/>
            <a:endCxn id="42" idx="0"/>
          </p:cNvCxnSpPr>
          <p:nvPr/>
        </p:nvCxnSpPr>
        <p:spPr>
          <a:xfrm rot="5400000">
            <a:off x="2343150" y="1466850"/>
            <a:ext cx="1600200" cy="27813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a:stCxn id="3" idx="2"/>
            <a:endCxn id="44" idx="0"/>
          </p:cNvCxnSpPr>
          <p:nvPr/>
        </p:nvCxnSpPr>
        <p:spPr>
          <a:xfrm rot="16200000" flipH="1">
            <a:off x="5429250" y="1162050"/>
            <a:ext cx="762000" cy="25527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6" name="Straight Arrow Connector 55"/>
          <p:cNvCxnSpPr>
            <a:stCxn id="42" idx="2"/>
            <a:endCxn id="45" idx="0"/>
          </p:cNvCxnSpPr>
          <p:nvPr/>
        </p:nvCxnSpPr>
        <p:spPr>
          <a:xfrm rot="5400000">
            <a:off x="1257300" y="4610100"/>
            <a:ext cx="990600" cy="15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58" name="Rectangle 57"/>
          <p:cNvSpPr/>
          <p:nvPr/>
        </p:nvSpPr>
        <p:spPr>
          <a:xfrm>
            <a:off x="5943600" y="4495800"/>
            <a:ext cx="1066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AR"/>
          </a:p>
        </p:txBody>
      </p:sp>
      <p:sp>
        <p:nvSpPr>
          <p:cNvPr id="60" name="Rectangle 59"/>
          <p:cNvSpPr/>
          <p:nvPr/>
        </p:nvSpPr>
        <p:spPr>
          <a:xfrm>
            <a:off x="7315200" y="4495800"/>
            <a:ext cx="1066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AR"/>
          </a:p>
        </p:txBody>
      </p:sp>
      <p:cxnSp>
        <p:nvCxnSpPr>
          <p:cNvPr id="62" name="Straight Arrow Connector 61"/>
          <p:cNvCxnSpPr>
            <a:stCxn id="44" idx="2"/>
            <a:endCxn id="58" idx="0"/>
          </p:cNvCxnSpPr>
          <p:nvPr/>
        </p:nvCxnSpPr>
        <p:spPr>
          <a:xfrm rot="5400000">
            <a:off x="6172200" y="3581400"/>
            <a:ext cx="1219200" cy="609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63" name="Straight Arrow Connector 62"/>
          <p:cNvCxnSpPr>
            <a:stCxn id="44" idx="2"/>
            <a:endCxn id="60" idx="0"/>
          </p:cNvCxnSpPr>
          <p:nvPr/>
        </p:nvCxnSpPr>
        <p:spPr>
          <a:xfrm rot="16200000" flipH="1">
            <a:off x="6858000" y="3505200"/>
            <a:ext cx="1219200" cy="7620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75" name="TextBox 74"/>
          <p:cNvSpPr txBox="1"/>
          <p:nvPr/>
        </p:nvSpPr>
        <p:spPr>
          <a:xfrm>
            <a:off x="533400" y="1371600"/>
            <a:ext cx="1083630" cy="461665"/>
          </a:xfrm>
          <a:prstGeom prst="rect">
            <a:avLst/>
          </a:prstGeom>
          <a:noFill/>
        </p:spPr>
        <p:txBody>
          <a:bodyPr wrap="none" rtlCol="0">
            <a:spAutoFit/>
          </a:bodyPr>
          <a:lstStyle/>
          <a:p>
            <a:r>
              <a:rPr lang="es-AR" sz="2400" dirty="0" err="1" smtClean="0"/>
              <a:t>Service</a:t>
            </a:r>
            <a:endParaRPr lang="es-AR" sz="2400" dirty="0"/>
          </a:p>
        </p:txBody>
      </p:sp>
      <p:sp>
        <p:nvSpPr>
          <p:cNvPr id="76" name="Rectangle 75"/>
          <p:cNvSpPr/>
          <p:nvPr/>
        </p:nvSpPr>
        <p:spPr>
          <a:xfrm>
            <a:off x="3657600" y="4495800"/>
            <a:ext cx="1828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AR"/>
          </a:p>
        </p:txBody>
      </p:sp>
      <p:cxnSp>
        <p:nvCxnSpPr>
          <p:cNvPr id="77" name="Straight Arrow Connector 76"/>
          <p:cNvCxnSpPr>
            <a:stCxn id="43" idx="2"/>
            <a:endCxn id="76" idx="0"/>
          </p:cNvCxnSpPr>
          <p:nvPr/>
        </p:nvCxnSpPr>
        <p:spPr>
          <a:xfrm rot="5400000">
            <a:off x="3962400" y="3886200"/>
            <a:ext cx="1219200" cy="15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82" name="Straight Arrow Connector 81"/>
          <p:cNvCxnSpPr>
            <a:stCxn id="43" idx="3"/>
            <a:endCxn id="44" idx="1"/>
          </p:cNvCxnSpPr>
          <p:nvPr/>
        </p:nvCxnSpPr>
        <p:spPr>
          <a:xfrm>
            <a:off x="5486400" y="3048000"/>
            <a:ext cx="685800" cy="15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62200"/>
            <a:ext cx="9144000" cy="1200329"/>
          </a:xfrm>
          <a:prstGeom prst="rect">
            <a:avLst/>
          </a:prstGeom>
          <a:noFill/>
        </p:spPr>
        <p:txBody>
          <a:bodyPr wrap="square" rtlCol="0">
            <a:spAutoFit/>
          </a:bodyPr>
          <a:lstStyle/>
          <a:p>
            <a:pPr algn="ctr"/>
            <a:r>
              <a:rPr lang="es-AR" sz="7200" dirty="0" smtClean="0">
                <a:latin typeface="Arial" pitchFamily="34" charset="0"/>
                <a:cs typeface="Arial" pitchFamily="34" charset="0"/>
              </a:rPr>
              <a:t>Servicios</a:t>
            </a:r>
            <a:endParaRPr lang="es-AR" sz="7200"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371600"/>
            <a:ext cx="8305800" cy="4533549"/>
          </a:xfrm>
          <a:prstGeom prst="rect">
            <a:avLst/>
          </a:prstGeom>
        </p:spPr>
        <p:txBody>
          <a:bodyPr wrap="square">
            <a:spAutoFit/>
          </a:bodyPr>
          <a:lstStyle/>
          <a:p>
            <a:pPr marL="896874" lvl="3" indent="-231584">
              <a:lnSpc>
                <a:spcPct val="90000"/>
              </a:lnSpc>
              <a:spcBef>
                <a:spcPct val="25000"/>
              </a:spcBef>
              <a:spcAft>
                <a:spcPct val="25000"/>
              </a:spcAft>
              <a:buClr>
                <a:srgbClr val="8A8E30"/>
              </a:buClr>
              <a:buBlip>
                <a:blip r:embed="rId3"/>
              </a:buBlip>
              <a:tabLst>
                <a:tab pos="187952" algn="l"/>
              </a:tabLst>
            </a:pPr>
            <a:r>
              <a:rPr lang="en-US" sz="2600" dirty="0" smtClean="0">
                <a:solidFill>
                  <a:srgbClr val="000000"/>
                </a:solidFill>
                <a:latin typeface="Arial" pitchFamily="34" charset="0"/>
                <a:cs typeface="Arial" pitchFamily="34" charset="0"/>
              </a:rPr>
              <a:t>Vista </a:t>
            </a:r>
            <a:r>
              <a:rPr lang="en-US" sz="2600" dirty="0" err="1" smtClean="0">
                <a:solidFill>
                  <a:srgbClr val="000000"/>
                </a:solidFill>
                <a:latin typeface="Arial" pitchFamily="34" charset="0"/>
                <a:cs typeface="Arial" pitchFamily="34" charset="0"/>
              </a:rPr>
              <a:t>estructural</a:t>
            </a:r>
            <a:r>
              <a:rPr lang="en-US" sz="2600" dirty="0" smtClean="0">
                <a:solidFill>
                  <a:srgbClr val="000000"/>
                </a:solidFill>
                <a:latin typeface="Arial" pitchFamily="34" charset="0"/>
                <a:cs typeface="Arial" pitchFamily="34" charset="0"/>
              </a:rPr>
              <a:t> de alto </a:t>
            </a:r>
            <a:r>
              <a:rPr lang="en-US" sz="2600" dirty="0" err="1" smtClean="0">
                <a:solidFill>
                  <a:srgbClr val="000000"/>
                </a:solidFill>
                <a:latin typeface="Arial" pitchFamily="34" charset="0"/>
                <a:cs typeface="Arial" pitchFamily="34" charset="0"/>
              </a:rPr>
              <a:t>nivel</a:t>
            </a:r>
            <a:endParaRPr lang="en-US" sz="2600" dirty="0" smtClean="0">
              <a:solidFill>
                <a:srgbClr val="000000"/>
              </a:solidFill>
              <a:latin typeface="Arial" pitchFamily="34" charset="0"/>
              <a:cs typeface="Arial" pitchFamily="34" charset="0"/>
            </a:endParaRPr>
          </a:p>
          <a:p>
            <a:pPr marL="896874" lvl="3" indent="-231584">
              <a:lnSpc>
                <a:spcPct val="90000"/>
              </a:lnSpc>
              <a:spcBef>
                <a:spcPct val="25000"/>
              </a:spcBef>
              <a:spcAft>
                <a:spcPct val="25000"/>
              </a:spcAft>
              <a:buClr>
                <a:srgbClr val="8A8E30"/>
              </a:buClr>
              <a:buBlip>
                <a:blip r:embed="rId3"/>
              </a:buBlip>
              <a:tabLst>
                <a:tab pos="187952" algn="l"/>
              </a:tabLst>
            </a:pPr>
            <a:r>
              <a:rPr lang="en-US" sz="2600" dirty="0" smtClean="0">
                <a:solidFill>
                  <a:srgbClr val="000000"/>
                </a:solidFill>
                <a:latin typeface="Arial" pitchFamily="34" charset="0"/>
                <a:cs typeface="Arial" pitchFamily="34" charset="0"/>
              </a:rPr>
              <a:t>Se </a:t>
            </a:r>
            <a:r>
              <a:rPr lang="en-US" sz="2600" dirty="0" err="1" smtClean="0">
                <a:solidFill>
                  <a:srgbClr val="000000"/>
                </a:solidFill>
                <a:latin typeface="Arial" pitchFamily="34" charset="0"/>
                <a:cs typeface="Arial" pitchFamily="34" charset="0"/>
              </a:rPr>
              <a:t>concentra</a:t>
            </a:r>
            <a:r>
              <a:rPr lang="en-US" sz="2600" dirty="0" smtClean="0">
                <a:solidFill>
                  <a:srgbClr val="000000"/>
                </a:solidFill>
                <a:latin typeface="Arial" pitchFamily="34" charset="0"/>
                <a:cs typeface="Arial" pitchFamily="34" charset="0"/>
              </a:rPr>
              <a:t> en </a:t>
            </a:r>
            <a:r>
              <a:rPr lang="en-US" sz="2600" dirty="0" err="1" smtClean="0">
                <a:solidFill>
                  <a:srgbClr val="000000"/>
                </a:solidFill>
                <a:latin typeface="Arial" pitchFamily="34" charset="0"/>
                <a:cs typeface="Arial" pitchFamily="34" charset="0"/>
              </a:rPr>
              <a:t>requerimientos</a:t>
            </a:r>
            <a:r>
              <a:rPr lang="en-US" sz="2600" dirty="0" smtClean="0">
                <a:solidFill>
                  <a:srgbClr val="000000"/>
                </a:solidFill>
                <a:latin typeface="Arial" pitchFamily="34" charset="0"/>
                <a:cs typeface="Arial" pitchFamily="34" charset="0"/>
              </a:rPr>
              <a:t> no </a:t>
            </a:r>
            <a:r>
              <a:rPr lang="en-US" sz="2600" dirty="0" err="1" smtClean="0">
                <a:solidFill>
                  <a:srgbClr val="000000"/>
                </a:solidFill>
                <a:latin typeface="Arial" pitchFamily="34" charset="0"/>
                <a:cs typeface="Arial" pitchFamily="34" charset="0"/>
              </a:rPr>
              <a:t>funcionales</a:t>
            </a:r>
            <a:endParaRPr lang="en-US" sz="2600" dirty="0" smtClean="0">
              <a:solidFill>
                <a:srgbClr val="000000"/>
              </a:solidFill>
              <a:latin typeface="Arial" pitchFamily="34" charset="0"/>
              <a:cs typeface="Arial" pitchFamily="34" charset="0"/>
            </a:endParaRPr>
          </a:p>
          <a:p>
            <a:pPr marL="896874" lvl="3" indent="-231584">
              <a:lnSpc>
                <a:spcPct val="90000"/>
              </a:lnSpc>
              <a:spcBef>
                <a:spcPct val="25000"/>
              </a:spcBef>
              <a:spcAft>
                <a:spcPct val="25000"/>
              </a:spcAft>
              <a:buClr>
                <a:srgbClr val="8A8E30"/>
              </a:buClr>
              <a:buBlip>
                <a:blip r:embed="rId3"/>
              </a:buBlip>
              <a:tabLst>
                <a:tab pos="187952" algn="l"/>
              </a:tabLst>
            </a:pPr>
            <a:r>
              <a:rPr lang="en-US" sz="2600" dirty="0" err="1" smtClean="0">
                <a:solidFill>
                  <a:srgbClr val="000000"/>
                </a:solidFill>
                <a:latin typeface="Arial" pitchFamily="34" charset="0"/>
                <a:cs typeface="Arial" pitchFamily="34" charset="0"/>
              </a:rPr>
              <a:t>Esencial</a:t>
            </a:r>
            <a:r>
              <a:rPr lang="en-US" sz="2600" dirty="0" smtClean="0">
                <a:solidFill>
                  <a:srgbClr val="000000"/>
                </a:solidFill>
                <a:latin typeface="Arial" pitchFamily="34" charset="0"/>
                <a:cs typeface="Arial" pitchFamily="34" charset="0"/>
              </a:rPr>
              <a:t> </a:t>
            </a:r>
            <a:r>
              <a:rPr lang="en-US" sz="2600" dirty="0" err="1" smtClean="0">
                <a:solidFill>
                  <a:srgbClr val="000000"/>
                </a:solidFill>
                <a:latin typeface="Arial" pitchFamily="34" charset="0"/>
                <a:cs typeface="Arial" pitchFamily="34" charset="0"/>
              </a:rPr>
              <a:t>para</a:t>
            </a:r>
            <a:r>
              <a:rPr lang="en-US" sz="2600" dirty="0" smtClean="0">
                <a:solidFill>
                  <a:srgbClr val="000000"/>
                </a:solidFill>
                <a:latin typeface="Arial" pitchFamily="34" charset="0"/>
                <a:cs typeface="Arial" pitchFamily="34" charset="0"/>
              </a:rPr>
              <a:t> </a:t>
            </a:r>
            <a:r>
              <a:rPr lang="en-US" sz="2600" dirty="0" err="1" smtClean="0">
                <a:solidFill>
                  <a:srgbClr val="000000"/>
                </a:solidFill>
                <a:latin typeface="Arial" pitchFamily="34" charset="0"/>
                <a:cs typeface="Arial" pitchFamily="34" charset="0"/>
              </a:rPr>
              <a:t>éxito</a:t>
            </a:r>
            <a:r>
              <a:rPr lang="en-US" sz="2600" dirty="0" smtClean="0">
                <a:solidFill>
                  <a:srgbClr val="000000"/>
                </a:solidFill>
                <a:latin typeface="Arial" pitchFamily="34" charset="0"/>
                <a:cs typeface="Arial" pitchFamily="34" charset="0"/>
              </a:rPr>
              <a:t> o </a:t>
            </a:r>
            <a:r>
              <a:rPr lang="en-US" sz="2600" dirty="0" err="1" smtClean="0">
                <a:solidFill>
                  <a:srgbClr val="000000"/>
                </a:solidFill>
                <a:latin typeface="Arial" pitchFamily="34" charset="0"/>
                <a:cs typeface="Arial" pitchFamily="34" charset="0"/>
              </a:rPr>
              <a:t>fracaso</a:t>
            </a:r>
            <a:r>
              <a:rPr lang="en-US" sz="2600" dirty="0" smtClean="0">
                <a:solidFill>
                  <a:srgbClr val="000000"/>
                </a:solidFill>
                <a:latin typeface="Arial" pitchFamily="34" charset="0"/>
                <a:cs typeface="Arial" pitchFamily="34" charset="0"/>
              </a:rPr>
              <a:t> de un </a:t>
            </a:r>
            <a:r>
              <a:rPr lang="en-US" sz="2600" dirty="0" err="1" smtClean="0">
                <a:solidFill>
                  <a:srgbClr val="000000"/>
                </a:solidFill>
                <a:latin typeface="Arial" pitchFamily="34" charset="0"/>
                <a:cs typeface="Arial" pitchFamily="34" charset="0"/>
              </a:rPr>
              <a:t>proyecto</a:t>
            </a:r>
            <a:endParaRPr lang="en-US" sz="2600" dirty="0" smtClean="0">
              <a:solidFill>
                <a:srgbClr val="000000"/>
              </a:solidFill>
              <a:latin typeface="Arial" pitchFamily="34" charset="0"/>
              <a:cs typeface="Arial" pitchFamily="34" charset="0"/>
            </a:endParaRPr>
          </a:p>
          <a:p>
            <a:pPr marL="896874" lvl="3" indent="-231584">
              <a:lnSpc>
                <a:spcPct val="90000"/>
              </a:lnSpc>
              <a:spcBef>
                <a:spcPct val="25000"/>
              </a:spcBef>
              <a:spcAft>
                <a:spcPct val="25000"/>
              </a:spcAft>
              <a:buClr>
                <a:srgbClr val="8A8E30"/>
              </a:buClr>
              <a:buBlip>
                <a:blip r:embed="rId3"/>
              </a:buBlip>
              <a:tabLst>
                <a:tab pos="187952" algn="l"/>
              </a:tabLst>
            </a:pPr>
            <a:r>
              <a:rPr lang="es-AR" sz="2600" dirty="0" err="1" smtClean="0">
                <a:solidFill>
                  <a:srgbClr val="000000"/>
                </a:solidFill>
                <a:latin typeface="Arial" pitchFamily="34" charset="0"/>
                <a:cs typeface="Arial" pitchFamily="34" charset="0"/>
              </a:rPr>
              <a:t>Guias</a:t>
            </a:r>
            <a:r>
              <a:rPr lang="es-AR" sz="2600" dirty="0" smtClean="0">
                <a:solidFill>
                  <a:srgbClr val="000000"/>
                </a:solidFill>
                <a:latin typeface="Arial" pitchFamily="34" charset="0"/>
                <a:cs typeface="Arial" pitchFamily="34" charset="0"/>
              </a:rPr>
              <a:t> de desarrollo , estándares  y lineamientos</a:t>
            </a:r>
          </a:p>
          <a:p>
            <a:pPr marL="896874" lvl="3" indent="-231584">
              <a:lnSpc>
                <a:spcPct val="90000"/>
              </a:lnSpc>
              <a:spcBef>
                <a:spcPct val="25000"/>
              </a:spcBef>
              <a:spcAft>
                <a:spcPct val="25000"/>
              </a:spcAft>
              <a:buClr>
                <a:srgbClr val="8A8E30"/>
              </a:buClr>
              <a:buBlip>
                <a:blip r:embed="rId3"/>
              </a:buBlip>
              <a:tabLst>
                <a:tab pos="187952" algn="l"/>
              </a:tabLst>
            </a:pPr>
            <a:r>
              <a:rPr lang="es-AR" sz="2600" dirty="0" smtClean="0">
                <a:solidFill>
                  <a:srgbClr val="000000"/>
                </a:solidFill>
                <a:latin typeface="Arial" pitchFamily="34" charset="0"/>
                <a:cs typeface="Arial" pitchFamily="34" charset="0"/>
              </a:rPr>
              <a:t>Ejemplos de casos de uso típicos</a:t>
            </a:r>
          </a:p>
          <a:p>
            <a:pPr marL="896874" lvl="3" indent="-231584">
              <a:lnSpc>
                <a:spcPct val="90000"/>
              </a:lnSpc>
              <a:spcBef>
                <a:spcPct val="25000"/>
              </a:spcBef>
              <a:spcAft>
                <a:spcPct val="25000"/>
              </a:spcAft>
              <a:buClr>
                <a:srgbClr val="8A8E30"/>
              </a:buClr>
              <a:buBlip>
                <a:blip r:embed="rId3"/>
              </a:buBlip>
              <a:tabLst>
                <a:tab pos="187952" algn="l"/>
              </a:tabLst>
            </a:pPr>
            <a:r>
              <a:rPr lang="es-AR" sz="2600" dirty="0" smtClean="0">
                <a:solidFill>
                  <a:srgbClr val="000000"/>
                </a:solidFill>
                <a:latin typeface="Arial" pitchFamily="34" charset="0"/>
                <a:cs typeface="Arial" pitchFamily="34" charset="0"/>
              </a:rPr>
              <a:t>Definición de atributos de calidad y tecnología empleada</a:t>
            </a:r>
          </a:p>
          <a:p>
            <a:pPr marL="896874" lvl="3" indent="-231584">
              <a:lnSpc>
                <a:spcPct val="90000"/>
              </a:lnSpc>
              <a:spcBef>
                <a:spcPct val="25000"/>
              </a:spcBef>
              <a:spcAft>
                <a:spcPct val="25000"/>
              </a:spcAft>
              <a:buClr>
                <a:srgbClr val="8A8E30"/>
              </a:buClr>
              <a:buBlip>
                <a:blip r:embed="rId3"/>
              </a:buBlip>
              <a:tabLst>
                <a:tab pos="187952" algn="l"/>
              </a:tabLst>
            </a:pPr>
            <a:r>
              <a:rPr lang="es-AR" sz="2600" dirty="0" smtClean="0">
                <a:solidFill>
                  <a:srgbClr val="000000"/>
                </a:solidFill>
                <a:latin typeface="Arial" pitchFamily="34" charset="0"/>
                <a:cs typeface="Arial" pitchFamily="34" charset="0"/>
              </a:rPr>
              <a:t>Guías de </a:t>
            </a:r>
            <a:r>
              <a:rPr lang="es-AR" sz="2600" dirty="0" err="1" smtClean="0">
                <a:solidFill>
                  <a:srgbClr val="000000"/>
                </a:solidFill>
                <a:latin typeface="Arial" pitchFamily="34" charset="0"/>
                <a:cs typeface="Arial" pitchFamily="34" charset="0"/>
              </a:rPr>
              <a:t>testing</a:t>
            </a:r>
            <a:r>
              <a:rPr lang="es-AR" sz="2600" dirty="0" smtClean="0">
                <a:solidFill>
                  <a:srgbClr val="000000"/>
                </a:solidFill>
                <a:latin typeface="Arial" pitchFamily="34" charset="0"/>
                <a:cs typeface="Arial" pitchFamily="34" charset="0"/>
              </a:rPr>
              <a:t> , definición de interfaces externos</a:t>
            </a:r>
            <a:endParaRPr lang="es-MX" sz="2600" dirty="0" smtClean="0">
              <a:solidFill>
                <a:srgbClr val="000000"/>
              </a:solidFill>
              <a:latin typeface="Arial" pitchFamily="34" charset="0"/>
              <a:cs typeface="Arial" pitchFamily="34" charset="0"/>
            </a:endParaRPr>
          </a:p>
        </p:txBody>
      </p:sp>
      <p:sp>
        <p:nvSpPr>
          <p:cNvPr id="3" name="TextBox 2"/>
          <p:cNvSpPr txBox="1"/>
          <p:nvPr/>
        </p:nvSpPr>
        <p:spPr>
          <a:xfrm>
            <a:off x="0" y="228600"/>
            <a:ext cx="9144000" cy="707886"/>
          </a:xfrm>
          <a:prstGeom prst="rect">
            <a:avLst/>
          </a:prstGeom>
          <a:noFill/>
        </p:spPr>
        <p:txBody>
          <a:bodyPr wrap="square" rtlCol="0">
            <a:spAutoFit/>
          </a:bodyPr>
          <a:lstStyle/>
          <a:p>
            <a:pPr algn="ctr"/>
            <a:r>
              <a:rPr lang="es-AR" sz="4000" dirty="0" smtClean="0">
                <a:latin typeface="Arial" pitchFamily="34" charset="0"/>
                <a:cs typeface="Arial" pitchFamily="34" charset="0"/>
              </a:rPr>
              <a:t>Cómo se define una arquitectura ?</a:t>
            </a:r>
            <a:endParaRPr lang="es-AR" sz="4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30997"/>
          </a:xfrm>
          <a:prstGeom prst="rect">
            <a:avLst/>
          </a:prstGeom>
          <a:noFill/>
        </p:spPr>
        <p:txBody>
          <a:bodyPr wrap="square" rtlCol="0">
            <a:spAutoFit/>
          </a:bodyPr>
          <a:lstStyle/>
          <a:p>
            <a:pPr algn="ctr"/>
            <a:r>
              <a:rPr lang="es-AR" sz="4800" dirty="0" smtClean="0">
                <a:latin typeface="Arial" pitchFamily="34" charset="0"/>
                <a:cs typeface="Arial" pitchFamily="34" charset="0"/>
              </a:rPr>
              <a:t>Servicios de Aplicación</a:t>
            </a:r>
            <a:endParaRPr lang="es-AR" sz="4800" dirty="0">
              <a:latin typeface="Arial" pitchFamily="34" charset="0"/>
              <a:cs typeface="Arial" pitchFamily="34" charset="0"/>
            </a:endParaRPr>
          </a:p>
        </p:txBody>
      </p:sp>
      <p:sp>
        <p:nvSpPr>
          <p:cNvPr id="3" name="Oval 2"/>
          <p:cNvSpPr/>
          <p:nvPr/>
        </p:nvSpPr>
        <p:spPr>
          <a:xfrm>
            <a:off x="2438400" y="1828800"/>
            <a:ext cx="4038600" cy="388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t>Modelo de Dominio</a:t>
            </a:r>
            <a:endParaRPr lang="es-AR" sz="3200" dirty="0"/>
          </a:p>
        </p:txBody>
      </p:sp>
      <p:sp>
        <p:nvSpPr>
          <p:cNvPr id="4" name="Donut 3"/>
          <p:cNvSpPr/>
          <p:nvPr/>
        </p:nvSpPr>
        <p:spPr>
          <a:xfrm>
            <a:off x="1524000" y="914400"/>
            <a:ext cx="5867400" cy="5715000"/>
          </a:xfrm>
          <a:prstGeom prst="donut">
            <a:avLst>
              <a:gd name="adj" fmla="val 17231"/>
            </a:avLst>
          </a:prstGeom>
          <a:solidFill>
            <a:schemeClr val="tx2">
              <a:lumMod val="40000"/>
              <a:lumOff val="60000"/>
            </a:schemeClr>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dirty="0">
              <a:solidFill>
                <a:schemeClr val="tx1"/>
              </a:solidFill>
            </a:endParaRPr>
          </a:p>
        </p:txBody>
      </p:sp>
      <p:sp>
        <p:nvSpPr>
          <p:cNvPr id="5" name="TextBox 4"/>
          <p:cNvSpPr txBox="1"/>
          <p:nvPr/>
        </p:nvSpPr>
        <p:spPr>
          <a:xfrm>
            <a:off x="3200400" y="1066800"/>
            <a:ext cx="2654894" cy="923330"/>
          </a:xfrm>
          <a:prstGeom prst="rect">
            <a:avLst/>
          </a:prstGeom>
          <a:noFill/>
        </p:spPr>
        <p:txBody>
          <a:bodyPr wrap="none" rtlCol="0">
            <a:spAutoFit/>
          </a:bodyPr>
          <a:lstStyle/>
          <a:p>
            <a:r>
              <a:rPr lang="es-AR" sz="5400" dirty="0" smtClean="0">
                <a:solidFill>
                  <a:schemeClr val="bg1"/>
                </a:solidFill>
              </a:rPr>
              <a:t>Servicios</a:t>
            </a:r>
            <a:endParaRPr lang="es-AR" sz="54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7columnas.jpg"/>
          <p:cNvPicPr>
            <a:picLocks noChangeAspect="1"/>
          </p:cNvPicPr>
          <p:nvPr/>
        </p:nvPicPr>
        <p:blipFill>
          <a:blip r:embed="rId3" cstate="print"/>
          <a:stretch>
            <a:fillRect/>
          </a:stretch>
        </p:blipFill>
        <p:spPr>
          <a:xfrm>
            <a:off x="-533400" y="0"/>
            <a:ext cx="10287000" cy="6858000"/>
          </a:xfrm>
          <a:prstGeom prst="rect">
            <a:avLst/>
          </a:prstGeom>
        </p:spPr>
      </p:pic>
      <p:sp>
        <p:nvSpPr>
          <p:cNvPr id="2" name="TextBox 1"/>
          <p:cNvSpPr txBox="1"/>
          <p:nvPr/>
        </p:nvSpPr>
        <p:spPr>
          <a:xfrm>
            <a:off x="1752600" y="0"/>
            <a:ext cx="6096000" cy="999768"/>
          </a:xfrm>
          <a:prstGeom prst="roundRect">
            <a:avLst>
              <a:gd name="adj" fmla="val 29296"/>
            </a:avLst>
          </a:prstGeom>
          <a:solidFill>
            <a:srgbClr val="BFBFBF">
              <a:alpha val="25882"/>
            </a:srgb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AR" sz="4800" dirty="0" smtClean="0">
                <a:solidFill>
                  <a:schemeClr val="bg1">
                    <a:lumMod val="95000"/>
                  </a:schemeClr>
                </a:solidFill>
                <a:latin typeface="Arial" pitchFamily="34" charset="0"/>
                <a:cs typeface="Arial" pitchFamily="34" charset="0"/>
              </a:rPr>
              <a:t>Servicios de Soporte</a:t>
            </a:r>
            <a:endParaRPr lang="es-AR" sz="4800" dirty="0">
              <a:solidFill>
                <a:schemeClr val="bg1">
                  <a:lumMod val="95000"/>
                </a:schemeClr>
              </a:solidFill>
              <a:latin typeface="Arial" pitchFamily="34" charset="0"/>
              <a:cs typeface="Arial" pitchFamily="34" charset="0"/>
            </a:endParaRPr>
          </a:p>
        </p:txBody>
      </p:sp>
      <p:sp>
        <p:nvSpPr>
          <p:cNvPr id="11" name="TextBox 10"/>
          <p:cNvSpPr txBox="1"/>
          <p:nvPr/>
        </p:nvSpPr>
        <p:spPr>
          <a:xfrm rot="18832734">
            <a:off x="-81006" y="3420570"/>
            <a:ext cx="700833" cy="707886"/>
          </a:xfrm>
          <a:prstGeom prst="rect">
            <a:avLst/>
          </a:prstGeom>
          <a:noFill/>
        </p:spPr>
        <p:txBody>
          <a:bodyPr wrap="none" rtlCol="0">
            <a:spAutoFit/>
          </a:bodyPr>
          <a:lstStyle/>
          <a:p>
            <a:r>
              <a:rPr lang="es-AR" sz="4000" dirty="0" smtClean="0"/>
              <a:t>TX</a:t>
            </a:r>
            <a:endParaRPr lang="es-AR" sz="4000" dirty="0"/>
          </a:p>
        </p:txBody>
      </p:sp>
      <p:sp>
        <p:nvSpPr>
          <p:cNvPr id="12" name="TextBox 11"/>
          <p:cNvSpPr txBox="1"/>
          <p:nvPr/>
        </p:nvSpPr>
        <p:spPr>
          <a:xfrm rot="18500932">
            <a:off x="-552356" y="4103901"/>
            <a:ext cx="2975751" cy="707886"/>
          </a:xfrm>
          <a:prstGeom prst="rect">
            <a:avLst/>
          </a:prstGeom>
          <a:noFill/>
        </p:spPr>
        <p:txBody>
          <a:bodyPr wrap="none" rtlCol="0">
            <a:spAutoFit/>
          </a:bodyPr>
          <a:lstStyle/>
          <a:p>
            <a:r>
              <a:rPr lang="es-AR" sz="4000" dirty="0" smtClean="0"/>
              <a:t>Notificadores</a:t>
            </a:r>
            <a:endParaRPr lang="es-AR" sz="4000" dirty="0"/>
          </a:p>
        </p:txBody>
      </p:sp>
      <p:sp>
        <p:nvSpPr>
          <p:cNvPr id="13" name="TextBox 12"/>
          <p:cNvSpPr txBox="1"/>
          <p:nvPr/>
        </p:nvSpPr>
        <p:spPr>
          <a:xfrm rot="17753224">
            <a:off x="1294254" y="4400501"/>
            <a:ext cx="1789208" cy="707886"/>
          </a:xfrm>
          <a:prstGeom prst="rect">
            <a:avLst/>
          </a:prstGeom>
          <a:noFill/>
        </p:spPr>
        <p:txBody>
          <a:bodyPr wrap="none" rtlCol="0">
            <a:spAutoFit/>
          </a:bodyPr>
          <a:lstStyle/>
          <a:p>
            <a:r>
              <a:rPr lang="es-AR" sz="4000" dirty="0" err="1" smtClean="0"/>
              <a:t>Logging</a:t>
            </a:r>
            <a:endParaRPr lang="es-AR" sz="4000" dirty="0"/>
          </a:p>
        </p:txBody>
      </p:sp>
      <p:sp>
        <p:nvSpPr>
          <p:cNvPr id="14" name="TextBox 13"/>
          <p:cNvSpPr txBox="1"/>
          <p:nvPr/>
        </p:nvSpPr>
        <p:spPr>
          <a:xfrm rot="16595837">
            <a:off x="2927565" y="4567824"/>
            <a:ext cx="2116092" cy="707886"/>
          </a:xfrm>
          <a:prstGeom prst="rect">
            <a:avLst/>
          </a:prstGeom>
          <a:noFill/>
        </p:spPr>
        <p:txBody>
          <a:bodyPr wrap="none" rtlCol="0">
            <a:spAutoFit/>
          </a:bodyPr>
          <a:lstStyle/>
          <a:p>
            <a:r>
              <a:rPr lang="es-AR" sz="4000" dirty="0" smtClean="0"/>
              <a:t>Auditoria</a:t>
            </a:r>
            <a:endParaRPr lang="es-AR" sz="4000" dirty="0"/>
          </a:p>
        </p:txBody>
      </p:sp>
      <p:sp>
        <p:nvSpPr>
          <p:cNvPr id="15" name="TextBox 14"/>
          <p:cNvSpPr txBox="1"/>
          <p:nvPr/>
        </p:nvSpPr>
        <p:spPr>
          <a:xfrm rot="4795174">
            <a:off x="4026523" y="4635922"/>
            <a:ext cx="3834704" cy="707886"/>
          </a:xfrm>
          <a:prstGeom prst="rect">
            <a:avLst/>
          </a:prstGeom>
          <a:noFill/>
        </p:spPr>
        <p:txBody>
          <a:bodyPr wrap="none" rtlCol="0">
            <a:spAutoFit/>
          </a:bodyPr>
          <a:lstStyle/>
          <a:p>
            <a:r>
              <a:rPr lang="es-AR" sz="4000" dirty="0" smtClean="0"/>
              <a:t>Cola de Mensajes</a:t>
            </a:r>
            <a:endParaRPr lang="es-AR" sz="4000" dirty="0"/>
          </a:p>
        </p:txBody>
      </p:sp>
      <p:sp>
        <p:nvSpPr>
          <p:cNvPr id="16" name="TextBox 15"/>
          <p:cNvSpPr txBox="1"/>
          <p:nvPr/>
        </p:nvSpPr>
        <p:spPr>
          <a:xfrm rot="3628383">
            <a:off x="5818625" y="4779637"/>
            <a:ext cx="4042517" cy="707886"/>
          </a:xfrm>
          <a:prstGeom prst="rect">
            <a:avLst/>
          </a:prstGeom>
          <a:noFill/>
        </p:spPr>
        <p:txBody>
          <a:bodyPr wrap="none" rtlCol="0">
            <a:spAutoFit/>
          </a:bodyPr>
          <a:lstStyle/>
          <a:p>
            <a:r>
              <a:rPr lang="es-AR" sz="4000" dirty="0" smtClean="0"/>
              <a:t>Manejo de Errores</a:t>
            </a:r>
            <a:endParaRPr lang="es-AR" sz="4000" dirty="0"/>
          </a:p>
        </p:txBody>
      </p:sp>
      <p:sp>
        <p:nvSpPr>
          <p:cNvPr id="17" name="TextBox 16"/>
          <p:cNvSpPr txBox="1"/>
          <p:nvPr/>
        </p:nvSpPr>
        <p:spPr>
          <a:xfrm rot="3867994">
            <a:off x="5776076" y="5167925"/>
            <a:ext cx="2645404" cy="707886"/>
          </a:xfrm>
          <a:prstGeom prst="rect">
            <a:avLst/>
          </a:prstGeom>
          <a:noFill/>
        </p:spPr>
        <p:txBody>
          <a:bodyPr wrap="none" rtlCol="0">
            <a:spAutoFit/>
          </a:bodyPr>
          <a:lstStyle/>
          <a:p>
            <a:r>
              <a:rPr lang="es-AR" sz="4000" dirty="0" smtClean="0"/>
              <a:t>Persistencia</a:t>
            </a:r>
            <a:endParaRPr lang="es-AR"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a:spLocks noChangeAspect="1"/>
          </p:cNvSpPr>
          <p:nvPr/>
        </p:nvSpPr>
        <p:spPr>
          <a:xfrm>
            <a:off x="990600" y="2438400"/>
            <a:ext cx="6477000" cy="2590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lgn="r">
              <a:defRPr/>
            </a:pPr>
            <a:r>
              <a:rPr lang="es-AR" sz="2000" dirty="0" smtClean="0">
                <a:solidFill>
                  <a:schemeClr val="tx1"/>
                </a:solidFill>
                <a:latin typeface="Arial" pitchFamily="34" charset="0"/>
                <a:cs typeface="Arial" pitchFamily="34" charset="0"/>
              </a:rPr>
              <a:t> </a:t>
            </a:r>
            <a:endParaRPr lang="en-US" sz="2000" dirty="0">
              <a:solidFill>
                <a:schemeClr val="tx1"/>
              </a:solidFill>
              <a:latin typeface="Arial" pitchFamily="34" charset="0"/>
              <a:cs typeface="Arial" pitchFamily="34" charset="0"/>
            </a:endParaRPr>
          </a:p>
        </p:txBody>
      </p:sp>
      <p:sp>
        <p:nvSpPr>
          <p:cNvPr id="21" name="Rounded Rectangle 20"/>
          <p:cNvSpPr>
            <a:spLocks noChangeAspect="1"/>
          </p:cNvSpPr>
          <p:nvPr/>
        </p:nvSpPr>
        <p:spPr>
          <a:xfrm>
            <a:off x="1066800" y="2847975"/>
            <a:ext cx="6181726" cy="357187"/>
          </a:xfrm>
          <a:prstGeom prst="roundRect">
            <a:avLst/>
          </a:prstGeom>
        </p:spPr>
        <p:style>
          <a:lnRef idx="2">
            <a:schemeClr val="accent1"/>
          </a:lnRef>
          <a:fillRef idx="1">
            <a:schemeClr val="lt1"/>
          </a:fillRef>
          <a:effectRef idx="0">
            <a:schemeClr val="accent1"/>
          </a:effectRef>
          <a:fontRef idx="minor">
            <a:schemeClr val="dk1"/>
          </a:fontRef>
        </p:style>
        <p:txBody>
          <a:bodyPr/>
          <a:lstStyle/>
          <a:p>
            <a:pPr algn="r">
              <a:defRPr/>
            </a:pPr>
            <a:r>
              <a:rPr lang="es-AR" dirty="0" smtClean="0">
                <a:solidFill>
                  <a:schemeClr val="tx1"/>
                </a:solidFill>
                <a:latin typeface="Arial" pitchFamily="34" charset="0"/>
                <a:cs typeface="Arial" pitchFamily="34" charset="0"/>
              </a:rPr>
              <a:t>Servicios de aplicación</a:t>
            </a:r>
            <a:endParaRPr lang="en-US" dirty="0">
              <a:solidFill>
                <a:schemeClr val="tx1"/>
              </a:solidFill>
              <a:latin typeface="Arial" pitchFamily="34" charset="0"/>
              <a:cs typeface="Arial" pitchFamily="34" charset="0"/>
            </a:endParaRPr>
          </a:p>
        </p:txBody>
      </p:sp>
      <p:sp>
        <p:nvSpPr>
          <p:cNvPr id="2" name="TextBox 1"/>
          <p:cNvSpPr txBox="1"/>
          <p:nvPr/>
        </p:nvSpPr>
        <p:spPr>
          <a:xfrm>
            <a:off x="0" y="0"/>
            <a:ext cx="9144000" cy="830997"/>
          </a:xfrm>
          <a:prstGeom prst="rect">
            <a:avLst/>
          </a:prstGeom>
          <a:noFill/>
        </p:spPr>
        <p:txBody>
          <a:bodyPr wrap="square" rtlCol="0">
            <a:spAutoFit/>
          </a:bodyPr>
          <a:lstStyle/>
          <a:p>
            <a:pPr algn="ctr"/>
            <a:r>
              <a:rPr lang="es-MX" sz="4800" dirty="0" smtClean="0">
                <a:latin typeface="Arial" pitchFamily="34" charset="0"/>
                <a:cs typeface="Arial" pitchFamily="34" charset="0"/>
              </a:rPr>
              <a:t>Arquitectura Propuesta</a:t>
            </a:r>
            <a:endParaRPr lang="es-AR" sz="4800" b="1" dirty="0">
              <a:latin typeface="Arial" pitchFamily="34" charset="0"/>
              <a:cs typeface="Arial" pitchFamily="34" charset="0"/>
            </a:endParaRPr>
          </a:p>
        </p:txBody>
      </p:sp>
      <p:sp>
        <p:nvSpPr>
          <p:cNvPr id="3" name="Rounded Rectangle 2"/>
          <p:cNvSpPr>
            <a:spLocks noChangeAspect="1"/>
          </p:cNvSpPr>
          <p:nvPr/>
        </p:nvSpPr>
        <p:spPr>
          <a:xfrm>
            <a:off x="1066800" y="3305175"/>
            <a:ext cx="6215063" cy="1600199"/>
          </a:xfrm>
          <a:prstGeom prst="roundRect">
            <a:avLst/>
          </a:prstGeom>
        </p:spPr>
        <p:style>
          <a:lnRef idx="2">
            <a:schemeClr val="accent1"/>
          </a:lnRef>
          <a:fillRef idx="1">
            <a:schemeClr val="lt1"/>
          </a:fillRef>
          <a:effectRef idx="0">
            <a:schemeClr val="accent1"/>
          </a:effectRef>
          <a:fontRef idx="minor">
            <a:schemeClr val="dk1"/>
          </a:fontRef>
        </p:style>
        <p:txBody>
          <a:bodyPr/>
          <a:lstStyle/>
          <a:p>
            <a:pPr algn="r">
              <a:defRPr/>
            </a:pPr>
            <a:r>
              <a:rPr lang="es-AR" dirty="0" smtClean="0">
                <a:solidFill>
                  <a:schemeClr val="tx1"/>
                </a:solidFill>
                <a:latin typeface="Arial" pitchFamily="34" charset="0"/>
                <a:cs typeface="Arial" pitchFamily="34" charset="0"/>
              </a:rPr>
              <a:t> Servicios de soporte </a:t>
            </a:r>
            <a:endParaRPr lang="en-US" dirty="0">
              <a:solidFill>
                <a:schemeClr val="tx1"/>
              </a:solidFill>
              <a:latin typeface="Arial" pitchFamily="34" charset="0"/>
              <a:cs typeface="Arial" pitchFamily="34" charset="0"/>
            </a:endParaRPr>
          </a:p>
        </p:txBody>
      </p:sp>
      <p:sp>
        <p:nvSpPr>
          <p:cNvPr id="4" name="Rounded Rectangle 3"/>
          <p:cNvSpPr>
            <a:spLocks noChangeAspect="1"/>
          </p:cNvSpPr>
          <p:nvPr/>
        </p:nvSpPr>
        <p:spPr>
          <a:xfrm>
            <a:off x="1028700" y="1895464"/>
            <a:ext cx="6477000" cy="48578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lgn="r">
              <a:defRPr/>
            </a:pPr>
            <a:r>
              <a:rPr lang="es-AR" sz="2000" dirty="0" smtClean="0">
                <a:solidFill>
                  <a:schemeClr val="tx1"/>
                </a:solidFill>
                <a:latin typeface="Arial" pitchFamily="34" charset="0"/>
                <a:cs typeface="Arial" pitchFamily="34" charset="0"/>
              </a:rPr>
              <a:t>Web-</a:t>
            </a:r>
            <a:r>
              <a:rPr lang="es-AR" sz="2000" dirty="0" err="1" smtClean="0">
                <a:solidFill>
                  <a:schemeClr val="tx1"/>
                </a:solidFill>
                <a:latin typeface="Arial" pitchFamily="34" charset="0"/>
                <a:cs typeface="Arial" pitchFamily="34" charset="0"/>
              </a:rPr>
              <a:t>Services</a:t>
            </a:r>
            <a:endParaRPr lang="en-US" sz="2000" dirty="0">
              <a:solidFill>
                <a:schemeClr val="tx1"/>
              </a:solidFill>
              <a:latin typeface="Arial" pitchFamily="34" charset="0"/>
              <a:cs typeface="Arial" pitchFamily="34" charset="0"/>
            </a:endParaRPr>
          </a:p>
        </p:txBody>
      </p:sp>
      <p:sp>
        <p:nvSpPr>
          <p:cNvPr id="5" name="Rounded Rectangle 4"/>
          <p:cNvSpPr>
            <a:spLocks noChangeAspect="1"/>
          </p:cNvSpPr>
          <p:nvPr/>
        </p:nvSpPr>
        <p:spPr>
          <a:xfrm>
            <a:off x="1066800" y="5121252"/>
            <a:ext cx="6477000" cy="457199"/>
          </a:xfrm>
          <a:prstGeom prst="roundRect">
            <a:avLst>
              <a:gd name="adj" fmla="val 7115"/>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s-AR" sz="2000" dirty="0" smtClean="0">
                <a:solidFill>
                  <a:schemeClr val="tx1"/>
                </a:solidFill>
                <a:latin typeface="Arial" pitchFamily="34" charset="0"/>
                <a:cs typeface="Arial" pitchFamily="34" charset="0"/>
              </a:rPr>
              <a:t>Modelo</a:t>
            </a:r>
            <a:endParaRPr lang="en-US" sz="2000" dirty="0">
              <a:solidFill>
                <a:schemeClr val="tx1"/>
              </a:solidFill>
              <a:latin typeface="Arial" pitchFamily="34" charset="0"/>
              <a:cs typeface="Arial" pitchFamily="34" charset="0"/>
            </a:endParaRPr>
          </a:p>
        </p:txBody>
      </p:sp>
      <p:sp>
        <p:nvSpPr>
          <p:cNvPr id="6" name="Rounded Rectangle 5"/>
          <p:cNvSpPr>
            <a:spLocks noChangeAspect="1"/>
          </p:cNvSpPr>
          <p:nvPr/>
        </p:nvSpPr>
        <p:spPr>
          <a:xfrm>
            <a:off x="1066800" y="5715000"/>
            <a:ext cx="6477000" cy="457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s-AR" sz="2000" dirty="0">
                <a:solidFill>
                  <a:schemeClr val="tx1"/>
                </a:solidFill>
                <a:latin typeface="Arial" pitchFamily="34" charset="0"/>
                <a:cs typeface="Arial" pitchFamily="34" charset="0"/>
              </a:rPr>
              <a:t>Persistencia</a:t>
            </a:r>
            <a:endParaRPr lang="en-US" sz="2000" dirty="0">
              <a:solidFill>
                <a:schemeClr val="tx1"/>
              </a:solidFill>
              <a:latin typeface="Arial" pitchFamily="34" charset="0"/>
              <a:cs typeface="Arial" pitchFamily="34" charset="0"/>
            </a:endParaRPr>
          </a:p>
        </p:txBody>
      </p:sp>
      <p:sp>
        <p:nvSpPr>
          <p:cNvPr id="25" name="Rounded Rectangle 24"/>
          <p:cNvSpPr>
            <a:spLocks noChangeAspect="1"/>
          </p:cNvSpPr>
          <p:nvPr/>
        </p:nvSpPr>
        <p:spPr>
          <a:xfrm>
            <a:off x="1143000" y="3733800"/>
            <a:ext cx="5943600" cy="30480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lstStyle/>
          <a:p>
            <a:pPr algn="r">
              <a:defRPr/>
            </a:pPr>
            <a:r>
              <a:rPr lang="es-AR" dirty="0" err="1" smtClean="0">
                <a:solidFill>
                  <a:schemeClr val="tx1"/>
                </a:solidFill>
                <a:latin typeface="Arial" pitchFamily="34" charset="0"/>
                <a:cs typeface="Arial" pitchFamily="34" charset="0"/>
              </a:rPr>
              <a:t>Transaccionalidad</a:t>
            </a:r>
            <a:endParaRPr lang="en-US" dirty="0">
              <a:solidFill>
                <a:schemeClr val="tx1"/>
              </a:solidFill>
              <a:latin typeface="Arial" pitchFamily="34" charset="0"/>
              <a:cs typeface="Arial" pitchFamily="34" charset="0"/>
            </a:endParaRPr>
          </a:p>
        </p:txBody>
      </p:sp>
      <p:sp>
        <p:nvSpPr>
          <p:cNvPr id="26" name="Rounded Rectangle 25"/>
          <p:cNvSpPr>
            <a:spLocks noChangeAspect="1"/>
          </p:cNvSpPr>
          <p:nvPr/>
        </p:nvSpPr>
        <p:spPr>
          <a:xfrm>
            <a:off x="1143000" y="4114800"/>
            <a:ext cx="5943600" cy="30480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lstStyle/>
          <a:p>
            <a:pPr algn="r">
              <a:defRPr/>
            </a:pPr>
            <a:r>
              <a:rPr lang="es-AR" dirty="0" smtClean="0">
                <a:solidFill>
                  <a:schemeClr val="tx1"/>
                </a:solidFill>
                <a:latin typeface="Arial" pitchFamily="34" charset="0"/>
                <a:cs typeface="Arial" pitchFamily="34" charset="0"/>
              </a:rPr>
              <a:t>Error </a:t>
            </a:r>
            <a:r>
              <a:rPr lang="es-AR" dirty="0" err="1" smtClean="0">
                <a:solidFill>
                  <a:schemeClr val="tx1"/>
                </a:solidFill>
                <a:latin typeface="Arial" pitchFamily="34" charset="0"/>
                <a:cs typeface="Arial" pitchFamily="34" charset="0"/>
              </a:rPr>
              <a:t>Handler</a:t>
            </a:r>
            <a:endParaRPr lang="en-US" dirty="0">
              <a:solidFill>
                <a:schemeClr val="tx1"/>
              </a:solidFill>
              <a:latin typeface="Arial" pitchFamily="34" charset="0"/>
              <a:cs typeface="Arial" pitchFamily="34" charset="0"/>
            </a:endParaRPr>
          </a:p>
        </p:txBody>
      </p:sp>
      <p:sp>
        <p:nvSpPr>
          <p:cNvPr id="27" name="Rounded Rectangle 26"/>
          <p:cNvSpPr>
            <a:spLocks noChangeAspect="1"/>
          </p:cNvSpPr>
          <p:nvPr/>
        </p:nvSpPr>
        <p:spPr>
          <a:xfrm>
            <a:off x="1143000" y="4464271"/>
            <a:ext cx="5943600" cy="30480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lstStyle/>
          <a:p>
            <a:pPr algn="r">
              <a:defRPr/>
            </a:pPr>
            <a:r>
              <a:rPr lang="es-AR" dirty="0" smtClean="0">
                <a:solidFill>
                  <a:schemeClr val="tx1"/>
                </a:solidFill>
                <a:latin typeface="Arial" pitchFamily="34" charset="0"/>
                <a:cs typeface="Arial" pitchFamily="34" charset="0"/>
              </a:rPr>
              <a:t>Auditoria</a:t>
            </a:r>
            <a:endParaRPr lang="en-US" dirty="0">
              <a:solidFill>
                <a:schemeClr val="tx1"/>
              </a:solidFill>
              <a:latin typeface="Arial" pitchFamily="34" charset="0"/>
              <a:cs typeface="Arial" pitchFamily="34" charset="0"/>
            </a:endParaRPr>
          </a:p>
        </p:txBody>
      </p:sp>
      <p:grpSp>
        <p:nvGrpSpPr>
          <p:cNvPr id="7" name="Group 27"/>
          <p:cNvGrpSpPr/>
          <p:nvPr/>
        </p:nvGrpSpPr>
        <p:grpSpPr>
          <a:xfrm>
            <a:off x="1468116" y="2047863"/>
            <a:ext cx="1884684" cy="3971937"/>
            <a:chOff x="423863" y="1514463"/>
            <a:chExt cx="1884684" cy="4686312"/>
          </a:xfrm>
        </p:grpSpPr>
        <p:sp>
          <p:nvSpPr>
            <p:cNvPr id="11" name="Rounded Rectangle 10"/>
            <p:cNvSpPr>
              <a:spLocks noChangeAspect="1"/>
            </p:cNvSpPr>
            <p:nvPr/>
          </p:nvSpPr>
          <p:spPr>
            <a:xfrm>
              <a:off x="423863" y="1514463"/>
              <a:ext cx="571504" cy="46863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vert270" anchor="ctr"/>
            <a:lstStyle/>
            <a:p>
              <a:pPr algn="ctr">
                <a:defRPr/>
              </a:pPr>
              <a:r>
                <a:rPr lang="es-AR" sz="2000" dirty="0" err="1" smtClean="0">
                  <a:solidFill>
                    <a:schemeClr val="tx1"/>
                  </a:solidFill>
                  <a:latin typeface="Arial" pitchFamily="34" charset="0"/>
                  <a:cs typeface="Arial" pitchFamily="34" charset="0"/>
                </a:rPr>
                <a:t>Concern</a:t>
              </a:r>
              <a:r>
                <a:rPr lang="es-AR" sz="2000" dirty="0" smtClean="0">
                  <a:solidFill>
                    <a:schemeClr val="tx1"/>
                  </a:solidFill>
                  <a:latin typeface="Arial" pitchFamily="34" charset="0"/>
                  <a:cs typeface="Arial" pitchFamily="34" charset="0"/>
                </a:rPr>
                <a:t> A</a:t>
              </a:r>
              <a:endParaRPr lang="en-US" sz="2000" dirty="0">
                <a:solidFill>
                  <a:schemeClr val="tx1"/>
                </a:solidFill>
                <a:latin typeface="Arial" pitchFamily="34" charset="0"/>
                <a:cs typeface="Arial" pitchFamily="34" charset="0"/>
              </a:endParaRPr>
            </a:p>
          </p:txBody>
        </p:sp>
        <p:sp>
          <p:nvSpPr>
            <p:cNvPr id="12" name="Rounded Rectangle 11"/>
            <p:cNvSpPr>
              <a:spLocks noChangeAspect="1"/>
            </p:cNvSpPr>
            <p:nvPr/>
          </p:nvSpPr>
          <p:spPr>
            <a:xfrm>
              <a:off x="1080453" y="1514463"/>
              <a:ext cx="571504" cy="46863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vert270" anchor="ctr"/>
            <a:lstStyle/>
            <a:p>
              <a:pPr algn="ctr">
                <a:defRPr/>
              </a:pPr>
              <a:r>
                <a:rPr lang="es-AR" sz="2000" dirty="0" err="1" smtClean="0">
                  <a:solidFill>
                    <a:schemeClr val="tx1"/>
                  </a:solidFill>
                  <a:latin typeface="Arial" pitchFamily="34" charset="0"/>
                  <a:cs typeface="Arial" pitchFamily="34" charset="0"/>
                </a:rPr>
                <a:t>Concern</a:t>
              </a:r>
              <a:r>
                <a:rPr lang="es-AR" sz="2000" dirty="0" smtClean="0">
                  <a:solidFill>
                    <a:schemeClr val="tx1"/>
                  </a:solidFill>
                  <a:latin typeface="Arial" pitchFamily="34" charset="0"/>
                  <a:cs typeface="Arial" pitchFamily="34" charset="0"/>
                </a:rPr>
                <a:t> B</a:t>
              </a:r>
              <a:endParaRPr lang="en-US" sz="2000" dirty="0">
                <a:solidFill>
                  <a:schemeClr val="tx1"/>
                </a:solidFill>
                <a:latin typeface="Arial" pitchFamily="34" charset="0"/>
                <a:cs typeface="Arial" pitchFamily="34" charset="0"/>
              </a:endParaRPr>
            </a:p>
          </p:txBody>
        </p:sp>
        <p:sp>
          <p:nvSpPr>
            <p:cNvPr id="13" name="Rounded Rectangle 12"/>
            <p:cNvSpPr>
              <a:spLocks noChangeAspect="1"/>
            </p:cNvSpPr>
            <p:nvPr/>
          </p:nvSpPr>
          <p:spPr>
            <a:xfrm>
              <a:off x="1737043" y="1514463"/>
              <a:ext cx="571504" cy="46863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vert270" anchor="ctr"/>
            <a:lstStyle/>
            <a:p>
              <a:pPr algn="ctr">
                <a:defRPr/>
              </a:pPr>
              <a:r>
                <a:rPr lang="es-AR" sz="2000" dirty="0" err="1" smtClean="0">
                  <a:solidFill>
                    <a:schemeClr val="tx1"/>
                  </a:solidFill>
                  <a:latin typeface="Arial" pitchFamily="34" charset="0"/>
                  <a:cs typeface="Arial" pitchFamily="34" charset="0"/>
                </a:rPr>
                <a:t>Concern</a:t>
              </a:r>
              <a:r>
                <a:rPr lang="es-AR" sz="2000" dirty="0" smtClean="0">
                  <a:solidFill>
                    <a:schemeClr val="tx1"/>
                  </a:solidFill>
                  <a:latin typeface="Arial" pitchFamily="34" charset="0"/>
                  <a:cs typeface="Arial" pitchFamily="34" charset="0"/>
                </a:rPr>
                <a:t> C</a:t>
              </a:r>
              <a:endParaRPr lang="en-US" sz="2000" dirty="0">
                <a:solidFill>
                  <a:schemeClr val="tx1"/>
                </a:solidFill>
                <a:latin typeface="Arial" pitchFamily="34" charset="0"/>
                <a:cs typeface="Arial" pitchFamily="34" charset="0"/>
              </a:endParaRPr>
            </a:p>
          </p:txBody>
        </p:sp>
      </p:grpSp>
      <p:sp>
        <p:nvSpPr>
          <p:cNvPr id="31" name="TextBox 30"/>
          <p:cNvSpPr txBox="1"/>
          <p:nvPr/>
        </p:nvSpPr>
        <p:spPr>
          <a:xfrm>
            <a:off x="6012382" y="2438400"/>
            <a:ext cx="1226618" cy="400110"/>
          </a:xfrm>
          <a:prstGeom prst="rect">
            <a:avLst/>
          </a:prstGeom>
          <a:noFill/>
        </p:spPr>
        <p:txBody>
          <a:bodyPr wrap="none" rtlCol="0">
            <a:spAutoFit/>
          </a:bodyPr>
          <a:lstStyle/>
          <a:p>
            <a:r>
              <a:rPr lang="es-AR" sz="2000" dirty="0" smtClean="0">
                <a:latin typeface="Arial" pitchFamily="34" charset="0"/>
                <a:cs typeface="Arial" pitchFamily="34" charset="0"/>
              </a:rPr>
              <a:t>Servicios</a:t>
            </a:r>
            <a:endParaRPr lang="en-US" sz="2000" dirty="0">
              <a:latin typeface="Arial" pitchFamily="34" charset="0"/>
              <a:cs typeface="Arial" pitchFamily="34" charset="0"/>
            </a:endParaRPr>
          </a:p>
        </p:txBody>
      </p:sp>
      <p:sp>
        <p:nvSpPr>
          <p:cNvPr id="19" name="Can 18"/>
          <p:cNvSpPr/>
          <p:nvPr/>
        </p:nvSpPr>
        <p:spPr>
          <a:xfrm>
            <a:off x="3581400" y="6400800"/>
            <a:ext cx="1371600" cy="60960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smtClean="0">
                <a:solidFill>
                  <a:schemeClr val="tx1"/>
                </a:solidFill>
              </a:rPr>
              <a:t>DB</a:t>
            </a:r>
            <a:endParaRPr lang="en-US" dirty="0">
              <a:solidFill>
                <a:schemeClr val="tx1"/>
              </a:solidFill>
            </a:endParaRPr>
          </a:p>
        </p:txBody>
      </p:sp>
      <p:cxnSp>
        <p:nvCxnSpPr>
          <p:cNvPr id="22" name="Straight Arrow Connector 21"/>
          <p:cNvCxnSpPr/>
          <p:nvPr/>
        </p:nvCxnSpPr>
        <p:spPr>
          <a:xfrm>
            <a:off x="2514600" y="6324600"/>
            <a:ext cx="838200" cy="30480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105400" y="6324600"/>
            <a:ext cx="609600" cy="38100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a:spLocks noChangeAspect="1"/>
          </p:cNvSpPr>
          <p:nvPr/>
        </p:nvSpPr>
        <p:spPr>
          <a:xfrm>
            <a:off x="1012778" y="1090585"/>
            <a:ext cx="6477000" cy="4857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r>
              <a:rPr lang="es-AR" sz="2000" dirty="0" smtClean="0">
                <a:solidFill>
                  <a:schemeClr val="tx1"/>
                </a:solidFill>
                <a:latin typeface="Arial" pitchFamily="34" charset="0"/>
                <a:cs typeface="Arial" pitchFamily="34" charset="0"/>
              </a:rPr>
              <a:t>FRONT</a:t>
            </a:r>
            <a:endParaRPr lang="en-US" sz="20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62200"/>
            <a:ext cx="9144000" cy="2308324"/>
          </a:xfrm>
          <a:prstGeom prst="rect">
            <a:avLst/>
          </a:prstGeom>
          <a:noFill/>
        </p:spPr>
        <p:txBody>
          <a:bodyPr wrap="square" rtlCol="0">
            <a:spAutoFit/>
          </a:bodyPr>
          <a:lstStyle/>
          <a:p>
            <a:pPr algn="ctr"/>
            <a:r>
              <a:rPr lang="es-AR" sz="7200" dirty="0" smtClean="0">
                <a:latin typeface="Arial" pitchFamily="34" charset="0"/>
                <a:cs typeface="Arial" pitchFamily="34" charset="0"/>
              </a:rPr>
              <a:t>DTO</a:t>
            </a:r>
          </a:p>
          <a:p>
            <a:pPr algn="ctr"/>
            <a:r>
              <a:rPr lang="es-AR" sz="7200" dirty="0" smtClean="0">
                <a:latin typeface="Arial" pitchFamily="34" charset="0"/>
                <a:cs typeface="Arial" pitchFamily="34" charset="0"/>
              </a:rPr>
              <a:t>Data transfer </a:t>
            </a:r>
            <a:r>
              <a:rPr lang="es-AR" sz="7200" dirty="0" err="1" smtClean="0">
                <a:latin typeface="Arial" pitchFamily="34" charset="0"/>
                <a:cs typeface="Arial" pitchFamily="34" charset="0"/>
              </a:rPr>
              <a:t>object</a:t>
            </a:r>
            <a:endParaRPr lang="es-AR" sz="7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a:spLocks noChangeAspect="1"/>
          </p:cNvSpPr>
          <p:nvPr/>
        </p:nvSpPr>
        <p:spPr>
          <a:xfrm>
            <a:off x="2667000" y="1981200"/>
            <a:ext cx="5410200" cy="2590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lgn="r">
              <a:defRPr/>
            </a:pPr>
            <a:r>
              <a:rPr lang="es-AR" sz="2000" dirty="0" smtClean="0">
                <a:solidFill>
                  <a:schemeClr val="tx1"/>
                </a:solidFill>
                <a:latin typeface="Arial" pitchFamily="34" charset="0"/>
                <a:cs typeface="Arial" pitchFamily="34" charset="0"/>
              </a:rPr>
              <a:t> </a:t>
            </a:r>
            <a:endParaRPr lang="en-US" sz="2000" dirty="0">
              <a:solidFill>
                <a:schemeClr val="tx1"/>
              </a:solidFill>
              <a:latin typeface="Arial" pitchFamily="34" charset="0"/>
              <a:cs typeface="Arial" pitchFamily="34" charset="0"/>
            </a:endParaRPr>
          </a:p>
        </p:txBody>
      </p:sp>
      <p:sp>
        <p:nvSpPr>
          <p:cNvPr id="21" name="Rounded Rectangle 20"/>
          <p:cNvSpPr>
            <a:spLocks noChangeAspect="1"/>
          </p:cNvSpPr>
          <p:nvPr/>
        </p:nvSpPr>
        <p:spPr>
          <a:xfrm>
            <a:off x="2971800" y="2465625"/>
            <a:ext cx="4886326" cy="282337"/>
          </a:xfrm>
          <a:prstGeom prst="roundRect">
            <a:avLst/>
          </a:prstGeom>
        </p:spPr>
        <p:style>
          <a:lnRef idx="2">
            <a:schemeClr val="accent1"/>
          </a:lnRef>
          <a:fillRef idx="1">
            <a:schemeClr val="lt1"/>
          </a:fillRef>
          <a:effectRef idx="0">
            <a:schemeClr val="accent1"/>
          </a:effectRef>
          <a:fontRef idx="minor">
            <a:schemeClr val="dk1"/>
          </a:fontRef>
        </p:style>
        <p:txBody>
          <a:bodyPr/>
          <a:lstStyle/>
          <a:p>
            <a:pPr algn="r">
              <a:defRPr/>
            </a:pPr>
            <a:r>
              <a:rPr lang="es-AR" dirty="0" smtClean="0">
                <a:solidFill>
                  <a:schemeClr val="tx1"/>
                </a:solidFill>
                <a:latin typeface="Arial" pitchFamily="34" charset="0"/>
                <a:cs typeface="Arial" pitchFamily="34" charset="0"/>
              </a:rPr>
              <a:t>Servicios de aplicación</a:t>
            </a:r>
            <a:endParaRPr lang="en-US" dirty="0">
              <a:solidFill>
                <a:schemeClr val="tx1"/>
              </a:solidFill>
              <a:latin typeface="Arial" pitchFamily="34" charset="0"/>
              <a:cs typeface="Arial" pitchFamily="34" charset="0"/>
            </a:endParaRPr>
          </a:p>
        </p:txBody>
      </p:sp>
      <p:sp>
        <p:nvSpPr>
          <p:cNvPr id="2" name="TextBox 1"/>
          <p:cNvSpPr txBox="1"/>
          <p:nvPr/>
        </p:nvSpPr>
        <p:spPr>
          <a:xfrm>
            <a:off x="0" y="0"/>
            <a:ext cx="9144000" cy="830997"/>
          </a:xfrm>
          <a:prstGeom prst="rect">
            <a:avLst/>
          </a:prstGeom>
          <a:noFill/>
        </p:spPr>
        <p:txBody>
          <a:bodyPr wrap="square" rtlCol="0">
            <a:spAutoFit/>
          </a:bodyPr>
          <a:lstStyle/>
          <a:p>
            <a:pPr algn="ctr"/>
            <a:r>
              <a:rPr lang="es-MX" sz="4800" dirty="0" smtClean="0">
                <a:latin typeface="Arial" pitchFamily="34" charset="0"/>
                <a:cs typeface="Arial" pitchFamily="34" charset="0"/>
              </a:rPr>
              <a:t>V 1.0</a:t>
            </a:r>
            <a:endParaRPr lang="es-AR" sz="4800" b="1" dirty="0">
              <a:latin typeface="Arial" pitchFamily="34" charset="0"/>
              <a:cs typeface="Arial" pitchFamily="34" charset="0"/>
            </a:endParaRPr>
          </a:p>
        </p:txBody>
      </p:sp>
      <p:sp>
        <p:nvSpPr>
          <p:cNvPr id="3" name="Rounded Rectangle 2"/>
          <p:cNvSpPr>
            <a:spLocks noChangeAspect="1"/>
          </p:cNvSpPr>
          <p:nvPr/>
        </p:nvSpPr>
        <p:spPr>
          <a:xfrm>
            <a:off x="2895600" y="2847975"/>
            <a:ext cx="4995863" cy="1600199"/>
          </a:xfrm>
          <a:prstGeom prst="roundRect">
            <a:avLst/>
          </a:prstGeom>
        </p:spPr>
        <p:style>
          <a:lnRef idx="2">
            <a:schemeClr val="accent1"/>
          </a:lnRef>
          <a:fillRef idx="1">
            <a:schemeClr val="lt1"/>
          </a:fillRef>
          <a:effectRef idx="0">
            <a:schemeClr val="accent1"/>
          </a:effectRef>
          <a:fontRef idx="minor">
            <a:schemeClr val="dk1"/>
          </a:fontRef>
        </p:style>
        <p:txBody>
          <a:bodyPr/>
          <a:lstStyle/>
          <a:p>
            <a:pPr algn="r">
              <a:defRPr/>
            </a:pPr>
            <a:r>
              <a:rPr lang="es-AR" dirty="0" smtClean="0">
                <a:solidFill>
                  <a:schemeClr val="tx1"/>
                </a:solidFill>
                <a:latin typeface="Arial" pitchFamily="34" charset="0"/>
                <a:cs typeface="Arial" pitchFamily="34" charset="0"/>
              </a:rPr>
              <a:t> Servicios de soporte </a:t>
            </a:r>
            <a:endParaRPr lang="en-US" dirty="0">
              <a:solidFill>
                <a:schemeClr val="tx1"/>
              </a:solidFill>
              <a:latin typeface="Arial" pitchFamily="34" charset="0"/>
              <a:cs typeface="Arial" pitchFamily="34" charset="0"/>
            </a:endParaRPr>
          </a:p>
        </p:txBody>
      </p:sp>
      <p:sp>
        <p:nvSpPr>
          <p:cNvPr id="4" name="Rounded Rectangle 3"/>
          <p:cNvSpPr>
            <a:spLocks noChangeAspect="1"/>
          </p:cNvSpPr>
          <p:nvPr/>
        </p:nvSpPr>
        <p:spPr>
          <a:xfrm>
            <a:off x="2667000" y="1295400"/>
            <a:ext cx="5486400" cy="6286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lgn="r">
              <a:defRPr/>
            </a:pPr>
            <a:r>
              <a:rPr lang="es-AR" sz="2000" dirty="0">
                <a:solidFill>
                  <a:schemeClr val="tx1"/>
                </a:solidFill>
                <a:latin typeface="Arial" pitchFamily="34" charset="0"/>
                <a:cs typeface="Arial" pitchFamily="34" charset="0"/>
              </a:rPr>
              <a:t>Presentación</a:t>
            </a:r>
            <a:endParaRPr lang="en-US" sz="2000" dirty="0">
              <a:solidFill>
                <a:schemeClr val="tx1"/>
              </a:solidFill>
              <a:latin typeface="Arial" pitchFamily="34" charset="0"/>
              <a:cs typeface="Arial" pitchFamily="34" charset="0"/>
            </a:endParaRPr>
          </a:p>
        </p:txBody>
      </p:sp>
      <p:sp>
        <p:nvSpPr>
          <p:cNvPr id="5" name="Rounded Rectangle 4"/>
          <p:cNvSpPr>
            <a:spLocks noChangeAspect="1"/>
          </p:cNvSpPr>
          <p:nvPr/>
        </p:nvSpPr>
        <p:spPr>
          <a:xfrm>
            <a:off x="2667000" y="4724401"/>
            <a:ext cx="5486400" cy="457199"/>
          </a:xfrm>
          <a:prstGeom prst="roundRect">
            <a:avLst>
              <a:gd name="adj" fmla="val 7115"/>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s-AR" sz="2000" dirty="0" smtClean="0">
                <a:solidFill>
                  <a:schemeClr val="tx1"/>
                </a:solidFill>
                <a:latin typeface="Arial" pitchFamily="34" charset="0"/>
                <a:cs typeface="Arial" pitchFamily="34" charset="0"/>
              </a:rPr>
              <a:t>Modelo</a:t>
            </a:r>
            <a:endParaRPr lang="en-US" sz="2000" dirty="0">
              <a:solidFill>
                <a:schemeClr val="tx1"/>
              </a:solidFill>
              <a:latin typeface="Arial" pitchFamily="34" charset="0"/>
              <a:cs typeface="Arial" pitchFamily="34" charset="0"/>
            </a:endParaRPr>
          </a:p>
        </p:txBody>
      </p:sp>
      <p:sp>
        <p:nvSpPr>
          <p:cNvPr id="6" name="Rounded Rectangle 5"/>
          <p:cNvSpPr>
            <a:spLocks noChangeAspect="1"/>
          </p:cNvSpPr>
          <p:nvPr/>
        </p:nvSpPr>
        <p:spPr>
          <a:xfrm>
            <a:off x="2667000" y="5257800"/>
            <a:ext cx="5486400" cy="457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s-AR" sz="2000" dirty="0">
                <a:solidFill>
                  <a:schemeClr val="tx1"/>
                </a:solidFill>
                <a:latin typeface="Arial" pitchFamily="34" charset="0"/>
                <a:cs typeface="Arial" pitchFamily="34" charset="0"/>
              </a:rPr>
              <a:t>Persistencia</a:t>
            </a:r>
            <a:endParaRPr lang="en-US" sz="2000" dirty="0">
              <a:solidFill>
                <a:schemeClr val="tx1"/>
              </a:solidFill>
              <a:latin typeface="Arial" pitchFamily="34" charset="0"/>
              <a:cs typeface="Arial" pitchFamily="34" charset="0"/>
            </a:endParaRPr>
          </a:p>
        </p:txBody>
      </p:sp>
      <p:sp>
        <p:nvSpPr>
          <p:cNvPr id="25" name="Rounded Rectangle 24"/>
          <p:cNvSpPr>
            <a:spLocks noChangeAspect="1"/>
          </p:cNvSpPr>
          <p:nvPr/>
        </p:nvSpPr>
        <p:spPr>
          <a:xfrm>
            <a:off x="3048000" y="3276600"/>
            <a:ext cx="4648200" cy="3145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lstStyle/>
          <a:p>
            <a:pPr algn="r">
              <a:defRPr/>
            </a:pPr>
            <a:r>
              <a:rPr lang="es-AR" sz="1600" dirty="0" err="1" smtClean="0">
                <a:solidFill>
                  <a:schemeClr val="tx1"/>
                </a:solidFill>
                <a:latin typeface="Arial" pitchFamily="34" charset="0"/>
                <a:cs typeface="Arial" pitchFamily="34" charset="0"/>
              </a:rPr>
              <a:t>Transaccionalidad</a:t>
            </a:r>
            <a:endParaRPr lang="en-US" sz="1600" dirty="0">
              <a:solidFill>
                <a:schemeClr val="tx1"/>
              </a:solidFill>
              <a:latin typeface="Arial" pitchFamily="34" charset="0"/>
              <a:cs typeface="Arial" pitchFamily="34" charset="0"/>
            </a:endParaRPr>
          </a:p>
        </p:txBody>
      </p:sp>
      <p:sp>
        <p:nvSpPr>
          <p:cNvPr id="26" name="Rounded Rectangle 25"/>
          <p:cNvSpPr>
            <a:spLocks noChangeAspect="1"/>
          </p:cNvSpPr>
          <p:nvPr/>
        </p:nvSpPr>
        <p:spPr>
          <a:xfrm>
            <a:off x="3048000" y="3657600"/>
            <a:ext cx="4648200" cy="3145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lstStyle/>
          <a:p>
            <a:pPr algn="r">
              <a:defRPr/>
            </a:pPr>
            <a:r>
              <a:rPr lang="es-AR" sz="1600" dirty="0" smtClean="0">
                <a:solidFill>
                  <a:schemeClr val="tx1"/>
                </a:solidFill>
                <a:latin typeface="Arial" pitchFamily="34" charset="0"/>
                <a:cs typeface="Arial" pitchFamily="34" charset="0"/>
              </a:rPr>
              <a:t>Error </a:t>
            </a:r>
            <a:r>
              <a:rPr lang="es-AR" sz="1600" dirty="0" err="1" smtClean="0">
                <a:solidFill>
                  <a:schemeClr val="tx1"/>
                </a:solidFill>
                <a:latin typeface="Arial" pitchFamily="34" charset="0"/>
                <a:cs typeface="Arial" pitchFamily="34" charset="0"/>
              </a:rPr>
              <a:t>Handler</a:t>
            </a:r>
            <a:endParaRPr lang="en-US" sz="1600" dirty="0">
              <a:solidFill>
                <a:schemeClr val="tx1"/>
              </a:solidFill>
              <a:latin typeface="Arial" pitchFamily="34" charset="0"/>
              <a:cs typeface="Arial" pitchFamily="34" charset="0"/>
            </a:endParaRPr>
          </a:p>
        </p:txBody>
      </p:sp>
      <p:sp>
        <p:nvSpPr>
          <p:cNvPr id="27" name="Rounded Rectangle 26"/>
          <p:cNvSpPr>
            <a:spLocks noChangeAspect="1"/>
          </p:cNvSpPr>
          <p:nvPr/>
        </p:nvSpPr>
        <p:spPr>
          <a:xfrm>
            <a:off x="3048000" y="4053206"/>
            <a:ext cx="4572000" cy="2901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lstStyle/>
          <a:p>
            <a:pPr algn="r">
              <a:defRPr/>
            </a:pPr>
            <a:r>
              <a:rPr lang="es-AR" sz="1600" dirty="0" smtClean="0">
                <a:solidFill>
                  <a:schemeClr val="tx1"/>
                </a:solidFill>
                <a:latin typeface="Arial" pitchFamily="34" charset="0"/>
                <a:cs typeface="Arial" pitchFamily="34" charset="0"/>
              </a:rPr>
              <a:t>Auditoria</a:t>
            </a:r>
            <a:endParaRPr lang="en-US" sz="1600" dirty="0">
              <a:solidFill>
                <a:schemeClr val="tx1"/>
              </a:solidFill>
              <a:latin typeface="Arial" pitchFamily="34" charset="0"/>
              <a:cs typeface="Arial" pitchFamily="34" charset="0"/>
            </a:endParaRPr>
          </a:p>
        </p:txBody>
      </p:sp>
      <p:grpSp>
        <p:nvGrpSpPr>
          <p:cNvPr id="7" name="Group 27"/>
          <p:cNvGrpSpPr/>
          <p:nvPr/>
        </p:nvGrpSpPr>
        <p:grpSpPr>
          <a:xfrm>
            <a:off x="3220716" y="1590663"/>
            <a:ext cx="1884684" cy="3971937"/>
            <a:chOff x="423863" y="1514463"/>
            <a:chExt cx="1884684" cy="4686312"/>
          </a:xfrm>
        </p:grpSpPr>
        <p:sp>
          <p:nvSpPr>
            <p:cNvPr id="11" name="Rounded Rectangle 10"/>
            <p:cNvSpPr>
              <a:spLocks noChangeAspect="1"/>
            </p:cNvSpPr>
            <p:nvPr/>
          </p:nvSpPr>
          <p:spPr>
            <a:xfrm>
              <a:off x="423863" y="1514463"/>
              <a:ext cx="571504" cy="46863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vert270" anchor="ctr"/>
            <a:lstStyle/>
            <a:p>
              <a:pPr algn="ctr">
                <a:defRPr/>
              </a:pPr>
              <a:r>
                <a:rPr lang="es-AR" sz="2000" dirty="0" err="1" smtClean="0">
                  <a:solidFill>
                    <a:schemeClr val="tx1"/>
                  </a:solidFill>
                  <a:latin typeface="Arial" pitchFamily="34" charset="0"/>
                  <a:cs typeface="Arial" pitchFamily="34" charset="0"/>
                </a:rPr>
                <a:t>Concern</a:t>
              </a:r>
              <a:r>
                <a:rPr lang="es-AR" sz="2000" dirty="0" smtClean="0">
                  <a:solidFill>
                    <a:schemeClr val="tx1"/>
                  </a:solidFill>
                  <a:latin typeface="Arial" pitchFamily="34" charset="0"/>
                  <a:cs typeface="Arial" pitchFamily="34" charset="0"/>
                </a:rPr>
                <a:t> A</a:t>
              </a:r>
              <a:endParaRPr lang="en-US" sz="2000" dirty="0">
                <a:solidFill>
                  <a:schemeClr val="tx1"/>
                </a:solidFill>
                <a:latin typeface="Arial" pitchFamily="34" charset="0"/>
                <a:cs typeface="Arial" pitchFamily="34" charset="0"/>
              </a:endParaRPr>
            </a:p>
          </p:txBody>
        </p:sp>
        <p:sp>
          <p:nvSpPr>
            <p:cNvPr id="12" name="Rounded Rectangle 11"/>
            <p:cNvSpPr>
              <a:spLocks noChangeAspect="1"/>
            </p:cNvSpPr>
            <p:nvPr/>
          </p:nvSpPr>
          <p:spPr>
            <a:xfrm>
              <a:off x="1080453" y="1514463"/>
              <a:ext cx="571504" cy="46863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vert270" anchor="ctr"/>
            <a:lstStyle/>
            <a:p>
              <a:pPr algn="ctr">
                <a:defRPr/>
              </a:pPr>
              <a:r>
                <a:rPr lang="es-AR" sz="2000" dirty="0" err="1" smtClean="0">
                  <a:solidFill>
                    <a:schemeClr val="tx1"/>
                  </a:solidFill>
                  <a:latin typeface="Arial" pitchFamily="34" charset="0"/>
                  <a:cs typeface="Arial" pitchFamily="34" charset="0"/>
                </a:rPr>
                <a:t>Cpmcern</a:t>
              </a:r>
              <a:r>
                <a:rPr lang="es-AR" sz="2000" dirty="0" smtClean="0">
                  <a:solidFill>
                    <a:schemeClr val="tx1"/>
                  </a:solidFill>
                  <a:latin typeface="Arial" pitchFamily="34" charset="0"/>
                  <a:cs typeface="Arial" pitchFamily="34" charset="0"/>
                </a:rPr>
                <a:t> B</a:t>
              </a:r>
              <a:endParaRPr lang="en-US" sz="2000" dirty="0">
                <a:solidFill>
                  <a:schemeClr val="tx1"/>
                </a:solidFill>
                <a:latin typeface="Arial" pitchFamily="34" charset="0"/>
                <a:cs typeface="Arial" pitchFamily="34" charset="0"/>
              </a:endParaRPr>
            </a:p>
          </p:txBody>
        </p:sp>
        <p:sp>
          <p:nvSpPr>
            <p:cNvPr id="13" name="Rounded Rectangle 12"/>
            <p:cNvSpPr>
              <a:spLocks noChangeAspect="1"/>
            </p:cNvSpPr>
            <p:nvPr/>
          </p:nvSpPr>
          <p:spPr>
            <a:xfrm>
              <a:off x="1737043" y="1514463"/>
              <a:ext cx="571504" cy="46863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vert270" anchor="ctr"/>
            <a:lstStyle/>
            <a:p>
              <a:pPr algn="ctr">
                <a:defRPr/>
              </a:pPr>
              <a:r>
                <a:rPr lang="es-AR" sz="2000" dirty="0" err="1" smtClean="0">
                  <a:solidFill>
                    <a:schemeClr val="tx1"/>
                  </a:solidFill>
                  <a:latin typeface="Arial" pitchFamily="34" charset="0"/>
                  <a:cs typeface="Arial" pitchFamily="34" charset="0"/>
                </a:rPr>
                <a:t>Concern</a:t>
              </a:r>
              <a:r>
                <a:rPr lang="es-AR" sz="2000" dirty="0" smtClean="0">
                  <a:solidFill>
                    <a:schemeClr val="tx1"/>
                  </a:solidFill>
                  <a:latin typeface="Arial" pitchFamily="34" charset="0"/>
                  <a:cs typeface="Arial" pitchFamily="34" charset="0"/>
                </a:rPr>
                <a:t> C</a:t>
              </a:r>
              <a:endParaRPr lang="en-US" sz="2000" dirty="0">
                <a:solidFill>
                  <a:schemeClr val="tx1"/>
                </a:solidFill>
                <a:latin typeface="Arial" pitchFamily="34" charset="0"/>
                <a:cs typeface="Arial" pitchFamily="34" charset="0"/>
              </a:endParaRPr>
            </a:p>
          </p:txBody>
        </p:sp>
      </p:grpSp>
      <p:sp>
        <p:nvSpPr>
          <p:cNvPr id="31" name="TextBox 30"/>
          <p:cNvSpPr txBox="1"/>
          <p:nvPr/>
        </p:nvSpPr>
        <p:spPr>
          <a:xfrm>
            <a:off x="6621982" y="1981200"/>
            <a:ext cx="1226618" cy="400110"/>
          </a:xfrm>
          <a:prstGeom prst="rect">
            <a:avLst/>
          </a:prstGeom>
          <a:noFill/>
        </p:spPr>
        <p:txBody>
          <a:bodyPr wrap="none" rtlCol="0">
            <a:spAutoFit/>
          </a:bodyPr>
          <a:lstStyle/>
          <a:p>
            <a:r>
              <a:rPr lang="es-AR" sz="2000" dirty="0" smtClean="0">
                <a:latin typeface="Arial" pitchFamily="34" charset="0"/>
                <a:cs typeface="Arial" pitchFamily="34" charset="0"/>
              </a:rPr>
              <a:t>Servicios</a:t>
            </a:r>
            <a:endParaRPr lang="en-US" sz="2000" dirty="0">
              <a:latin typeface="Arial" pitchFamily="34" charset="0"/>
              <a:cs typeface="Arial" pitchFamily="34" charset="0"/>
            </a:endParaRPr>
          </a:p>
        </p:txBody>
      </p:sp>
      <p:sp>
        <p:nvSpPr>
          <p:cNvPr id="19" name="Can 18"/>
          <p:cNvSpPr/>
          <p:nvPr/>
        </p:nvSpPr>
        <p:spPr>
          <a:xfrm>
            <a:off x="4800600" y="5943600"/>
            <a:ext cx="1371600" cy="60960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smtClean="0">
                <a:solidFill>
                  <a:schemeClr val="tx1"/>
                </a:solidFill>
              </a:rPr>
              <a:t>DB</a:t>
            </a:r>
            <a:endParaRPr lang="en-US" dirty="0">
              <a:solidFill>
                <a:schemeClr val="tx1"/>
              </a:solidFill>
            </a:endParaRPr>
          </a:p>
        </p:txBody>
      </p:sp>
      <p:cxnSp>
        <p:nvCxnSpPr>
          <p:cNvPr id="22" name="Straight Arrow Connector 21"/>
          <p:cNvCxnSpPr/>
          <p:nvPr/>
        </p:nvCxnSpPr>
        <p:spPr>
          <a:xfrm>
            <a:off x="3733800" y="5867400"/>
            <a:ext cx="838200" cy="30480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324600" y="5867400"/>
            <a:ext cx="609600" cy="38100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152400" y="1828800"/>
            <a:ext cx="2362200" cy="1905000"/>
            <a:chOff x="381000" y="2209800"/>
            <a:chExt cx="2362200" cy="1905000"/>
          </a:xfrm>
        </p:grpSpPr>
        <p:sp>
          <p:nvSpPr>
            <p:cNvPr id="20" name="Cloud 19"/>
            <p:cNvSpPr/>
            <p:nvPr/>
          </p:nvSpPr>
          <p:spPr>
            <a:xfrm>
              <a:off x="381000" y="2209800"/>
              <a:ext cx="2362200" cy="1905000"/>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Oval 22"/>
            <p:cNvSpPr/>
            <p:nvPr/>
          </p:nvSpPr>
          <p:spPr>
            <a:xfrm>
              <a:off x="1143000" y="25146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295400" y="26670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447800" y="28194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600200" y="29718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752600" y="31242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905000" y="32766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38200" y="28194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990600" y="29718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143000" y="31242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295400" y="32766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447800" y="34290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600200" y="35814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676400" y="2438400"/>
              <a:ext cx="672492" cy="369332"/>
            </a:xfrm>
            <a:prstGeom prst="rect">
              <a:avLst/>
            </a:prstGeom>
            <a:noFill/>
          </p:spPr>
          <p:txBody>
            <a:bodyPr wrap="none" rtlCol="0">
              <a:spAutoFit/>
            </a:bodyPr>
            <a:lstStyle/>
            <a:p>
              <a:r>
                <a:rPr lang="es-MX" dirty="0" err="1" smtClean="0"/>
                <a:t>DTOs</a:t>
              </a:r>
              <a:endParaRPr lang="en-US" dirty="0"/>
            </a:p>
          </p:txBody>
        </p:sp>
      </p:grpSp>
      <p:sp>
        <p:nvSpPr>
          <p:cNvPr id="42" name="Arc 41"/>
          <p:cNvSpPr/>
          <p:nvPr/>
        </p:nvSpPr>
        <p:spPr>
          <a:xfrm rot="16200000">
            <a:off x="1930010" y="1270391"/>
            <a:ext cx="761999" cy="1116819"/>
          </a:xfrm>
          <a:prstGeom prst="arc">
            <a:avLst/>
          </a:prstGeom>
          <a:ln w="34925">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p:cNvSpPr/>
          <p:nvPr/>
        </p:nvSpPr>
        <p:spPr>
          <a:xfrm rot="9914267">
            <a:off x="1769715" y="2933003"/>
            <a:ext cx="1018224" cy="976936"/>
          </a:xfrm>
          <a:prstGeom prst="arc">
            <a:avLst/>
          </a:prstGeom>
          <a:ln w="34925">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a:spLocks noChangeAspect="1"/>
          </p:cNvSpPr>
          <p:nvPr/>
        </p:nvSpPr>
        <p:spPr>
          <a:xfrm>
            <a:off x="1447800" y="1981200"/>
            <a:ext cx="5410200" cy="2590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lgn="r">
              <a:defRPr/>
            </a:pPr>
            <a:r>
              <a:rPr lang="es-AR" sz="2000" dirty="0" smtClean="0">
                <a:solidFill>
                  <a:schemeClr val="tx1"/>
                </a:solidFill>
                <a:latin typeface="Arial" pitchFamily="34" charset="0"/>
                <a:cs typeface="Arial" pitchFamily="34" charset="0"/>
              </a:rPr>
              <a:t> </a:t>
            </a:r>
            <a:endParaRPr lang="en-US" sz="2000" dirty="0">
              <a:solidFill>
                <a:schemeClr val="tx1"/>
              </a:solidFill>
              <a:latin typeface="Arial" pitchFamily="34" charset="0"/>
              <a:cs typeface="Arial" pitchFamily="34" charset="0"/>
            </a:endParaRPr>
          </a:p>
        </p:txBody>
      </p:sp>
      <p:sp>
        <p:nvSpPr>
          <p:cNvPr id="21" name="Rounded Rectangle 20"/>
          <p:cNvSpPr>
            <a:spLocks noChangeAspect="1"/>
          </p:cNvSpPr>
          <p:nvPr/>
        </p:nvSpPr>
        <p:spPr>
          <a:xfrm>
            <a:off x="1752600" y="2465625"/>
            <a:ext cx="4886326" cy="282337"/>
          </a:xfrm>
          <a:prstGeom prst="roundRect">
            <a:avLst/>
          </a:prstGeom>
        </p:spPr>
        <p:style>
          <a:lnRef idx="2">
            <a:schemeClr val="accent1"/>
          </a:lnRef>
          <a:fillRef idx="1">
            <a:schemeClr val="lt1"/>
          </a:fillRef>
          <a:effectRef idx="0">
            <a:schemeClr val="accent1"/>
          </a:effectRef>
          <a:fontRef idx="minor">
            <a:schemeClr val="dk1"/>
          </a:fontRef>
        </p:style>
        <p:txBody>
          <a:bodyPr/>
          <a:lstStyle/>
          <a:p>
            <a:pPr algn="r">
              <a:defRPr/>
            </a:pPr>
            <a:r>
              <a:rPr lang="es-AR" dirty="0" smtClean="0">
                <a:solidFill>
                  <a:schemeClr val="tx1"/>
                </a:solidFill>
                <a:latin typeface="Arial" pitchFamily="34" charset="0"/>
                <a:cs typeface="Arial" pitchFamily="34" charset="0"/>
              </a:rPr>
              <a:t>Servicios de aplicación</a:t>
            </a:r>
            <a:endParaRPr lang="en-US" dirty="0">
              <a:solidFill>
                <a:schemeClr val="tx1"/>
              </a:solidFill>
              <a:latin typeface="Arial" pitchFamily="34" charset="0"/>
              <a:cs typeface="Arial" pitchFamily="34" charset="0"/>
            </a:endParaRPr>
          </a:p>
        </p:txBody>
      </p:sp>
      <p:sp>
        <p:nvSpPr>
          <p:cNvPr id="2" name="TextBox 1"/>
          <p:cNvSpPr txBox="1"/>
          <p:nvPr/>
        </p:nvSpPr>
        <p:spPr>
          <a:xfrm>
            <a:off x="0" y="0"/>
            <a:ext cx="9144000" cy="830997"/>
          </a:xfrm>
          <a:prstGeom prst="rect">
            <a:avLst/>
          </a:prstGeom>
          <a:noFill/>
        </p:spPr>
        <p:txBody>
          <a:bodyPr wrap="square" rtlCol="0">
            <a:spAutoFit/>
          </a:bodyPr>
          <a:lstStyle/>
          <a:p>
            <a:pPr algn="ctr"/>
            <a:r>
              <a:rPr lang="es-MX" sz="4800" dirty="0" smtClean="0">
                <a:latin typeface="Arial" pitchFamily="34" charset="0"/>
                <a:cs typeface="Arial" pitchFamily="34" charset="0"/>
              </a:rPr>
              <a:t>V 2.0</a:t>
            </a:r>
            <a:endParaRPr lang="es-AR" sz="4800" dirty="0">
              <a:latin typeface="Arial" pitchFamily="34" charset="0"/>
              <a:cs typeface="Arial" pitchFamily="34" charset="0"/>
            </a:endParaRPr>
          </a:p>
        </p:txBody>
      </p:sp>
      <p:sp>
        <p:nvSpPr>
          <p:cNvPr id="3" name="Rounded Rectangle 2"/>
          <p:cNvSpPr>
            <a:spLocks noChangeAspect="1"/>
          </p:cNvSpPr>
          <p:nvPr/>
        </p:nvSpPr>
        <p:spPr>
          <a:xfrm>
            <a:off x="1676400" y="2847975"/>
            <a:ext cx="4995863" cy="1600199"/>
          </a:xfrm>
          <a:prstGeom prst="roundRect">
            <a:avLst/>
          </a:prstGeom>
        </p:spPr>
        <p:style>
          <a:lnRef idx="2">
            <a:schemeClr val="accent1"/>
          </a:lnRef>
          <a:fillRef idx="1">
            <a:schemeClr val="lt1"/>
          </a:fillRef>
          <a:effectRef idx="0">
            <a:schemeClr val="accent1"/>
          </a:effectRef>
          <a:fontRef idx="minor">
            <a:schemeClr val="dk1"/>
          </a:fontRef>
        </p:style>
        <p:txBody>
          <a:bodyPr/>
          <a:lstStyle/>
          <a:p>
            <a:pPr algn="r">
              <a:defRPr/>
            </a:pPr>
            <a:r>
              <a:rPr lang="es-AR" dirty="0" smtClean="0">
                <a:solidFill>
                  <a:schemeClr val="tx1"/>
                </a:solidFill>
                <a:latin typeface="Arial" pitchFamily="34" charset="0"/>
                <a:cs typeface="Arial" pitchFamily="34" charset="0"/>
              </a:rPr>
              <a:t> Servicios de soporte </a:t>
            </a:r>
            <a:endParaRPr lang="en-US" dirty="0">
              <a:solidFill>
                <a:schemeClr val="tx1"/>
              </a:solidFill>
              <a:latin typeface="Arial" pitchFamily="34" charset="0"/>
              <a:cs typeface="Arial" pitchFamily="34" charset="0"/>
            </a:endParaRPr>
          </a:p>
        </p:txBody>
      </p:sp>
      <p:sp>
        <p:nvSpPr>
          <p:cNvPr id="4" name="Rounded Rectangle 3"/>
          <p:cNvSpPr>
            <a:spLocks noChangeAspect="1"/>
          </p:cNvSpPr>
          <p:nvPr/>
        </p:nvSpPr>
        <p:spPr>
          <a:xfrm>
            <a:off x="1447800" y="1295400"/>
            <a:ext cx="5486400" cy="6286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lgn="r">
              <a:defRPr/>
            </a:pPr>
            <a:r>
              <a:rPr lang="es-AR" sz="2000" dirty="0">
                <a:solidFill>
                  <a:schemeClr val="tx1"/>
                </a:solidFill>
                <a:latin typeface="Arial" pitchFamily="34" charset="0"/>
                <a:cs typeface="Arial" pitchFamily="34" charset="0"/>
              </a:rPr>
              <a:t>Presentación</a:t>
            </a:r>
            <a:endParaRPr lang="en-US" sz="2000" dirty="0">
              <a:solidFill>
                <a:schemeClr val="tx1"/>
              </a:solidFill>
              <a:latin typeface="Arial" pitchFamily="34" charset="0"/>
              <a:cs typeface="Arial" pitchFamily="34" charset="0"/>
            </a:endParaRPr>
          </a:p>
        </p:txBody>
      </p:sp>
      <p:sp>
        <p:nvSpPr>
          <p:cNvPr id="5" name="Rounded Rectangle 4"/>
          <p:cNvSpPr>
            <a:spLocks noChangeAspect="1"/>
          </p:cNvSpPr>
          <p:nvPr/>
        </p:nvSpPr>
        <p:spPr>
          <a:xfrm>
            <a:off x="1447800" y="4724401"/>
            <a:ext cx="5486400" cy="457199"/>
          </a:xfrm>
          <a:prstGeom prst="roundRect">
            <a:avLst>
              <a:gd name="adj" fmla="val 7115"/>
            </a:avLst>
          </a:prstGeom>
        </p:spPr>
        <p:style>
          <a:lnRef idx="2">
            <a:schemeClr val="dk1">
              <a:shade val="50000"/>
            </a:schemeClr>
          </a:lnRef>
          <a:fillRef idx="1">
            <a:schemeClr val="dk1"/>
          </a:fillRef>
          <a:effectRef idx="0">
            <a:schemeClr val="dk1"/>
          </a:effectRef>
          <a:fontRef idx="minor">
            <a:schemeClr val="lt1"/>
          </a:fontRef>
        </p:style>
        <p:txBody>
          <a:bodyPr/>
          <a:lstStyle/>
          <a:p>
            <a:pPr algn="r">
              <a:defRPr/>
            </a:pPr>
            <a:r>
              <a:rPr lang="es-AR" sz="2000" dirty="0" smtClean="0">
                <a:solidFill>
                  <a:schemeClr val="bg1"/>
                </a:solidFill>
                <a:latin typeface="Arial" pitchFamily="34" charset="0"/>
                <a:cs typeface="Arial" pitchFamily="34" charset="0"/>
              </a:rPr>
              <a:t>Negocio / Modelo</a:t>
            </a:r>
            <a:endParaRPr lang="en-US" sz="2000" dirty="0">
              <a:solidFill>
                <a:schemeClr val="bg1"/>
              </a:solidFill>
              <a:latin typeface="Arial" pitchFamily="34" charset="0"/>
              <a:cs typeface="Arial" pitchFamily="34" charset="0"/>
            </a:endParaRPr>
          </a:p>
        </p:txBody>
      </p:sp>
      <p:sp>
        <p:nvSpPr>
          <p:cNvPr id="6" name="Rounded Rectangle 5"/>
          <p:cNvSpPr>
            <a:spLocks noChangeAspect="1"/>
          </p:cNvSpPr>
          <p:nvPr/>
        </p:nvSpPr>
        <p:spPr>
          <a:xfrm>
            <a:off x="1447800" y="5257800"/>
            <a:ext cx="5486400" cy="457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s-AR" sz="2000" dirty="0">
                <a:solidFill>
                  <a:schemeClr val="tx1"/>
                </a:solidFill>
                <a:latin typeface="Arial" pitchFamily="34" charset="0"/>
                <a:cs typeface="Arial" pitchFamily="34" charset="0"/>
              </a:rPr>
              <a:t>Persistencia</a:t>
            </a:r>
            <a:endParaRPr lang="en-US" sz="2000" dirty="0">
              <a:solidFill>
                <a:schemeClr val="tx1"/>
              </a:solidFill>
              <a:latin typeface="Arial" pitchFamily="34" charset="0"/>
              <a:cs typeface="Arial" pitchFamily="34" charset="0"/>
            </a:endParaRPr>
          </a:p>
        </p:txBody>
      </p:sp>
      <p:sp>
        <p:nvSpPr>
          <p:cNvPr id="25" name="Rounded Rectangle 24"/>
          <p:cNvSpPr>
            <a:spLocks noChangeAspect="1"/>
          </p:cNvSpPr>
          <p:nvPr/>
        </p:nvSpPr>
        <p:spPr>
          <a:xfrm>
            <a:off x="1828800" y="3276600"/>
            <a:ext cx="4648200" cy="3145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lstStyle/>
          <a:p>
            <a:pPr algn="r">
              <a:defRPr/>
            </a:pPr>
            <a:r>
              <a:rPr lang="es-AR" sz="1600" dirty="0" err="1" smtClean="0">
                <a:solidFill>
                  <a:schemeClr val="tx1"/>
                </a:solidFill>
                <a:latin typeface="Arial" pitchFamily="34" charset="0"/>
                <a:cs typeface="Arial" pitchFamily="34" charset="0"/>
              </a:rPr>
              <a:t>Transaccionalidad</a:t>
            </a:r>
            <a:endParaRPr lang="en-US" sz="1600" dirty="0">
              <a:solidFill>
                <a:schemeClr val="tx1"/>
              </a:solidFill>
              <a:latin typeface="Arial" pitchFamily="34" charset="0"/>
              <a:cs typeface="Arial" pitchFamily="34" charset="0"/>
            </a:endParaRPr>
          </a:p>
        </p:txBody>
      </p:sp>
      <p:sp>
        <p:nvSpPr>
          <p:cNvPr id="26" name="Rounded Rectangle 25"/>
          <p:cNvSpPr>
            <a:spLocks noChangeAspect="1"/>
          </p:cNvSpPr>
          <p:nvPr/>
        </p:nvSpPr>
        <p:spPr>
          <a:xfrm>
            <a:off x="1828800" y="3657600"/>
            <a:ext cx="4648200" cy="3145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lstStyle/>
          <a:p>
            <a:pPr algn="r">
              <a:defRPr/>
            </a:pPr>
            <a:r>
              <a:rPr lang="es-AR" sz="1600" dirty="0" smtClean="0">
                <a:solidFill>
                  <a:schemeClr val="tx1"/>
                </a:solidFill>
                <a:latin typeface="Arial" pitchFamily="34" charset="0"/>
                <a:cs typeface="Arial" pitchFamily="34" charset="0"/>
              </a:rPr>
              <a:t>Error </a:t>
            </a:r>
            <a:r>
              <a:rPr lang="es-AR" sz="1600" dirty="0" err="1" smtClean="0">
                <a:solidFill>
                  <a:schemeClr val="tx1"/>
                </a:solidFill>
                <a:latin typeface="Arial" pitchFamily="34" charset="0"/>
                <a:cs typeface="Arial" pitchFamily="34" charset="0"/>
              </a:rPr>
              <a:t>Handler</a:t>
            </a:r>
            <a:endParaRPr lang="en-US" sz="1600" dirty="0">
              <a:solidFill>
                <a:schemeClr val="tx1"/>
              </a:solidFill>
              <a:latin typeface="Arial" pitchFamily="34" charset="0"/>
              <a:cs typeface="Arial" pitchFamily="34" charset="0"/>
            </a:endParaRPr>
          </a:p>
        </p:txBody>
      </p:sp>
      <p:sp>
        <p:nvSpPr>
          <p:cNvPr id="27" name="Rounded Rectangle 26"/>
          <p:cNvSpPr>
            <a:spLocks noChangeAspect="1"/>
          </p:cNvSpPr>
          <p:nvPr/>
        </p:nvSpPr>
        <p:spPr>
          <a:xfrm>
            <a:off x="1828800" y="4053206"/>
            <a:ext cx="4572000" cy="2901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lstStyle/>
          <a:p>
            <a:pPr algn="r">
              <a:defRPr/>
            </a:pPr>
            <a:r>
              <a:rPr lang="es-AR" sz="1600" dirty="0" smtClean="0">
                <a:solidFill>
                  <a:schemeClr val="tx1"/>
                </a:solidFill>
                <a:latin typeface="Arial" pitchFamily="34" charset="0"/>
                <a:cs typeface="Arial" pitchFamily="34" charset="0"/>
              </a:rPr>
              <a:t>Auditoria</a:t>
            </a:r>
            <a:endParaRPr lang="en-US" sz="1600" dirty="0">
              <a:solidFill>
                <a:schemeClr val="tx1"/>
              </a:solidFill>
              <a:latin typeface="Arial" pitchFamily="34" charset="0"/>
              <a:cs typeface="Arial" pitchFamily="34" charset="0"/>
            </a:endParaRPr>
          </a:p>
        </p:txBody>
      </p:sp>
      <p:sp>
        <p:nvSpPr>
          <p:cNvPr id="11" name="Rounded Rectangle 10"/>
          <p:cNvSpPr>
            <a:spLocks noChangeAspect="1"/>
          </p:cNvSpPr>
          <p:nvPr/>
        </p:nvSpPr>
        <p:spPr>
          <a:xfrm>
            <a:off x="2001516" y="1590663"/>
            <a:ext cx="571504" cy="397193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vert270" anchor="ctr"/>
          <a:lstStyle/>
          <a:p>
            <a:pPr algn="ctr">
              <a:defRPr/>
            </a:pPr>
            <a:r>
              <a:rPr lang="es-AR" sz="2000" dirty="0" smtClean="0">
                <a:solidFill>
                  <a:schemeClr val="bg1"/>
                </a:solidFill>
                <a:latin typeface="Arial" pitchFamily="34" charset="0"/>
                <a:cs typeface="Arial" pitchFamily="34" charset="0"/>
              </a:rPr>
              <a:t>Negocio / Modelo</a:t>
            </a:r>
            <a:endParaRPr lang="en-US" sz="2000" dirty="0">
              <a:solidFill>
                <a:schemeClr val="bg1"/>
              </a:solidFill>
              <a:latin typeface="Arial" pitchFamily="34" charset="0"/>
              <a:cs typeface="Arial" pitchFamily="34" charset="0"/>
            </a:endParaRPr>
          </a:p>
        </p:txBody>
      </p:sp>
      <p:sp>
        <p:nvSpPr>
          <p:cNvPr id="12" name="Rounded Rectangle 11"/>
          <p:cNvSpPr>
            <a:spLocks noChangeAspect="1"/>
          </p:cNvSpPr>
          <p:nvPr/>
        </p:nvSpPr>
        <p:spPr>
          <a:xfrm>
            <a:off x="2658106" y="1590663"/>
            <a:ext cx="571504" cy="397193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vert270" anchor="ctr"/>
          <a:lstStyle/>
          <a:p>
            <a:pPr algn="ctr">
              <a:defRPr/>
            </a:pPr>
            <a:r>
              <a:rPr lang="es-AR" sz="2000" dirty="0" err="1" smtClean="0">
                <a:solidFill>
                  <a:schemeClr val="tx1"/>
                </a:solidFill>
                <a:latin typeface="Arial" pitchFamily="34" charset="0"/>
                <a:cs typeface="Arial" pitchFamily="34" charset="0"/>
              </a:rPr>
              <a:t>Cpmcern</a:t>
            </a:r>
            <a:r>
              <a:rPr lang="es-AR" sz="2000" dirty="0" smtClean="0">
                <a:solidFill>
                  <a:schemeClr val="tx1"/>
                </a:solidFill>
                <a:latin typeface="Arial" pitchFamily="34" charset="0"/>
                <a:cs typeface="Arial" pitchFamily="34" charset="0"/>
              </a:rPr>
              <a:t> B</a:t>
            </a:r>
            <a:endParaRPr lang="en-US" sz="2000" dirty="0">
              <a:solidFill>
                <a:schemeClr val="tx1"/>
              </a:solidFill>
              <a:latin typeface="Arial" pitchFamily="34" charset="0"/>
              <a:cs typeface="Arial" pitchFamily="34" charset="0"/>
            </a:endParaRPr>
          </a:p>
        </p:txBody>
      </p:sp>
      <p:sp>
        <p:nvSpPr>
          <p:cNvPr id="13" name="Rounded Rectangle 12"/>
          <p:cNvSpPr>
            <a:spLocks noChangeAspect="1"/>
          </p:cNvSpPr>
          <p:nvPr/>
        </p:nvSpPr>
        <p:spPr>
          <a:xfrm>
            <a:off x="3314696" y="1590663"/>
            <a:ext cx="571504" cy="397193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vert="vert270" anchor="ctr"/>
          <a:lstStyle/>
          <a:p>
            <a:pPr algn="ctr">
              <a:defRPr/>
            </a:pPr>
            <a:r>
              <a:rPr lang="es-AR" sz="2000" dirty="0" err="1" smtClean="0">
                <a:solidFill>
                  <a:schemeClr val="tx1"/>
                </a:solidFill>
                <a:latin typeface="Arial" pitchFamily="34" charset="0"/>
                <a:cs typeface="Arial" pitchFamily="34" charset="0"/>
              </a:rPr>
              <a:t>Concern</a:t>
            </a:r>
            <a:r>
              <a:rPr lang="es-AR" sz="2000" dirty="0" smtClean="0">
                <a:solidFill>
                  <a:schemeClr val="tx1"/>
                </a:solidFill>
                <a:latin typeface="Arial" pitchFamily="34" charset="0"/>
                <a:cs typeface="Arial" pitchFamily="34" charset="0"/>
              </a:rPr>
              <a:t> C</a:t>
            </a:r>
            <a:endParaRPr lang="en-US" sz="2000" dirty="0">
              <a:solidFill>
                <a:schemeClr val="tx1"/>
              </a:solidFill>
              <a:latin typeface="Arial" pitchFamily="34" charset="0"/>
              <a:cs typeface="Arial" pitchFamily="34" charset="0"/>
            </a:endParaRPr>
          </a:p>
        </p:txBody>
      </p:sp>
      <p:sp>
        <p:nvSpPr>
          <p:cNvPr id="31" name="TextBox 30"/>
          <p:cNvSpPr txBox="1"/>
          <p:nvPr/>
        </p:nvSpPr>
        <p:spPr>
          <a:xfrm>
            <a:off x="5402782" y="1981200"/>
            <a:ext cx="1226618" cy="400110"/>
          </a:xfrm>
          <a:prstGeom prst="rect">
            <a:avLst/>
          </a:prstGeom>
          <a:noFill/>
        </p:spPr>
        <p:txBody>
          <a:bodyPr wrap="none" rtlCol="0">
            <a:spAutoFit/>
          </a:bodyPr>
          <a:lstStyle/>
          <a:p>
            <a:r>
              <a:rPr lang="es-AR" sz="2000" dirty="0" smtClean="0">
                <a:latin typeface="Arial" pitchFamily="34" charset="0"/>
                <a:cs typeface="Arial" pitchFamily="34" charset="0"/>
              </a:rPr>
              <a:t>Servicios</a:t>
            </a:r>
            <a:endParaRPr lang="en-US" sz="2000" dirty="0">
              <a:latin typeface="Arial" pitchFamily="34" charset="0"/>
              <a:cs typeface="Arial" pitchFamily="34" charset="0"/>
            </a:endParaRPr>
          </a:p>
        </p:txBody>
      </p:sp>
      <p:sp>
        <p:nvSpPr>
          <p:cNvPr id="19" name="Can 18"/>
          <p:cNvSpPr/>
          <p:nvPr/>
        </p:nvSpPr>
        <p:spPr>
          <a:xfrm>
            <a:off x="3581400" y="5943600"/>
            <a:ext cx="1371600" cy="60960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smtClean="0">
                <a:solidFill>
                  <a:schemeClr val="tx1"/>
                </a:solidFill>
              </a:rPr>
              <a:t>DB</a:t>
            </a:r>
            <a:endParaRPr lang="en-US" dirty="0">
              <a:solidFill>
                <a:schemeClr val="tx1"/>
              </a:solidFill>
            </a:endParaRPr>
          </a:p>
        </p:txBody>
      </p:sp>
      <p:cxnSp>
        <p:nvCxnSpPr>
          <p:cNvPr id="22" name="Straight Arrow Connector 21"/>
          <p:cNvCxnSpPr/>
          <p:nvPr/>
        </p:nvCxnSpPr>
        <p:spPr>
          <a:xfrm>
            <a:off x="2514600" y="5867400"/>
            <a:ext cx="838200" cy="30480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105400" y="5867400"/>
            <a:ext cx="609600" cy="38100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5"/>
          <p:cNvSpPr>
            <a:spLocks noGrp="1"/>
          </p:cNvSpPr>
          <p:nvPr>
            <p:ph idx="16"/>
          </p:nvPr>
        </p:nvSpPr>
        <p:spPr>
          <a:xfrm>
            <a:off x="5999905" y="1837418"/>
            <a:ext cx="2933732" cy="3456285"/>
          </a:xfrm>
        </p:spPr>
        <p:txBody>
          <a:bodyPr>
            <a:normAutofit/>
          </a:bodyPr>
          <a:lstStyle/>
          <a:p>
            <a:pPr marL="129779" lvl="1">
              <a:buBlip>
                <a:blip r:embed="rId3"/>
              </a:buBlip>
            </a:pPr>
            <a:r>
              <a:rPr lang="es-ES_tradnl" sz="1200" dirty="0"/>
              <a:t>Arquitectura cliente-Servidor estilo monolítica.</a:t>
            </a:r>
          </a:p>
          <a:p>
            <a:pPr marL="129779" lvl="1">
              <a:buBlip>
                <a:blip r:embed="rId3"/>
              </a:buBlip>
            </a:pPr>
            <a:r>
              <a:rPr lang="es-AR" sz="1200" dirty="0" err="1"/>
              <a:t>Deployment</a:t>
            </a:r>
            <a:r>
              <a:rPr lang="es-AR" sz="1200" dirty="0"/>
              <a:t> unificado y procesos de desarrollo/despliegue lineales.</a:t>
            </a:r>
          </a:p>
          <a:p>
            <a:pPr marL="129779" lvl="1">
              <a:buBlip>
                <a:blip r:embed="rId3"/>
              </a:buBlip>
            </a:pPr>
            <a:r>
              <a:rPr lang="es-ES_tradnl" sz="1200" dirty="0"/>
              <a:t>Presentación. Resuelve la interacción con el usuario.</a:t>
            </a:r>
          </a:p>
          <a:p>
            <a:pPr marL="129779" lvl="1">
              <a:buBlip>
                <a:blip r:embed="rId3"/>
              </a:buBlip>
            </a:pPr>
            <a:r>
              <a:rPr lang="es-ES_tradnl" sz="1200" dirty="0"/>
              <a:t>Servicios. Brinda un acceso homogéneo a la capa de negocio.</a:t>
            </a:r>
          </a:p>
          <a:p>
            <a:pPr marL="129779" lvl="1">
              <a:buBlip>
                <a:blip r:embed="rId3"/>
              </a:buBlip>
            </a:pPr>
            <a:r>
              <a:rPr lang="es-ES_tradnl" sz="1200" dirty="0"/>
              <a:t>Negocio. </a:t>
            </a:r>
            <a:r>
              <a:rPr lang="es-ES" sz="1200" dirty="0"/>
              <a:t>Representa un modelo computacional del dominio del problema.</a:t>
            </a:r>
            <a:endParaRPr lang="es-ES_tradnl" sz="1200" dirty="0"/>
          </a:p>
          <a:p>
            <a:pPr marL="129779" lvl="1">
              <a:buBlip>
                <a:blip r:embed="rId3"/>
              </a:buBlip>
            </a:pPr>
            <a:r>
              <a:rPr lang="es-ES_tradnl" sz="1200" dirty="0"/>
              <a:t>Persistencia. </a:t>
            </a:r>
            <a:r>
              <a:rPr lang="es-AR" sz="1200" dirty="0"/>
              <a:t>Abstrae la forma en la cual se guarda, modifica y recupera la información persistente.</a:t>
            </a:r>
            <a:r>
              <a:rPr lang="es-ES_tradnl" sz="1200" dirty="0"/>
              <a:t>.</a:t>
            </a:r>
          </a:p>
        </p:txBody>
      </p:sp>
      <p:sp>
        <p:nvSpPr>
          <p:cNvPr id="2" name="Title 1"/>
          <p:cNvSpPr>
            <a:spLocks noGrp="1"/>
          </p:cNvSpPr>
          <p:nvPr>
            <p:ph type="title" idx="4294967295"/>
          </p:nvPr>
        </p:nvSpPr>
        <p:spPr>
          <a:xfrm>
            <a:off x="1" y="1117600"/>
            <a:ext cx="8450263" cy="222250"/>
          </a:xfrm>
          <a:prstGeom prst="rect">
            <a:avLst/>
          </a:prstGeom>
        </p:spPr>
        <p:txBody>
          <a:bodyPr>
            <a:normAutofit fontScale="90000"/>
          </a:bodyPr>
          <a:lstStyle/>
          <a:p>
            <a:r>
              <a:rPr lang="es-AR" dirty="0" smtClean="0">
                <a:solidFill>
                  <a:schemeClr val="bg1"/>
                </a:solidFill>
              </a:rPr>
              <a:t>Enfoques </a:t>
            </a:r>
            <a:r>
              <a:rPr lang="es-AR" dirty="0">
                <a:solidFill>
                  <a:schemeClr val="bg1"/>
                </a:solidFill>
              </a:rPr>
              <a:t>de Arquitectura – Arquitectura WEB convencional</a:t>
            </a:r>
            <a:r>
              <a:rPr lang="en-US" dirty="0">
                <a:solidFill>
                  <a:schemeClr val="bg1"/>
                </a:solidFill>
              </a:rPr>
              <a:t/>
            </a:r>
            <a:br>
              <a:rPr lang="en-US" dirty="0">
                <a:solidFill>
                  <a:schemeClr val="bg1"/>
                </a:solidFill>
              </a:rPr>
            </a:br>
            <a:endParaRPr lang="en-US" dirty="0">
              <a:solidFill>
                <a:schemeClr val="bg1"/>
              </a:solidFill>
            </a:endParaRPr>
          </a:p>
        </p:txBody>
      </p:sp>
      <p:sp>
        <p:nvSpPr>
          <p:cNvPr id="24" name="Rounded Rectangle 23"/>
          <p:cNvSpPr>
            <a:spLocks noChangeAspect="1"/>
          </p:cNvSpPr>
          <p:nvPr/>
        </p:nvSpPr>
        <p:spPr>
          <a:xfrm>
            <a:off x="457201" y="2571962"/>
            <a:ext cx="2946797" cy="267890"/>
          </a:xfrm>
          <a:prstGeom prst="roundRect">
            <a:avLst/>
          </a:prstGeom>
          <a:solidFill>
            <a:schemeClr val="accent6">
              <a:alpha val="0"/>
            </a:schemeClr>
          </a:solidFill>
          <a:ln>
            <a:solidFill>
              <a:schemeClr val="accent6"/>
            </a:solidFill>
          </a:ln>
        </p:spPr>
        <p:style>
          <a:lnRef idx="2">
            <a:schemeClr val="accent4"/>
          </a:lnRef>
          <a:fillRef idx="1">
            <a:schemeClr val="lt1"/>
          </a:fillRef>
          <a:effectRef idx="0">
            <a:schemeClr val="accent4"/>
          </a:effectRef>
          <a:fontRef idx="minor">
            <a:schemeClr val="dk1"/>
          </a:fontRef>
        </p:style>
        <p:txBody>
          <a:bodyPr/>
          <a:lstStyle/>
          <a:p>
            <a:pPr algn="r">
              <a:defRPr/>
            </a:pPr>
            <a:r>
              <a:rPr lang="es-AR" sz="900" dirty="0">
                <a:solidFill>
                  <a:schemeClr val="bg1"/>
                </a:solidFill>
              </a:rPr>
              <a:t>Servicios</a:t>
            </a:r>
            <a:endParaRPr lang="en-US" sz="900" dirty="0">
              <a:solidFill>
                <a:schemeClr val="bg1"/>
              </a:solidFill>
            </a:endParaRPr>
          </a:p>
        </p:txBody>
      </p:sp>
      <p:sp>
        <p:nvSpPr>
          <p:cNvPr id="34" name="Rounded Rectangle 33"/>
          <p:cNvSpPr>
            <a:spLocks noChangeAspect="1"/>
          </p:cNvSpPr>
          <p:nvPr/>
        </p:nvSpPr>
        <p:spPr>
          <a:xfrm>
            <a:off x="457201" y="1875445"/>
            <a:ext cx="2946797" cy="642938"/>
          </a:xfrm>
          <a:prstGeom prst="roundRect">
            <a:avLst/>
          </a:prstGeom>
          <a:solidFill>
            <a:schemeClr val="accent6">
              <a:alpha val="0"/>
            </a:schemeClr>
          </a:solidFill>
          <a:ln>
            <a:solidFill>
              <a:schemeClr val="accent6"/>
            </a:solidFill>
          </a:ln>
        </p:spPr>
        <p:style>
          <a:lnRef idx="2">
            <a:schemeClr val="accent4"/>
          </a:lnRef>
          <a:fillRef idx="1">
            <a:schemeClr val="lt1"/>
          </a:fillRef>
          <a:effectRef idx="0">
            <a:schemeClr val="accent4"/>
          </a:effectRef>
          <a:fontRef idx="minor">
            <a:schemeClr val="dk1"/>
          </a:fontRef>
        </p:style>
        <p:txBody>
          <a:bodyPr/>
          <a:lstStyle/>
          <a:p>
            <a:pPr algn="r">
              <a:defRPr/>
            </a:pPr>
            <a:r>
              <a:rPr lang="es-AR" sz="900" dirty="0">
                <a:solidFill>
                  <a:schemeClr val="bg1"/>
                </a:solidFill>
              </a:rPr>
              <a:t>Presentación</a:t>
            </a:r>
            <a:endParaRPr lang="en-US" sz="900" dirty="0">
              <a:solidFill>
                <a:schemeClr val="bg1"/>
              </a:solidFill>
            </a:endParaRPr>
          </a:p>
        </p:txBody>
      </p:sp>
      <p:sp>
        <p:nvSpPr>
          <p:cNvPr id="35" name="Rounded Rectangle 34"/>
          <p:cNvSpPr>
            <a:spLocks noChangeAspect="1"/>
          </p:cNvSpPr>
          <p:nvPr/>
        </p:nvSpPr>
        <p:spPr>
          <a:xfrm>
            <a:off x="457201" y="2893431"/>
            <a:ext cx="2946797" cy="1285875"/>
          </a:xfrm>
          <a:prstGeom prst="roundRect">
            <a:avLst>
              <a:gd name="adj" fmla="val 7115"/>
            </a:avLst>
          </a:prstGeom>
          <a:solidFill>
            <a:schemeClr val="accent6">
              <a:alpha val="0"/>
            </a:schemeClr>
          </a:solidFill>
          <a:ln>
            <a:solidFill>
              <a:schemeClr val="accent6"/>
            </a:solidFill>
          </a:ln>
        </p:spPr>
        <p:style>
          <a:lnRef idx="2">
            <a:schemeClr val="accent4"/>
          </a:lnRef>
          <a:fillRef idx="1">
            <a:schemeClr val="lt1"/>
          </a:fillRef>
          <a:effectRef idx="0">
            <a:schemeClr val="accent4"/>
          </a:effectRef>
          <a:fontRef idx="minor">
            <a:schemeClr val="dk1"/>
          </a:fontRef>
        </p:style>
        <p:txBody>
          <a:bodyPr/>
          <a:lstStyle/>
          <a:p>
            <a:pPr algn="r">
              <a:defRPr/>
            </a:pPr>
            <a:r>
              <a:rPr lang="es-AR" sz="900" dirty="0">
                <a:solidFill>
                  <a:schemeClr val="bg1"/>
                </a:solidFill>
              </a:rPr>
              <a:t>Negocio</a:t>
            </a:r>
            <a:endParaRPr lang="en-US" sz="900" dirty="0">
              <a:solidFill>
                <a:schemeClr val="bg1"/>
              </a:solidFill>
            </a:endParaRPr>
          </a:p>
        </p:txBody>
      </p:sp>
      <p:sp>
        <p:nvSpPr>
          <p:cNvPr id="36" name="Rounded Rectangle 35"/>
          <p:cNvSpPr>
            <a:spLocks noChangeAspect="1"/>
          </p:cNvSpPr>
          <p:nvPr/>
        </p:nvSpPr>
        <p:spPr>
          <a:xfrm>
            <a:off x="457201" y="4232883"/>
            <a:ext cx="2946797" cy="642938"/>
          </a:xfrm>
          <a:prstGeom prst="roundRect">
            <a:avLst/>
          </a:prstGeom>
          <a:solidFill>
            <a:schemeClr val="accent6">
              <a:alpha val="0"/>
            </a:schemeClr>
          </a:solidFill>
          <a:ln>
            <a:solidFill>
              <a:schemeClr val="accent6"/>
            </a:solidFill>
          </a:ln>
        </p:spPr>
        <p:style>
          <a:lnRef idx="2">
            <a:schemeClr val="accent4"/>
          </a:lnRef>
          <a:fillRef idx="1">
            <a:schemeClr val="lt1"/>
          </a:fillRef>
          <a:effectRef idx="0">
            <a:schemeClr val="accent4"/>
          </a:effectRef>
          <a:fontRef idx="minor">
            <a:schemeClr val="dk1"/>
          </a:fontRef>
        </p:style>
        <p:txBody>
          <a:bodyPr/>
          <a:lstStyle/>
          <a:p>
            <a:pPr algn="r">
              <a:defRPr/>
            </a:pPr>
            <a:r>
              <a:rPr lang="es-AR" sz="900" dirty="0">
                <a:solidFill>
                  <a:schemeClr val="bg1"/>
                </a:solidFill>
              </a:rPr>
              <a:t>Persistencia</a:t>
            </a:r>
            <a:endParaRPr lang="en-US" sz="900" dirty="0">
              <a:solidFill>
                <a:schemeClr val="bg1"/>
              </a:solidFill>
            </a:endParaRPr>
          </a:p>
        </p:txBody>
      </p:sp>
      <p:sp>
        <p:nvSpPr>
          <p:cNvPr id="47" name="Rounded Rectangle 46"/>
          <p:cNvSpPr>
            <a:spLocks noChangeAspect="1"/>
          </p:cNvSpPr>
          <p:nvPr/>
        </p:nvSpPr>
        <p:spPr>
          <a:xfrm>
            <a:off x="564335" y="1982593"/>
            <a:ext cx="267893" cy="280655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s-AR" sz="900" dirty="0">
                <a:solidFill>
                  <a:schemeClr val="bg1"/>
                </a:solidFill>
              </a:rPr>
              <a:t>Seguridad</a:t>
            </a:r>
            <a:endParaRPr lang="en-US" sz="900" dirty="0">
              <a:solidFill>
                <a:schemeClr val="bg1"/>
              </a:solidFill>
            </a:endParaRPr>
          </a:p>
        </p:txBody>
      </p:sp>
      <p:sp>
        <p:nvSpPr>
          <p:cNvPr id="48" name="Rounded Rectangle 47"/>
          <p:cNvSpPr>
            <a:spLocks noChangeAspect="1"/>
          </p:cNvSpPr>
          <p:nvPr/>
        </p:nvSpPr>
        <p:spPr>
          <a:xfrm>
            <a:off x="2375297" y="3161321"/>
            <a:ext cx="964406" cy="964406"/>
          </a:xfrm>
          <a:prstGeom prst="roundRect">
            <a:avLst>
              <a:gd name="adj" fmla="val 11360"/>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s-AR" sz="900" dirty="0">
                <a:solidFill>
                  <a:schemeClr val="bg1"/>
                </a:solidFill>
              </a:rPr>
              <a:t>Componentes comunes</a:t>
            </a:r>
            <a:endParaRPr lang="en-US" sz="900" dirty="0">
              <a:solidFill>
                <a:schemeClr val="bg1"/>
              </a:solidFill>
            </a:endParaRPr>
          </a:p>
        </p:txBody>
      </p:sp>
      <p:sp>
        <p:nvSpPr>
          <p:cNvPr id="49" name="Rounded Rectangle 48"/>
          <p:cNvSpPr>
            <a:spLocks noChangeAspect="1"/>
          </p:cNvSpPr>
          <p:nvPr/>
        </p:nvSpPr>
        <p:spPr>
          <a:xfrm>
            <a:off x="2375297" y="2132622"/>
            <a:ext cx="964406" cy="321469"/>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Componentes comunes</a:t>
            </a:r>
            <a:endParaRPr lang="en-US" sz="900" dirty="0">
              <a:solidFill>
                <a:schemeClr val="bg1"/>
              </a:solidFill>
            </a:endParaRPr>
          </a:p>
        </p:txBody>
      </p:sp>
      <p:sp>
        <p:nvSpPr>
          <p:cNvPr id="50" name="Rounded Rectangle 49"/>
          <p:cNvSpPr>
            <a:spLocks noChangeAspect="1"/>
          </p:cNvSpPr>
          <p:nvPr/>
        </p:nvSpPr>
        <p:spPr>
          <a:xfrm>
            <a:off x="2375297" y="4490059"/>
            <a:ext cx="964406" cy="321469"/>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Componentes comunes</a:t>
            </a:r>
            <a:endParaRPr lang="en-US" sz="900" dirty="0">
              <a:solidFill>
                <a:schemeClr val="bg1"/>
              </a:solidFill>
            </a:endParaRPr>
          </a:p>
        </p:txBody>
      </p:sp>
      <p:sp>
        <p:nvSpPr>
          <p:cNvPr id="51" name="Rounded Rectangle 50"/>
          <p:cNvSpPr>
            <a:spLocks noChangeAspect="1"/>
          </p:cNvSpPr>
          <p:nvPr/>
        </p:nvSpPr>
        <p:spPr>
          <a:xfrm>
            <a:off x="896042" y="1982593"/>
            <a:ext cx="428628" cy="280655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s-AR" sz="900" dirty="0">
                <a:solidFill>
                  <a:schemeClr val="bg1"/>
                </a:solidFill>
              </a:rPr>
              <a:t>Stock</a:t>
            </a:r>
            <a:endParaRPr lang="en-US" sz="900" dirty="0">
              <a:solidFill>
                <a:schemeClr val="bg1"/>
              </a:solidFill>
            </a:endParaRPr>
          </a:p>
        </p:txBody>
      </p:sp>
      <p:sp>
        <p:nvSpPr>
          <p:cNvPr id="52" name="Rounded Rectangle 51"/>
          <p:cNvSpPr>
            <a:spLocks noChangeAspect="1"/>
          </p:cNvSpPr>
          <p:nvPr/>
        </p:nvSpPr>
        <p:spPr>
          <a:xfrm>
            <a:off x="1388484" y="1982593"/>
            <a:ext cx="428628" cy="280655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s-AR" sz="900" dirty="0">
                <a:solidFill>
                  <a:schemeClr val="bg1"/>
                </a:solidFill>
              </a:rPr>
              <a:t>Búsquedas</a:t>
            </a:r>
            <a:endParaRPr lang="en-US" sz="900" dirty="0">
              <a:solidFill>
                <a:schemeClr val="bg1"/>
              </a:solidFill>
            </a:endParaRPr>
          </a:p>
        </p:txBody>
      </p:sp>
      <p:sp>
        <p:nvSpPr>
          <p:cNvPr id="53" name="Rounded Rectangle 52"/>
          <p:cNvSpPr>
            <a:spLocks noChangeAspect="1"/>
          </p:cNvSpPr>
          <p:nvPr/>
        </p:nvSpPr>
        <p:spPr>
          <a:xfrm>
            <a:off x="1880927" y="1982593"/>
            <a:ext cx="428628" cy="280655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s-AR" sz="900" dirty="0">
                <a:solidFill>
                  <a:schemeClr val="bg1"/>
                </a:solidFill>
              </a:rPr>
              <a:t>Ventas</a:t>
            </a:r>
            <a:endParaRPr lang="en-US" sz="900" dirty="0">
              <a:solidFill>
                <a:schemeClr val="bg1"/>
              </a:solidFill>
            </a:endParaRPr>
          </a:p>
        </p:txBody>
      </p:sp>
      <p:grpSp>
        <p:nvGrpSpPr>
          <p:cNvPr id="54" name="Group 69"/>
          <p:cNvGrpSpPr>
            <a:grpSpLocks noChangeAspect="1"/>
          </p:cNvGrpSpPr>
          <p:nvPr/>
        </p:nvGrpSpPr>
        <p:grpSpPr bwMode="auto">
          <a:xfrm>
            <a:off x="3457576" y="2571963"/>
            <a:ext cx="737085" cy="1607343"/>
            <a:chOff x="5214942" y="2500306"/>
            <a:chExt cx="1428760" cy="2143140"/>
          </a:xfrm>
          <a:solidFill>
            <a:schemeClr val="accent6">
              <a:alpha val="0"/>
            </a:schemeClr>
          </a:solidFill>
        </p:grpSpPr>
        <p:sp>
          <p:nvSpPr>
            <p:cNvPr id="55" name="Rounded Rectangle 54"/>
            <p:cNvSpPr/>
            <p:nvPr/>
          </p:nvSpPr>
          <p:spPr>
            <a:xfrm>
              <a:off x="5214942" y="2500306"/>
              <a:ext cx="1428760" cy="2143140"/>
            </a:xfrm>
            <a:prstGeom prst="roundRect">
              <a:avLst>
                <a:gd name="adj" fmla="val 9980"/>
              </a:avLst>
            </a:prstGeom>
            <a:grpFill/>
            <a:ln>
              <a:solidFill>
                <a:schemeClr val="bg2"/>
              </a:solidFill>
            </a:ln>
          </p:spPr>
          <p:style>
            <a:lnRef idx="2">
              <a:schemeClr val="accent4"/>
            </a:lnRef>
            <a:fillRef idx="1">
              <a:schemeClr val="lt1"/>
            </a:fillRef>
            <a:effectRef idx="0">
              <a:schemeClr val="accent4"/>
            </a:effectRef>
            <a:fontRef idx="minor">
              <a:schemeClr val="dk1"/>
            </a:fontRef>
          </p:style>
          <p:txBody>
            <a:bodyPr/>
            <a:lstStyle/>
            <a:p>
              <a:pPr algn="r">
                <a:defRPr/>
              </a:pPr>
              <a:endParaRPr lang="en-US" sz="900" dirty="0">
                <a:solidFill>
                  <a:schemeClr val="bg1"/>
                </a:solidFill>
              </a:endParaRPr>
            </a:p>
          </p:txBody>
        </p:sp>
        <p:sp>
          <p:nvSpPr>
            <p:cNvPr id="56" name="Rounded Rectangle 55"/>
            <p:cNvSpPr/>
            <p:nvPr/>
          </p:nvSpPr>
          <p:spPr>
            <a:xfrm>
              <a:off x="5286381" y="4125917"/>
              <a:ext cx="1202521" cy="428629"/>
            </a:xfrm>
            <a:prstGeom prst="roundRect">
              <a:avLst/>
            </a:prstGeom>
            <a:grp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SOAP</a:t>
              </a:r>
              <a:endParaRPr lang="en-US" sz="900" dirty="0">
                <a:solidFill>
                  <a:schemeClr val="bg1"/>
                </a:solidFill>
              </a:endParaRPr>
            </a:p>
          </p:txBody>
        </p:sp>
      </p:grpSp>
      <p:sp>
        <p:nvSpPr>
          <p:cNvPr id="60" name="Rounded Rectangle 59"/>
          <p:cNvSpPr>
            <a:spLocks noChangeAspect="1"/>
          </p:cNvSpPr>
          <p:nvPr/>
        </p:nvSpPr>
        <p:spPr>
          <a:xfrm>
            <a:off x="2439590" y="3697103"/>
            <a:ext cx="857250" cy="375047"/>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Workflow</a:t>
            </a:r>
            <a:endParaRPr lang="en-US" sz="900" dirty="0">
              <a:solidFill>
                <a:schemeClr val="bg1"/>
              </a:solidFill>
            </a:endParaRPr>
          </a:p>
        </p:txBody>
      </p:sp>
      <p:sp>
        <p:nvSpPr>
          <p:cNvPr id="61" name="Flowchart: Magnetic Disk 60"/>
          <p:cNvSpPr/>
          <p:nvPr/>
        </p:nvSpPr>
        <p:spPr>
          <a:xfrm>
            <a:off x="2095241" y="5104681"/>
            <a:ext cx="772976" cy="378042"/>
          </a:xfrm>
          <a:prstGeom prst="flowChartMagneticDisk">
            <a:avLst/>
          </a:prstGeom>
          <a:solidFill>
            <a:schemeClr val="accent6">
              <a:alpha val="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s-AR" sz="900" dirty="0">
                <a:solidFill>
                  <a:schemeClr val="bg1"/>
                </a:solidFill>
              </a:rPr>
              <a:t>BD Relacional</a:t>
            </a:r>
            <a:endParaRPr lang="en-US" sz="900" dirty="0">
              <a:solidFill>
                <a:schemeClr val="bg1"/>
              </a:solidFill>
            </a:endParaRPr>
          </a:p>
        </p:txBody>
      </p:sp>
      <p:cxnSp>
        <p:nvCxnSpPr>
          <p:cNvPr id="62" name="Straight Connector 61"/>
          <p:cNvCxnSpPr/>
          <p:nvPr/>
        </p:nvCxnSpPr>
        <p:spPr>
          <a:xfrm>
            <a:off x="457200" y="4953000"/>
            <a:ext cx="3886200" cy="0"/>
          </a:xfrm>
          <a:prstGeom prst="line">
            <a:avLst/>
          </a:prstGeom>
          <a:ln w="254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3" name="Left-Right Arrow 2"/>
          <p:cNvSpPr/>
          <p:nvPr/>
        </p:nvSpPr>
        <p:spPr>
          <a:xfrm rot="16200000">
            <a:off x="3432682" y="2815327"/>
            <a:ext cx="796309" cy="415528"/>
          </a:xfrm>
          <a:prstGeom prst="leftRightArrow">
            <a:avLst/>
          </a:prstGeom>
          <a:solidFill>
            <a:schemeClr val="accent6">
              <a:alpha val="0"/>
            </a:schemeClr>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es-AR" sz="1350" dirty="0">
                <a:solidFill>
                  <a:schemeClr val="bg1"/>
                </a:solidFill>
              </a:rPr>
              <a:t>ESB</a:t>
            </a:r>
          </a:p>
        </p:txBody>
      </p:sp>
      <p:sp>
        <p:nvSpPr>
          <p:cNvPr id="33" name="Rounded Rectangle 32"/>
          <p:cNvSpPr/>
          <p:nvPr/>
        </p:nvSpPr>
        <p:spPr bwMode="auto">
          <a:xfrm>
            <a:off x="3518958" y="3449099"/>
            <a:ext cx="595842" cy="280739"/>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REST</a:t>
            </a:r>
            <a:endParaRPr lang="en-US" sz="900" dirty="0">
              <a:solidFill>
                <a:schemeClr val="bg1"/>
              </a:solidFill>
            </a:endParaRPr>
          </a:p>
        </p:txBody>
      </p:sp>
    </p:spTree>
    <p:extLst>
      <p:ext uri="{BB962C8B-B14F-4D97-AF65-F5344CB8AC3E}">
        <p14:creationId xmlns:p14="http://schemas.microsoft.com/office/powerpoint/2010/main" val="2627564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50"/>
          <p:cNvSpPr>
            <a:spLocks noChangeAspect="1"/>
          </p:cNvSpPr>
          <p:nvPr/>
        </p:nvSpPr>
        <p:spPr>
          <a:xfrm>
            <a:off x="152401" y="3192977"/>
            <a:ext cx="5664585" cy="2257578"/>
          </a:xfrm>
          <a:prstGeom prst="roundRect">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a:lstStyle/>
          <a:p>
            <a:pPr algn="r">
              <a:defRPr/>
            </a:pPr>
            <a:endParaRPr lang="en-US" sz="900" dirty="0"/>
          </a:p>
        </p:txBody>
      </p:sp>
      <p:sp>
        <p:nvSpPr>
          <p:cNvPr id="49" name="Rounded Rectangle 48"/>
          <p:cNvSpPr>
            <a:spLocks noChangeAspect="1"/>
          </p:cNvSpPr>
          <p:nvPr/>
        </p:nvSpPr>
        <p:spPr>
          <a:xfrm>
            <a:off x="152401" y="1524000"/>
            <a:ext cx="5664585" cy="1501726"/>
          </a:xfrm>
          <a:prstGeom prst="roundRect">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a:lstStyle/>
          <a:p>
            <a:pPr algn="r">
              <a:defRPr/>
            </a:pPr>
            <a:endParaRPr lang="en-US" sz="900" dirty="0">
              <a:solidFill>
                <a:schemeClr val="bg1"/>
              </a:solidFill>
            </a:endParaRPr>
          </a:p>
        </p:txBody>
      </p:sp>
      <p:sp>
        <p:nvSpPr>
          <p:cNvPr id="75" name="Rounded Rectangle 74"/>
          <p:cNvSpPr>
            <a:spLocks noChangeAspect="1"/>
          </p:cNvSpPr>
          <p:nvPr/>
        </p:nvSpPr>
        <p:spPr>
          <a:xfrm>
            <a:off x="282603" y="1616129"/>
            <a:ext cx="5381098" cy="478372"/>
          </a:xfrm>
          <a:prstGeom prst="roundRect">
            <a:avLst/>
          </a:prstGeom>
          <a:solidFill>
            <a:schemeClr val="lt1">
              <a:alpha val="0"/>
            </a:schemeClr>
          </a:solidFill>
          <a:ln>
            <a:solidFill>
              <a:schemeClr val="bg1"/>
            </a:solidFill>
          </a:ln>
        </p:spPr>
        <p:style>
          <a:lnRef idx="2">
            <a:schemeClr val="accent4"/>
          </a:lnRef>
          <a:fillRef idx="1">
            <a:schemeClr val="lt1"/>
          </a:fillRef>
          <a:effectRef idx="0">
            <a:schemeClr val="accent4"/>
          </a:effectRef>
          <a:fontRef idx="minor">
            <a:schemeClr val="dk1"/>
          </a:fontRef>
        </p:style>
        <p:txBody>
          <a:bodyPr/>
          <a:lstStyle/>
          <a:p>
            <a:pPr algn="r">
              <a:defRPr/>
            </a:pPr>
            <a:endParaRPr lang="en-US" sz="900" dirty="0">
              <a:solidFill>
                <a:schemeClr val="bg1"/>
              </a:solidFill>
            </a:endParaRPr>
          </a:p>
        </p:txBody>
      </p:sp>
      <p:sp>
        <p:nvSpPr>
          <p:cNvPr id="34" name="Flowchart: Magnetic Disk 33"/>
          <p:cNvSpPr/>
          <p:nvPr/>
        </p:nvSpPr>
        <p:spPr>
          <a:xfrm>
            <a:off x="1397226" y="4656580"/>
            <a:ext cx="486054" cy="486054"/>
          </a:xfrm>
          <a:prstGeom prst="flowChartMagneticDisk">
            <a:avLst/>
          </a:prstGeom>
          <a:solidFill>
            <a:schemeClr val="lt1">
              <a:alpha val="0"/>
            </a:schemeClr>
          </a:solidFill>
          <a:ln>
            <a:solidFill>
              <a:schemeClr val="accent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sz="1350" dirty="0">
                <a:solidFill>
                  <a:schemeClr val="bg1"/>
                </a:solidFill>
              </a:rPr>
              <a:t>BD</a:t>
            </a:r>
            <a:endParaRPr lang="en-US" sz="1350" dirty="0">
              <a:solidFill>
                <a:schemeClr val="bg1"/>
              </a:solidFill>
            </a:endParaRPr>
          </a:p>
        </p:txBody>
      </p:sp>
      <p:cxnSp>
        <p:nvCxnSpPr>
          <p:cNvPr id="35" name="Straight Connector 34"/>
          <p:cNvCxnSpPr/>
          <p:nvPr/>
        </p:nvCxnSpPr>
        <p:spPr>
          <a:xfrm>
            <a:off x="1559244" y="4478447"/>
            <a:ext cx="2646294" cy="0"/>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42" name="Rounded Rectangle 41"/>
          <p:cNvSpPr>
            <a:spLocks noChangeAspect="1"/>
          </p:cNvSpPr>
          <p:nvPr/>
        </p:nvSpPr>
        <p:spPr>
          <a:xfrm>
            <a:off x="371113" y="3295052"/>
            <a:ext cx="1384652" cy="250992"/>
          </a:xfrm>
          <a:prstGeom prst="roundRect">
            <a:avLst/>
          </a:prstGeom>
          <a:solidFill>
            <a:schemeClr val="accent6">
              <a:alpha val="0"/>
            </a:schemeClr>
          </a:solidFill>
          <a:ln>
            <a:solidFill>
              <a:schemeClr val="bg2"/>
            </a:solidFill>
          </a:ln>
        </p:spPr>
        <p:style>
          <a:lnRef idx="2">
            <a:schemeClr val="accent4"/>
          </a:lnRef>
          <a:fillRef idx="1">
            <a:schemeClr val="lt1"/>
          </a:fillRef>
          <a:effectRef idx="0">
            <a:schemeClr val="accent4"/>
          </a:effectRef>
          <a:fontRef idx="minor">
            <a:schemeClr val="dk1"/>
          </a:fontRef>
        </p:style>
        <p:txBody>
          <a:bodyPr/>
          <a:lstStyle/>
          <a:p>
            <a:pPr>
              <a:defRPr/>
            </a:pPr>
            <a:r>
              <a:rPr lang="es-AR" sz="825" dirty="0" err="1">
                <a:solidFill>
                  <a:schemeClr val="bg1"/>
                </a:solidFill>
              </a:rPr>
              <a:t>MicroServicios</a:t>
            </a:r>
            <a:r>
              <a:rPr lang="es-AR" sz="825" dirty="0">
                <a:solidFill>
                  <a:schemeClr val="bg1"/>
                </a:solidFill>
              </a:rPr>
              <a:t> Ventas</a:t>
            </a:r>
            <a:endParaRPr lang="en-US" sz="825" dirty="0">
              <a:solidFill>
                <a:schemeClr val="bg1"/>
              </a:solidFill>
            </a:endParaRPr>
          </a:p>
        </p:txBody>
      </p:sp>
      <p:sp>
        <p:nvSpPr>
          <p:cNvPr id="48" name="Rounded Rectangle 47"/>
          <p:cNvSpPr>
            <a:spLocks noChangeAspect="1"/>
          </p:cNvSpPr>
          <p:nvPr/>
        </p:nvSpPr>
        <p:spPr>
          <a:xfrm>
            <a:off x="371113" y="1997828"/>
            <a:ext cx="1384653" cy="848732"/>
          </a:xfrm>
          <a:prstGeom prst="roundRect">
            <a:avLst/>
          </a:prstGeom>
          <a:solidFill>
            <a:schemeClr val="tx1"/>
          </a:solidFill>
          <a:ln>
            <a:solidFill>
              <a:schemeClr val="bg2"/>
            </a:solidFill>
          </a:ln>
        </p:spPr>
        <p:style>
          <a:lnRef idx="2">
            <a:schemeClr val="accent4"/>
          </a:lnRef>
          <a:fillRef idx="1">
            <a:schemeClr val="lt1"/>
          </a:fillRef>
          <a:effectRef idx="0">
            <a:schemeClr val="accent4"/>
          </a:effectRef>
          <a:fontRef idx="minor">
            <a:schemeClr val="dk1"/>
          </a:fontRef>
        </p:style>
        <p:txBody>
          <a:bodyPr/>
          <a:lstStyle/>
          <a:p>
            <a:pPr algn="r">
              <a:defRPr/>
            </a:pPr>
            <a:endParaRPr lang="en-US" sz="900" dirty="0">
              <a:solidFill>
                <a:schemeClr val="bg1"/>
              </a:solidFill>
            </a:endParaRPr>
          </a:p>
        </p:txBody>
      </p:sp>
      <p:sp>
        <p:nvSpPr>
          <p:cNvPr id="50" name="Rounded Rectangle 49"/>
          <p:cNvSpPr>
            <a:spLocks noChangeAspect="1"/>
          </p:cNvSpPr>
          <p:nvPr/>
        </p:nvSpPr>
        <p:spPr>
          <a:xfrm>
            <a:off x="397433" y="3599374"/>
            <a:ext cx="1358333" cy="634838"/>
          </a:xfrm>
          <a:prstGeom prst="roundRect">
            <a:avLst/>
          </a:prstGeom>
          <a:solidFill>
            <a:schemeClr val="accent6">
              <a:alpha val="0"/>
            </a:schemeClr>
          </a:solidFill>
          <a:ln>
            <a:solidFill>
              <a:schemeClr val="bg2"/>
            </a:solidFill>
          </a:ln>
        </p:spPr>
        <p:style>
          <a:lnRef idx="2">
            <a:schemeClr val="accent4"/>
          </a:lnRef>
          <a:fillRef idx="1">
            <a:schemeClr val="lt1"/>
          </a:fillRef>
          <a:effectRef idx="0">
            <a:schemeClr val="accent4"/>
          </a:effectRef>
          <a:fontRef idx="minor">
            <a:schemeClr val="dk1"/>
          </a:fontRef>
        </p:style>
        <p:txBody>
          <a:bodyPr/>
          <a:lstStyle/>
          <a:p>
            <a:pPr>
              <a:defRPr/>
            </a:pPr>
            <a:r>
              <a:rPr lang="es-AR" sz="900" dirty="0">
                <a:solidFill>
                  <a:schemeClr val="bg1"/>
                </a:solidFill>
              </a:rPr>
              <a:t>Persistencia Ventas</a:t>
            </a:r>
            <a:endParaRPr lang="en-US" sz="900" dirty="0">
              <a:solidFill>
                <a:schemeClr val="bg1"/>
              </a:solidFill>
            </a:endParaRPr>
          </a:p>
        </p:txBody>
      </p:sp>
      <p:grpSp>
        <p:nvGrpSpPr>
          <p:cNvPr id="8" name="Group 7"/>
          <p:cNvGrpSpPr/>
          <p:nvPr/>
        </p:nvGrpSpPr>
        <p:grpSpPr>
          <a:xfrm>
            <a:off x="2397550" y="4602574"/>
            <a:ext cx="654360" cy="384648"/>
            <a:chOff x="2397550" y="3745324"/>
            <a:chExt cx="654360" cy="708366"/>
          </a:xfrm>
        </p:grpSpPr>
        <p:sp>
          <p:nvSpPr>
            <p:cNvPr id="60" name="Rounded Rectangle 59"/>
            <p:cNvSpPr/>
            <p:nvPr/>
          </p:nvSpPr>
          <p:spPr>
            <a:xfrm>
              <a:off x="2397550" y="3745324"/>
              <a:ext cx="540060" cy="594066"/>
            </a:xfrm>
            <a:prstGeom prst="roundRect">
              <a:avLst/>
            </a:prstGeom>
            <a:solidFill>
              <a:schemeClr val="lt1">
                <a:alpha val="0"/>
              </a:schemeClr>
            </a:solidFill>
            <a:ln>
              <a:solidFill>
                <a:schemeClr val="accent6"/>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solidFill>
                  <a:schemeClr val="bg1"/>
                </a:solidFill>
              </a:endParaRPr>
            </a:p>
          </p:txBody>
        </p:sp>
        <p:sp>
          <p:nvSpPr>
            <p:cNvPr id="61" name="Rounded Rectangle 60"/>
            <p:cNvSpPr/>
            <p:nvPr/>
          </p:nvSpPr>
          <p:spPr>
            <a:xfrm>
              <a:off x="2451556" y="3799330"/>
              <a:ext cx="540060" cy="594066"/>
            </a:xfrm>
            <a:prstGeom prst="roundRect">
              <a:avLst/>
            </a:prstGeom>
            <a:solidFill>
              <a:schemeClr val="lt1">
                <a:alpha val="0"/>
              </a:schemeClr>
            </a:solidFill>
            <a:ln>
              <a:solidFill>
                <a:schemeClr val="accent6"/>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solidFill>
                  <a:schemeClr val="bg1"/>
                </a:solidFill>
              </a:endParaRPr>
            </a:p>
          </p:txBody>
        </p:sp>
        <p:sp>
          <p:nvSpPr>
            <p:cNvPr id="62" name="Rounded Rectangle 61"/>
            <p:cNvSpPr/>
            <p:nvPr/>
          </p:nvSpPr>
          <p:spPr>
            <a:xfrm>
              <a:off x="2511850" y="3859624"/>
              <a:ext cx="540060" cy="594066"/>
            </a:xfrm>
            <a:prstGeom prst="roundRect">
              <a:avLst/>
            </a:prstGeom>
            <a:solidFill>
              <a:schemeClr val="lt1">
                <a:alpha val="0"/>
              </a:schemeClr>
            </a:solidFill>
            <a:ln>
              <a:solidFill>
                <a:schemeClr val="accent6"/>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solidFill>
                  <a:schemeClr val="bg1"/>
                </a:solidFill>
              </a:endParaRPr>
            </a:p>
          </p:txBody>
        </p:sp>
      </p:grpSp>
      <p:sp>
        <p:nvSpPr>
          <p:cNvPr id="64" name="TextBox 63"/>
          <p:cNvSpPr txBox="1"/>
          <p:nvPr/>
        </p:nvSpPr>
        <p:spPr>
          <a:xfrm>
            <a:off x="2355185" y="5007617"/>
            <a:ext cx="777777" cy="415498"/>
          </a:xfrm>
          <a:prstGeom prst="rect">
            <a:avLst/>
          </a:prstGeom>
          <a:solidFill>
            <a:schemeClr val="lt1">
              <a:alpha val="0"/>
            </a:schemeClr>
          </a:solidFill>
          <a:ln>
            <a:noFill/>
          </a:ln>
        </p:spPr>
        <p:txBody>
          <a:bodyPr wrap="none" rtlCol="0">
            <a:spAutoFit/>
          </a:bodyPr>
          <a:lstStyle/>
          <a:p>
            <a:pPr algn="ctr"/>
            <a:r>
              <a:rPr lang="es-AR" sz="1050" dirty="0">
                <a:solidFill>
                  <a:schemeClr val="bg1"/>
                </a:solidFill>
              </a:rPr>
              <a:t>Búsquedas</a:t>
            </a:r>
          </a:p>
          <a:p>
            <a:pPr algn="ctr"/>
            <a:r>
              <a:rPr lang="es-AR" sz="1050" dirty="0" err="1">
                <a:solidFill>
                  <a:schemeClr val="bg1"/>
                </a:solidFill>
              </a:rPr>
              <a:t>NoSQL</a:t>
            </a:r>
            <a:endParaRPr lang="en-US" sz="1050" dirty="0">
              <a:solidFill>
                <a:schemeClr val="bg1"/>
              </a:solidFill>
            </a:endParaRPr>
          </a:p>
        </p:txBody>
      </p:sp>
      <p:sp>
        <p:nvSpPr>
          <p:cNvPr id="65" name="Rounded Rectangle 64"/>
          <p:cNvSpPr/>
          <p:nvPr/>
        </p:nvSpPr>
        <p:spPr>
          <a:xfrm>
            <a:off x="3393564" y="4613358"/>
            <a:ext cx="972108" cy="486054"/>
          </a:xfrm>
          <a:prstGeom prst="roundRect">
            <a:avLst/>
          </a:prstGeom>
          <a:solidFill>
            <a:schemeClr val="lt1">
              <a:alpha val="0"/>
            </a:schemeClr>
          </a:solidFill>
          <a:ln>
            <a:solidFill>
              <a:schemeClr val="accent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dirty="0">
              <a:solidFill>
                <a:schemeClr val="bg1"/>
              </a:solidFill>
            </a:endParaRPr>
          </a:p>
        </p:txBody>
      </p:sp>
      <p:sp>
        <p:nvSpPr>
          <p:cNvPr id="66" name="TextBox 65"/>
          <p:cNvSpPr txBox="1"/>
          <p:nvPr/>
        </p:nvSpPr>
        <p:spPr>
          <a:xfrm>
            <a:off x="3379429" y="4667800"/>
            <a:ext cx="1021433" cy="415498"/>
          </a:xfrm>
          <a:prstGeom prst="rect">
            <a:avLst/>
          </a:prstGeom>
          <a:solidFill>
            <a:schemeClr val="lt1">
              <a:alpha val="0"/>
            </a:schemeClr>
          </a:solidFill>
          <a:ln>
            <a:noFill/>
          </a:ln>
        </p:spPr>
        <p:txBody>
          <a:bodyPr wrap="none" rtlCol="0">
            <a:spAutoFit/>
          </a:bodyPr>
          <a:lstStyle/>
          <a:p>
            <a:pPr algn="ctr"/>
            <a:r>
              <a:rPr lang="es-AR" sz="1050" dirty="0">
                <a:solidFill>
                  <a:schemeClr val="bg1"/>
                </a:solidFill>
              </a:rPr>
              <a:t>Digitalización / </a:t>
            </a:r>
          </a:p>
          <a:p>
            <a:pPr algn="ctr"/>
            <a:r>
              <a:rPr lang="es-AR" sz="1050" dirty="0">
                <a:solidFill>
                  <a:schemeClr val="bg1"/>
                </a:solidFill>
              </a:rPr>
              <a:t>CMIS</a:t>
            </a:r>
            <a:endParaRPr lang="en-US" sz="1050" dirty="0">
              <a:solidFill>
                <a:schemeClr val="bg1"/>
              </a:solidFill>
            </a:endParaRPr>
          </a:p>
        </p:txBody>
      </p:sp>
      <p:sp>
        <p:nvSpPr>
          <p:cNvPr id="68" name="Right Brace 67"/>
          <p:cNvSpPr/>
          <p:nvPr/>
        </p:nvSpPr>
        <p:spPr>
          <a:xfrm>
            <a:off x="1883280" y="4602574"/>
            <a:ext cx="162018" cy="577952"/>
          </a:xfrm>
          <a:prstGeom prst="rightBrace">
            <a:avLst/>
          </a:prstGeom>
          <a:solidFill>
            <a:schemeClr val="lt1">
              <a:alpha val="0"/>
            </a:schemeClr>
          </a:solidFill>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solidFill>
                <a:schemeClr val="bg1"/>
              </a:solidFill>
            </a:endParaRPr>
          </a:p>
        </p:txBody>
      </p:sp>
      <p:sp>
        <p:nvSpPr>
          <p:cNvPr id="70" name="TextBox 69"/>
          <p:cNvSpPr txBox="1"/>
          <p:nvPr/>
        </p:nvSpPr>
        <p:spPr>
          <a:xfrm>
            <a:off x="1073190" y="5219723"/>
            <a:ext cx="1512168" cy="253916"/>
          </a:xfrm>
          <a:prstGeom prst="rect">
            <a:avLst/>
          </a:prstGeom>
          <a:solidFill>
            <a:schemeClr val="lt1">
              <a:alpha val="0"/>
            </a:schemeClr>
          </a:solidFill>
          <a:ln>
            <a:noFill/>
          </a:ln>
        </p:spPr>
        <p:txBody>
          <a:bodyPr wrap="square" rtlCol="0">
            <a:spAutoFit/>
          </a:bodyPr>
          <a:lstStyle/>
          <a:p>
            <a:r>
              <a:rPr lang="es-AR" sz="1050" dirty="0">
                <a:solidFill>
                  <a:schemeClr val="bg1"/>
                </a:solidFill>
              </a:rPr>
              <a:t>Escalabilidad BD</a:t>
            </a:r>
            <a:endParaRPr lang="en-US" sz="1050" dirty="0">
              <a:solidFill>
                <a:schemeClr val="bg1"/>
              </a:solidFill>
            </a:endParaRPr>
          </a:p>
        </p:txBody>
      </p:sp>
      <p:sp>
        <p:nvSpPr>
          <p:cNvPr id="71" name="Right Brace 70"/>
          <p:cNvSpPr/>
          <p:nvPr/>
        </p:nvSpPr>
        <p:spPr>
          <a:xfrm flipH="1">
            <a:off x="1181202" y="4602574"/>
            <a:ext cx="216024" cy="577952"/>
          </a:xfrm>
          <a:prstGeom prst="rightBrace">
            <a:avLst/>
          </a:prstGeom>
          <a:solidFill>
            <a:schemeClr val="lt1">
              <a:alpha val="0"/>
            </a:schemeClr>
          </a:solidFill>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solidFill>
                <a:schemeClr val="bg1"/>
              </a:solidFill>
            </a:endParaRPr>
          </a:p>
        </p:txBody>
      </p:sp>
      <p:sp>
        <p:nvSpPr>
          <p:cNvPr id="73" name="Rounded Rectangle 72"/>
          <p:cNvSpPr>
            <a:spLocks noChangeAspect="1"/>
          </p:cNvSpPr>
          <p:nvPr/>
        </p:nvSpPr>
        <p:spPr>
          <a:xfrm>
            <a:off x="623682" y="3891712"/>
            <a:ext cx="931805" cy="105419"/>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Repositorios</a:t>
            </a:r>
            <a:endParaRPr lang="en-US" sz="900" dirty="0">
              <a:solidFill>
                <a:schemeClr val="bg1"/>
              </a:solidFill>
            </a:endParaRPr>
          </a:p>
        </p:txBody>
      </p:sp>
      <p:sp>
        <p:nvSpPr>
          <p:cNvPr id="36" name="Rounded Rectangle 35"/>
          <p:cNvSpPr>
            <a:spLocks noChangeAspect="1"/>
          </p:cNvSpPr>
          <p:nvPr/>
        </p:nvSpPr>
        <p:spPr>
          <a:xfrm>
            <a:off x="623682" y="4053730"/>
            <a:ext cx="931805" cy="105419"/>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Cache</a:t>
            </a:r>
            <a:endParaRPr lang="en-US" sz="900" dirty="0">
              <a:solidFill>
                <a:schemeClr val="bg1"/>
              </a:solidFill>
            </a:endParaRPr>
          </a:p>
        </p:txBody>
      </p:sp>
      <p:sp>
        <p:nvSpPr>
          <p:cNvPr id="37" name="Rounded Rectangle 36"/>
          <p:cNvSpPr>
            <a:spLocks noChangeAspect="1"/>
          </p:cNvSpPr>
          <p:nvPr/>
        </p:nvSpPr>
        <p:spPr>
          <a:xfrm>
            <a:off x="1991293" y="3299633"/>
            <a:ext cx="1384652" cy="250992"/>
          </a:xfrm>
          <a:prstGeom prst="roundRect">
            <a:avLst/>
          </a:prstGeom>
          <a:solidFill>
            <a:schemeClr val="accent6">
              <a:alpha val="0"/>
            </a:schemeClr>
          </a:solidFill>
          <a:ln>
            <a:solidFill>
              <a:schemeClr val="bg2"/>
            </a:solidFill>
          </a:ln>
        </p:spPr>
        <p:style>
          <a:lnRef idx="2">
            <a:schemeClr val="accent4"/>
          </a:lnRef>
          <a:fillRef idx="1">
            <a:schemeClr val="lt1"/>
          </a:fillRef>
          <a:effectRef idx="0">
            <a:schemeClr val="accent4"/>
          </a:effectRef>
          <a:fontRef idx="minor">
            <a:schemeClr val="dk1"/>
          </a:fontRef>
        </p:style>
        <p:txBody>
          <a:bodyPr/>
          <a:lstStyle/>
          <a:p>
            <a:pPr>
              <a:defRPr/>
            </a:pPr>
            <a:r>
              <a:rPr lang="es-AR" sz="825" dirty="0" err="1">
                <a:solidFill>
                  <a:schemeClr val="bg1"/>
                </a:solidFill>
              </a:rPr>
              <a:t>MicroServicios</a:t>
            </a:r>
            <a:r>
              <a:rPr lang="es-AR" sz="825" dirty="0">
                <a:solidFill>
                  <a:schemeClr val="bg1"/>
                </a:solidFill>
              </a:rPr>
              <a:t> Stock</a:t>
            </a:r>
            <a:endParaRPr lang="en-US" sz="825" dirty="0">
              <a:solidFill>
                <a:schemeClr val="bg1"/>
              </a:solidFill>
            </a:endParaRPr>
          </a:p>
        </p:txBody>
      </p:sp>
      <p:sp>
        <p:nvSpPr>
          <p:cNvPr id="38" name="Rounded Rectangle 37"/>
          <p:cNvSpPr>
            <a:spLocks noChangeAspect="1"/>
          </p:cNvSpPr>
          <p:nvPr/>
        </p:nvSpPr>
        <p:spPr>
          <a:xfrm>
            <a:off x="2017613" y="3603955"/>
            <a:ext cx="1358333" cy="634838"/>
          </a:xfrm>
          <a:prstGeom prst="roundRect">
            <a:avLst/>
          </a:prstGeom>
          <a:solidFill>
            <a:schemeClr val="accent6">
              <a:alpha val="0"/>
            </a:schemeClr>
          </a:solidFill>
          <a:ln>
            <a:solidFill>
              <a:schemeClr val="bg2"/>
            </a:solidFill>
          </a:ln>
        </p:spPr>
        <p:style>
          <a:lnRef idx="2">
            <a:schemeClr val="accent4"/>
          </a:lnRef>
          <a:fillRef idx="1">
            <a:schemeClr val="lt1"/>
          </a:fillRef>
          <a:effectRef idx="0">
            <a:schemeClr val="accent4"/>
          </a:effectRef>
          <a:fontRef idx="minor">
            <a:schemeClr val="dk1"/>
          </a:fontRef>
        </p:style>
        <p:txBody>
          <a:bodyPr/>
          <a:lstStyle/>
          <a:p>
            <a:pPr>
              <a:defRPr/>
            </a:pPr>
            <a:r>
              <a:rPr lang="es-AR" sz="900" dirty="0">
                <a:solidFill>
                  <a:schemeClr val="bg1"/>
                </a:solidFill>
              </a:rPr>
              <a:t>Persistencia Stock</a:t>
            </a:r>
            <a:endParaRPr lang="en-US" sz="900" dirty="0">
              <a:solidFill>
                <a:schemeClr val="bg1"/>
              </a:solidFill>
            </a:endParaRPr>
          </a:p>
        </p:txBody>
      </p:sp>
      <p:sp>
        <p:nvSpPr>
          <p:cNvPr id="39" name="Rounded Rectangle 38"/>
          <p:cNvSpPr>
            <a:spLocks noChangeAspect="1"/>
          </p:cNvSpPr>
          <p:nvPr/>
        </p:nvSpPr>
        <p:spPr>
          <a:xfrm>
            <a:off x="2243862" y="3896293"/>
            <a:ext cx="931805" cy="105419"/>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Repositorios</a:t>
            </a:r>
            <a:endParaRPr lang="en-US" sz="900" dirty="0">
              <a:solidFill>
                <a:schemeClr val="bg1"/>
              </a:solidFill>
            </a:endParaRPr>
          </a:p>
        </p:txBody>
      </p:sp>
      <p:sp>
        <p:nvSpPr>
          <p:cNvPr id="40" name="Rounded Rectangle 39"/>
          <p:cNvSpPr>
            <a:spLocks noChangeAspect="1"/>
          </p:cNvSpPr>
          <p:nvPr/>
        </p:nvSpPr>
        <p:spPr>
          <a:xfrm>
            <a:off x="2243862" y="4058311"/>
            <a:ext cx="931805" cy="105419"/>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Cache</a:t>
            </a:r>
            <a:endParaRPr lang="en-US" sz="900" dirty="0">
              <a:solidFill>
                <a:schemeClr val="bg1"/>
              </a:solidFill>
            </a:endParaRPr>
          </a:p>
        </p:txBody>
      </p:sp>
      <p:sp>
        <p:nvSpPr>
          <p:cNvPr id="41" name="Rounded Rectangle 40"/>
          <p:cNvSpPr>
            <a:spLocks noChangeAspect="1"/>
          </p:cNvSpPr>
          <p:nvPr/>
        </p:nvSpPr>
        <p:spPr>
          <a:xfrm>
            <a:off x="3627048" y="3299633"/>
            <a:ext cx="1496592" cy="271283"/>
          </a:xfrm>
          <a:prstGeom prst="roundRect">
            <a:avLst/>
          </a:prstGeom>
          <a:solidFill>
            <a:schemeClr val="accent6">
              <a:alpha val="0"/>
            </a:schemeClr>
          </a:solidFill>
          <a:ln>
            <a:solidFill>
              <a:schemeClr val="bg2"/>
            </a:solidFill>
          </a:ln>
        </p:spPr>
        <p:style>
          <a:lnRef idx="2">
            <a:schemeClr val="accent4"/>
          </a:lnRef>
          <a:fillRef idx="1">
            <a:schemeClr val="lt1"/>
          </a:fillRef>
          <a:effectRef idx="0">
            <a:schemeClr val="accent4"/>
          </a:effectRef>
          <a:fontRef idx="minor">
            <a:schemeClr val="dk1"/>
          </a:fontRef>
        </p:style>
        <p:txBody>
          <a:bodyPr/>
          <a:lstStyle/>
          <a:p>
            <a:pPr>
              <a:defRPr/>
            </a:pPr>
            <a:r>
              <a:rPr lang="es-AR" sz="825" dirty="0" err="1">
                <a:solidFill>
                  <a:schemeClr val="bg1"/>
                </a:solidFill>
              </a:rPr>
              <a:t>MicroServicios</a:t>
            </a:r>
            <a:r>
              <a:rPr lang="es-AR" sz="825" dirty="0">
                <a:solidFill>
                  <a:schemeClr val="bg1"/>
                </a:solidFill>
              </a:rPr>
              <a:t> Búsquedas</a:t>
            </a:r>
            <a:endParaRPr lang="en-US" sz="825" dirty="0">
              <a:solidFill>
                <a:schemeClr val="bg1"/>
              </a:solidFill>
            </a:endParaRPr>
          </a:p>
        </p:txBody>
      </p:sp>
      <p:sp>
        <p:nvSpPr>
          <p:cNvPr id="43" name="Rounded Rectangle 42"/>
          <p:cNvSpPr>
            <a:spLocks noChangeAspect="1"/>
          </p:cNvSpPr>
          <p:nvPr/>
        </p:nvSpPr>
        <p:spPr>
          <a:xfrm>
            <a:off x="3630976" y="3620947"/>
            <a:ext cx="1470271" cy="634838"/>
          </a:xfrm>
          <a:prstGeom prst="roundRect">
            <a:avLst/>
          </a:prstGeom>
          <a:solidFill>
            <a:schemeClr val="accent6">
              <a:alpha val="0"/>
            </a:schemeClr>
          </a:solidFill>
          <a:ln>
            <a:solidFill>
              <a:schemeClr val="bg2"/>
            </a:solidFill>
          </a:ln>
        </p:spPr>
        <p:style>
          <a:lnRef idx="2">
            <a:schemeClr val="accent4"/>
          </a:lnRef>
          <a:fillRef idx="1">
            <a:schemeClr val="lt1"/>
          </a:fillRef>
          <a:effectRef idx="0">
            <a:schemeClr val="accent4"/>
          </a:effectRef>
          <a:fontRef idx="minor">
            <a:schemeClr val="dk1"/>
          </a:fontRef>
        </p:style>
        <p:txBody>
          <a:bodyPr/>
          <a:lstStyle/>
          <a:p>
            <a:pPr>
              <a:defRPr/>
            </a:pPr>
            <a:r>
              <a:rPr lang="es-AR" sz="900" dirty="0">
                <a:solidFill>
                  <a:schemeClr val="bg1"/>
                </a:solidFill>
              </a:rPr>
              <a:t>Persistencia Búsquedas</a:t>
            </a:r>
            <a:endParaRPr lang="en-US" sz="900" dirty="0">
              <a:solidFill>
                <a:schemeClr val="bg1"/>
              </a:solidFill>
            </a:endParaRPr>
          </a:p>
        </p:txBody>
      </p:sp>
      <p:sp>
        <p:nvSpPr>
          <p:cNvPr id="44" name="Rounded Rectangle 43"/>
          <p:cNvSpPr>
            <a:spLocks noChangeAspect="1"/>
          </p:cNvSpPr>
          <p:nvPr/>
        </p:nvSpPr>
        <p:spPr>
          <a:xfrm>
            <a:off x="3879619" y="3896293"/>
            <a:ext cx="931805" cy="105419"/>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Repositorios</a:t>
            </a:r>
            <a:endParaRPr lang="en-US" sz="900" dirty="0">
              <a:solidFill>
                <a:schemeClr val="bg1"/>
              </a:solidFill>
            </a:endParaRPr>
          </a:p>
        </p:txBody>
      </p:sp>
      <p:sp>
        <p:nvSpPr>
          <p:cNvPr id="45" name="Rounded Rectangle 44"/>
          <p:cNvSpPr>
            <a:spLocks noChangeAspect="1"/>
          </p:cNvSpPr>
          <p:nvPr/>
        </p:nvSpPr>
        <p:spPr>
          <a:xfrm>
            <a:off x="3879619" y="4058311"/>
            <a:ext cx="931805" cy="105419"/>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Cache</a:t>
            </a:r>
            <a:endParaRPr lang="en-US" sz="900" dirty="0">
              <a:solidFill>
                <a:schemeClr val="bg1"/>
              </a:solidFill>
            </a:endParaRPr>
          </a:p>
        </p:txBody>
      </p:sp>
      <p:sp>
        <p:nvSpPr>
          <p:cNvPr id="46" name="Rounded Rectangle 45"/>
          <p:cNvSpPr>
            <a:spLocks noChangeAspect="1"/>
          </p:cNvSpPr>
          <p:nvPr/>
        </p:nvSpPr>
        <p:spPr>
          <a:xfrm>
            <a:off x="653051" y="1778147"/>
            <a:ext cx="663239" cy="164348"/>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SSO</a:t>
            </a:r>
            <a:endParaRPr lang="en-US" sz="900" dirty="0">
              <a:solidFill>
                <a:schemeClr val="bg1"/>
              </a:solidFill>
            </a:endParaRPr>
          </a:p>
        </p:txBody>
      </p:sp>
      <p:sp>
        <p:nvSpPr>
          <p:cNvPr id="54" name="Rounded Rectangle 53"/>
          <p:cNvSpPr>
            <a:spLocks noChangeAspect="1"/>
          </p:cNvSpPr>
          <p:nvPr/>
        </p:nvSpPr>
        <p:spPr>
          <a:xfrm>
            <a:off x="2013483" y="1997828"/>
            <a:ext cx="1384653" cy="848732"/>
          </a:xfrm>
          <a:prstGeom prst="roundRect">
            <a:avLst/>
          </a:prstGeom>
          <a:solidFill>
            <a:schemeClr val="tx1"/>
          </a:solidFill>
          <a:ln>
            <a:solidFill>
              <a:schemeClr val="bg2"/>
            </a:solidFill>
          </a:ln>
        </p:spPr>
        <p:style>
          <a:lnRef idx="2">
            <a:schemeClr val="accent4"/>
          </a:lnRef>
          <a:fillRef idx="1">
            <a:schemeClr val="lt1"/>
          </a:fillRef>
          <a:effectRef idx="0">
            <a:schemeClr val="accent4"/>
          </a:effectRef>
          <a:fontRef idx="minor">
            <a:schemeClr val="dk1"/>
          </a:fontRef>
        </p:style>
        <p:txBody>
          <a:bodyPr/>
          <a:lstStyle/>
          <a:p>
            <a:pPr algn="r">
              <a:defRPr/>
            </a:pPr>
            <a:endParaRPr lang="en-US" sz="900" dirty="0">
              <a:solidFill>
                <a:schemeClr val="bg1"/>
              </a:solidFill>
            </a:endParaRPr>
          </a:p>
        </p:txBody>
      </p:sp>
      <p:sp>
        <p:nvSpPr>
          <p:cNvPr id="67" name="Rounded Rectangle 66"/>
          <p:cNvSpPr>
            <a:spLocks noChangeAspect="1"/>
          </p:cNvSpPr>
          <p:nvPr/>
        </p:nvSpPr>
        <p:spPr>
          <a:xfrm>
            <a:off x="3630976" y="2014642"/>
            <a:ext cx="1384653" cy="848732"/>
          </a:xfrm>
          <a:prstGeom prst="roundRect">
            <a:avLst/>
          </a:prstGeom>
          <a:solidFill>
            <a:schemeClr val="tx1"/>
          </a:solidFill>
          <a:ln>
            <a:solidFill>
              <a:schemeClr val="bg2"/>
            </a:solidFill>
          </a:ln>
        </p:spPr>
        <p:style>
          <a:lnRef idx="2">
            <a:schemeClr val="accent4"/>
          </a:lnRef>
          <a:fillRef idx="1">
            <a:schemeClr val="lt1"/>
          </a:fillRef>
          <a:effectRef idx="0">
            <a:schemeClr val="accent4"/>
          </a:effectRef>
          <a:fontRef idx="minor">
            <a:schemeClr val="dk1"/>
          </a:fontRef>
        </p:style>
        <p:txBody>
          <a:bodyPr/>
          <a:lstStyle/>
          <a:p>
            <a:pPr algn="r">
              <a:defRPr/>
            </a:pPr>
            <a:endParaRPr lang="en-US" sz="900" dirty="0">
              <a:solidFill>
                <a:schemeClr val="bg1"/>
              </a:solidFill>
            </a:endParaRPr>
          </a:p>
        </p:txBody>
      </p:sp>
      <p:sp>
        <p:nvSpPr>
          <p:cNvPr id="76" name="Rounded Rectangle 75"/>
          <p:cNvSpPr>
            <a:spLocks noChangeAspect="1"/>
          </p:cNvSpPr>
          <p:nvPr/>
        </p:nvSpPr>
        <p:spPr>
          <a:xfrm>
            <a:off x="1382059" y="1778147"/>
            <a:ext cx="1177508" cy="164348"/>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Core </a:t>
            </a:r>
            <a:r>
              <a:rPr lang="es-AR" sz="900" dirty="0" err="1">
                <a:solidFill>
                  <a:schemeClr val="bg1"/>
                </a:solidFill>
              </a:rPr>
              <a:t>Objects</a:t>
            </a:r>
            <a:endParaRPr lang="en-US" sz="900" dirty="0">
              <a:solidFill>
                <a:schemeClr val="bg1"/>
              </a:solidFill>
            </a:endParaRPr>
          </a:p>
        </p:txBody>
      </p:sp>
      <p:sp>
        <p:nvSpPr>
          <p:cNvPr id="77" name="Rounded Rectangle 76"/>
          <p:cNvSpPr>
            <a:spLocks noChangeAspect="1"/>
          </p:cNvSpPr>
          <p:nvPr/>
        </p:nvSpPr>
        <p:spPr>
          <a:xfrm>
            <a:off x="2649988" y="1778147"/>
            <a:ext cx="1177508" cy="164348"/>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err="1">
                <a:solidFill>
                  <a:schemeClr val="bg1"/>
                </a:solidFill>
              </a:rPr>
              <a:t>Main</a:t>
            </a:r>
            <a:r>
              <a:rPr lang="es-AR" sz="900" dirty="0">
                <a:solidFill>
                  <a:schemeClr val="bg1"/>
                </a:solidFill>
              </a:rPr>
              <a:t> </a:t>
            </a:r>
            <a:r>
              <a:rPr lang="es-AR" sz="900" dirty="0" err="1">
                <a:solidFill>
                  <a:schemeClr val="bg1"/>
                </a:solidFill>
              </a:rPr>
              <a:t>Layout</a:t>
            </a:r>
            <a:endParaRPr lang="en-US" sz="900" dirty="0">
              <a:solidFill>
                <a:schemeClr val="bg1"/>
              </a:solidFill>
            </a:endParaRPr>
          </a:p>
        </p:txBody>
      </p:sp>
      <p:sp>
        <p:nvSpPr>
          <p:cNvPr id="78" name="Rounded Rectangle 77"/>
          <p:cNvSpPr>
            <a:spLocks noChangeAspect="1"/>
          </p:cNvSpPr>
          <p:nvPr/>
        </p:nvSpPr>
        <p:spPr>
          <a:xfrm>
            <a:off x="3892125" y="1790437"/>
            <a:ext cx="1057184" cy="152059"/>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MVC/MVVM</a:t>
            </a:r>
            <a:endParaRPr lang="en-US" sz="900" dirty="0">
              <a:solidFill>
                <a:schemeClr val="bg1"/>
              </a:solidFill>
            </a:endParaRPr>
          </a:p>
        </p:txBody>
      </p:sp>
      <p:cxnSp>
        <p:nvCxnSpPr>
          <p:cNvPr id="82" name="Straight Connector 81"/>
          <p:cNvCxnSpPr/>
          <p:nvPr/>
        </p:nvCxnSpPr>
        <p:spPr>
          <a:xfrm flipV="1">
            <a:off x="1883280" y="2136696"/>
            <a:ext cx="0" cy="1778060"/>
          </a:xfrm>
          <a:prstGeom prst="line">
            <a:avLst/>
          </a:prstGeom>
          <a:ln w="2540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3503460" y="2102183"/>
            <a:ext cx="0" cy="1778060"/>
          </a:xfrm>
          <a:prstGeom prst="line">
            <a:avLst/>
          </a:prstGeom>
          <a:ln w="254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23124" y="2491988"/>
            <a:ext cx="450251" cy="300082"/>
          </a:xfrm>
          <a:prstGeom prst="rect">
            <a:avLst/>
          </a:prstGeom>
          <a:solidFill>
            <a:schemeClr val="accent6">
              <a:alpha val="0"/>
            </a:schemeClr>
          </a:solidFill>
          <a:ln>
            <a:noFill/>
          </a:ln>
        </p:spPr>
        <p:txBody>
          <a:bodyPr wrap="none" rtlCol="0">
            <a:spAutoFit/>
          </a:bodyPr>
          <a:lstStyle/>
          <a:p>
            <a:r>
              <a:rPr lang="es-AR" sz="1350" b="1" dirty="0">
                <a:solidFill>
                  <a:schemeClr val="bg1"/>
                </a:solidFill>
              </a:rPr>
              <a:t>SPA</a:t>
            </a:r>
          </a:p>
        </p:txBody>
      </p:sp>
      <p:sp>
        <p:nvSpPr>
          <p:cNvPr id="53" name="TextBox 52"/>
          <p:cNvSpPr txBox="1"/>
          <p:nvPr/>
        </p:nvSpPr>
        <p:spPr>
          <a:xfrm>
            <a:off x="4859307" y="4451724"/>
            <a:ext cx="790666" cy="300082"/>
          </a:xfrm>
          <a:prstGeom prst="rect">
            <a:avLst/>
          </a:prstGeom>
          <a:noFill/>
          <a:ln>
            <a:noFill/>
          </a:ln>
        </p:spPr>
        <p:txBody>
          <a:bodyPr wrap="none" rtlCol="0">
            <a:spAutoFit/>
          </a:bodyPr>
          <a:lstStyle/>
          <a:p>
            <a:r>
              <a:rPr lang="es-AR" sz="1350" b="1" dirty="0">
                <a:solidFill>
                  <a:schemeClr val="bg1"/>
                </a:solidFill>
              </a:rPr>
              <a:t>Backend</a:t>
            </a:r>
          </a:p>
        </p:txBody>
      </p:sp>
      <p:sp>
        <p:nvSpPr>
          <p:cNvPr id="79" name="Content Placeholder 5"/>
          <p:cNvSpPr>
            <a:spLocks noGrp="1"/>
          </p:cNvSpPr>
          <p:nvPr>
            <p:ph idx="16"/>
          </p:nvPr>
        </p:nvSpPr>
        <p:spPr>
          <a:xfrm>
            <a:off x="6062201" y="1622627"/>
            <a:ext cx="2993297" cy="3998323"/>
          </a:xfrm>
        </p:spPr>
        <p:txBody>
          <a:bodyPr>
            <a:normAutofit/>
          </a:bodyPr>
          <a:lstStyle/>
          <a:p>
            <a:pPr marL="129779" lvl="1">
              <a:buBlip>
                <a:blip r:embed="rId3"/>
              </a:buBlip>
            </a:pPr>
            <a:r>
              <a:rPr lang="es-ES_tradnl" sz="1200" b="1" dirty="0"/>
              <a:t>Arquitectura SPA </a:t>
            </a:r>
            <a:r>
              <a:rPr lang="es-ES_tradnl" sz="1200" dirty="0"/>
              <a:t>(Single Page </a:t>
            </a:r>
            <a:r>
              <a:rPr lang="es-ES_tradnl" sz="1200" dirty="0" err="1"/>
              <a:t>Aplication</a:t>
            </a:r>
            <a:r>
              <a:rPr lang="es-ES_tradnl" sz="1200" dirty="0"/>
              <a:t>) y </a:t>
            </a:r>
            <a:r>
              <a:rPr lang="es-ES_tradnl" sz="1200" b="1" dirty="0" err="1"/>
              <a:t>MicroServicios</a:t>
            </a:r>
            <a:endParaRPr lang="es-ES_tradnl" sz="1200" b="1" dirty="0"/>
          </a:p>
          <a:p>
            <a:pPr marL="129779" lvl="1">
              <a:buBlip>
                <a:blip r:embed="rId3"/>
              </a:buBlip>
            </a:pPr>
            <a:r>
              <a:rPr lang="es-ES_tradnl" sz="1200" dirty="0"/>
              <a:t>Gran dinamismo permitiendo explotar de mejor manera la experiencia de usuario.</a:t>
            </a:r>
          </a:p>
          <a:p>
            <a:pPr marL="129779" lvl="1">
              <a:buBlip>
                <a:blip r:embed="rId3"/>
              </a:buBlip>
            </a:pPr>
            <a:r>
              <a:rPr lang="es-ES_tradnl" sz="1200" dirty="0"/>
              <a:t>Motivados por una análisis previo de </a:t>
            </a:r>
            <a:r>
              <a:rPr lang="es-ES_tradnl" sz="1200" dirty="0" err="1"/>
              <a:t>modularización</a:t>
            </a:r>
            <a:r>
              <a:rPr lang="es-ES_tradnl" sz="1200" dirty="0"/>
              <a:t> funcional de familias  de servicios.</a:t>
            </a:r>
          </a:p>
          <a:p>
            <a:pPr marL="129779" lvl="1">
              <a:buBlip>
                <a:blip r:embed="rId3"/>
              </a:buBlip>
            </a:pPr>
            <a:r>
              <a:rPr lang="es-AR" sz="1200" dirty="0"/>
              <a:t>Independencia de </a:t>
            </a:r>
            <a:r>
              <a:rPr lang="es-AR" sz="1200" dirty="0" err="1"/>
              <a:t>deployment</a:t>
            </a:r>
            <a:r>
              <a:rPr lang="es-AR" sz="1200" dirty="0"/>
              <a:t> y de los procesos de desarrollo/despliegue</a:t>
            </a:r>
          </a:p>
          <a:p>
            <a:pPr marL="129779" lvl="1">
              <a:buBlip>
                <a:blip r:embed="rId3"/>
              </a:buBlip>
            </a:pPr>
            <a:r>
              <a:rPr lang="es-AR" sz="1200" dirty="0"/>
              <a:t>Facilidad de portabilidad</a:t>
            </a:r>
          </a:p>
          <a:p>
            <a:pPr marL="129779" lvl="1">
              <a:buBlip>
                <a:blip r:embed="rId3"/>
              </a:buBlip>
            </a:pPr>
            <a:r>
              <a:rPr lang="es-AR" sz="1200" dirty="0"/>
              <a:t>Gran cantidad de FW (Angular, </a:t>
            </a:r>
            <a:r>
              <a:rPr lang="es-AR" sz="1200" dirty="0" err="1"/>
              <a:t>React</a:t>
            </a:r>
            <a:r>
              <a:rPr lang="es-AR" sz="1200" dirty="0"/>
              <a:t>, </a:t>
            </a:r>
            <a:r>
              <a:rPr lang="es-AR" sz="1200" dirty="0" err="1"/>
              <a:t>Vue</a:t>
            </a:r>
            <a:r>
              <a:rPr lang="es-AR" sz="1200" dirty="0"/>
              <a:t>, </a:t>
            </a:r>
            <a:r>
              <a:rPr lang="es-AR" sz="1200" dirty="0" err="1"/>
              <a:t>Meteor</a:t>
            </a:r>
            <a:r>
              <a:rPr lang="es-AR" sz="1200" dirty="0"/>
              <a:t>,  Ajax, </a:t>
            </a:r>
            <a:r>
              <a:rPr lang="es-AR" sz="1200" dirty="0" err="1"/>
              <a:t>WebSockets</a:t>
            </a:r>
            <a:r>
              <a:rPr lang="es-AR" sz="1200" dirty="0"/>
              <a:t>, </a:t>
            </a:r>
            <a:r>
              <a:rPr lang="es-AR" sz="1200" dirty="0" err="1"/>
              <a:t>etc</a:t>
            </a:r>
            <a:r>
              <a:rPr lang="es-AR" sz="1200" dirty="0"/>
              <a:t>)</a:t>
            </a:r>
          </a:p>
          <a:p>
            <a:pPr marL="129779" lvl="1">
              <a:buBlip>
                <a:blip r:embed="rId3"/>
              </a:buBlip>
            </a:pPr>
            <a:r>
              <a:rPr lang="es-AR" sz="1200" dirty="0"/>
              <a:t>Arquitectura totalmente </a:t>
            </a:r>
            <a:r>
              <a:rPr lang="es-AR" sz="1200" dirty="0" err="1"/>
              <a:t>stateless</a:t>
            </a:r>
            <a:r>
              <a:rPr lang="es-AR" sz="1200" dirty="0"/>
              <a:t>. REST/JSON</a:t>
            </a:r>
          </a:p>
          <a:p>
            <a:pPr marL="129779" lvl="1">
              <a:buBlip>
                <a:blip r:embed="rId3"/>
              </a:buBlip>
            </a:pPr>
            <a:r>
              <a:rPr lang="en-US" sz="1200" dirty="0"/>
              <a:t>Pre-Calculate &amp; cache / Batch Operations</a:t>
            </a:r>
          </a:p>
          <a:p>
            <a:pPr marL="129779" lvl="1">
              <a:buBlip>
                <a:blip r:embed="rId3"/>
              </a:buBlip>
            </a:pPr>
            <a:r>
              <a:rPr lang="en-US" sz="1200" dirty="0"/>
              <a:t>Single Sign On</a:t>
            </a:r>
          </a:p>
        </p:txBody>
      </p:sp>
      <p:sp>
        <p:nvSpPr>
          <p:cNvPr id="81" name="Title 1"/>
          <p:cNvSpPr>
            <a:spLocks noGrp="1"/>
          </p:cNvSpPr>
          <p:nvPr>
            <p:ph type="title" idx="4294967295"/>
          </p:nvPr>
        </p:nvSpPr>
        <p:spPr>
          <a:xfrm>
            <a:off x="1" y="1117600"/>
            <a:ext cx="8450263" cy="222250"/>
          </a:xfrm>
          <a:prstGeom prst="rect">
            <a:avLst/>
          </a:prstGeom>
        </p:spPr>
        <p:txBody>
          <a:bodyPr>
            <a:normAutofit fontScale="90000"/>
          </a:bodyPr>
          <a:lstStyle/>
          <a:p>
            <a:r>
              <a:rPr lang="es-AR" dirty="0" smtClean="0">
                <a:solidFill>
                  <a:schemeClr val="bg1"/>
                </a:solidFill>
              </a:rPr>
              <a:t>Enfoques </a:t>
            </a:r>
            <a:r>
              <a:rPr lang="es-AR" dirty="0">
                <a:solidFill>
                  <a:schemeClr val="bg1"/>
                </a:solidFill>
              </a:rPr>
              <a:t>de </a:t>
            </a:r>
            <a:r>
              <a:rPr lang="es-AR" dirty="0" smtClean="0">
                <a:solidFill>
                  <a:schemeClr val="bg1"/>
                </a:solidFill>
              </a:rPr>
              <a:t>Arquitectura – Micro Servicios</a:t>
            </a:r>
            <a:r>
              <a:rPr lang="en-US" dirty="0">
                <a:solidFill>
                  <a:schemeClr val="bg1"/>
                </a:solidFill>
              </a:rPr>
              <a:t/>
            </a:r>
            <a:br>
              <a:rPr lang="en-US" dirty="0">
                <a:solidFill>
                  <a:schemeClr val="bg1"/>
                </a:solidFill>
              </a:rPr>
            </a:br>
            <a:endParaRPr lang="en-US" dirty="0">
              <a:solidFill>
                <a:schemeClr val="bg1"/>
              </a:solidFill>
            </a:endParaRPr>
          </a:p>
        </p:txBody>
      </p:sp>
      <p:sp>
        <p:nvSpPr>
          <p:cNvPr id="80" name="Rounded Rectangle 79"/>
          <p:cNvSpPr>
            <a:spLocks noChangeAspect="1"/>
          </p:cNvSpPr>
          <p:nvPr/>
        </p:nvSpPr>
        <p:spPr>
          <a:xfrm>
            <a:off x="5050139" y="1978733"/>
            <a:ext cx="505550" cy="267083"/>
          </a:xfrm>
          <a:prstGeom prst="roundRect">
            <a:avLst/>
          </a:prstGeom>
          <a:solidFill>
            <a:schemeClr val="tx1"/>
          </a:solidFill>
          <a:ln>
            <a:solidFill>
              <a:schemeClr val="bg2"/>
            </a:solidFill>
          </a:ln>
        </p:spPr>
        <p:style>
          <a:lnRef idx="2">
            <a:schemeClr val="accent4"/>
          </a:lnRef>
          <a:fillRef idx="1">
            <a:schemeClr val="lt1"/>
          </a:fillRef>
          <a:effectRef idx="0">
            <a:schemeClr val="accent4"/>
          </a:effectRef>
          <a:fontRef idx="minor">
            <a:schemeClr val="dk1"/>
          </a:fontRef>
        </p:style>
        <p:txBody>
          <a:bodyPr/>
          <a:lstStyle/>
          <a:p>
            <a:pPr algn="ctr">
              <a:defRPr/>
            </a:pPr>
            <a:r>
              <a:rPr lang="en-US" sz="900" dirty="0">
                <a:solidFill>
                  <a:schemeClr val="bg1"/>
                </a:solidFill>
              </a:rPr>
              <a:t>CDN</a:t>
            </a:r>
          </a:p>
        </p:txBody>
      </p:sp>
      <p:sp>
        <p:nvSpPr>
          <p:cNvPr id="52" name="Rounded Rectangle 51"/>
          <p:cNvSpPr>
            <a:spLocks noChangeAspect="1"/>
          </p:cNvSpPr>
          <p:nvPr/>
        </p:nvSpPr>
        <p:spPr>
          <a:xfrm>
            <a:off x="425489" y="2440292"/>
            <a:ext cx="663239" cy="328697"/>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REST </a:t>
            </a:r>
            <a:endParaRPr lang="en-US" sz="900" dirty="0">
              <a:solidFill>
                <a:schemeClr val="bg1"/>
              </a:solidFill>
            </a:endParaRPr>
          </a:p>
        </p:txBody>
      </p:sp>
      <p:sp>
        <p:nvSpPr>
          <p:cNvPr id="55" name="Rounded Rectangle 54"/>
          <p:cNvSpPr>
            <a:spLocks noChangeAspect="1"/>
          </p:cNvSpPr>
          <p:nvPr/>
        </p:nvSpPr>
        <p:spPr>
          <a:xfrm>
            <a:off x="513254" y="2093523"/>
            <a:ext cx="1098768" cy="251865"/>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Ventas</a:t>
            </a:r>
          </a:p>
          <a:p>
            <a:pPr algn="ctr">
              <a:defRPr/>
            </a:pPr>
            <a:r>
              <a:rPr lang="es-AR" sz="900" dirty="0">
                <a:solidFill>
                  <a:schemeClr val="bg1"/>
                </a:solidFill>
              </a:rPr>
              <a:t>MVC/MVVM</a:t>
            </a:r>
            <a:endParaRPr lang="en-US" sz="900" dirty="0">
              <a:solidFill>
                <a:schemeClr val="bg1"/>
              </a:solidFill>
            </a:endParaRPr>
          </a:p>
        </p:txBody>
      </p:sp>
      <p:sp>
        <p:nvSpPr>
          <p:cNvPr id="56" name="Rounded Rectangle 55"/>
          <p:cNvSpPr>
            <a:spLocks noChangeAspect="1"/>
          </p:cNvSpPr>
          <p:nvPr/>
        </p:nvSpPr>
        <p:spPr>
          <a:xfrm>
            <a:off x="1131996" y="2440292"/>
            <a:ext cx="557451" cy="328697"/>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Paginación</a:t>
            </a:r>
            <a:endParaRPr lang="en-US" sz="900" dirty="0">
              <a:solidFill>
                <a:schemeClr val="bg1"/>
              </a:solidFill>
            </a:endParaRPr>
          </a:p>
        </p:txBody>
      </p:sp>
      <p:sp>
        <p:nvSpPr>
          <p:cNvPr id="57" name="Rounded Rectangle 56"/>
          <p:cNvSpPr>
            <a:spLocks noChangeAspect="1"/>
          </p:cNvSpPr>
          <p:nvPr/>
        </p:nvSpPr>
        <p:spPr>
          <a:xfrm>
            <a:off x="2067858" y="2440292"/>
            <a:ext cx="663239" cy="328697"/>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REST </a:t>
            </a:r>
            <a:endParaRPr lang="en-US" sz="900" dirty="0">
              <a:solidFill>
                <a:schemeClr val="bg1"/>
              </a:solidFill>
            </a:endParaRPr>
          </a:p>
        </p:txBody>
      </p:sp>
      <p:sp>
        <p:nvSpPr>
          <p:cNvPr id="58" name="Rounded Rectangle 57"/>
          <p:cNvSpPr>
            <a:spLocks noChangeAspect="1"/>
          </p:cNvSpPr>
          <p:nvPr/>
        </p:nvSpPr>
        <p:spPr>
          <a:xfrm>
            <a:off x="2155624" y="2093523"/>
            <a:ext cx="1098768" cy="251865"/>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Stock</a:t>
            </a:r>
          </a:p>
          <a:p>
            <a:pPr algn="ctr">
              <a:defRPr/>
            </a:pPr>
            <a:r>
              <a:rPr lang="es-AR" sz="900" dirty="0">
                <a:solidFill>
                  <a:schemeClr val="bg1"/>
                </a:solidFill>
              </a:rPr>
              <a:t>MVC/MVVM</a:t>
            </a:r>
            <a:endParaRPr lang="en-US" sz="900" dirty="0">
              <a:solidFill>
                <a:schemeClr val="bg1"/>
              </a:solidFill>
            </a:endParaRPr>
          </a:p>
        </p:txBody>
      </p:sp>
      <p:sp>
        <p:nvSpPr>
          <p:cNvPr id="59" name="Rounded Rectangle 58"/>
          <p:cNvSpPr>
            <a:spLocks noChangeAspect="1"/>
          </p:cNvSpPr>
          <p:nvPr/>
        </p:nvSpPr>
        <p:spPr>
          <a:xfrm>
            <a:off x="2774365" y="2440292"/>
            <a:ext cx="557451" cy="328697"/>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Paginación</a:t>
            </a:r>
            <a:endParaRPr lang="en-US" sz="900" dirty="0">
              <a:solidFill>
                <a:schemeClr val="bg1"/>
              </a:solidFill>
            </a:endParaRPr>
          </a:p>
        </p:txBody>
      </p:sp>
      <p:sp>
        <p:nvSpPr>
          <p:cNvPr id="69" name="Rounded Rectangle 68"/>
          <p:cNvSpPr>
            <a:spLocks noChangeAspect="1"/>
          </p:cNvSpPr>
          <p:nvPr/>
        </p:nvSpPr>
        <p:spPr>
          <a:xfrm>
            <a:off x="3685352" y="2457105"/>
            <a:ext cx="663239" cy="328697"/>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REST </a:t>
            </a:r>
            <a:endParaRPr lang="en-US" sz="900" dirty="0">
              <a:solidFill>
                <a:schemeClr val="bg1"/>
              </a:solidFill>
            </a:endParaRPr>
          </a:p>
        </p:txBody>
      </p:sp>
      <p:sp>
        <p:nvSpPr>
          <p:cNvPr id="72" name="Rounded Rectangle 71"/>
          <p:cNvSpPr>
            <a:spLocks noChangeAspect="1"/>
          </p:cNvSpPr>
          <p:nvPr/>
        </p:nvSpPr>
        <p:spPr>
          <a:xfrm>
            <a:off x="3773117" y="2110336"/>
            <a:ext cx="1098768" cy="251865"/>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Búsquedas</a:t>
            </a:r>
          </a:p>
          <a:p>
            <a:pPr algn="ctr">
              <a:defRPr/>
            </a:pPr>
            <a:r>
              <a:rPr lang="es-AR" sz="900" dirty="0">
                <a:solidFill>
                  <a:schemeClr val="bg1"/>
                </a:solidFill>
              </a:rPr>
              <a:t>MVC/MVVM 3</a:t>
            </a:r>
            <a:endParaRPr lang="en-US" sz="900" dirty="0">
              <a:solidFill>
                <a:schemeClr val="bg1"/>
              </a:solidFill>
            </a:endParaRPr>
          </a:p>
        </p:txBody>
      </p:sp>
      <p:sp>
        <p:nvSpPr>
          <p:cNvPr id="74" name="Rounded Rectangle 73"/>
          <p:cNvSpPr>
            <a:spLocks noChangeAspect="1"/>
          </p:cNvSpPr>
          <p:nvPr/>
        </p:nvSpPr>
        <p:spPr>
          <a:xfrm>
            <a:off x="4391859" y="2457105"/>
            <a:ext cx="557451" cy="328697"/>
          </a:xfrm>
          <a:prstGeom prst="roundRect">
            <a:avLst/>
          </a:prstGeom>
          <a:solidFill>
            <a:schemeClr val="accent6">
              <a:alpha val="0"/>
            </a:schemeClr>
          </a:solidFill>
          <a:ln>
            <a:solidFill>
              <a:schemeClr val="bg2"/>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Paginación</a:t>
            </a:r>
            <a:endParaRPr lang="en-US" sz="900" dirty="0">
              <a:solidFill>
                <a:schemeClr val="bg1"/>
              </a:solidFill>
            </a:endParaRPr>
          </a:p>
        </p:txBody>
      </p:sp>
      <p:sp>
        <p:nvSpPr>
          <p:cNvPr id="96" name="TextBox 95"/>
          <p:cNvSpPr txBox="1"/>
          <p:nvPr/>
        </p:nvSpPr>
        <p:spPr>
          <a:xfrm>
            <a:off x="5101247" y="3799340"/>
            <a:ext cx="498855" cy="230832"/>
          </a:xfrm>
          <a:prstGeom prst="rect">
            <a:avLst/>
          </a:prstGeom>
          <a:noFill/>
        </p:spPr>
        <p:txBody>
          <a:bodyPr wrap="none" rtlCol="0">
            <a:spAutoFit/>
          </a:bodyPr>
          <a:lstStyle/>
          <a:p>
            <a:r>
              <a:rPr lang="es-AR" sz="900" dirty="0">
                <a:solidFill>
                  <a:schemeClr val="bg1"/>
                </a:solidFill>
              </a:rPr>
              <a:t>. . . . . .</a:t>
            </a:r>
          </a:p>
        </p:txBody>
      </p:sp>
      <p:sp>
        <p:nvSpPr>
          <p:cNvPr id="97" name="TextBox 96"/>
          <p:cNvSpPr txBox="1"/>
          <p:nvPr/>
        </p:nvSpPr>
        <p:spPr>
          <a:xfrm>
            <a:off x="5034887" y="2332772"/>
            <a:ext cx="498855" cy="230832"/>
          </a:xfrm>
          <a:prstGeom prst="rect">
            <a:avLst/>
          </a:prstGeom>
          <a:noFill/>
        </p:spPr>
        <p:txBody>
          <a:bodyPr wrap="none" rtlCol="0">
            <a:spAutoFit/>
          </a:bodyPr>
          <a:lstStyle/>
          <a:p>
            <a:r>
              <a:rPr lang="es-AR" sz="900" dirty="0">
                <a:solidFill>
                  <a:schemeClr val="bg1"/>
                </a:solidFill>
              </a:rPr>
              <a:t>. . . . . .</a:t>
            </a:r>
          </a:p>
        </p:txBody>
      </p:sp>
    </p:spTree>
    <p:extLst>
      <p:ext uri="{BB962C8B-B14F-4D97-AF65-F5344CB8AC3E}">
        <p14:creationId xmlns:p14="http://schemas.microsoft.com/office/powerpoint/2010/main" val="21048300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92"/>
          <p:cNvGrpSpPr>
            <a:grpSpLocks/>
          </p:cNvGrpSpPr>
          <p:nvPr/>
        </p:nvGrpSpPr>
        <p:grpSpPr bwMode="auto">
          <a:xfrm>
            <a:off x="1066801" y="2381164"/>
            <a:ext cx="2180899" cy="461220"/>
            <a:chOff x="1910558" y="1792057"/>
            <a:chExt cx="2254166" cy="518538"/>
          </a:xfrm>
          <a:solidFill>
            <a:schemeClr val="lt1">
              <a:alpha val="0"/>
            </a:schemeClr>
          </a:solidFill>
        </p:grpSpPr>
        <p:sp>
          <p:nvSpPr>
            <p:cNvPr id="96" name="Rounded Rectangle 95"/>
            <p:cNvSpPr/>
            <p:nvPr/>
          </p:nvSpPr>
          <p:spPr>
            <a:xfrm>
              <a:off x="2560248" y="1796111"/>
              <a:ext cx="904123" cy="500066"/>
            </a:xfrm>
            <a:prstGeom prst="roundRect">
              <a:avLst/>
            </a:prstGeom>
            <a:grpFill/>
            <a:ln w="19050"/>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AR" sz="900" dirty="0" err="1">
                  <a:solidFill>
                    <a:schemeClr val="bg1"/>
                  </a:solidFill>
                </a:rPr>
                <a:t>Cluster</a:t>
              </a:r>
              <a:r>
                <a:rPr lang="es-AR" sz="900" dirty="0">
                  <a:solidFill>
                    <a:schemeClr val="bg1"/>
                  </a:solidFill>
                </a:rPr>
                <a:t> de web servers</a:t>
              </a:r>
              <a:endParaRPr lang="en-US" sz="900" dirty="0">
                <a:solidFill>
                  <a:schemeClr val="bg1"/>
                </a:solidFill>
              </a:endParaRPr>
            </a:p>
          </p:txBody>
        </p:sp>
        <p:sp>
          <p:nvSpPr>
            <p:cNvPr id="97" name="Rounded Rectangle 96"/>
            <p:cNvSpPr/>
            <p:nvPr/>
          </p:nvSpPr>
          <p:spPr>
            <a:xfrm>
              <a:off x="3499713" y="1792057"/>
              <a:ext cx="665011" cy="518538"/>
            </a:xfrm>
            <a:prstGeom prst="roundRect">
              <a:avLst/>
            </a:prstGeom>
            <a:grpFill/>
            <a:ln w="19050"/>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900" dirty="0">
                <a:solidFill>
                  <a:schemeClr val="bg1"/>
                </a:solidFill>
              </a:endParaRPr>
            </a:p>
          </p:txBody>
        </p:sp>
        <p:sp>
          <p:nvSpPr>
            <p:cNvPr id="98" name="Rounded Rectangle 97"/>
            <p:cNvSpPr/>
            <p:nvPr/>
          </p:nvSpPr>
          <p:spPr>
            <a:xfrm>
              <a:off x="1910558" y="1793070"/>
              <a:ext cx="614347" cy="500066"/>
            </a:xfrm>
            <a:prstGeom prst="roundRect">
              <a:avLst/>
            </a:prstGeom>
            <a:grpFill/>
            <a:ln w="19050"/>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900" dirty="0">
                <a:solidFill>
                  <a:schemeClr val="bg1"/>
                </a:solidFill>
              </a:endParaRPr>
            </a:p>
          </p:txBody>
        </p:sp>
      </p:grpSp>
      <p:grpSp>
        <p:nvGrpSpPr>
          <p:cNvPr id="75" name="Group 99"/>
          <p:cNvGrpSpPr>
            <a:grpSpLocks/>
          </p:cNvGrpSpPr>
          <p:nvPr/>
        </p:nvGrpSpPr>
        <p:grpSpPr bwMode="auto">
          <a:xfrm>
            <a:off x="1533370" y="3059169"/>
            <a:ext cx="1105857" cy="381248"/>
            <a:chOff x="2786050" y="3071810"/>
            <a:chExt cx="1143008" cy="428628"/>
          </a:xfrm>
          <a:solidFill>
            <a:schemeClr val="tx1"/>
          </a:solidFill>
        </p:grpSpPr>
        <p:sp>
          <p:nvSpPr>
            <p:cNvPr id="91" name="Rounded Rectangle 90"/>
            <p:cNvSpPr/>
            <p:nvPr/>
          </p:nvSpPr>
          <p:spPr>
            <a:xfrm>
              <a:off x="2857487" y="3143249"/>
              <a:ext cx="1071571" cy="357189"/>
            </a:xfrm>
            <a:prstGeom prst="roundRect">
              <a:avLst/>
            </a:prstGeom>
            <a:grpFill/>
            <a:ln w="19050">
              <a:solidFill>
                <a:schemeClr val="accent6"/>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sz="900" dirty="0">
                <a:solidFill>
                  <a:schemeClr val="bg1"/>
                </a:solidFill>
              </a:endParaRPr>
            </a:p>
          </p:txBody>
        </p:sp>
        <p:sp>
          <p:nvSpPr>
            <p:cNvPr id="92" name="Rounded Rectangle 91"/>
            <p:cNvSpPr/>
            <p:nvPr/>
          </p:nvSpPr>
          <p:spPr>
            <a:xfrm>
              <a:off x="2786050" y="3071810"/>
              <a:ext cx="1071569" cy="357191"/>
            </a:xfrm>
            <a:prstGeom prst="roundRect">
              <a:avLst/>
            </a:prstGeom>
            <a:grpFill/>
            <a:ln w="19050">
              <a:solidFill>
                <a:schemeClr val="accent6"/>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Load </a:t>
              </a:r>
              <a:r>
                <a:rPr lang="es-AR" sz="900" dirty="0" err="1">
                  <a:solidFill>
                    <a:schemeClr val="bg1"/>
                  </a:solidFill>
                </a:rPr>
                <a:t>balancers</a:t>
              </a:r>
              <a:endParaRPr lang="en-US" sz="900" dirty="0">
                <a:solidFill>
                  <a:schemeClr val="bg1"/>
                </a:solidFill>
              </a:endParaRPr>
            </a:p>
          </p:txBody>
        </p:sp>
      </p:grpSp>
      <p:grpSp>
        <p:nvGrpSpPr>
          <p:cNvPr id="76" name="Group 100"/>
          <p:cNvGrpSpPr>
            <a:grpSpLocks/>
          </p:cNvGrpSpPr>
          <p:nvPr/>
        </p:nvGrpSpPr>
        <p:grpSpPr bwMode="auto">
          <a:xfrm>
            <a:off x="1597693" y="1775827"/>
            <a:ext cx="1105857" cy="381248"/>
            <a:chOff x="2786050" y="3071810"/>
            <a:chExt cx="1143008" cy="428628"/>
          </a:xfrm>
          <a:solidFill>
            <a:schemeClr val="tx1"/>
          </a:solidFill>
        </p:grpSpPr>
        <p:sp>
          <p:nvSpPr>
            <p:cNvPr id="89" name="Rounded Rectangle 88"/>
            <p:cNvSpPr/>
            <p:nvPr/>
          </p:nvSpPr>
          <p:spPr>
            <a:xfrm>
              <a:off x="2857487" y="3143247"/>
              <a:ext cx="1071571" cy="357191"/>
            </a:xfrm>
            <a:prstGeom prst="roundRect">
              <a:avLst/>
            </a:prstGeom>
            <a:grpFill/>
            <a:ln w="19050">
              <a:solidFill>
                <a:schemeClr val="accent6"/>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sz="900" dirty="0">
                <a:solidFill>
                  <a:schemeClr val="bg1"/>
                </a:solidFill>
              </a:endParaRPr>
            </a:p>
          </p:txBody>
        </p:sp>
        <p:sp>
          <p:nvSpPr>
            <p:cNvPr id="90" name="Rounded Rectangle 89"/>
            <p:cNvSpPr/>
            <p:nvPr/>
          </p:nvSpPr>
          <p:spPr>
            <a:xfrm>
              <a:off x="2786050" y="3071810"/>
              <a:ext cx="1071569" cy="357189"/>
            </a:xfrm>
            <a:prstGeom prst="roundRect">
              <a:avLst/>
            </a:prstGeom>
            <a:grpFill/>
            <a:ln w="19050">
              <a:solidFill>
                <a:schemeClr val="accent6"/>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Load </a:t>
              </a:r>
              <a:r>
                <a:rPr lang="es-AR" sz="900" dirty="0" err="1">
                  <a:solidFill>
                    <a:schemeClr val="bg1"/>
                  </a:solidFill>
                </a:rPr>
                <a:t>balancers</a:t>
              </a:r>
              <a:endParaRPr lang="en-US" sz="900" dirty="0">
                <a:solidFill>
                  <a:schemeClr val="bg1"/>
                </a:solidFill>
              </a:endParaRPr>
            </a:p>
          </p:txBody>
        </p:sp>
      </p:grpSp>
      <p:grpSp>
        <p:nvGrpSpPr>
          <p:cNvPr id="78" name="Group 107"/>
          <p:cNvGrpSpPr>
            <a:grpSpLocks/>
          </p:cNvGrpSpPr>
          <p:nvPr/>
        </p:nvGrpSpPr>
        <p:grpSpPr bwMode="auto">
          <a:xfrm>
            <a:off x="1535905" y="4354284"/>
            <a:ext cx="1105857" cy="381248"/>
            <a:chOff x="2786050" y="3071810"/>
            <a:chExt cx="1143008" cy="428628"/>
          </a:xfrm>
          <a:solidFill>
            <a:schemeClr val="tx1"/>
          </a:solidFill>
        </p:grpSpPr>
        <p:sp>
          <p:nvSpPr>
            <p:cNvPr id="84" name="Rounded Rectangle 83"/>
            <p:cNvSpPr/>
            <p:nvPr/>
          </p:nvSpPr>
          <p:spPr>
            <a:xfrm>
              <a:off x="2857487" y="3143247"/>
              <a:ext cx="1071571" cy="357191"/>
            </a:xfrm>
            <a:prstGeom prst="roundRect">
              <a:avLst/>
            </a:prstGeom>
            <a:grpFill/>
            <a:ln w="19050">
              <a:solidFill>
                <a:schemeClr val="accent6"/>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sz="900" dirty="0">
                <a:solidFill>
                  <a:schemeClr val="bg1"/>
                </a:solidFill>
              </a:endParaRPr>
            </a:p>
          </p:txBody>
        </p:sp>
        <p:sp>
          <p:nvSpPr>
            <p:cNvPr id="85" name="Rounded Rectangle 84"/>
            <p:cNvSpPr/>
            <p:nvPr/>
          </p:nvSpPr>
          <p:spPr>
            <a:xfrm>
              <a:off x="2786050" y="3071810"/>
              <a:ext cx="1071569" cy="357189"/>
            </a:xfrm>
            <a:prstGeom prst="roundRect">
              <a:avLst/>
            </a:prstGeom>
            <a:grpFill/>
            <a:ln w="19050">
              <a:solidFill>
                <a:schemeClr val="accent6"/>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900" dirty="0">
                  <a:solidFill>
                    <a:schemeClr val="bg1"/>
                  </a:solidFill>
                </a:rPr>
                <a:t>Base de datos</a:t>
              </a:r>
              <a:endParaRPr lang="en-US" sz="900" dirty="0">
                <a:solidFill>
                  <a:schemeClr val="bg1"/>
                </a:solidFill>
              </a:endParaRPr>
            </a:p>
          </p:txBody>
        </p:sp>
      </p:grpSp>
      <p:sp>
        <p:nvSpPr>
          <p:cNvPr id="81" name="Left-Right Arrow 80"/>
          <p:cNvSpPr/>
          <p:nvPr/>
        </p:nvSpPr>
        <p:spPr>
          <a:xfrm rot="5400000">
            <a:off x="1998684" y="3500106"/>
            <a:ext cx="165208" cy="102906"/>
          </a:xfrm>
          <a:prstGeom prst="leftRightArrow">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lang="en-US" sz="1350">
              <a:solidFill>
                <a:schemeClr val="bg1"/>
              </a:solidFill>
            </a:endParaRPr>
          </a:p>
        </p:txBody>
      </p:sp>
      <p:sp>
        <p:nvSpPr>
          <p:cNvPr id="99" name="Content Placeholder 5"/>
          <p:cNvSpPr>
            <a:spLocks noGrp="1"/>
          </p:cNvSpPr>
          <p:nvPr>
            <p:ph idx="16"/>
          </p:nvPr>
        </p:nvSpPr>
        <p:spPr>
          <a:xfrm>
            <a:off x="563353" y="4803813"/>
            <a:ext cx="3283171" cy="3456285"/>
          </a:xfrm>
        </p:spPr>
        <p:txBody>
          <a:bodyPr>
            <a:noAutofit/>
          </a:bodyPr>
          <a:lstStyle/>
          <a:p>
            <a:pPr marL="0" lvl="1" indent="0">
              <a:buNone/>
            </a:pPr>
            <a:r>
              <a:rPr lang="es-AR" sz="1200" dirty="0"/>
              <a:t>* La BD debería ser analizada desde una división primaria de datos transaccionales/operativos y datos históricos</a:t>
            </a:r>
            <a:endParaRPr lang="es-ES_tradnl" sz="1200" dirty="0"/>
          </a:p>
        </p:txBody>
      </p:sp>
      <p:sp>
        <p:nvSpPr>
          <p:cNvPr id="34" name="Title 1"/>
          <p:cNvSpPr>
            <a:spLocks noGrp="1"/>
          </p:cNvSpPr>
          <p:nvPr>
            <p:ph type="title" idx="4294967295"/>
          </p:nvPr>
        </p:nvSpPr>
        <p:spPr>
          <a:xfrm>
            <a:off x="1" y="1117600"/>
            <a:ext cx="8450263" cy="222250"/>
          </a:xfrm>
          <a:prstGeom prst="rect">
            <a:avLst/>
          </a:prstGeom>
        </p:spPr>
        <p:txBody>
          <a:bodyPr>
            <a:normAutofit fontScale="90000"/>
          </a:bodyPr>
          <a:lstStyle/>
          <a:p>
            <a:r>
              <a:rPr lang="es-AR" dirty="0" smtClean="0">
                <a:solidFill>
                  <a:schemeClr val="bg1"/>
                </a:solidFill>
              </a:rPr>
              <a:t>Enfoques </a:t>
            </a:r>
            <a:r>
              <a:rPr lang="es-AR" dirty="0">
                <a:solidFill>
                  <a:schemeClr val="bg1"/>
                </a:solidFill>
              </a:rPr>
              <a:t>de </a:t>
            </a:r>
            <a:r>
              <a:rPr lang="es-AR" dirty="0" smtClean="0">
                <a:solidFill>
                  <a:schemeClr val="bg1"/>
                </a:solidFill>
              </a:rPr>
              <a:t>Arquitectura – Escalabilidad Horizontal</a:t>
            </a:r>
            <a:r>
              <a:rPr lang="en-US" dirty="0">
                <a:solidFill>
                  <a:schemeClr val="bg1"/>
                </a:solidFill>
              </a:rPr>
              <a:t/>
            </a:r>
            <a:br>
              <a:rPr lang="en-US" dirty="0">
                <a:solidFill>
                  <a:schemeClr val="bg1"/>
                </a:solidFill>
              </a:rPr>
            </a:br>
            <a:endParaRPr lang="en-US" dirty="0">
              <a:solidFill>
                <a:schemeClr val="bg1"/>
              </a:solidFill>
            </a:endParaRPr>
          </a:p>
        </p:txBody>
      </p:sp>
      <p:sp>
        <p:nvSpPr>
          <p:cNvPr id="7" name="Rectangle 6"/>
          <p:cNvSpPr/>
          <p:nvPr/>
        </p:nvSpPr>
        <p:spPr>
          <a:xfrm>
            <a:off x="4876801" y="1565348"/>
            <a:ext cx="2753831" cy="369332"/>
          </a:xfrm>
          <a:prstGeom prst="rect">
            <a:avLst/>
          </a:prstGeom>
        </p:spPr>
        <p:txBody>
          <a:bodyPr wrap="none">
            <a:spAutoFit/>
          </a:bodyPr>
          <a:lstStyle/>
          <a:p>
            <a:pPr marL="129779" lvl="1">
              <a:lnSpc>
                <a:spcPct val="150000"/>
              </a:lnSpc>
              <a:buBlip>
                <a:blip r:embed="rId3"/>
              </a:buBlip>
            </a:pPr>
            <a:r>
              <a:rPr lang="en-US" sz="1200" dirty="0">
                <a:solidFill>
                  <a:schemeClr val="bg1"/>
                </a:solidFill>
                <a:latin typeface="+mj-lt"/>
              </a:rPr>
              <a:t>  Deployment  - SPOF y </a:t>
            </a:r>
            <a:r>
              <a:rPr lang="en-US" sz="1200" dirty="0" err="1">
                <a:solidFill>
                  <a:schemeClr val="bg1"/>
                </a:solidFill>
                <a:latin typeface="+mj-lt"/>
              </a:rPr>
              <a:t>Balanceadores</a:t>
            </a:r>
            <a:endParaRPr lang="es-AR" sz="1200" dirty="0">
              <a:solidFill>
                <a:schemeClr val="bg1"/>
              </a:solidFill>
              <a:latin typeface="+mj-lt"/>
            </a:endParaRPr>
          </a:p>
        </p:txBody>
      </p:sp>
      <p:grpSp>
        <p:nvGrpSpPr>
          <p:cNvPr id="38" name="Group 92"/>
          <p:cNvGrpSpPr>
            <a:grpSpLocks/>
          </p:cNvGrpSpPr>
          <p:nvPr/>
        </p:nvGrpSpPr>
        <p:grpSpPr bwMode="auto">
          <a:xfrm>
            <a:off x="1106339" y="3662702"/>
            <a:ext cx="2141361" cy="465258"/>
            <a:chOff x="1910558" y="1793070"/>
            <a:chExt cx="2213300" cy="523079"/>
          </a:xfrm>
          <a:solidFill>
            <a:schemeClr val="lt1">
              <a:alpha val="0"/>
            </a:schemeClr>
          </a:solidFill>
        </p:grpSpPr>
        <p:sp>
          <p:nvSpPr>
            <p:cNvPr id="39" name="Rounded Rectangle 38"/>
            <p:cNvSpPr/>
            <p:nvPr/>
          </p:nvSpPr>
          <p:spPr>
            <a:xfrm>
              <a:off x="2560248" y="1796111"/>
              <a:ext cx="863256" cy="500066"/>
            </a:xfrm>
            <a:prstGeom prst="roundRect">
              <a:avLst/>
            </a:prstGeom>
            <a:grpFill/>
            <a:ln w="19050"/>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AR" sz="900" dirty="0" err="1">
                  <a:solidFill>
                    <a:schemeClr val="bg1"/>
                  </a:solidFill>
                </a:rPr>
                <a:t>Cluster</a:t>
              </a:r>
              <a:r>
                <a:rPr lang="es-AR" sz="900" dirty="0">
                  <a:solidFill>
                    <a:schemeClr val="bg1"/>
                  </a:solidFill>
                </a:rPr>
                <a:t> de </a:t>
              </a:r>
              <a:r>
                <a:rPr lang="es-AR" sz="900" dirty="0" err="1">
                  <a:solidFill>
                    <a:schemeClr val="bg1"/>
                  </a:solidFill>
                </a:rPr>
                <a:t>application</a:t>
              </a:r>
              <a:r>
                <a:rPr lang="es-AR" sz="900" dirty="0">
                  <a:solidFill>
                    <a:schemeClr val="bg1"/>
                  </a:solidFill>
                </a:rPr>
                <a:t> servers</a:t>
              </a:r>
              <a:endParaRPr lang="en-US" sz="900" dirty="0">
                <a:solidFill>
                  <a:schemeClr val="bg1"/>
                </a:solidFill>
              </a:endParaRPr>
            </a:p>
          </p:txBody>
        </p:sp>
        <p:sp>
          <p:nvSpPr>
            <p:cNvPr id="40" name="Rounded Rectangle 39"/>
            <p:cNvSpPr/>
            <p:nvPr/>
          </p:nvSpPr>
          <p:spPr>
            <a:xfrm>
              <a:off x="3458847" y="1797611"/>
              <a:ext cx="665011" cy="518538"/>
            </a:xfrm>
            <a:prstGeom prst="roundRect">
              <a:avLst/>
            </a:prstGeom>
            <a:grpFill/>
            <a:ln w="19050"/>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900" dirty="0">
                <a:solidFill>
                  <a:schemeClr val="bg1"/>
                </a:solidFill>
              </a:endParaRPr>
            </a:p>
          </p:txBody>
        </p:sp>
        <p:sp>
          <p:nvSpPr>
            <p:cNvPr id="41" name="Rounded Rectangle 40"/>
            <p:cNvSpPr/>
            <p:nvPr/>
          </p:nvSpPr>
          <p:spPr>
            <a:xfrm>
              <a:off x="1910558" y="1793070"/>
              <a:ext cx="614347" cy="500066"/>
            </a:xfrm>
            <a:prstGeom prst="roundRect">
              <a:avLst/>
            </a:prstGeom>
            <a:grpFill/>
            <a:ln w="19050"/>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900" dirty="0">
                <a:solidFill>
                  <a:schemeClr val="bg1"/>
                </a:solidFill>
              </a:endParaRPr>
            </a:p>
          </p:txBody>
        </p:sp>
      </p:grpSp>
      <p:sp>
        <p:nvSpPr>
          <p:cNvPr id="46" name="Left-Right Arrow 45"/>
          <p:cNvSpPr/>
          <p:nvPr/>
        </p:nvSpPr>
        <p:spPr>
          <a:xfrm rot="5400000">
            <a:off x="2006229" y="2224841"/>
            <a:ext cx="165208" cy="102906"/>
          </a:xfrm>
          <a:prstGeom prst="leftRightArrow">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lang="en-US" sz="1350">
              <a:solidFill>
                <a:schemeClr val="bg1"/>
              </a:solidFill>
            </a:endParaRPr>
          </a:p>
        </p:txBody>
      </p:sp>
      <p:sp>
        <p:nvSpPr>
          <p:cNvPr id="47" name="Left-Right Arrow 46"/>
          <p:cNvSpPr/>
          <p:nvPr/>
        </p:nvSpPr>
        <p:spPr>
          <a:xfrm rot="5400000">
            <a:off x="1996389" y="2887671"/>
            <a:ext cx="165208" cy="102906"/>
          </a:xfrm>
          <a:prstGeom prst="leftRightArrow">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lang="en-US" sz="1350">
              <a:solidFill>
                <a:schemeClr val="bg1"/>
              </a:solidFill>
            </a:endParaRPr>
          </a:p>
        </p:txBody>
      </p:sp>
      <p:sp>
        <p:nvSpPr>
          <p:cNvPr id="48" name="Left-Right Arrow 47"/>
          <p:cNvSpPr/>
          <p:nvPr/>
        </p:nvSpPr>
        <p:spPr>
          <a:xfrm rot="5400000">
            <a:off x="1968673" y="4201129"/>
            <a:ext cx="165208" cy="102906"/>
          </a:xfrm>
          <a:prstGeom prst="leftRightArrow">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lang="en-US" sz="1350">
              <a:solidFill>
                <a:schemeClr val="bg1"/>
              </a:solidFill>
            </a:endParaRPr>
          </a:p>
        </p:txBody>
      </p:sp>
      <p:cxnSp>
        <p:nvCxnSpPr>
          <p:cNvPr id="56" name="Straight Connector 55"/>
          <p:cNvCxnSpPr/>
          <p:nvPr/>
        </p:nvCxnSpPr>
        <p:spPr>
          <a:xfrm flipH="1">
            <a:off x="2209800" y="2286000"/>
            <a:ext cx="1116634" cy="0"/>
          </a:xfrm>
          <a:prstGeom prst="line">
            <a:avLst/>
          </a:prstGeom>
          <a:ln>
            <a:prstDash val="dash"/>
          </a:ln>
        </p:spPr>
        <p:style>
          <a:lnRef idx="2">
            <a:schemeClr val="accent5">
              <a:shade val="50000"/>
            </a:schemeClr>
          </a:lnRef>
          <a:fillRef idx="1">
            <a:schemeClr val="accent5"/>
          </a:fillRef>
          <a:effectRef idx="0">
            <a:schemeClr val="accent5"/>
          </a:effectRef>
          <a:fontRef idx="minor">
            <a:schemeClr val="lt1"/>
          </a:fontRef>
        </p:style>
      </p:cxnSp>
      <p:cxnSp>
        <p:nvCxnSpPr>
          <p:cNvPr id="57" name="Straight Connector 56"/>
          <p:cNvCxnSpPr/>
          <p:nvPr/>
        </p:nvCxnSpPr>
        <p:spPr>
          <a:xfrm flipH="1">
            <a:off x="838200" y="2283385"/>
            <a:ext cx="1116634" cy="0"/>
          </a:xfrm>
          <a:prstGeom prst="line">
            <a:avLst/>
          </a:prstGeom>
          <a:ln>
            <a:prstDash val="dash"/>
          </a:ln>
        </p:spPr>
        <p:style>
          <a:lnRef idx="2">
            <a:schemeClr val="accent5">
              <a:shade val="50000"/>
            </a:schemeClr>
          </a:lnRef>
          <a:fillRef idx="1">
            <a:schemeClr val="accent5"/>
          </a:fillRef>
          <a:effectRef idx="0">
            <a:schemeClr val="accent5"/>
          </a:effectRef>
          <a:fontRef idx="minor">
            <a:schemeClr val="lt1"/>
          </a:fontRef>
        </p:style>
      </p:cxnSp>
      <p:cxnSp>
        <p:nvCxnSpPr>
          <p:cNvPr id="58" name="Straight Connector 57"/>
          <p:cNvCxnSpPr/>
          <p:nvPr/>
        </p:nvCxnSpPr>
        <p:spPr>
          <a:xfrm flipH="1">
            <a:off x="2209800" y="3581400"/>
            <a:ext cx="1116634" cy="0"/>
          </a:xfrm>
          <a:prstGeom prst="line">
            <a:avLst/>
          </a:prstGeom>
          <a:ln>
            <a:prstDash val="dash"/>
          </a:ln>
        </p:spPr>
        <p:style>
          <a:lnRef idx="2">
            <a:schemeClr val="accent5">
              <a:shade val="50000"/>
            </a:schemeClr>
          </a:lnRef>
          <a:fillRef idx="1">
            <a:schemeClr val="accent5"/>
          </a:fillRef>
          <a:effectRef idx="0">
            <a:schemeClr val="accent5"/>
          </a:effectRef>
          <a:fontRef idx="minor">
            <a:schemeClr val="lt1"/>
          </a:fontRef>
        </p:style>
      </p:cxnSp>
      <p:cxnSp>
        <p:nvCxnSpPr>
          <p:cNvPr id="59" name="Straight Connector 58"/>
          <p:cNvCxnSpPr/>
          <p:nvPr/>
        </p:nvCxnSpPr>
        <p:spPr>
          <a:xfrm flipH="1">
            <a:off x="838200" y="3578785"/>
            <a:ext cx="1116634" cy="0"/>
          </a:xfrm>
          <a:prstGeom prst="line">
            <a:avLst/>
          </a:prstGeom>
          <a:ln>
            <a:prstDash val="dash"/>
          </a:ln>
        </p:spPr>
        <p:style>
          <a:lnRef idx="2">
            <a:schemeClr val="accent5">
              <a:shade val="50000"/>
            </a:schemeClr>
          </a:lnRef>
          <a:fillRef idx="1">
            <a:schemeClr val="accent5"/>
          </a:fillRef>
          <a:effectRef idx="0">
            <a:schemeClr val="accent5"/>
          </a:effectRef>
          <a:fontRef idx="minor">
            <a:schemeClr val="lt1"/>
          </a:fontRef>
        </p:style>
      </p:cxnSp>
      <p:sp>
        <p:nvSpPr>
          <p:cNvPr id="62" name="Content Placeholder 5"/>
          <p:cNvSpPr txBox="1">
            <a:spLocks/>
          </p:cNvSpPr>
          <p:nvPr/>
        </p:nvSpPr>
        <p:spPr>
          <a:xfrm>
            <a:off x="5562601" y="2131763"/>
            <a:ext cx="3283171" cy="3456285"/>
          </a:xfrm>
          <a:prstGeom prst="rect">
            <a:avLst/>
          </a:prstGeom>
        </p:spPr>
        <p:txBody>
          <a:bodyPr vert="horz" lIns="91440" tIns="45720" rIns="91440" bIns="45720" rtlCol="0">
            <a:noAutofit/>
          </a:bodyPr>
          <a:lstStyle>
            <a:lvl1pPr marL="180000" indent="-180975" algn="l" defTabSz="914400" rtl="0" eaLnBrk="1" latinLnBrk="0" hangingPunct="1">
              <a:spcBef>
                <a:spcPts val="100"/>
              </a:spcBef>
              <a:spcAft>
                <a:spcPts val="600"/>
              </a:spcAft>
              <a:buClr>
                <a:schemeClr val="accent1"/>
              </a:buClr>
              <a:buSzPct val="85000"/>
              <a:buFont typeface="Segoe UI" panose="020B0502040204020203" pitchFamily="34" charset="0"/>
              <a:buChar char="&gt;"/>
              <a:defRPr sz="1300" kern="1200">
                <a:solidFill>
                  <a:schemeClr val="bg1"/>
                </a:solidFill>
                <a:latin typeface="Segoe UI Light" panose="020B0502040204020203" pitchFamily="34" charset="0"/>
                <a:ea typeface="+mn-ea"/>
                <a:cs typeface="+mn-cs"/>
              </a:defRPr>
            </a:lvl1pPr>
            <a:lvl2pPr marL="180000" indent="-180975" algn="l" defTabSz="914400" rtl="0" eaLnBrk="1" latinLnBrk="0" hangingPunct="1">
              <a:spcBef>
                <a:spcPts val="100"/>
              </a:spcBef>
              <a:spcAft>
                <a:spcPts val="600"/>
              </a:spcAft>
              <a:buClr>
                <a:schemeClr val="accent1"/>
              </a:buClr>
              <a:buSzPct val="85000"/>
              <a:buFont typeface="Segoe UI" panose="020B0502040204020203" pitchFamily="34" charset="0"/>
              <a:buChar char="&gt;"/>
              <a:defRPr sz="1300" kern="1200">
                <a:solidFill>
                  <a:schemeClr val="bg1"/>
                </a:solidFill>
                <a:latin typeface="Segoe UI Light" panose="020B0502040204020203" pitchFamily="34" charset="0"/>
                <a:ea typeface="+mn-ea"/>
                <a:cs typeface="+mn-cs"/>
              </a:defRPr>
            </a:lvl2pPr>
            <a:lvl3pPr marL="180000" indent="-180975" algn="l" defTabSz="914400" rtl="0" eaLnBrk="1" latinLnBrk="0" hangingPunct="1">
              <a:spcBef>
                <a:spcPts val="100"/>
              </a:spcBef>
              <a:spcAft>
                <a:spcPts val="600"/>
              </a:spcAft>
              <a:buClr>
                <a:schemeClr val="accent1"/>
              </a:buClr>
              <a:buSzPct val="85000"/>
              <a:buFont typeface="Segoe UI" panose="020B0502040204020203" pitchFamily="34" charset="0"/>
              <a:buChar char="&gt;"/>
              <a:defRPr sz="1300" kern="1200">
                <a:solidFill>
                  <a:schemeClr val="bg1"/>
                </a:solidFill>
                <a:latin typeface="Segoe UI Light" panose="020B0502040204020203" pitchFamily="34" charset="0"/>
                <a:ea typeface="+mn-ea"/>
                <a:cs typeface="+mn-cs"/>
              </a:defRPr>
            </a:lvl3pPr>
            <a:lvl4pPr marL="180000" indent="-180975" algn="l" defTabSz="914400" rtl="0" eaLnBrk="1" latinLnBrk="0" hangingPunct="1">
              <a:spcBef>
                <a:spcPts val="100"/>
              </a:spcBef>
              <a:spcAft>
                <a:spcPts val="600"/>
              </a:spcAft>
              <a:buClr>
                <a:schemeClr val="accent1"/>
              </a:buClr>
              <a:buSzPct val="85000"/>
              <a:buFont typeface="Segoe UI" panose="020B0502040204020203" pitchFamily="34" charset="0"/>
              <a:buChar char="&gt;"/>
              <a:defRPr sz="1300" kern="1200">
                <a:solidFill>
                  <a:schemeClr val="bg1"/>
                </a:solidFill>
                <a:latin typeface="Segoe UI Light" panose="020B0502040204020203" pitchFamily="34" charset="0"/>
                <a:ea typeface="+mn-ea"/>
                <a:cs typeface="+mn-cs"/>
              </a:defRPr>
            </a:lvl4pPr>
            <a:lvl5pPr marL="180000" indent="-180975" algn="l" defTabSz="914400" rtl="0" eaLnBrk="1" latinLnBrk="0" hangingPunct="1">
              <a:spcBef>
                <a:spcPts val="100"/>
              </a:spcBef>
              <a:spcAft>
                <a:spcPts val="600"/>
              </a:spcAft>
              <a:buClr>
                <a:schemeClr val="accent1"/>
              </a:buClr>
              <a:buSzPct val="85000"/>
              <a:buFont typeface="Segoe UI" panose="020B0502040204020203" pitchFamily="34" charset="0"/>
              <a:buChar char="&gt;"/>
              <a:defRPr sz="1300" kern="1200">
                <a:solidFill>
                  <a:schemeClr val="bg1"/>
                </a:solidFill>
                <a:latin typeface="Segoe UI Light" panose="020B05020402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a:lnSpc>
                <a:spcPct val="150000"/>
              </a:lnSpc>
            </a:pPr>
            <a:r>
              <a:rPr lang="es-AR" sz="1200" dirty="0"/>
              <a:t>El esquema de escalabilidad plantea la división horizontal de la aplicación en servidores web, de aplicación y de base de datos.</a:t>
            </a:r>
          </a:p>
          <a:p>
            <a:pPr marL="0" lvl="1">
              <a:lnSpc>
                <a:spcPct val="150000"/>
              </a:lnSpc>
            </a:pPr>
            <a:r>
              <a:rPr lang="es-AR" sz="1200" dirty="0"/>
              <a:t>Cada </a:t>
            </a:r>
            <a:r>
              <a:rPr lang="es-AR" sz="1200" dirty="0" err="1"/>
              <a:t>cluster</a:t>
            </a:r>
            <a:r>
              <a:rPr lang="es-AR" sz="1200" dirty="0"/>
              <a:t> puede escalar horizontalmente de acuerdo a las necesidades.</a:t>
            </a:r>
          </a:p>
          <a:p>
            <a:pPr marL="0" lvl="1">
              <a:lnSpc>
                <a:spcPct val="150000"/>
              </a:lnSpc>
            </a:pPr>
            <a:r>
              <a:rPr lang="es-AR" sz="1200" dirty="0"/>
              <a:t>No necesariamente el web server y el </a:t>
            </a:r>
            <a:r>
              <a:rPr lang="es-AR" sz="1200" dirty="0" err="1"/>
              <a:t>application</a:t>
            </a:r>
            <a:r>
              <a:rPr lang="es-AR" sz="1200" dirty="0"/>
              <a:t> server deben estar separados.</a:t>
            </a:r>
          </a:p>
          <a:p>
            <a:pPr marL="0" lvl="1">
              <a:lnSpc>
                <a:spcPct val="150000"/>
              </a:lnSpc>
            </a:pPr>
            <a:r>
              <a:rPr lang="es-AR" sz="1200" dirty="0"/>
              <a:t>Cada </a:t>
            </a:r>
            <a:r>
              <a:rPr lang="es-AR" sz="1200" dirty="0" err="1"/>
              <a:t>cluster</a:t>
            </a:r>
            <a:r>
              <a:rPr lang="es-AR" sz="1200" dirty="0"/>
              <a:t> debe tener un load </a:t>
            </a:r>
            <a:r>
              <a:rPr lang="es-AR" sz="1200" dirty="0" err="1"/>
              <a:t>balancer</a:t>
            </a:r>
            <a:r>
              <a:rPr lang="es-AR" sz="1200" dirty="0"/>
              <a:t> al frente que distribuya la carga.</a:t>
            </a:r>
          </a:p>
          <a:p>
            <a:pPr marL="0" lvl="1">
              <a:lnSpc>
                <a:spcPct val="150000"/>
              </a:lnSpc>
            </a:pPr>
            <a:r>
              <a:rPr lang="es-AR" sz="1200" dirty="0"/>
              <a:t>Los load </a:t>
            </a:r>
            <a:r>
              <a:rPr lang="es-AR" sz="1200" dirty="0" err="1"/>
              <a:t>balancers</a:t>
            </a:r>
            <a:r>
              <a:rPr lang="es-AR" sz="1200" dirty="0"/>
              <a:t> a su vez deben estar replicados para evitar un SPOF.</a:t>
            </a:r>
            <a:endParaRPr lang="es-ES_tradnl" sz="1200" dirty="0"/>
          </a:p>
        </p:txBody>
      </p:sp>
    </p:spTree>
    <p:extLst>
      <p:ext uri="{BB962C8B-B14F-4D97-AF65-F5344CB8AC3E}">
        <p14:creationId xmlns:p14="http://schemas.microsoft.com/office/powerpoint/2010/main" val="768365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loud 116"/>
          <p:cNvSpPr/>
          <p:nvPr/>
        </p:nvSpPr>
        <p:spPr>
          <a:xfrm>
            <a:off x="1650039" y="2934788"/>
            <a:ext cx="4926472" cy="2551613"/>
          </a:xfrm>
          <a:prstGeom prst="cloud">
            <a:avLst/>
          </a:prstGeom>
          <a:solidFill>
            <a:schemeClr val="accent1">
              <a:alpha val="0"/>
            </a:schemeClr>
          </a:solidFill>
          <a:ln>
            <a:solidFill>
              <a:schemeClr val="accent6"/>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050" dirty="0">
              <a:solidFill>
                <a:schemeClr val="bg1"/>
              </a:solidFill>
            </a:endParaRPr>
          </a:p>
        </p:txBody>
      </p:sp>
      <p:sp>
        <p:nvSpPr>
          <p:cNvPr id="116" name="Cloud 115"/>
          <p:cNvSpPr/>
          <p:nvPr/>
        </p:nvSpPr>
        <p:spPr>
          <a:xfrm>
            <a:off x="1920178" y="1766422"/>
            <a:ext cx="3470305" cy="1154626"/>
          </a:xfrm>
          <a:prstGeom prst="cloud">
            <a:avLst/>
          </a:prstGeom>
          <a:solidFill>
            <a:schemeClr val="accent1">
              <a:alpha val="0"/>
            </a:schemeClr>
          </a:solidFill>
          <a:ln>
            <a:solidFill>
              <a:schemeClr val="accent6"/>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050" dirty="0">
              <a:solidFill>
                <a:schemeClr val="bg1"/>
              </a:solidFill>
            </a:endParaRPr>
          </a:p>
        </p:txBody>
      </p:sp>
      <p:sp>
        <p:nvSpPr>
          <p:cNvPr id="79" name="Rounded Rectangle 78"/>
          <p:cNvSpPr/>
          <p:nvPr/>
        </p:nvSpPr>
        <p:spPr bwMode="auto">
          <a:xfrm>
            <a:off x="2284033" y="3977054"/>
            <a:ext cx="1318820" cy="380659"/>
          </a:xfrm>
          <a:prstGeom prst="roundRect">
            <a:avLst>
              <a:gd name="adj" fmla="val 9980"/>
            </a:avLst>
          </a:prstGeom>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s-AR" sz="975" dirty="0">
                <a:solidFill>
                  <a:schemeClr val="bg1"/>
                </a:solidFill>
              </a:rPr>
              <a:t>Servidores Centralizados</a:t>
            </a:r>
            <a:endParaRPr lang="en-US" sz="975" dirty="0">
              <a:solidFill>
                <a:schemeClr val="bg1"/>
              </a:solidFill>
            </a:endParaRPr>
          </a:p>
        </p:txBody>
      </p:sp>
      <p:sp>
        <p:nvSpPr>
          <p:cNvPr id="81" name="Rounded Rectangle 80"/>
          <p:cNvSpPr/>
          <p:nvPr/>
        </p:nvSpPr>
        <p:spPr bwMode="auto">
          <a:xfrm>
            <a:off x="2371969" y="2096538"/>
            <a:ext cx="1198458" cy="221777"/>
          </a:xfrm>
          <a:prstGeom prst="roundRect">
            <a:avLst>
              <a:gd name="adj" fmla="val 9980"/>
            </a:avLst>
          </a:prstGeom>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s-AR" sz="975" dirty="0">
                <a:solidFill>
                  <a:schemeClr val="bg1"/>
                </a:solidFill>
              </a:rPr>
              <a:t>Servicios CDN</a:t>
            </a:r>
            <a:endParaRPr lang="en-US" sz="975" dirty="0">
              <a:solidFill>
                <a:schemeClr val="bg1"/>
              </a:solidFill>
            </a:endParaRPr>
          </a:p>
        </p:txBody>
      </p:sp>
      <p:cxnSp>
        <p:nvCxnSpPr>
          <p:cNvPr id="84" name="Straight Arrow Connector 83"/>
          <p:cNvCxnSpPr/>
          <p:nvPr/>
        </p:nvCxnSpPr>
        <p:spPr>
          <a:xfrm flipV="1">
            <a:off x="1485367" y="2343736"/>
            <a:ext cx="833906" cy="885291"/>
          </a:xfrm>
          <a:prstGeom prst="straightConnector1">
            <a:avLst/>
          </a:prstGeom>
          <a:ln>
            <a:solidFill>
              <a:schemeClr val="bg1"/>
            </a:solidFill>
            <a:tailEnd type="arrow"/>
          </a:ln>
        </p:spPr>
        <p:style>
          <a:lnRef idx="2">
            <a:schemeClr val="dk1"/>
          </a:lnRef>
          <a:fillRef idx="0">
            <a:schemeClr val="dk1"/>
          </a:fillRef>
          <a:effectRef idx="1">
            <a:schemeClr val="dk1"/>
          </a:effectRef>
          <a:fontRef idx="minor">
            <a:schemeClr val="tx1"/>
          </a:fontRef>
        </p:style>
      </p:cxnSp>
      <p:sp>
        <p:nvSpPr>
          <p:cNvPr id="85" name="TextBox 84"/>
          <p:cNvSpPr txBox="1"/>
          <p:nvPr/>
        </p:nvSpPr>
        <p:spPr>
          <a:xfrm rot="18892468">
            <a:off x="1142035" y="2492143"/>
            <a:ext cx="1112805" cy="392415"/>
          </a:xfrm>
          <a:prstGeom prst="rect">
            <a:avLst/>
          </a:prstGeom>
          <a:noFill/>
        </p:spPr>
        <p:txBody>
          <a:bodyPr wrap="none" rtlCol="0">
            <a:spAutoFit/>
          </a:bodyPr>
          <a:lstStyle/>
          <a:p>
            <a:r>
              <a:rPr lang="es-AR" sz="975" dirty="0">
                <a:solidFill>
                  <a:schemeClr val="bg1"/>
                </a:solidFill>
              </a:rPr>
              <a:t>Recursos </a:t>
            </a:r>
          </a:p>
          <a:p>
            <a:r>
              <a:rPr lang="es-AR" sz="975" dirty="0">
                <a:solidFill>
                  <a:schemeClr val="bg1"/>
                </a:solidFill>
              </a:rPr>
              <a:t>Estáticos / Locales</a:t>
            </a:r>
            <a:endParaRPr lang="en-US" sz="975" dirty="0">
              <a:solidFill>
                <a:schemeClr val="bg1"/>
              </a:solidFill>
            </a:endParaRPr>
          </a:p>
        </p:txBody>
      </p:sp>
      <p:sp>
        <p:nvSpPr>
          <p:cNvPr id="87" name="TextBox 86"/>
          <p:cNvSpPr txBox="1"/>
          <p:nvPr/>
        </p:nvSpPr>
        <p:spPr>
          <a:xfrm>
            <a:off x="3606780" y="2018318"/>
            <a:ext cx="1122423" cy="542456"/>
          </a:xfrm>
          <a:prstGeom prst="rect">
            <a:avLst/>
          </a:prstGeom>
          <a:noFill/>
        </p:spPr>
        <p:txBody>
          <a:bodyPr wrap="none" rtlCol="0">
            <a:spAutoFit/>
          </a:bodyPr>
          <a:lstStyle/>
          <a:p>
            <a:r>
              <a:rPr lang="es-AR" sz="975" dirty="0">
                <a:solidFill>
                  <a:schemeClr val="bg1"/>
                </a:solidFill>
              </a:rPr>
              <a:t>Imágenes</a:t>
            </a:r>
          </a:p>
          <a:p>
            <a:r>
              <a:rPr lang="es-AR" sz="975" dirty="0">
                <a:solidFill>
                  <a:schemeClr val="bg1"/>
                </a:solidFill>
              </a:rPr>
              <a:t>Recursos estáticos</a:t>
            </a:r>
          </a:p>
          <a:p>
            <a:endParaRPr lang="en-US" sz="975" dirty="0">
              <a:solidFill>
                <a:schemeClr val="bg1"/>
              </a:solidFill>
            </a:endParaRPr>
          </a:p>
        </p:txBody>
      </p:sp>
      <p:sp>
        <p:nvSpPr>
          <p:cNvPr id="89" name="TextBox 88"/>
          <p:cNvSpPr txBox="1"/>
          <p:nvPr/>
        </p:nvSpPr>
        <p:spPr>
          <a:xfrm rot="739862">
            <a:off x="1309808" y="3456543"/>
            <a:ext cx="787395" cy="242374"/>
          </a:xfrm>
          <a:prstGeom prst="rect">
            <a:avLst/>
          </a:prstGeom>
          <a:noFill/>
        </p:spPr>
        <p:txBody>
          <a:bodyPr wrap="none" rtlCol="0">
            <a:spAutoFit/>
          </a:bodyPr>
          <a:lstStyle/>
          <a:p>
            <a:r>
              <a:rPr lang="es-AR" sz="975" dirty="0">
                <a:solidFill>
                  <a:schemeClr val="bg1"/>
                </a:solidFill>
              </a:rPr>
              <a:t>Corporativo</a:t>
            </a:r>
          </a:p>
        </p:txBody>
      </p:sp>
      <p:sp>
        <p:nvSpPr>
          <p:cNvPr id="90" name="Flowchart: Magnetic Disk 89"/>
          <p:cNvSpPr/>
          <p:nvPr/>
        </p:nvSpPr>
        <p:spPr>
          <a:xfrm>
            <a:off x="4355247" y="4178891"/>
            <a:ext cx="486054" cy="486054"/>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sz="975" dirty="0"/>
              <a:t>BD</a:t>
            </a:r>
            <a:endParaRPr lang="en-US" sz="975" dirty="0"/>
          </a:p>
        </p:txBody>
      </p:sp>
      <p:sp>
        <p:nvSpPr>
          <p:cNvPr id="96" name="Right Arrow 95"/>
          <p:cNvSpPr/>
          <p:nvPr/>
        </p:nvSpPr>
        <p:spPr>
          <a:xfrm>
            <a:off x="3854408" y="4311018"/>
            <a:ext cx="403398" cy="7137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975"/>
          </a:p>
        </p:txBody>
      </p:sp>
      <p:sp>
        <p:nvSpPr>
          <p:cNvPr id="97" name="Right Arrow 96"/>
          <p:cNvSpPr/>
          <p:nvPr/>
        </p:nvSpPr>
        <p:spPr>
          <a:xfrm>
            <a:off x="3831341" y="3787558"/>
            <a:ext cx="632055" cy="11036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975"/>
          </a:p>
        </p:txBody>
      </p:sp>
      <p:sp>
        <p:nvSpPr>
          <p:cNvPr id="98" name="TextBox 97"/>
          <p:cNvSpPr txBox="1"/>
          <p:nvPr/>
        </p:nvSpPr>
        <p:spPr>
          <a:xfrm>
            <a:off x="4822177" y="4239577"/>
            <a:ext cx="970137" cy="392415"/>
          </a:xfrm>
          <a:prstGeom prst="rect">
            <a:avLst/>
          </a:prstGeom>
          <a:noFill/>
        </p:spPr>
        <p:txBody>
          <a:bodyPr wrap="none" rtlCol="0">
            <a:spAutoFit/>
          </a:bodyPr>
          <a:lstStyle/>
          <a:p>
            <a:r>
              <a:rPr lang="es-AR" sz="975" dirty="0">
                <a:solidFill>
                  <a:schemeClr val="bg1"/>
                </a:solidFill>
              </a:rPr>
              <a:t>Datos </a:t>
            </a:r>
          </a:p>
          <a:p>
            <a:r>
              <a:rPr lang="es-AR" sz="975" dirty="0">
                <a:solidFill>
                  <a:schemeClr val="bg1"/>
                </a:solidFill>
              </a:rPr>
              <a:t>transaccionales</a:t>
            </a:r>
            <a:endParaRPr lang="en-US" sz="975" dirty="0">
              <a:solidFill>
                <a:schemeClr val="bg1"/>
              </a:solidFill>
            </a:endParaRPr>
          </a:p>
        </p:txBody>
      </p:sp>
      <p:sp>
        <p:nvSpPr>
          <p:cNvPr id="92" name="Rounded Rectangle 91"/>
          <p:cNvSpPr/>
          <p:nvPr/>
        </p:nvSpPr>
        <p:spPr>
          <a:xfrm>
            <a:off x="4615686" y="3539568"/>
            <a:ext cx="540060" cy="297033"/>
          </a:xfrm>
          <a:prstGeom prst="roundRect">
            <a:avLst/>
          </a:prstGeom>
          <a:solidFill>
            <a:schemeClr val="lt1">
              <a:alpha val="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975"/>
          </a:p>
        </p:txBody>
      </p:sp>
      <p:sp>
        <p:nvSpPr>
          <p:cNvPr id="93" name="Rounded Rectangle 92"/>
          <p:cNvSpPr/>
          <p:nvPr/>
        </p:nvSpPr>
        <p:spPr>
          <a:xfrm>
            <a:off x="4670110" y="3590799"/>
            <a:ext cx="540060" cy="297033"/>
          </a:xfrm>
          <a:prstGeom prst="roundRect">
            <a:avLst/>
          </a:prstGeom>
          <a:solidFill>
            <a:schemeClr val="lt1">
              <a:alpha val="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975"/>
          </a:p>
        </p:txBody>
      </p:sp>
      <p:sp>
        <p:nvSpPr>
          <p:cNvPr id="94" name="Rounded Rectangle 93"/>
          <p:cNvSpPr/>
          <p:nvPr/>
        </p:nvSpPr>
        <p:spPr>
          <a:xfrm>
            <a:off x="4721233" y="3634142"/>
            <a:ext cx="540060" cy="29703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75" dirty="0"/>
          </a:p>
        </p:txBody>
      </p:sp>
      <p:sp>
        <p:nvSpPr>
          <p:cNvPr id="95" name="TextBox 94"/>
          <p:cNvSpPr txBox="1"/>
          <p:nvPr/>
        </p:nvSpPr>
        <p:spPr>
          <a:xfrm>
            <a:off x="5313614" y="3677086"/>
            <a:ext cx="748923" cy="400110"/>
          </a:xfrm>
          <a:prstGeom prst="rect">
            <a:avLst/>
          </a:prstGeom>
          <a:noFill/>
        </p:spPr>
        <p:txBody>
          <a:bodyPr wrap="none" rtlCol="0">
            <a:spAutoFit/>
          </a:bodyPr>
          <a:lstStyle/>
          <a:p>
            <a:pPr algn="ctr"/>
            <a:r>
              <a:rPr lang="es-AR" sz="1000" dirty="0">
                <a:solidFill>
                  <a:schemeClr val="bg1"/>
                </a:solidFill>
              </a:rPr>
              <a:t>Búsquedas</a:t>
            </a:r>
          </a:p>
          <a:p>
            <a:pPr algn="ctr"/>
            <a:r>
              <a:rPr lang="es-AR" sz="1000" dirty="0" err="1">
                <a:solidFill>
                  <a:schemeClr val="bg1"/>
                </a:solidFill>
              </a:rPr>
              <a:t>NoSQL</a:t>
            </a:r>
            <a:endParaRPr lang="en-US" sz="1000" dirty="0">
              <a:solidFill>
                <a:schemeClr val="bg1"/>
              </a:solidFill>
            </a:endParaRPr>
          </a:p>
        </p:txBody>
      </p:sp>
      <p:pic>
        <p:nvPicPr>
          <p:cNvPr id="100" name="Picture 16" descr="http://cdn.css-tricks.com/wp-content/uploads/2013/10/overlappingBrows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6869" y="2766169"/>
            <a:ext cx="741710" cy="343054"/>
          </a:xfrm>
          <a:prstGeom prst="rect">
            <a:avLst/>
          </a:prstGeom>
          <a:noFill/>
          <a:extLst>
            <a:ext uri="{909E8E84-426E-40DD-AFC4-6F175D3DCCD1}">
              <a14:hiddenFill xmlns:a14="http://schemas.microsoft.com/office/drawing/2010/main">
                <a:solidFill>
                  <a:srgbClr val="FFFFFF"/>
                </a:solidFill>
              </a14:hiddenFill>
            </a:ext>
          </a:extLst>
        </p:spPr>
      </p:pic>
      <p:cxnSp>
        <p:nvCxnSpPr>
          <p:cNvPr id="101" name="Straight Arrow Connector 100"/>
          <p:cNvCxnSpPr/>
          <p:nvPr/>
        </p:nvCxnSpPr>
        <p:spPr>
          <a:xfrm>
            <a:off x="1538226" y="3688083"/>
            <a:ext cx="544088" cy="549322"/>
          </a:xfrm>
          <a:prstGeom prst="straightConnector1">
            <a:avLst/>
          </a:prstGeom>
          <a:ln>
            <a:solidFill>
              <a:schemeClr val="bg1"/>
            </a:solidFill>
            <a:tailEnd type="arrow"/>
          </a:ln>
        </p:spPr>
        <p:style>
          <a:lnRef idx="2">
            <a:schemeClr val="dk1"/>
          </a:lnRef>
          <a:fillRef idx="0">
            <a:schemeClr val="dk1"/>
          </a:fillRef>
          <a:effectRef idx="1">
            <a:schemeClr val="dk1"/>
          </a:effectRef>
          <a:fontRef idx="minor">
            <a:schemeClr val="tx1"/>
          </a:fontRef>
        </p:style>
      </p:cxnSp>
      <p:pic>
        <p:nvPicPr>
          <p:cNvPr id="29" name="Picture 3" descr="C:\Users\lcittanti\Documents\documentos institucionales\muestra 02 ppts\icon_computer.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424" y="2791786"/>
            <a:ext cx="504959" cy="437240"/>
          </a:xfrm>
          <a:prstGeom prst="rect">
            <a:avLst/>
          </a:prstGeom>
          <a:noFill/>
          <a:extLst>
            <a:ext uri="{909E8E84-426E-40DD-AFC4-6F175D3DCCD1}">
              <a14:hiddenFill xmlns:a14="http://schemas.microsoft.com/office/drawing/2010/main">
                <a:solidFill>
                  <a:srgbClr val="FFFFFF"/>
                </a:solidFill>
              </a14:hiddenFill>
            </a:ext>
          </a:extLst>
        </p:spPr>
      </p:pic>
      <p:sp>
        <p:nvSpPr>
          <p:cNvPr id="51" name="Title 1"/>
          <p:cNvSpPr txBox="1">
            <a:spLocks/>
          </p:cNvSpPr>
          <p:nvPr/>
        </p:nvSpPr>
        <p:spPr>
          <a:xfrm>
            <a:off x="226197" y="134967"/>
            <a:ext cx="8450263" cy="222250"/>
          </a:xfrm>
          <a:prstGeom prst="rect">
            <a:avLst/>
          </a:prstGeom>
        </p:spPr>
        <p:txBody>
          <a:bodyPr>
            <a:noAutofit/>
          </a:bodyPr>
          <a:lstStyle>
            <a:lvl1pPr algn="l" defTabSz="914400" rtl="0" eaLnBrk="1" latinLnBrk="0" hangingPunct="1">
              <a:spcBef>
                <a:spcPct val="0"/>
              </a:spcBef>
              <a:buNone/>
              <a:defRPr sz="1800" kern="600" spc="0" baseline="0">
                <a:solidFill>
                  <a:schemeClr val="bg1">
                    <a:lumMod val="50000"/>
                  </a:schemeClr>
                </a:solidFill>
                <a:latin typeface="+mj-lt"/>
                <a:ea typeface="+mj-ea"/>
                <a:cs typeface="+mj-cs"/>
              </a:defRPr>
            </a:lvl1pPr>
          </a:lstStyle>
          <a:p>
            <a:r>
              <a:rPr lang="es-AR" sz="1600" dirty="0">
                <a:solidFill>
                  <a:schemeClr val="bg1"/>
                </a:solidFill>
              </a:rPr>
              <a:t>Enfoques de Arquitectura - </a:t>
            </a:r>
            <a:r>
              <a:rPr lang="es-AR" sz="1600" dirty="0" err="1">
                <a:solidFill>
                  <a:schemeClr val="bg1"/>
                </a:solidFill>
              </a:rPr>
              <a:t>Deployment</a:t>
            </a:r>
            <a:r>
              <a:rPr lang="en-US" sz="1600" dirty="0">
                <a:solidFill>
                  <a:schemeClr val="bg1"/>
                </a:solidFill>
              </a:rPr>
              <a:t/>
            </a:r>
            <a:br>
              <a:rPr lang="en-US" sz="1600" dirty="0">
                <a:solidFill>
                  <a:schemeClr val="bg1"/>
                </a:solidFill>
              </a:rPr>
            </a:br>
            <a:endParaRPr lang="en-US" sz="1600" dirty="0">
              <a:solidFill>
                <a:schemeClr val="bg1"/>
              </a:solidFill>
            </a:endParaRPr>
          </a:p>
        </p:txBody>
      </p:sp>
      <p:pic>
        <p:nvPicPr>
          <p:cNvPr id="49" name="Picture 3" descr="C:\Users\lcittanti\Documents\documentos institucionales\muestra 02 ppts\icon_computer.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113" y="3348437"/>
            <a:ext cx="504959" cy="43724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253076" y="3431924"/>
            <a:ext cx="389850" cy="242374"/>
          </a:xfrm>
          <a:prstGeom prst="rect">
            <a:avLst/>
          </a:prstGeom>
          <a:noFill/>
        </p:spPr>
        <p:txBody>
          <a:bodyPr wrap="none" rtlCol="0">
            <a:spAutoFit/>
          </a:bodyPr>
          <a:lstStyle/>
          <a:p>
            <a:r>
              <a:rPr lang="es-AR" sz="975" dirty="0">
                <a:solidFill>
                  <a:schemeClr val="bg1"/>
                </a:solidFill>
              </a:rPr>
              <a:t>POS</a:t>
            </a:r>
            <a:endParaRPr lang="en-US" sz="975" dirty="0">
              <a:solidFill>
                <a:schemeClr val="bg1"/>
              </a:solidFill>
            </a:endParaRPr>
          </a:p>
        </p:txBody>
      </p:sp>
      <p:cxnSp>
        <p:nvCxnSpPr>
          <p:cNvPr id="54" name="Straight Connector 53"/>
          <p:cNvCxnSpPr/>
          <p:nvPr/>
        </p:nvCxnSpPr>
        <p:spPr>
          <a:xfrm flipV="1">
            <a:off x="3733800" y="3421988"/>
            <a:ext cx="0" cy="1778060"/>
          </a:xfrm>
          <a:prstGeom prst="line">
            <a:avLst/>
          </a:prstGeom>
          <a:ln w="25400">
            <a:solidFill>
              <a:schemeClr val="bg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803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6126998" cy="769441"/>
          </a:xfrm>
          <a:prstGeom prst="rect">
            <a:avLst/>
          </a:prstGeom>
          <a:noFill/>
        </p:spPr>
        <p:txBody>
          <a:bodyPr wrap="none" rtlCol="0">
            <a:spAutoFit/>
          </a:bodyPr>
          <a:lstStyle/>
          <a:p>
            <a:r>
              <a:rPr lang="es-AR" sz="4400" b="1" dirty="0" err="1" smtClean="0">
                <a:solidFill>
                  <a:schemeClr val="accent1"/>
                </a:solidFill>
                <a:latin typeface="Lucida Bright" pitchFamily="18" charset="0"/>
                <a:cs typeface="Arial" pitchFamily="34" charset="0"/>
              </a:rPr>
              <a:t>Orientanda</a:t>
            </a:r>
            <a:r>
              <a:rPr lang="es-AR" sz="4400" b="1" dirty="0" smtClean="0">
                <a:solidFill>
                  <a:schemeClr val="accent1"/>
                </a:solidFill>
                <a:latin typeface="Lucida Bright" pitchFamily="18" charset="0"/>
                <a:cs typeface="Arial" pitchFamily="34" charset="0"/>
              </a:rPr>
              <a:t> a </a:t>
            </a:r>
            <a:r>
              <a:rPr lang="es-AR" sz="4400" b="1" dirty="0" err="1" smtClean="0">
                <a:solidFill>
                  <a:schemeClr val="accent1"/>
                </a:solidFill>
                <a:latin typeface="Lucida Bright" pitchFamily="18" charset="0"/>
                <a:cs typeface="Arial" pitchFamily="34" charset="0"/>
              </a:rPr>
              <a:t>plugins</a:t>
            </a:r>
            <a:endParaRPr lang="en-US" sz="4400" b="1" dirty="0" smtClean="0">
              <a:solidFill>
                <a:schemeClr val="accent1"/>
              </a:solidFill>
              <a:latin typeface="Lucida Bright" pitchFamily="18" charset="0"/>
              <a:cs typeface="Arial" pitchFamily="34" charset="0"/>
            </a:endParaRPr>
          </a:p>
        </p:txBody>
      </p:sp>
      <p:sp>
        <p:nvSpPr>
          <p:cNvPr id="3" name="TextBox 2"/>
          <p:cNvSpPr txBox="1"/>
          <p:nvPr/>
        </p:nvSpPr>
        <p:spPr>
          <a:xfrm>
            <a:off x="5105400" y="1905000"/>
            <a:ext cx="3163879" cy="584775"/>
          </a:xfrm>
          <a:prstGeom prst="rect">
            <a:avLst/>
          </a:prstGeom>
          <a:noFill/>
        </p:spPr>
        <p:txBody>
          <a:bodyPr wrap="none" rtlCol="0">
            <a:spAutoFit/>
          </a:bodyPr>
          <a:lstStyle/>
          <a:p>
            <a:r>
              <a:rPr lang="es-AR" sz="3200" b="1" dirty="0" smtClean="0">
                <a:solidFill>
                  <a:schemeClr val="accent2"/>
                </a:solidFill>
                <a:latin typeface="Bell MT" pitchFamily="18" charset="0"/>
                <a:cs typeface="Arial" pitchFamily="34" charset="0"/>
              </a:rPr>
              <a:t>Cliente-Servidor</a:t>
            </a:r>
            <a:endParaRPr lang="en-US" sz="3200" b="1" dirty="0" smtClean="0">
              <a:solidFill>
                <a:schemeClr val="accent2"/>
              </a:solidFill>
              <a:latin typeface="Bell MT" pitchFamily="18" charset="0"/>
              <a:cs typeface="Arial" pitchFamily="34" charset="0"/>
            </a:endParaRPr>
          </a:p>
        </p:txBody>
      </p:sp>
      <p:sp>
        <p:nvSpPr>
          <p:cNvPr id="4" name="TextBox 3"/>
          <p:cNvSpPr txBox="1"/>
          <p:nvPr/>
        </p:nvSpPr>
        <p:spPr>
          <a:xfrm>
            <a:off x="1447800" y="5435025"/>
            <a:ext cx="2209259" cy="584775"/>
          </a:xfrm>
          <a:prstGeom prst="rect">
            <a:avLst/>
          </a:prstGeom>
          <a:noFill/>
        </p:spPr>
        <p:txBody>
          <a:bodyPr wrap="none" rtlCol="0">
            <a:spAutoFit/>
          </a:bodyPr>
          <a:lstStyle/>
          <a:p>
            <a:r>
              <a:rPr lang="es-AR" sz="3200" b="1" dirty="0" smtClean="0">
                <a:solidFill>
                  <a:schemeClr val="accent3"/>
                </a:solidFill>
                <a:latin typeface="Arial" pitchFamily="34" charset="0"/>
                <a:cs typeface="Arial" pitchFamily="34" charset="0"/>
              </a:rPr>
              <a:t>Monolítica</a:t>
            </a:r>
            <a:endParaRPr lang="en-US" sz="3200" b="1" dirty="0" smtClean="0">
              <a:solidFill>
                <a:schemeClr val="accent3"/>
              </a:solidFill>
              <a:latin typeface="Arial" pitchFamily="34" charset="0"/>
              <a:cs typeface="Arial" pitchFamily="34" charset="0"/>
            </a:endParaRPr>
          </a:p>
        </p:txBody>
      </p:sp>
      <p:sp>
        <p:nvSpPr>
          <p:cNvPr id="5" name="TextBox 4"/>
          <p:cNvSpPr txBox="1"/>
          <p:nvPr/>
        </p:nvSpPr>
        <p:spPr>
          <a:xfrm rot="20540163">
            <a:off x="445322" y="3959251"/>
            <a:ext cx="2619628" cy="830997"/>
          </a:xfrm>
          <a:prstGeom prst="rect">
            <a:avLst/>
          </a:prstGeom>
          <a:noFill/>
        </p:spPr>
        <p:txBody>
          <a:bodyPr wrap="none" rtlCol="0">
            <a:spAutoFit/>
          </a:bodyPr>
          <a:lstStyle/>
          <a:p>
            <a:r>
              <a:rPr lang="es-AR" sz="4800" b="1" dirty="0" smtClean="0">
                <a:solidFill>
                  <a:schemeClr val="accent4"/>
                </a:solidFill>
                <a:latin typeface="Constantia" pitchFamily="18" charset="0"/>
                <a:cs typeface="Arial" pitchFamily="34" charset="0"/>
              </a:rPr>
              <a:t>Pipeline</a:t>
            </a:r>
            <a:endParaRPr lang="en-US" sz="4800" b="1" dirty="0" smtClean="0">
              <a:solidFill>
                <a:schemeClr val="accent4"/>
              </a:solidFill>
              <a:latin typeface="Constantia" pitchFamily="18" charset="0"/>
              <a:cs typeface="Arial" pitchFamily="34" charset="0"/>
            </a:endParaRPr>
          </a:p>
        </p:txBody>
      </p:sp>
      <p:sp>
        <p:nvSpPr>
          <p:cNvPr id="6" name="TextBox 5"/>
          <p:cNvSpPr txBox="1"/>
          <p:nvPr/>
        </p:nvSpPr>
        <p:spPr>
          <a:xfrm rot="1013795">
            <a:off x="238084" y="2013430"/>
            <a:ext cx="5769528" cy="1446550"/>
          </a:xfrm>
          <a:prstGeom prst="rect">
            <a:avLst/>
          </a:prstGeom>
          <a:noFill/>
        </p:spPr>
        <p:txBody>
          <a:bodyPr wrap="none" rtlCol="0">
            <a:spAutoFit/>
          </a:bodyPr>
          <a:lstStyle/>
          <a:p>
            <a:r>
              <a:rPr lang="es-AR" sz="8800" b="1" dirty="0" smtClean="0">
                <a:solidFill>
                  <a:schemeClr val="accent5"/>
                </a:solidFill>
                <a:latin typeface="Arial" pitchFamily="34" charset="0"/>
                <a:cs typeface="Arial" pitchFamily="34" charset="0"/>
              </a:rPr>
              <a:t>Enterprise</a:t>
            </a:r>
            <a:endParaRPr lang="en-US" sz="8800" b="1" dirty="0" smtClean="0">
              <a:solidFill>
                <a:schemeClr val="accent5"/>
              </a:solidFill>
              <a:latin typeface="Arial" pitchFamily="34" charset="0"/>
              <a:cs typeface="Arial" pitchFamily="34" charset="0"/>
            </a:endParaRPr>
          </a:p>
        </p:txBody>
      </p:sp>
      <p:sp>
        <p:nvSpPr>
          <p:cNvPr id="7" name="TextBox 6"/>
          <p:cNvSpPr txBox="1"/>
          <p:nvPr/>
        </p:nvSpPr>
        <p:spPr>
          <a:xfrm rot="19462163">
            <a:off x="3883173" y="3857755"/>
            <a:ext cx="4452437" cy="1938992"/>
          </a:xfrm>
          <a:prstGeom prst="rect">
            <a:avLst/>
          </a:prstGeom>
          <a:noFill/>
        </p:spPr>
        <p:txBody>
          <a:bodyPr wrap="none" rtlCol="0">
            <a:spAutoFit/>
          </a:bodyPr>
          <a:lstStyle/>
          <a:p>
            <a:pPr algn="ctr"/>
            <a:r>
              <a:rPr lang="es-AR" sz="6000" b="1" dirty="0" smtClean="0">
                <a:solidFill>
                  <a:schemeClr val="accent6"/>
                </a:solidFill>
                <a:latin typeface="Bell MT" pitchFamily="18" charset="0"/>
                <a:cs typeface="Arial" pitchFamily="34" charset="0"/>
              </a:rPr>
              <a:t>Social </a:t>
            </a:r>
          </a:p>
          <a:p>
            <a:pPr algn="ctr"/>
            <a:r>
              <a:rPr lang="es-AR" sz="6000" b="1" dirty="0" err="1" smtClean="0">
                <a:solidFill>
                  <a:schemeClr val="accent6"/>
                </a:solidFill>
                <a:latin typeface="Bell MT" pitchFamily="18" charset="0"/>
                <a:cs typeface="Arial" pitchFamily="34" charset="0"/>
              </a:rPr>
              <a:t>Architecture</a:t>
            </a:r>
            <a:endParaRPr lang="en-US" sz="6000" b="1" dirty="0" smtClean="0">
              <a:solidFill>
                <a:schemeClr val="accent6"/>
              </a:solidFill>
              <a:latin typeface="Bell MT" pitchFamily="18" charset="0"/>
              <a:cs typeface="Arial" pitchFamily="34" charset="0"/>
            </a:endParaRPr>
          </a:p>
        </p:txBody>
      </p:sp>
      <p:sp>
        <p:nvSpPr>
          <p:cNvPr id="8" name="TextBox 7"/>
          <p:cNvSpPr txBox="1"/>
          <p:nvPr/>
        </p:nvSpPr>
        <p:spPr>
          <a:xfrm rot="1772532">
            <a:off x="6567771" y="524053"/>
            <a:ext cx="2058577" cy="1015663"/>
          </a:xfrm>
          <a:prstGeom prst="rect">
            <a:avLst/>
          </a:prstGeom>
          <a:noFill/>
        </p:spPr>
        <p:txBody>
          <a:bodyPr wrap="none" rtlCol="0">
            <a:spAutoFit/>
          </a:bodyPr>
          <a:lstStyle/>
          <a:p>
            <a:r>
              <a:rPr lang="es-AR" sz="6000" b="1" dirty="0" smtClean="0">
                <a:cs typeface="Arial" pitchFamily="34" charset="0"/>
              </a:rPr>
              <a:t>LAMP</a:t>
            </a:r>
            <a:endParaRPr lang="en-US" sz="6000" b="1" dirty="0" smtClean="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2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20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down)">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down)">
                                      <p:cBhvr>
                                        <p:cTn id="32" dur="500"/>
                                        <p:tgtEl>
                                          <p:spTgt spid="7">
                                            <p:txEl>
                                              <p:pRg st="0" end="0"/>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wipe(down)">
                                      <p:cBhvr>
                                        <p:cTn id="35" dur="500"/>
                                        <p:tgtEl>
                                          <p:spTgt spid="7">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build="allAtOnce"/>
      <p:bldP spid="4" grpId="0" build="allAtOnce"/>
      <p:bldP spid="5" grpId="0" build="allAtOnce"/>
      <p:bldP spid="6" grpId="0"/>
      <p:bldP spid="7" grpId="0" build="allAtOnce"/>
      <p:bldP spid="8" grpId="0" build="allAtOnce"/>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http://martinfowler.com/eaaCatalog/dtoSketch.gif"/>
          <p:cNvPicPr>
            <a:picLocks noChangeAspect="1" noChangeArrowheads="1"/>
          </p:cNvPicPr>
          <p:nvPr/>
        </p:nvPicPr>
        <p:blipFill>
          <a:blip r:embed="rId3" cstate="print"/>
          <a:srcRect/>
          <a:stretch>
            <a:fillRect/>
          </a:stretch>
        </p:blipFill>
        <p:spPr bwMode="auto">
          <a:xfrm>
            <a:off x="457200" y="609600"/>
            <a:ext cx="8053877" cy="2895600"/>
          </a:xfrm>
          <a:prstGeom prst="rect">
            <a:avLst/>
          </a:prstGeom>
          <a:noFill/>
        </p:spPr>
      </p:pic>
      <p:sp>
        <p:nvSpPr>
          <p:cNvPr id="24" name="TextBox 23"/>
          <p:cNvSpPr txBox="1"/>
          <p:nvPr/>
        </p:nvSpPr>
        <p:spPr>
          <a:xfrm>
            <a:off x="3124200" y="4148070"/>
            <a:ext cx="5638800" cy="2369880"/>
          </a:xfrm>
          <a:prstGeom prst="rect">
            <a:avLst/>
          </a:prstGeom>
          <a:noFill/>
        </p:spPr>
        <p:txBody>
          <a:bodyPr wrap="square" rtlCol="0">
            <a:spAutoFit/>
          </a:bodyPr>
          <a:lstStyle/>
          <a:p>
            <a:r>
              <a:rPr lang="es-AR" sz="7000" dirty="0" smtClean="0">
                <a:latin typeface="Arial" pitchFamily="34" charset="0"/>
                <a:cs typeface="Arial" pitchFamily="34" charset="0"/>
              </a:rPr>
              <a:t>NO</a:t>
            </a:r>
            <a:r>
              <a:rPr lang="es-AR" sz="7200" dirty="0" smtClean="0">
                <a:latin typeface="Arial" pitchFamily="34" charset="0"/>
                <a:cs typeface="Arial" pitchFamily="34" charset="0"/>
              </a:rPr>
              <a:t> </a:t>
            </a:r>
            <a:r>
              <a:rPr lang="es-AR" sz="3800" dirty="0" smtClean="0">
                <a:latin typeface="Arial" pitchFamily="34" charset="0"/>
                <a:cs typeface="Arial" pitchFamily="34" charset="0"/>
              </a:rPr>
              <a:t>es una relación </a:t>
            </a:r>
            <a:r>
              <a:rPr lang="es-AR" sz="3800" dirty="0" err="1" smtClean="0">
                <a:latin typeface="Arial" pitchFamily="34" charset="0"/>
                <a:cs typeface="Arial" pitchFamily="34" charset="0"/>
              </a:rPr>
              <a:t>one</a:t>
            </a:r>
            <a:r>
              <a:rPr lang="es-AR" sz="3800" dirty="0" smtClean="0">
                <a:latin typeface="Arial" pitchFamily="34" charset="0"/>
                <a:cs typeface="Arial" pitchFamily="34" charset="0"/>
              </a:rPr>
              <a:t>-to-</a:t>
            </a:r>
            <a:r>
              <a:rPr lang="es-AR" sz="3800" dirty="0" err="1" smtClean="0">
                <a:latin typeface="Arial" pitchFamily="34" charset="0"/>
                <a:cs typeface="Arial" pitchFamily="34" charset="0"/>
              </a:rPr>
              <a:t>one</a:t>
            </a:r>
            <a:r>
              <a:rPr lang="es-AR" sz="3800" dirty="0" smtClean="0">
                <a:latin typeface="Arial" pitchFamily="34" charset="0"/>
                <a:cs typeface="Arial" pitchFamily="34" charset="0"/>
              </a:rPr>
              <a:t> con las entidades del dominio !!</a:t>
            </a:r>
            <a:endParaRPr lang="es-AR" sz="3800" dirty="0">
              <a:latin typeface="Arial" pitchFamily="34" charset="0"/>
              <a:cs typeface="Arial" pitchFamily="34" charset="0"/>
            </a:endParaRPr>
          </a:p>
        </p:txBody>
      </p:sp>
      <p:pic>
        <p:nvPicPr>
          <p:cNvPr id="49156" name="Picture 4" descr="http://t0.gstatic.com/images?q=tbn:M0p428kzAeWCRM:http://www.ugt-cat.net/subdominis/tb/images/stories/otras_imgenes/cuidado.jpg"/>
          <p:cNvPicPr>
            <a:picLocks noChangeAspect="1" noChangeArrowheads="1"/>
          </p:cNvPicPr>
          <p:nvPr/>
        </p:nvPicPr>
        <p:blipFill>
          <a:blip r:embed="rId4" cstate="print">
            <a:duotone>
              <a:prstClr val="black"/>
              <a:srgbClr val="D9C3A5">
                <a:tint val="50000"/>
                <a:satMod val="180000"/>
              </a:srgbClr>
            </a:duotone>
          </a:blip>
          <a:srcRect/>
          <a:stretch>
            <a:fillRect/>
          </a:stretch>
        </p:blipFill>
        <p:spPr bwMode="auto">
          <a:xfrm>
            <a:off x="430369" y="4148070"/>
            <a:ext cx="2538412" cy="2389096"/>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71600" y="2057400"/>
            <a:ext cx="17526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Presentación</a:t>
            </a:r>
            <a:endParaRPr lang="en-US" dirty="0"/>
          </a:p>
        </p:txBody>
      </p:sp>
      <p:sp>
        <p:nvSpPr>
          <p:cNvPr id="3" name="Rounded Rectangle 2"/>
          <p:cNvSpPr/>
          <p:nvPr/>
        </p:nvSpPr>
        <p:spPr>
          <a:xfrm>
            <a:off x="5791200" y="2057400"/>
            <a:ext cx="17526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smtClean="0"/>
              <a:t>ServiceLayer</a:t>
            </a:r>
            <a:endParaRPr lang="en-US" dirty="0"/>
          </a:p>
        </p:txBody>
      </p:sp>
      <p:cxnSp>
        <p:nvCxnSpPr>
          <p:cNvPr id="4" name="Straight Arrow Connector 3"/>
          <p:cNvCxnSpPr/>
          <p:nvPr/>
        </p:nvCxnSpPr>
        <p:spPr>
          <a:xfrm>
            <a:off x="3505200" y="2741612"/>
            <a:ext cx="1905000" cy="1588"/>
          </a:xfrm>
          <a:prstGeom prst="straightConnector1">
            <a:avLst/>
          </a:prstGeom>
          <a:ln w="3175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962400" y="2281535"/>
            <a:ext cx="914400" cy="461665"/>
          </a:xfrm>
          <a:prstGeom prst="rect">
            <a:avLst/>
          </a:prstGeom>
          <a:noFill/>
        </p:spPr>
        <p:txBody>
          <a:bodyPr wrap="square" rtlCol="0">
            <a:spAutoFit/>
          </a:bodyPr>
          <a:lstStyle/>
          <a:p>
            <a:pPr algn="ctr"/>
            <a:r>
              <a:rPr lang="es-AR" sz="2400" dirty="0" smtClean="0">
                <a:solidFill>
                  <a:schemeClr val="accent5"/>
                </a:solidFill>
                <a:latin typeface="Arial" pitchFamily="34" charset="0"/>
                <a:cs typeface="Arial" pitchFamily="34" charset="0"/>
              </a:rPr>
              <a:t>DTO</a:t>
            </a:r>
            <a:endParaRPr lang="es-AR" sz="2400" dirty="0">
              <a:solidFill>
                <a:schemeClr val="accent5"/>
              </a:solidFill>
              <a:latin typeface="Arial" pitchFamily="34" charset="0"/>
              <a:cs typeface="Arial" pitchFamily="34" charset="0"/>
            </a:endParaRPr>
          </a:p>
        </p:txBody>
      </p:sp>
      <p:cxnSp>
        <p:nvCxnSpPr>
          <p:cNvPr id="6" name="Straight Arrow Connector 5"/>
          <p:cNvCxnSpPr/>
          <p:nvPr/>
        </p:nvCxnSpPr>
        <p:spPr>
          <a:xfrm>
            <a:off x="3505200" y="3048000"/>
            <a:ext cx="1905000" cy="1588"/>
          </a:xfrm>
          <a:prstGeom prst="straightConnector1">
            <a:avLst/>
          </a:prstGeom>
          <a:ln w="3175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505200" y="3351212"/>
            <a:ext cx="1905000" cy="1588"/>
          </a:xfrm>
          <a:prstGeom prst="straightConnector1">
            <a:avLst/>
          </a:prstGeom>
          <a:ln w="3175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05200" y="3657600"/>
            <a:ext cx="1905000" cy="1588"/>
          </a:xfrm>
          <a:prstGeom prst="straightConnector1">
            <a:avLst/>
          </a:prstGeom>
          <a:ln w="3175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9" name="Group 22"/>
          <p:cNvGrpSpPr/>
          <p:nvPr/>
        </p:nvGrpSpPr>
        <p:grpSpPr>
          <a:xfrm>
            <a:off x="304800" y="152400"/>
            <a:ext cx="8534400" cy="6553200"/>
            <a:chOff x="304800" y="152400"/>
            <a:chExt cx="8534400" cy="6553200"/>
          </a:xfrm>
        </p:grpSpPr>
        <p:sp>
          <p:nvSpPr>
            <p:cNvPr id="10" name="Cloud 9"/>
            <p:cNvSpPr/>
            <p:nvPr/>
          </p:nvSpPr>
          <p:spPr>
            <a:xfrm>
              <a:off x="304800" y="914400"/>
              <a:ext cx="3657600" cy="5791200"/>
            </a:xfrm>
            <a:prstGeom prst="cloud">
              <a:avLst/>
            </a:prstGeom>
            <a:solidFill>
              <a:schemeClr val="accent3">
                <a:alpha val="1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67200" y="2286000"/>
              <a:ext cx="304800" cy="381000"/>
            </a:xfrm>
            <a:prstGeom prst="ellipse">
              <a:avLst/>
            </a:prstGeom>
            <a:solidFill>
              <a:schemeClr val="accent2">
                <a:alpha val="51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p:cNvSpPr txBox="1"/>
            <p:nvPr/>
          </p:nvSpPr>
          <p:spPr>
            <a:xfrm>
              <a:off x="3429000" y="152400"/>
              <a:ext cx="4013150" cy="1015663"/>
            </a:xfrm>
            <a:prstGeom prst="rect">
              <a:avLst/>
            </a:prstGeom>
            <a:noFill/>
          </p:spPr>
          <p:txBody>
            <a:bodyPr wrap="none" rtlCol="0">
              <a:spAutoFit/>
            </a:bodyPr>
            <a:lstStyle/>
            <a:p>
              <a:r>
                <a:rPr lang="es-AR" sz="3600" b="1" dirty="0" smtClean="0"/>
                <a:t>Darle sentido a la </a:t>
              </a:r>
              <a:r>
                <a:rPr lang="es-AR" sz="6000" b="1" dirty="0" smtClean="0"/>
                <a:t>T</a:t>
              </a:r>
              <a:endParaRPr lang="en-US" sz="6000" b="1" dirty="0"/>
            </a:p>
          </p:txBody>
        </p:sp>
        <p:cxnSp>
          <p:nvCxnSpPr>
            <p:cNvPr id="15" name="Straight Arrow Connector 14"/>
            <p:cNvCxnSpPr/>
            <p:nvPr/>
          </p:nvCxnSpPr>
          <p:spPr>
            <a:xfrm rot="5400000">
              <a:off x="4267200" y="1371600"/>
              <a:ext cx="1066800" cy="60960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43000" y="4495800"/>
              <a:ext cx="1143000" cy="762000"/>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8" name="Trapezoid 17"/>
            <p:cNvSpPr/>
            <p:nvPr/>
          </p:nvSpPr>
          <p:spPr>
            <a:xfrm>
              <a:off x="1066800" y="5257800"/>
              <a:ext cx="1295400" cy="304800"/>
            </a:xfrm>
            <a:prstGeom prst="trapezoid">
              <a:avLst/>
            </a:prstGeom>
            <a:solidFill>
              <a:schemeClr val="tx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Cloud 19"/>
            <p:cNvSpPr/>
            <p:nvPr/>
          </p:nvSpPr>
          <p:spPr>
            <a:xfrm>
              <a:off x="5181600" y="914400"/>
              <a:ext cx="3657600" cy="5791200"/>
            </a:xfrm>
            <a:prstGeom prst="cloud">
              <a:avLst/>
            </a:prstGeom>
            <a:solidFill>
              <a:schemeClr val="accent3">
                <a:alpha val="1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019800" y="4495800"/>
              <a:ext cx="1143000" cy="762000"/>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2" name="Trapezoid 21"/>
            <p:cNvSpPr/>
            <p:nvPr/>
          </p:nvSpPr>
          <p:spPr>
            <a:xfrm>
              <a:off x="5943600" y="5257800"/>
              <a:ext cx="1295400" cy="304800"/>
            </a:xfrm>
            <a:prstGeom prst="trapezoid">
              <a:avLst/>
            </a:prstGeom>
            <a:solidFill>
              <a:schemeClr val="tx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24" name="Flowchart: Connector 23"/>
          <p:cNvSpPr/>
          <p:nvPr/>
        </p:nvSpPr>
        <p:spPr>
          <a:xfrm>
            <a:off x="6324600" y="2209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25" name="Flowchart: Connector 24"/>
          <p:cNvSpPr/>
          <p:nvPr/>
        </p:nvSpPr>
        <p:spPr>
          <a:xfrm>
            <a:off x="6858000" y="21336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26" name="Flowchart: Connector 25"/>
          <p:cNvSpPr/>
          <p:nvPr/>
        </p:nvSpPr>
        <p:spPr>
          <a:xfrm>
            <a:off x="6781800" y="25146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27" name="Flowchart: Connector 26"/>
          <p:cNvSpPr/>
          <p:nvPr/>
        </p:nvSpPr>
        <p:spPr>
          <a:xfrm>
            <a:off x="6400800" y="2590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71600" y="2161646"/>
            <a:ext cx="17526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Presentación</a:t>
            </a:r>
            <a:endParaRPr lang="en-US" dirty="0"/>
          </a:p>
        </p:txBody>
      </p:sp>
      <p:sp>
        <p:nvSpPr>
          <p:cNvPr id="3" name="Rounded Rectangle 2"/>
          <p:cNvSpPr/>
          <p:nvPr/>
        </p:nvSpPr>
        <p:spPr>
          <a:xfrm>
            <a:off x="5791200" y="2161646"/>
            <a:ext cx="17526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smtClean="0"/>
              <a:t>ServiceLayer</a:t>
            </a:r>
            <a:endParaRPr lang="en-US" dirty="0"/>
          </a:p>
        </p:txBody>
      </p:sp>
      <p:cxnSp>
        <p:nvCxnSpPr>
          <p:cNvPr id="4" name="Straight Arrow Connector 3"/>
          <p:cNvCxnSpPr/>
          <p:nvPr/>
        </p:nvCxnSpPr>
        <p:spPr>
          <a:xfrm>
            <a:off x="3505200" y="2845858"/>
            <a:ext cx="1905000" cy="1588"/>
          </a:xfrm>
          <a:prstGeom prst="straightConnector1">
            <a:avLst/>
          </a:prstGeom>
          <a:ln w="3175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657600" y="2009246"/>
            <a:ext cx="1981200" cy="830997"/>
          </a:xfrm>
          <a:prstGeom prst="rect">
            <a:avLst/>
          </a:prstGeom>
          <a:noFill/>
        </p:spPr>
        <p:txBody>
          <a:bodyPr wrap="square" rtlCol="0">
            <a:spAutoFit/>
          </a:bodyPr>
          <a:lstStyle/>
          <a:p>
            <a:pPr algn="ctr"/>
            <a:r>
              <a:rPr lang="es-AR" sz="2400" dirty="0" smtClean="0">
                <a:solidFill>
                  <a:schemeClr val="accent5"/>
                </a:solidFill>
                <a:latin typeface="Arial" pitchFamily="34" charset="0"/>
                <a:cs typeface="Arial" pitchFamily="34" charset="0"/>
              </a:rPr>
              <a:t>Objetos de dominio</a:t>
            </a:r>
            <a:endParaRPr lang="es-AR" sz="2400" dirty="0">
              <a:solidFill>
                <a:schemeClr val="accent5"/>
              </a:solidFill>
              <a:latin typeface="Arial" pitchFamily="34" charset="0"/>
              <a:cs typeface="Arial" pitchFamily="34" charset="0"/>
            </a:endParaRPr>
          </a:p>
        </p:txBody>
      </p:sp>
      <p:cxnSp>
        <p:nvCxnSpPr>
          <p:cNvPr id="6" name="Straight Arrow Connector 5"/>
          <p:cNvCxnSpPr/>
          <p:nvPr/>
        </p:nvCxnSpPr>
        <p:spPr>
          <a:xfrm>
            <a:off x="3505200" y="3152246"/>
            <a:ext cx="1905000" cy="1588"/>
          </a:xfrm>
          <a:prstGeom prst="straightConnector1">
            <a:avLst/>
          </a:prstGeom>
          <a:ln w="3175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505200" y="3455458"/>
            <a:ext cx="1905000" cy="1588"/>
          </a:xfrm>
          <a:prstGeom prst="straightConnector1">
            <a:avLst/>
          </a:prstGeom>
          <a:ln w="3175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05200" y="3761846"/>
            <a:ext cx="1905000" cy="1588"/>
          </a:xfrm>
          <a:prstGeom prst="straightConnector1">
            <a:avLst/>
          </a:prstGeom>
          <a:ln w="3175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Cloud 9"/>
          <p:cNvSpPr/>
          <p:nvPr/>
        </p:nvSpPr>
        <p:spPr>
          <a:xfrm>
            <a:off x="304800" y="1018646"/>
            <a:ext cx="3657600" cy="5791200"/>
          </a:xfrm>
          <a:prstGeom prst="cloud">
            <a:avLst/>
          </a:prstGeom>
          <a:solidFill>
            <a:schemeClr val="accent3">
              <a:alpha val="1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43000" y="4600046"/>
            <a:ext cx="1143000" cy="762000"/>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0" name="Cloud 19"/>
          <p:cNvSpPr/>
          <p:nvPr/>
        </p:nvSpPr>
        <p:spPr>
          <a:xfrm>
            <a:off x="5181600" y="1018646"/>
            <a:ext cx="3657600" cy="5791200"/>
          </a:xfrm>
          <a:prstGeom prst="cloud">
            <a:avLst/>
          </a:prstGeom>
          <a:solidFill>
            <a:schemeClr val="accent3">
              <a:alpha val="1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apezoid 17"/>
          <p:cNvSpPr/>
          <p:nvPr/>
        </p:nvSpPr>
        <p:spPr>
          <a:xfrm>
            <a:off x="1066800" y="5362046"/>
            <a:ext cx="1295400" cy="304800"/>
          </a:xfrm>
          <a:prstGeom prst="trapezoid">
            <a:avLst/>
          </a:prstGeom>
          <a:solidFill>
            <a:schemeClr val="tx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9" name="Flowchart: Connector 58"/>
          <p:cNvSpPr/>
          <p:nvPr/>
        </p:nvSpPr>
        <p:spPr>
          <a:xfrm>
            <a:off x="5900878" y="388076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60" name="Flowchart: Connector 59"/>
          <p:cNvSpPr/>
          <p:nvPr/>
        </p:nvSpPr>
        <p:spPr>
          <a:xfrm>
            <a:off x="5900878" y="258536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61" name="Flowchart: Connector 60"/>
          <p:cNvSpPr/>
          <p:nvPr/>
        </p:nvSpPr>
        <p:spPr>
          <a:xfrm>
            <a:off x="6553200" y="2695046"/>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62" name="Flowchart: Connector 61"/>
          <p:cNvSpPr/>
          <p:nvPr/>
        </p:nvSpPr>
        <p:spPr>
          <a:xfrm>
            <a:off x="7315200" y="2999846"/>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63" name="Straight Arrow Connector 62"/>
          <p:cNvCxnSpPr>
            <a:stCxn id="60" idx="5"/>
            <a:endCxn id="61" idx="1"/>
          </p:cNvCxnSpPr>
          <p:nvPr/>
        </p:nvCxnSpPr>
        <p:spPr>
          <a:xfrm rot="5400000" flipH="1" flipV="1">
            <a:off x="6315356" y="2509168"/>
            <a:ext cx="51966" cy="49067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64" name="Straight Arrow Connector 63"/>
          <p:cNvCxnSpPr>
            <a:stCxn id="61" idx="5"/>
            <a:endCxn id="62" idx="1"/>
          </p:cNvCxnSpPr>
          <p:nvPr/>
        </p:nvCxnSpPr>
        <p:spPr>
          <a:xfrm rot="16200000" flipH="1">
            <a:off x="6976922" y="2661568"/>
            <a:ext cx="143156" cy="600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65" name="Straight Arrow Connector 64"/>
          <p:cNvCxnSpPr>
            <a:stCxn id="60" idx="3"/>
            <a:endCxn id="59" idx="0"/>
          </p:cNvCxnSpPr>
          <p:nvPr/>
        </p:nvCxnSpPr>
        <p:spPr>
          <a:xfrm rot="16200000" flipH="1">
            <a:off x="5424628" y="3290218"/>
            <a:ext cx="1100278" cy="80822"/>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66" name="Flowchart: Connector 65"/>
          <p:cNvSpPr/>
          <p:nvPr/>
        </p:nvSpPr>
        <p:spPr>
          <a:xfrm>
            <a:off x="6553200" y="2237846"/>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67" name="Flowchart: Connector 66"/>
          <p:cNvSpPr/>
          <p:nvPr/>
        </p:nvSpPr>
        <p:spPr>
          <a:xfrm>
            <a:off x="7086600" y="2314046"/>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69" name="Straight Arrow Connector 68"/>
          <p:cNvCxnSpPr>
            <a:stCxn id="66" idx="5"/>
            <a:endCxn id="67" idx="1"/>
          </p:cNvCxnSpPr>
          <p:nvPr/>
        </p:nvCxnSpPr>
        <p:spPr>
          <a:xfrm rot="5400000" flipH="1" flipV="1">
            <a:off x="6891478" y="2204368"/>
            <a:ext cx="85444" cy="3717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71" name="Straight Arrow Connector 70"/>
          <p:cNvCxnSpPr>
            <a:stCxn id="60" idx="7"/>
            <a:endCxn id="66" idx="1"/>
          </p:cNvCxnSpPr>
          <p:nvPr/>
        </p:nvCxnSpPr>
        <p:spPr>
          <a:xfrm rot="5400000" flipH="1" flipV="1">
            <a:off x="6167578" y="2199746"/>
            <a:ext cx="347522" cy="49067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103" name="Rectangle 102"/>
          <p:cNvSpPr/>
          <p:nvPr/>
        </p:nvSpPr>
        <p:spPr>
          <a:xfrm>
            <a:off x="6019800" y="4676246"/>
            <a:ext cx="1143000" cy="762000"/>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04" name="Trapezoid 103"/>
          <p:cNvSpPr/>
          <p:nvPr/>
        </p:nvSpPr>
        <p:spPr>
          <a:xfrm>
            <a:off x="5943600" y="5438246"/>
            <a:ext cx="1295400" cy="304800"/>
          </a:xfrm>
          <a:prstGeom prst="trapezoid">
            <a:avLst/>
          </a:prstGeom>
          <a:solidFill>
            <a:schemeClr val="tx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9" name="Flowchart: Connector 168"/>
          <p:cNvSpPr/>
          <p:nvPr/>
        </p:nvSpPr>
        <p:spPr>
          <a:xfrm>
            <a:off x="1447800" y="388076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70" name="Flowchart: Connector 169"/>
          <p:cNvSpPr/>
          <p:nvPr/>
        </p:nvSpPr>
        <p:spPr>
          <a:xfrm>
            <a:off x="1447800" y="258536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71" name="Flowchart: Connector 170"/>
          <p:cNvSpPr/>
          <p:nvPr/>
        </p:nvSpPr>
        <p:spPr>
          <a:xfrm>
            <a:off x="2100122" y="2695046"/>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72" name="Flowchart: Connector 171"/>
          <p:cNvSpPr/>
          <p:nvPr/>
        </p:nvSpPr>
        <p:spPr>
          <a:xfrm>
            <a:off x="2862122" y="2999846"/>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173" name="Straight Arrow Connector 172"/>
          <p:cNvCxnSpPr>
            <a:stCxn id="170" idx="5"/>
            <a:endCxn id="171" idx="1"/>
          </p:cNvCxnSpPr>
          <p:nvPr/>
        </p:nvCxnSpPr>
        <p:spPr>
          <a:xfrm rot="5400000" flipH="1" flipV="1">
            <a:off x="1862278" y="2509168"/>
            <a:ext cx="51966" cy="49067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74" name="Straight Arrow Connector 173"/>
          <p:cNvCxnSpPr>
            <a:stCxn id="171" idx="5"/>
            <a:endCxn id="172" idx="1"/>
          </p:cNvCxnSpPr>
          <p:nvPr/>
        </p:nvCxnSpPr>
        <p:spPr>
          <a:xfrm rot="16200000" flipH="1">
            <a:off x="2523844" y="2661568"/>
            <a:ext cx="143156" cy="600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75" name="Straight Arrow Connector 174"/>
          <p:cNvCxnSpPr>
            <a:stCxn id="170" idx="3"/>
            <a:endCxn id="169" idx="0"/>
          </p:cNvCxnSpPr>
          <p:nvPr/>
        </p:nvCxnSpPr>
        <p:spPr>
          <a:xfrm rot="16200000" flipH="1">
            <a:off x="971550" y="3290218"/>
            <a:ext cx="1100278" cy="80822"/>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176" name="Flowchart: Connector 175"/>
          <p:cNvSpPr/>
          <p:nvPr/>
        </p:nvSpPr>
        <p:spPr>
          <a:xfrm>
            <a:off x="2100122" y="2237846"/>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77" name="Flowchart: Connector 176"/>
          <p:cNvSpPr/>
          <p:nvPr/>
        </p:nvSpPr>
        <p:spPr>
          <a:xfrm>
            <a:off x="2633522" y="2314046"/>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178" name="Straight Arrow Connector 177"/>
          <p:cNvCxnSpPr>
            <a:stCxn id="176" idx="5"/>
            <a:endCxn id="177" idx="1"/>
          </p:cNvCxnSpPr>
          <p:nvPr/>
        </p:nvCxnSpPr>
        <p:spPr>
          <a:xfrm rot="5400000" flipH="1" flipV="1">
            <a:off x="2438400" y="2204368"/>
            <a:ext cx="85444" cy="3717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79" name="Straight Arrow Connector 178"/>
          <p:cNvCxnSpPr>
            <a:stCxn id="170" idx="7"/>
            <a:endCxn id="176" idx="1"/>
          </p:cNvCxnSpPr>
          <p:nvPr/>
        </p:nvCxnSpPr>
        <p:spPr>
          <a:xfrm rot="5400000" flipH="1" flipV="1">
            <a:off x="1714500" y="2199746"/>
            <a:ext cx="347522" cy="49067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grpSp>
        <p:nvGrpSpPr>
          <p:cNvPr id="9" name="Group 182"/>
          <p:cNvGrpSpPr/>
          <p:nvPr/>
        </p:nvGrpSpPr>
        <p:grpSpPr>
          <a:xfrm>
            <a:off x="292931" y="228600"/>
            <a:ext cx="8719729" cy="2028770"/>
            <a:chOff x="292931" y="209076"/>
            <a:chExt cx="8719729" cy="2028770"/>
          </a:xfrm>
        </p:grpSpPr>
        <p:grpSp>
          <p:nvGrpSpPr>
            <p:cNvPr id="11" name="Group 113"/>
            <p:cNvGrpSpPr/>
            <p:nvPr/>
          </p:nvGrpSpPr>
          <p:grpSpPr>
            <a:xfrm rot="19204174">
              <a:off x="6956529" y="800960"/>
              <a:ext cx="1658835" cy="1147075"/>
              <a:chOff x="3995878" y="457200"/>
              <a:chExt cx="1658835" cy="1147075"/>
            </a:xfrm>
          </p:grpSpPr>
          <p:sp>
            <p:nvSpPr>
              <p:cNvPr id="105" name="Flowchart: Connector 104"/>
              <p:cNvSpPr/>
              <p:nvPr/>
            </p:nvSpPr>
            <p:spPr>
              <a:xfrm>
                <a:off x="3995878" y="804722"/>
                <a:ext cx="228600" cy="2286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sp>
            <p:nvSpPr>
              <p:cNvPr id="106" name="Flowchart: Connector 105"/>
              <p:cNvSpPr/>
              <p:nvPr/>
            </p:nvSpPr>
            <p:spPr>
              <a:xfrm>
                <a:off x="4653433" y="1214954"/>
                <a:ext cx="228600" cy="2286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sp>
            <p:nvSpPr>
              <p:cNvPr id="107" name="Flowchart: Connector 106"/>
              <p:cNvSpPr/>
              <p:nvPr/>
            </p:nvSpPr>
            <p:spPr>
              <a:xfrm>
                <a:off x="5426113" y="1360301"/>
                <a:ext cx="228600" cy="2286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cxnSp>
            <p:nvCxnSpPr>
              <p:cNvPr id="108" name="Straight Arrow Connector 107"/>
              <p:cNvCxnSpPr>
                <a:stCxn id="105" idx="5"/>
                <a:endCxn id="106" idx="1"/>
              </p:cNvCxnSpPr>
              <p:nvPr/>
            </p:nvCxnSpPr>
            <p:spPr>
              <a:xfrm rot="7795826" flipH="1" flipV="1">
                <a:off x="4375115" y="854220"/>
                <a:ext cx="127681" cy="539835"/>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09" name="Straight Arrow Connector 108"/>
              <p:cNvCxnSpPr>
                <a:stCxn id="106" idx="5"/>
                <a:endCxn id="107" idx="1"/>
              </p:cNvCxnSpPr>
              <p:nvPr/>
            </p:nvCxnSpPr>
            <p:spPr>
              <a:xfrm rot="7795826" flipH="1" flipV="1">
                <a:off x="4951725" y="1172879"/>
                <a:ext cx="404695" cy="45809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10" name="Flowchart: Connector 109"/>
              <p:cNvSpPr/>
              <p:nvPr/>
            </p:nvSpPr>
            <p:spPr>
              <a:xfrm>
                <a:off x="4648200" y="457200"/>
                <a:ext cx="228600" cy="2286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sp>
            <p:nvSpPr>
              <p:cNvPr id="111" name="Flowchart: Connector 110"/>
              <p:cNvSpPr/>
              <p:nvPr/>
            </p:nvSpPr>
            <p:spPr>
              <a:xfrm>
                <a:off x="5415644" y="660499"/>
                <a:ext cx="228600" cy="2286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cxnSp>
            <p:nvCxnSpPr>
              <p:cNvPr id="112" name="Straight Arrow Connector 111"/>
              <p:cNvCxnSpPr>
                <a:stCxn id="110" idx="5"/>
                <a:endCxn id="111" idx="1"/>
              </p:cNvCxnSpPr>
              <p:nvPr/>
            </p:nvCxnSpPr>
            <p:spPr>
              <a:xfrm rot="7795826" flipH="1" flipV="1">
                <a:off x="4967774" y="427510"/>
                <a:ext cx="356895" cy="491279"/>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13" name="Straight Arrow Connector 112"/>
              <p:cNvCxnSpPr>
                <a:stCxn id="105" idx="7"/>
                <a:endCxn id="110" idx="3"/>
              </p:cNvCxnSpPr>
              <p:nvPr/>
            </p:nvCxnSpPr>
            <p:spPr>
              <a:xfrm rot="7795826" flipH="1" flipV="1">
                <a:off x="4207598" y="616783"/>
                <a:ext cx="457482" cy="256957"/>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grpSp>
        <p:cxnSp>
          <p:nvCxnSpPr>
            <p:cNvPr id="117" name="Straight Arrow Connector 116"/>
            <p:cNvCxnSpPr>
              <a:stCxn id="66" idx="0"/>
            </p:cNvCxnSpPr>
            <p:nvPr/>
          </p:nvCxnSpPr>
          <p:spPr>
            <a:xfrm rot="5400000" flipH="1" flipV="1">
              <a:off x="6664538" y="1824160"/>
              <a:ext cx="416648" cy="41072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27" name="Cloud 126"/>
            <p:cNvSpPr/>
            <p:nvPr/>
          </p:nvSpPr>
          <p:spPr>
            <a:xfrm rot="3468841">
              <a:off x="6879060" y="25558"/>
              <a:ext cx="1905000" cy="2362200"/>
            </a:xfrm>
            <a:prstGeom prst="cloud">
              <a:avLst/>
            </a:prstGeom>
            <a:solidFill>
              <a:schemeClr val="accent2">
                <a:alpha val="45000"/>
              </a:schemeClr>
            </a:solidFill>
            <a:ln>
              <a:solidFill>
                <a:schemeClr val="accent2">
                  <a:shade val="50000"/>
                  <a:alpha val="22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2" name="Group 142"/>
            <p:cNvGrpSpPr/>
            <p:nvPr/>
          </p:nvGrpSpPr>
          <p:grpSpPr>
            <a:xfrm rot="13653880">
              <a:off x="673590" y="583884"/>
              <a:ext cx="1648366" cy="1087162"/>
              <a:chOff x="3995878" y="457200"/>
              <a:chExt cx="1648366" cy="1087162"/>
            </a:xfrm>
          </p:grpSpPr>
          <p:sp>
            <p:nvSpPr>
              <p:cNvPr id="144" name="Flowchart: Connector 143"/>
              <p:cNvSpPr/>
              <p:nvPr/>
            </p:nvSpPr>
            <p:spPr>
              <a:xfrm>
                <a:off x="3995878" y="804722"/>
                <a:ext cx="228600" cy="228600"/>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sp>
            <p:nvSpPr>
              <p:cNvPr id="145" name="Flowchart: Connector 144"/>
              <p:cNvSpPr/>
              <p:nvPr/>
            </p:nvSpPr>
            <p:spPr>
              <a:xfrm>
                <a:off x="4653433" y="1214954"/>
                <a:ext cx="228600" cy="228600"/>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sp>
            <p:nvSpPr>
              <p:cNvPr id="146" name="Flowchart: Connector 145"/>
              <p:cNvSpPr/>
              <p:nvPr/>
            </p:nvSpPr>
            <p:spPr>
              <a:xfrm>
                <a:off x="5264305" y="1213870"/>
                <a:ext cx="228600" cy="228600"/>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cxnSp>
            <p:nvCxnSpPr>
              <p:cNvPr id="147" name="Straight Arrow Connector 146"/>
              <p:cNvCxnSpPr>
                <a:stCxn id="144" idx="5"/>
                <a:endCxn id="145" idx="1"/>
              </p:cNvCxnSpPr>
              <p:nvPr/>
            </p:nvCxnSpPr>
            <p:spPr>
              <a:xfrm rot="7795826" flipH="1" flipV="1">
                <a:off x="4375115" y="854220"/>
                <a:ext cx="127681" cy="539835"/>
              </a:xfrm>
              <a:prstGeom prst="straightConnector1">
                <a:avLst/>
              </a:prstGeom>
              <a:ln>
                <a:tailEnd type="arrow"/>
              </a:ln>
            </p:spPr>
            <p:style>
              <a:lnRef idx="2">
                <a:schemeClr val="accent4">
                  <a:shade val="50000"/>
                </a:schemeClr>
              </a:lnRef>
              <a:fillRef idx="1">
                <a:schemeClr val="accent4"/>
              </a:fillRef>
              <a:effectRef idx="0">
                <a:schemeClr val="accent4"/>
              </a:effectRef>
              <a:fontRef idx="minor">
                <a:schemeClr val="lt1"/>
              </a:fontRef>
            </p:style>
          </p:cxnSp>
          <p:cxnSp>
            <p:nvCxnSpPr>
              <p:cNvPr id="148" name="Straight Arrow Connector 147"/>
              <p:cNvCxnSpPr>
                <a:stCxn id="145" idx="5"/>
              </p:cNvCxnSpPr>
              <p:nvPr/>
            </p:nvCxnSpPr>
            <p:spPr>
              <a:xfrm rot="7946120" flipH="1" flipV="1">
                <a:off x="4893629" y="1243543"/>
                <a:ext cx="332822" cy="268815"/>
              </a:xfrm>
              <a:prstGeom prst="straightConnector1">
                <a:avLst/>
              </a:prstGeom>
              <a:ln>
                <a:tailEnd type="arrow"/>
              </a:ln>
            </p:spPr>
            <p:style>
              <a:lnRef idx="2">
                <a:schemeClr val="accent4">
                  <a:shade val="50000"/>
                </a:schemeClr>
              </a:lnRef>
              <a:fillRef idx="1">
                <a:schemeClr val="accent4"/>
              </a:fillRef>
              <a:effectRef idx="0">
                <a:schemeClr val="accent4"/>
              </a:effectRef>
              <a:fontRef idx="minor">
                <a:schemeClr val="lt1"/>
              </a:fontRef>
            </p:style>
          </p:cxnSp>
          <p:sp>
            <p:nvSpPr>
              <p:cNvPr id="149" name="Flowchart: Connector 148"/>
              <p:cNvSpPr/>
              <p:nvPr/>
            </p:nvSpPr>
            <p:spPr>
              <a:xfrm>
                <a:off x="4648200" y="457200"/>
                <a:ext cx="228600" cy="228600"/>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sp>
            <p:nvSpPr>
              <p:cNvPr id="150" name="Flowchart: Connector 149"/>
              <p:cNvSpPr/>
              <p:nvPr/>
            </p:nvSpPr>
            <p:spPr>
              <a:xfrm>
                <a:off x="5415644" y="660499"/>
                <a:ext cx="228600" cy="228600"/>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cxnSp>
            <p:nvCxnSpPr>
              <p:cNvPr id="151" name="Straight Arrow Connector 150"/>
              <p:cNvCxnSpPr>
                <a:stCxn id="149" idx="5"/>
                <a:endCxn id="150" idx="1"/>
              </p:cNvCxnSpPr>
              <p:nvPr/>
            </p:nvCxnSpPr>
            <p:spPr>
              <a:xfrm rot="7795826" flipH="1" flipV="1">
                <a:off x="4967774" y="427510"/>
                <a:ext cx="356895" cy="491279"/>
              </a:xfrm>
              <a:prstGeom prst="straightConnector1">
                <a:avLst/>
              </a:prstGeom>
              <a:ln>
                <a:tailEnd type="arrow"/>
              </a:ln>
            </p:spPr>
            <p:style>
              <a:lnRef idx="2">
                <a:schemeClr val="accent4">
                  <a:shade val="50000"/>
                </a:schemeClr>
              </a:lnRef>
              <a:fillRef idx="1">
                <a:schemeClr val="accent4"/>
              </a:fillRef>
              <a:effectRef idx="0">
                <a:schemeClr val="accent4"/>
              </a:effectRef>
              <a:fontRef idx="minor">
                <a:schemeClr val="lt1"/>
              </a:fontRef>
            </p:style>
          </p:cxnSp>
          <p:cxnSp>
            <p:nvCxnSpPr>
              <p:cNvPr id="152" name="Straight Arrow Connector 151"/>
              <p:cNvCxnSpPr>
                <a:stCxn id="144" idx="7"/>
                <a:endCxn id="149" idx="3"/>
              </p:cNvCxnSpPr>
              <p:nvPr/>
            </p:nvCxnSpPr>
            <p:spPr>
              <a:xfrm rot="7795826" flipH="1" flipV="1">
                <a:off x="4207598" y="616783"/>
                <a:ext cx="457482" cy="256957"/>
              </a:xfrm>
              <a:prstGeom prst="straightConnector1">
                <a:avLst/>
              </a:prstGeom>
              <a:ln>
                <a:tailEnd type="arrow"/>
              </a:ln>
            </p:spPr>
            <p:style>
              <a:lnRef idx="2">
                <a:schemeClr val="accent4">
                  <a:shade val="50000"/>
                </a:schemeClr>
              </a:lnRef>
              <a:fillRef idx="1">
                <a:schemeClr val="accent4"/>
              </a:fillRef>
              <a:effectRef idx="0">
                <a:schemeClr val="accent4"/>
              </a:effectRef>
              <a:fontRef idx="minor">
                <a:schemeClr val="lt1"/>
              </a:fontRef>
            </p:style>
          </p:cxnSp>
        </p:grpSp>
        <p:cxnSp>
          <p:nvCxnSpPr>
            <p:cNvPr id="153" name="Straight Arrow Connector 152"/>
            <p:cNvCxnSpPr>
              <a:stCxn id="176" idx="0"/>
            </p:cNvCxnSpPr>
            <p:nvPr/>
          </p:nvCxnSpPr>
          <p:spPr>
            <a:xfrm rot="16200000" flipV="1">
              <a:off x="1878316" y="1901740"/>
              <a:ext cx="438991" cy="233222"/>
            </a:xfrm>
            <a:prstGeom prst="straightConnector1">
              <a:avLst/>
            </a:prstGeom>
            <a:ln>
              <a:tailEnd type="arrow"/>
            </a:ln>
          </p:spPr>
          <p:style>
            <a:lnRef idx="2">
              <a:schemeClr val="accent4">
                <a:shade val="50000"/>
              </a:schemeClr>
            </a:lnRef>
            <a:fillRef idx="1">
              <a:schemeClr val="accent4"/>
            </a:fillRef>
            <a:effectRef idx="0">
              <a:schemeClr val="accent4"/>
            </a:effectRef>
            <a:fontRef idx="minor">
              <a:schemeClr val="lt1"/>
            </a:fontRef>
          </p:style>
        </p:cxnSp>
        <p:sp>
          <p:nvSpPr>
            <p:cNvPr id="182" name="Cloud 181"/>
            <p:cNvSpPr/>
            <p:nvPr/>
          </p:nvSpPr>
          <p:spPr>
            <a:xfrm rot="17875853">
              <a:off x="606741" y="-104734"/>
              <a:ext cx="1905000" cy="2532620"/>
            </a:xfrm>
            <a:prstGeom prst="cloud">
              <a:avLst/>
            </a:prstGeom>
            <a:solidFill>
              <a:schemeClr val="accent4">
                <a:alpha val="34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
          <p:cNvGrpSpPr/>
          <p:nvPr/>
        </p:nvGrpSpPr>
        <p:grpSpPr>
          <a:xfrm>
            <a:off x="381000" y="838200"/>
            <a:ext cx="2514600" cy="1600200"/>
            <a:chOff x="1371600" y="2133600"/>
            <a:chExt cx="1371600" cy="1600200"/>
          </a:xfrm>
        </p:grpSpPr>
        <p:sp>
          <p:nvSpPr>
            <p:cNvPr id="3" name="Rectangle 2"/>
            <p:cNvSpPr/>
            <p:nvPr/>
          </p:nvSpPr>
          <p:spPr>
            <a:xfrm>
              <a:off x="1371600" y="2133600"/>
              <a:ext cx="1371600" cy="1600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5" name="Straight Connector 4"/>
            <p:cNvCxnSpPr/>
            <p:nvPr/>
          </p:nvCxnSpPr>
          <p:spPr>
            <a:xfrm>
              <a:off x="1371600" y="2514600"/>
              <a:ext cx="1371600" cy="0"/>
            </a:xfrm>
            <a:prstGeom prst="line">
              <a:avLst/>
            </a:prstGeom>
            <a:ln/>
          </p:spPr>
          <p:style>
            <a:lnRef idx="2">
              <a:schemeClr val="accent4"/>
            </a:lnRef>
            <a:fillRef idx="0">
              <a:schemeClr val="accent4"/>
            </a:fillRef>
            <a:effectRef idx="1">
              <a:schemeClr val="accent4"/>
            </a:effectRef>
            <a:fontRef idx="minor">
              <a:schemeClr val="tx1"/>
            </a:fontRef>
          </p:style>
        </p:cxnSp>
      </p:grpSp>
      <p:sp>
        <p:nvSpPr>
          <p:cNvPr id="7" name="TextBox 6"/>
          <p:cNvSpPr txBox="1"/>
          <p:nvPr/>
        </p:nvSpPr>
        <p:spPr>
          <a:xfrm>
            <a:off x="457200" y="1447800"/>
            <a:ext cx="2401107" cy="369332"/>
          </a:xfrm>
          <a:prstGeom prst="rect">
            <a:avLst/>
          </a:prstGeom>
          <a:noFill/>
        </p:spPr>
        <p:txBody>
          <a:bodyPr wrap="none" rtlCol="0">
            <a:spAutoFit/>
          </a:bodyPr>
          <a:lstStyle/>
          <a:p>
            <a:r>
              <a:rPr lang="es-AR" dirty="0" err="1" smtClean="0"/>
              <a:t>addProject</a:t>
            </a:r>
            <a:r>
              <a:rPr lang="es-AR" dirty="0" smtClean="0"/>
              <a:t>(</a:t>
            </a:r>
            <a:r>
              <a:rPr lang="es-AR" dirty="0" err="1" smtClean="0"/>
              <a:t>ProjectDTO</a:t>
            </a:r>
            <a:r>
              <a:rPr lang="es-AR" dirty="0" smtClean="0"/>
              <a:t>)</a:t>
            </a:r>
            <a:endParaRPr lang="en-US" dirty="0"/>
          </a:p>
        </p:txBody>
      </p:sp>
      <p:sp>
        <p:nvSpPr>
          <p:cNvPr id="8" name="TextBox 7"/>
          <p:cNvSpPr txBox="1"/>
          <p:nvPr/>
        </p:nvSpPr>
        <p:spPr>
          <a:xfrm>
            <a:off x="685800" y="838200"/>
            <a:ext cx="1519968" cy="369332"/>
          </a:xfrm>
          <a:prstGeom prst="rect">
            <a:avLst/>
          </a:prstGeom>
          <a:noFill/>
        </p:spPr>
        <p:txBody>
          <a:bodyPr wrap="none" rtlCol="0">
            <a:spAutoFit/>
          </a:bodyPr>
          <a:lstStyle/>
          <a:p>
            <a:r>
              <a:rPr lang="es-AR" dirty="0" err="1" smtClean="0"/>
              <a:t>ProjectService</a:t>
            </a:r>
            <a:endParaRPr lang="en-US" dirty="0"/>
          </a:p>
        </p:txBody>
      </p:sp>
      <p:sp>
        <p:nvSpPr>
          <p:cNvPr id="10" name="Rectangle 9"/>
          <p:cNvSpPr/>
          <p:nvPr/>
        </p:nvSpPr>
        <p:spPr>
          <a:xfrm>
            <a:off x="4800600" y="1066800"/>
            <a:ext cx="1600200" cy="1295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1" name="Straight Connector 10"/>
          <p:cNvCxnSpPr/>
          <p:nvPr/>
        </p:nvCxnSpPr>
        <p:spPr>
          <a:xfrm>
            <a:off x="4800600" y="1375229"/>
            <a:ext cx="1600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12" name="TextBox 11"/>
          <p:cNvSpPr txBox="1"/>
          <p:nvPr/>
        </p:nvSpPr>
        <p:spPr>
          <a:xfrm>
            <a:off x="4800600" y="1295400"/>
            <a:ext cx="716863" cy="369332"/>
          </a:xfrm>
          <a:prstGeom prst="rect">
            <a:avLst/>
          </a:prstGeom>
          <a:noFill/>
        </p:spPr>
        <p:txBody>
          <a:bodyPr wrap="none" rtlCol="0">
            <a:spAutoFit/>
          </a:bodyPr>
          <a:lstStyle/>
          <a:p>
            <a:r>
              <a:rPr lang="es-AR" dirty="0" err="1" smtClean="0"/>
              <a:t>name</a:t>
            </a:r>
            <a:endParaRPr lang="en-US" dirty="0"/>
          </a:p>
        </p:txBody>
      </p:sp>
      <p:sp>
        <p:nvSpPr>
          <p:cNvPr id="13" name="TextBox 12"/>
          <p:cNvSpPr txBox="1"/>
          <p:nvPr/>
        </p:nvSpPr>
        <p:spPr>
          <a:xfrm>
            <a:off x="5029200" y="1066800"/>
            <a:ext cx="846194" cy="369332"/>
          </a:xfrm>
          <a:prstGeom prst="rect">
            <a:avLst/>
          </a:prstGeom>
          <a:noFill/>
        </p:spPr>
        <p:txBody>
          <a:bodyPr wrap="none" rtlCol="0">
            <a:spAutoFit/>
          </a:bodyPr>
          <a:lstStyle/>
          <a:p>
            <a:r>
              <a:rPr lang="es-AR" dirty="0" smtClean="0"/>
              <a:t>Project</a:t>
            </a:r>
            <a:endParaRPr lang="en-US" dirty="0"/>
          </a:p>
        </p:txBody>
      </p:sp>
      <p:sp>
        <p:nvSpPr>
          <p:cNvPr id="14" name="TextBox 13"/>
          <p:cNvSpPr txBox="1"/>
          <p:nvPr/>
        </p:nvSpPr>
        <p:spPr>
          <a:xfrm>
            <a:off x="4805481" y="1524000"/>
            <a:ext cx="985719" cy="369332"/>
          </a:xfrm>
          <a:prstGeom prst="rect">
            <a:avLst/>
          </a:prstGeom>
          <a:noFill/>
        </p:spPr>
        <p:txBody>
          <a:bodyPr wrap="none" rtlCol="0">
            <a:spAutoFit/>
          </a:bodyPr>
          <a:lstStyle/>
          <a:p>
            <a:r>
              <a:rPr lang="es-AR" dirty="0" err="1" smtClean="0"/>
              <a:t>duration</a:t>
            </a:r>
            <a:endParaRPr lang="en-US" dirty="0"/>
          </a:p>
        </p:txBody>
      </p:sp>
      <p:grpSp>
        <p:nvGrpSpPr>
          <p:cNvPr id="6" name="Group 14"/>
          <p:cNvGrpSpPr/>
          <p:nvPr/>
        </p:nvGrpSpPr>
        <p:grpSpPr>
          <a:xfrm>
            <a:off x="7239000" y="1066800"/>
            <a:ext cx="1600200" cy="1295400"/>
            <a:chOff x="1371600" y="2133600"/>
            <a:chExt cx="1371600" cy="1600200"/>
          </a:xfrm>
        </p:grpSpPr>
        <p:sp>
          <p:nvSpPr>
            <p:cNvPr id="16" name="Rectangle 15"/>
            <p:cNvSpPr/>
            <p:nvPr/>
          </p:nvSpPr>
          <p:spPr>
            <a:xfrm>
              <a:off x="1371600" y="2133600"/>
              <a:ext cx="1371600" cy="1600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7" name="Straight Connector 16"/>
            <p:cNvCxnSpPr/>
            <p:nvPr/>
          </p:nvCxnSpPr>
          <p:spPr>
            <a:xfrm>
              <a:off x="1371600" y="2514600"/>
              <a:ext cx="1371600" cy="0"/>
            </a:xfrm>
            <a:prstGeom prst="line">
              <a:avLst/>
            </a:prstGeom>
            <a:ln/>
          </p:spPr>
          <p:style>
            <a:lnRef idx="2">
              <a:schemeClr val="accent4"/>
            </a:lnRef>
            <a:fillRef idx="0">
              <a:schemeClr val="accent4"/>
            </a:fillRef>
            <a:effectRef idx="1">
              <a:schemeClr val="accent4"/>
            </a:effectRef>
            <a:fontRef idx="minor">
              <a:schemeClr val="tx1"/>
            </a:fontRef>
          </p:style>
        </p:cxnSp>
      </p:grpSp>
      <p:sp>
        <p:nvSpPr>
          <p:cNvPr id="18" name="TextBox 17"/>
          <p:cNvSpPr txBox="1"/>
          <p:nvPr/>
        </p:nvSpPr>
        <p:spPr>
          <a:xfrm>
            <a:off x="7315200" y="1295400"/>
            <a:ext cx="716863" cy="369332"/>
          </a:xfrm>
          <a:prstGeom prst="rect">
            <a:avLst/>
          </a:prstGeom>
          <a:noFill/>
        </p:spPr>
        <p:txBody>
          <a:bodyPr wrap="none" rtlCol="0">
            <a:spAutoFit/>
          </a:bodyPr>
          <a:lstStyle/>
          <a:p>
            <a:r>
              <a:rPr lang="es-AR" dirty="0" err="1" smtClean="0"/>
              <a:t>name</a:t>
            </a:r>
            <a:endParaRPr lang="en-US" dirty="0"/>
          </a:p>
        </p:txBody>
      </p:sp>
      <p:sp>
        <p:nvSpPr>
          <p:cNvPr id="19" name="TextBox 18"/>
          <p:cNvSpPr txBox="1"/>
          <p:nvPr/>
        </p:nvSpPr>
        <p:spPr>
          <a:xfrm>
            <a:off x="7467600" y="1066800"/>
            <a:ext cx="725968" cy="369332"/>
          </a:xfrm>
          <a:prstGeom prst="rect">
            <a:avLst/>
          </a:prstGeom>
          <a:noFill/>
        </p:spPr>
        <p:txBody>
          <a:bodyPr wrap="none" rtlCol="0">
            <a:spAutoFit/>
          </a:bodyPr>
          <a:lstStyle/>
          <a:p>
            <a:r>
              <a:rPr lang="es-AR" dirty="0" err="1" smtClean="0"/>
              <a:t>Client</a:t>
            </a:r>
            <a:endParaRPr lang="en-US" dirty="0"/>
          </a:p>
        </p:txBody>
      </p:sp>
      <p:sp>
        <p:nvSpPr>
          <p:cNvPr id="20" name="TextBox 19"/>
          <p:cNvSpPr txBox="1"/>
          <p:nvPr/>
        </p:nvSpPr>
        <p:spPr>
          <a:xfrm>
            <a:off x="7320081" y="1524000"/>
            <a:ext cx="1071768" cy="369332"/>
          </a:xfrm>
          <a:prstGeom prst="rect">
            <a:avLst/>
          </a:prstGeom>
          <a:noFill/>
        </p:spPr>
        <p:txBody>
          <a:bodyPr wrap="none" rtlCol="0">
            <a:spAutoFit/>
          </a:bodyPr>
          <a:lstStyle/>
          <a:p>
            <a:r>
              <a:rPr lang="es-AR" dirty="0" err="1" smtClean="0"/>
              <a:t>lastName</a:t>
            </a:r>
            <a:endParaRPr lang="en-US" dirty="0"/>
          </a:p>
        </p:txBody>
      </p:sp>
      <p:cxnSp>
        <p:nvCxnSpPr>
          <p:cNvPr id="21" name="Straight Arrow Connector 20"/>
          <p:cNvCxnSpPr/>
          <p:nvPr/>
        </p:nvCxnSpPr>
        <p:spPr>
          <a:xfrm>
            <a:off x="6400800" y="1714500"/>
            <a:ext cx="838200" cy="1588"/>
          </a:xfrm>
          <a:prstGeom prst="straightConnector1">
            <a:avLst/>
          </a:prstGeom>
          <a:ln w="31750">
            <a:solidFill>
              <a:schemeClr val="accent4"/>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77000" y="1295400"/>
            <a:ext cx="700320" cy="369332"/>
          </a:xfrm>
          <a:prstGeom prst="rect">
            <a:avLst/>
          </a:prstGeom>
          <a:noFill/>
        </p:spPr>
        <p:txBody>
          <a:bodyPr wrap="none" rtlCol="0">
            <a:spAutoFit/>
          </a:bodyPr>
          <a:lstStyle/>
          <a:p>
            <a:r>
              <a:rPr lang="es-AR" dirty="0" err="1" smtClean="0"/>
              <a:t>client</a:t>
            </a:r>
            <a:endParaRPr lang="en-US" dirty="0"/>
          </a:p>
        </p:txBody>
      </p:sp>
      <p:cxnSp>
        <p:nvCxnSpPr>
          <p:cNvPr id="27" name="Straight Connector 26"/>
          <p:cNvCxnSpPr/>
          <p:nvPr/>
        </p:nvCxnSpPr>
        <p:spPr>
          <a:xfrm>
            <a:off x="228600" y="3505200"/>
            <a:ext cx="8610600" cy="0"/>
          </a:xfrm>
          <a:prstGeom prst="line">
            <a:avLst/>
          </a:prstGeom>
          <a:ln>
            <a:solidFill>
              <a:schemeClr val="accent6"/>
            </a:solidFill>
            <a:prstDash val="dash"/>
          </a:ln>
        </p:spPr>
        <p:style>
          <a:lnRef idx="2">
            <a:schemeClr val="accent4"/>
          </a:lnRef>
          <a:fillRef idx="0">
            <a:schemeClr val="accent4"/>
          </a:fillRef>
          <a:effectRef idx="1">
            <a:schemeClr val="accent4"/>
          </a:effectRef>
          <a:fontRef idx="minor">
            <a:schemeClr val="tx1"/>
          </a:fontRef>
        </p:style>
      </p:cxnSp>
      <p:cxnSp>
        <p:nvCxnSpPr>
          <p:cNvPr id="35" name="Straight Connector 34"/>
          <p:cNvCxnSpPr/>
          <p:nvPr/>
        </p:nvCxnSpPr>
        <p:spPr>
          <a:xfrm>
            <a:off x="4800600" y="1905000"/>
            <a:ext cx="1600200" cy="0"/>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36" name="Straight Connector 35"/>
          <p:cNvCxnSpPr/>
          <p:nvPr/>
        </p:nvCxnSpPr>
        <p:spPr>
          <a:xfrm>
            <a:off x="7239000" y="1905000"/>
            <a:ext cx="1600200" cy="0"/>
          </a:xfrm>
          <a:prstGeom prst="line">
            <a:avLst/>
          </a:prstGeom>
          <a:ln/>
        </p:spPr>
        <p:style>
          <a:lnRef idx="2">
            <a:schemeClr val="accent4"/>
          </a:lnRef>
          <a:fillRef idx="0">
            <a:schemeClr val="accent4"/>
          </a:fillRef>
          <a:effectRef idx="1">
            <a:schemeClr val="accent4"/>
          </a:effectRef>
          <a:fontRef idx="minor">
            <a:schemeClr val="tx1"/>
          </a:fontRef>
        </p:style>
      </p:cxnSp>
      <p:grpSp>
        <p:nvGrpSpPr>
          <p:cNvPr id="9" name="Group 65"/>
          <p:cNvGrpSpPr/>
          <p:nvPr/>
        </p:nvGrpSpPr>
        <p:grpSpPr>
          <a:xfrm>
            <a:off x="685800" y="3733800"/>
            <a:ext cx="2286000" cy="2971800"/>
            <a:chOff x="381000" y="3733800"/>
            <a:chExt cx="2286000" cy="2971800"/>
          </a:xfrm>
        </p:grpSpPr>
        <p:sp>
          <p:nvSpPr>
            <p:cNvPr id="30" name="Rectangle 29"/>
            <p:cNvSpPr/>
            <p:nvPr/>
          </p:nvSpPr>
          <p:spPr>
            <a:xfrm>
              <a:off x="762000" y="3733800"/>
              <a:ext cx="1600200" cy="990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31" name="Straight Connector 30"/>
            <p:cNvCxnSpPr/>
            <p:nvPr/>
          </p:nvCxnSpPr>
          <p:spPr>
            <a:xfrm>
              <a:off x="762000" y="4042229"/>
              <a:ext cx="1600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32" name="TextBox 31"/>
            <p:cNvSpPr txBox="1"/>
            <p:nvPr/>
          </p:nvSpPr>
          <p:spPr>
            <a:xfrm>
              <a:off x="914400" y="4114800"/>
              <a:ext cx="1055866" cy="369332"/>
            </a:xfrm>
            <a:prstGeom prst="rect">
              <a:avLst/>
            </a:prstGeom>
            <a:noFill/>
          </p:spPr>
          <p:txBody>
            <a:bodyPr wrap="none" rtlCol="0">
              <a:spAutoFit/>
            </a:bodyPr>
            <a:lstStyle/>
            <a:p>
              <a:r>
                <a:rPr lang="es-AR" dirty="0" err="1" smtClean="0"/>
                <a:t>execute</a:t>
              </a:r>
              <a:r>
                <a:rPr lang="es-AR" dirty="0" smtClean="0"/>
                <a:t>()</a:t>
              </a:r>
              <a:endParaRPr lang="en-US" dirty="0"/>
            </a:p>
          </p:txBody>
        </p:sp>
        <p:sp>
          <p:nvSpPr>
            <p:cNvPr id="33" name="TextBox 32"/>
            <p:cNvSpPr txBox="1"/>
            <p:nvPr/>
          </p:nvSpPr>
          <p:spPr>
            <a:xfrm>
              <a:off x="990600" y="3733800"/>
              <a:ext cx="1152880" cy="369332"/>
            </a:xfrm>
            <a:prstGeom prst="rect">
              <a:avLst/>
            </a:prstGeom>
            <a:noFill/>
          </p:spPr>
          <p:txBody>
            <a:bodyPr wrap="none" rtlCol="0">
              <a:spAutoFit/>
            </a:bodyPr>
            <a:lstStyle/>
            <a:p>
              <a:r>
                <a:rPr lang="es-AR" dirty="0" err="1" smtClean="0"/>
                <a:t>Command</a:t>
              </a:r>
              <a:endParaRPr lang="en-US" dirty="0"/>
            </a:p>
          </p:txBody>
        </p:sp>
        <p:sp>
          <p:nvSpPr>
            <p:cNvPr id="37" name="Rectangle 36"/>
            <p:cNvSpPr/>
            <p:nvPr/>
          </p:nvSpPr>
          <p:spPr>
            <a:xfrm>
              <a:off x="381000" y="5181600"/>
              <a:ext cx="2133600" cy="1524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38" name="Straight Connector 37"/>
            <p:cNvCxnSpPr/>
            <p:nvPr/>
          </p:nvCxnSpPr>
          <p:spPr>
            <a:xfrm flipV="1">
              <a:off x="381000" y="5486400"/>
              <a:ext cx="2133600" cy="3630"/>
            </a:xfrm>
            <a:prstGeom prst="line">
              <a:avLst/>
            </a:prstGeom>
            <a:ln/>
          </p:spPr>
          <p:style>
            <a:lnRef idx="2">
              <a:schemeClr val="accent4"/>
            </a:lnRef>
            <a:fillRef idx="0">
              <a:schemeClr val="accent4"/>
            </a:fillRef>
            <a:effectRef idx="1">
              <a:schemeClr val="accent4"/>
            </a:effectRef>
            <a:fontRef idx="minor">
              <a:schemeClr val="tx1"/>
            </a:fontRef>
          </p:style>
        </p:cxnSp>
        <p:sp>
          <p:nvSpPr>
            <p:cNvPr id="39" name="TextBox 38"/>
            <p:cNvSpPr txBox="1"/>
            <p:nvPr/>
          </p:nvSpPr>
          <p:spPr>
            <a:xfrm>
              <a:off x="381000" y="6336268"/>
              <a:ext cx="1055866" cy="369332"/>
            </a:xfrm>
            <a:prstGeom prst="rect">
              <a:avLst/>
            </a:prstGeom>
            <a:noFill/>
          </p:spPr>
          <p:txBody>
            <a:bodyPr wrap="none" rtlCol="0">
              <a:spAutoFit/>
            </a:bodyPr>
            <a:lstStyle/>
            <a:p>
              <a:r>
                <a:rPr lang="es-AR" dirty="0" err="1" smtClean="0"/>
                <a:t>execute</a:t>
              </a:r>
              <a:r>
                <a:rPr lang="es-AR" dirty="0" smtClean="0"/>
                <a:t>()</a:t>
              </a:r>
              <a:endParaRPr lang="en-US" dirty="0"/>
            </a:p>
          </p:txBody>
        </p:sp>
        <p:sp>
          <p:nvSpPr>
            <p:cNvPr id="40" name="TextBox 39"/>
            <p:cNvSpPr txBox="1"/>
            <p:nvPr/>
          </p:nvSpPr>
          <p:spPr>
            <a:xfrm>
              <a:off x="381000" y="5117068"/>
              <a:ext cx="2286000" cy="369332"/>
            </a:xfrm>
            <a:prstGeom prst="rect">
              <a:avLst/>
            </a:prstGeom>
            <a:noFill/>
          </p:spPr>
          <p:txBody>
            <a:bodyPr wrap="square" rtlCol="0">
              <a:spAutoFit/>
            </a:bodyPr>
            <a:lstStyle/>
            <a:p>
              <a:r>
                <a:rPr lang="es-AR" dirty="0" err="1" smtClean="0"/>
                <a:t>AddProjectCommand</a:t>
              </a:r>
              <a:endParaRPr lang="en-US" dirty="0"/>
            </a:p>
          </p:txBody>
        </p:sp>
        <p:sp>
          <p:nvSpPr>
            <p:cNvPr id="43" name="TextBox 42"/>
            <p:cNvSpPr txBox="1"/>
            <p:nvPr/>
          </p:nvSpPr>
          <p:spPr>
            <a:xfrm>
              <a:off x="452319" y="5410200"/>
              <a:ext cx="716863" cy="369332"/>
            </a:xfrm>
            <a:prstGeom prst="rect">
              <a:avLst/>
            </a:prstGeom>
            <a:noFill/>
          </p:spPr>
          <p:txBody>
            <a:bodyPr wrap="none" rtlCol="0">
              <a:spAutoFit/>
            </a:bodyPr>
            <a:lstStyle/>
            <a:p>
              <a:r>
                <a:rPr lang="es-AR" dirty="0" err="1" smtClean="0"/>
                <a:t>name</a:t>
              </a:r>
              <a:endParaRPr lang="en-US" dirty="0"/>
            </a:p>
          </p:txBody>
        </p:sp>
        <p:sp>
          <p:nvSpPr>
            <p:cNvPr id="44" name="TextBox 43"/>
            <p:cNvSpPr txBox="1"/>
            <p:nvPr/>
          </p:nvSpPr>
          <p:spPr>
            <a:xfrm>
              <a:off x="462081" y="5638800"/>
              <a:ext cx="985719" cy="369332"/>
            </a:xfrm>
            <a:prstGeom prst="rect">
              <a:avLst/>
            </a:prstGeom>
            <a:noFill/>
          </p:spPr>
          <p:txBody>
            <a:bodyPr wrap="none" rtlCol="0">
              <a:spAutoFit/>
            </a:bodyPr>
            <a:lstStyle/>
            <a:p>
              <a:r>
                <a:rPr lang="es-AR" dirty="0" err="1" smtClean="0"/>
                <a:t>duration</a:t>
              </a:r>
              <a:endParaRPr lang="en-US" dirty="0"/>
            </a:p>
          </p:txBody>
        </p:sp>
        <p:sp>
          <p:nvSpPr>
            <p:cNvPr id="45" name="TextBox 44"/>
            <p:cNvSpPr txBox="1"/>
            <p:nvPr/>
          </p:nvSpPr>
          <p:spPr>
            <a:xfrm>
              <a:off x="457200" y="5867400"/>
              <a:ext cx="1258165" cy="369332"/>
            </a:xfrm>
            <a:prstGeom prst="rect">
              <a:avLst/>
            </a:prstGeom>
            <a:noFill/>
          </p:spPr>
          <p:txBody>
            <a:bodyPr wrap="none" rtlCol="0">
              <a:spAutoFit/>
            </a:bodyPr>
            <a:lstStyle/>
            <a:p>
              <a:r>
                <a:rPr lang="es-AR" dirty="0" err="1" smtClean="0"/>
                <a:t>nameClient</a:t>
              </a:r>
              <a:endParaRPr lang="en-US" dirty="0"/>
            </a:p>
          </p:txBody>
        </p:sp>
        <p:cxnSp>
          <p:nvCxnSpPr>
            <p:cNvPr id="46" name="Straight Connector 45"/>
            <p:cNvCxnSpPr/>
            <p:nvPr/>
          </p:nvCxnSpPr>
          <p:spPr>
            <a:xfrm flipV="1">
              <a:off x="381000" y="6248400"/>
              <a:ext cx="2133600" cy="3630"/>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47" name="Straight Arrow Connector 46"/>
            <p:cNvCxnSpPr>
              <a:endCxn id="30" idx="2"/>
            </p:cNvCxnSpPr>
            <p:nvPr/>
          </p:nvCxnSpPr>
          <p:spPr>
            <a:xfrm rot="5400000" flipH="1" flipV="1">
              <a:off x="1162050" y="4781550"/>
              <a:ext cx="457200" cy="342900"/>
            </a:xfrm>
            <a:prstGeom prst="straightConnector1">
              <a:avLst/>
            </a:prstGeom>
            <a:ln w="31750">
              <a:solidFill>
                <a:schemeClr val="accent4"/>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53" name="Rectangle 52"/>
          <p:cNvSpPr/>
          <p:nvPr/>
        </p:nvSpPr>
        <p:spPr>
          <a:xfrm>
            <a:off x="3225451" y="1981200"/>
            <a:ext cx="1295400" cy="1295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54" name="Straight Connector 53"/>
          <p:cNvCxnSpPr/>
          <p:nvPr/>
        </p:nvCxnSpPr>
        <p:spPr>
          <a:xfrm>
            <a:off x="3225451" y="2289629"/>
            <a:ext cx="12954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55" name="TextBox 54"/>
          <p:cNvSpPr txBox="1"/>
          <p:nvPr/>
        </p:nvSpPr>
        <p:spPr>
          <a:xfrm>
            <a:off x="3225451" y="2209800"/>
            <a:ext cx="716863" cy="369332"/>
          </a:xfrm>
          <a:prstGeom prst="rect">
            <a:avLst/>
          </a:prstGeom>
          <a:noFill/>
        </p:spPr>
        <p:txBody>
          <a:bodyPr wrap="none" rtlCol="0">
            <a:spAutoFit/>
          </a:bodyPr>
          <a:lstStyle/>
          <a:p>
            <a:r>
              <a:rPr lang="es-AR" dirty="0" err="1" smtClean="0"/>
              <a:t>name</a:t>
            </a:r>
            <a:endParaRPr lang="en-US" dirty="0"/>
          </a:p>
        </p:txBody>
      </p:sp>
      <p:sp>
        <p:nvSpPr>
          <p:cNvPr id="56" name="TextBox 55"/>
          <p:cNvSpPr txBox="1"/>
          <p:nvPr/>
        </p:nvSpPr>
        <p:spPr>
          <a:xfrm>
            <a:off x="3200400" y="1992868"/>
            <a:ext cx="1244251" cy="369332"/>
          </a:xfrm>
          <a:prstGeom prst="rect">
            <a:avLst/>
          </a:prstGeom>
          <a:noFill/>
        </p:spPr>
        <p:txBody>
          <a:bodyPr wrap="none" rtlCol="0">
            <a:spAutoFit/>
          </a:bodyPr>
          <a:lstStyle/>
          <a:p>
            <a:r>
              <a:rPr lang="es-AR" dirty="0" err="1" smtClean="0"/>
              <a:t>ProjectDTO</a:t>
            </a:r>
            <a:endParaRPr lang="en-US" dirty="0"/>
          </a:p>
        </p:txBody>
      </p:sp>
      <p:sp>
        <p:nvSpPr>
          <p:cNvPr id="57" name="TextBox 56"/>
          <p:cNvSpPr txBox="1"/>
          <p:nvPr/>
        </p:nvSpPr>
        <p:spPr>
          <a:xfrm>
            <a:off x="3230332" y="2438400"/>
            <a:ext cx="985719" cy="369332"/>
          </a:xfrm>
          <a:prstGeom prst="rect">
            <a:avLst/>
          </a:prstGeom>
          <a:noFill/>
        </p:spPr>
        <p:txBody>
          <a:bodyPr wrap="none" rtlCol="0">
            <a:spAutoFit/>
          </a:bodyPr>
          <a:lstStyle/>
          <a:p>
            <a:r>
              <a:rPr lang="es-AR" dirty="0" err="1" smtClean="0"/>
              <a:t>duration</a:t>
            </a:r>
            <a:endParaRPr lang="en-US" dirty="0"/>
          </a:p>
        </p:txBody>
      </p:sp>
      <p:cxnSp>
        <p:nvCxnSpPr>
          <p:cNvPr id="58" name="Straight Connector 57"/>
          <p:cNvCxnSpPr/>
          <p:nvPr/>
        </p:nvCxnSpPr>
        <p:spPr>
          <a:xfrm>
            <a:off x="3225451" y="3048000"/>
            <a:ext cx="12954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59" name="TextBox 58"/>
          <p:cNvSpPr txBox="1"/>
          <p:nvPr/>
        </p:nvSpPr>
        <p:spPr>
          <a:xfrm>
            <a:off x="3225451" y="2667000"/>
            <a:ext cx="716863" cy="369332"/>
          </a:xfrm>
          <a:prstGeom prst="rect">
            <a:avLst/>
          </a:prstGeom>
          <a:noFill/>
        </p:spPr>
        <p:txBody>
          <a:bodyPr wrap="none" rtlCol="0">
            <a:spAutoFit/>
          </a:bodyPr>
          <a:lstStyle/>
          <a:p>
            <a:r>
              <a:rPr lang="es-AR" dirty="0" err="1" smtClean="0"/>
              <a:t>name</a:t>
            </a:r>
            <a:endParaRPr lang="en-US" dirty="0"/>
          </a:p>
        </p:txBody>
      </p:sp>
      <p:grpSp>
        <p:nvGrpSpPr>
          <p:cNvPr id="15" name="Group 66"/>
          <p:cNvGrpSpPr/>
          <p:nvPr/>
        </p:nvGrpSpPr>
        <p:grpSpPr>
          <a:xfrm>
            <a:off x="5029200" y="5105400"/>
            <a:ext cx="2514600" cy="1447800"/>
            <a:chOff x="1371600" y="2133600"/>
            <a:chExt cx="1371600" cy="1600200"/>
          </a:xfrm>
        </p:grpSpPr>
        <p:sp>
          <p:nvSpPr>
            <p:cNvPr id="68" name="Rectangle 67"/>
            <p:cNvSpPr/>
            <p:nvPr/>
          </p:nvSpPr>
          <p:spPr>
            <a:xfrm>
              <a:off x="1371600" y="2133600"/>
              <a:ext cx="1371600" cy="1600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69" name="Straight Connector 68"/>
            <p:cNvCxnSpPr/>
            <p:nvPr/>
          </p:nvCxnSpPr>
          <p:spPr>
            <a:xfrm>
              <a:off x="1371600" y="2514600"/>
              <a:ext cx="1371600" cy="0"/>
            </a:xfrm>
            <a:prstGeom prst="line">
              <a:avLst/>
            </a:prstGeom>
            <a:ln/>
          </p:spPr>
          <p:style>
            <a:lnRef idx="2">
              <a:schemeClr val="accent4"/>
            </a:lnRef>
            <a:fillRef idx="0">
              <a:schemeClr val="accent4"/>
            </a:fillRef>
            <a:effectRef idx="1">
              <a:schemeClr val="accent4"/>
            </a:effectRef>
            <a:fontRef idx="minor">
              <a:schemeClr val="tx1"/>
            </a:fontRef>
          </p:style>
        </p:cxnSp>
      </p:grpSp>
      <p:sp>
        <p:nvSpPr>
          <p:cNvPr id="70" name="TextBox 69"/>
          <p:cNvSpPr txBox="1"/>
          <p:nvPr/>
        </p:nvSpPr>
        <p:spPr>
          <a:xfrm>
            <a:off x="5105400" y="5715000"/>
            <a:ext cx="2024080" cy="369332"/>
          </a:xfrm>
          <a:prstGeom prst="rect">
            <a:avLst/>
          </a:prstGeom>
          <a:noFill/>
        </p:spPr>
        <p:txBody>
          <a:bodyPr wrap="none" rtlCol="0">
            <a:spAutoFit/>
          </a:bodyPr>
          <a:lstStyle/>
          <a:p>
            <a:r>
              <a:rPr lang="es-AR" dirty="0" err="1" smtClean="0"/>
              <a:t>execute</a:t>
            </a:r>
            <a:r>
              <a:rPr lang="es-AR" dirty="0" smtClean="0"/>
              <a:t>(</a:t>
            </a:r>
            <a:r>
              <a:rPr lang="es-AR" dirty="0" err="1" smtClean="0"/>
              <a:t>Command</a:t>
            </a:r>
            <a:r>
              <a:rPr lang="es-AR" dirty="0" smtClean="0"/>
              <a:t>)</a:t>
            </a:r>
            <a:endParaRPr lang="en-US" dirty="0"/>
          </a:p>
        </p:txBody>
      </p:sp>
      <p:sp>
        <p:nvSpPr>
          <p:cNvPr id="71" name="TextBox 70"/>
          <p:cNvSpPr txBox="1"/>
          <p:nvPr/>
        </p:nvSpPr>
        <p:spPr>
          <a:xfrm>
            <a:off x="5334000" y="5105400"/>
            <a:ext cx="1826654" cy="369332"/>
          </a:xfrm>
          <a:prstGeom prst="rect">
            <a:avLst/>
          </a:prstGeom>
          <a:noFill/>
        </p:spPr>
        <p:txBody>
          <a:bodyPr wrap="none" rtlCol="0">
            <a:spAutoFit/>
          </a:bodyPr>
          <a:lstStyle/>
          <a:p>
            <a:r>
              <a:rPr lang="es-AR" dirty="0" err="1" smtClean="0"/>
              <a:t>CommandService</a:t>
            </a:r>
            <a:endParaRPr lang="en-US" dirty="0"/>
          </a:p>
        </p:txBody>
      </p:sp>
      <p:cxnSp>
        <p:nvCxnSpPr>
          <p:cNvPr id="74" name="Straight Connector 73"/>
          <p:cNvCxnSpPr/>
          <p:nvPr/>
        </p:nvCxnSpPr>
        <p:spPr>
          <a:xfrm rot="5400000" flipH="1" flipV="1">
            <a:off x="2247900" y="1790700"/>
            <a:ext cx="1600200" cy="0"/>
          </a:xfrm>
          <a:prstGeom prst="line">
            <a:avLst/>
          </a:prstGeom>
          <a:ln>
            <a:prstDash val="dash"/>
          </a:ln>
        </p:spPr>
        <p:style>
          <a:lnRef idx="2">
            <a:schemeClr val="accent4"/>
          </a:lnRef>
          <a:fillRef idx="0">
            <a:schemeClr val="accent4"/>
          </a:fillRef>
          <a:effectRef idx="1">
            <a:schemeClr val="accent4"/>
          </a:effectRef>
          <a:fontRef idx="minor">
            <a:schemeClr val="tx1"/>
          </a:fontRef>
        </p:style>
      </p:cxnSp>
      <p:sp>
        <p:nvSpPr>
          <p:cNvPr id="78" name="Cloud 77"/>
          <p:cNvSpPr/>
          <p:nvPr/>
        </p:nvSpPr>
        <p:spPr>
          <a:xfrm>
            <a:off x="2971800" y="3124200"/>
            <a:ext cx="6934200" cy="1905000"/>
          </a:xfrm>
          <a:prstGeom prst="cloud">
            <a:avLst/>
          </a:prstGeom>
          <a:solidFill>
            <a:schemeClr val="accent2">
              <a:alpha val="49000"/>
            </a:schemeClr>
          </a:solidFill>
          <a:ln>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TextBox 76"/>
          <p:cNvSpPr txBox="1"/>
          <p:nvPr/>
        </p:nvSpPr>
        <p:spPr>
          <a:xfrm>
            <a:off x="2514600" y="3733800"/>
            <a:ext cx="7239000" cy="1077218"/>
          </a:xfrm>
          <a:prstGeom prst="rect">
            <a:avLst/>
          </a:prstGeom>
          <a:noFill/>
        </p:spPr>
        <p:txBody>
          <a:bodyPr wrap="square" rtlCol="0">
            <a:spAutoFit/>
          </a:bodyPr>
          <a:lstStyle/>
          <a:p>
            <a:pPr algn="ctr"/>
            <a:r>
              <a:rPr lang="es-AR" sz="3200" dirty="0" smtClean="0">
                <a:solidFill>
                  <a:schemeClr val="accent4"/>
                </a:solidFill>
                <a:latin typeface="Arial" pitchFamily="34" charset="0"/>
                <a:cs typeface="Arial" pitchFamily="34" charset="0"/>
              </a:rPr>
              <a:t>Típica manera de implementar </a:t>
            </a:r>
            <a:r>
              <a:rPr lang="es-AR" sz="3200" dirty="0" err="1" smtClean="0">
                <a:solidFill>
                  <a:schemeClr val="accent4"/>
                </a:solidFill>
                <a:latin typeface="Arial" pitchFamily="34" charset="0"/>
                <a:cs typeface="Arial" pitchFamily="34" charset="0"/>
              </a:rPr>
              <a:t>Wizards</a:t>
            </a:r>
            <a:endParaRPr lang="es-AR" sz="3200" dirty="0">
              <a:solidFill>
                <a:schemeClr val="accent4"/>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20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2000"/>
                                        <p:tgtEl>
                                          <p:spTgt spid="7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2000"/>
                                        <p:tgtEl>
                                          <p:spTgt spid="7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8"/>
                                        </p:tgtEl>
                                        <p:attrNameLst>
                                          <p:attrName>style.visibility</p:attrName>
                                        </p:attrNameLst>
                                      </p:cBhvr>
                                      <p:to>
                                        <p:strVal val="visible"/>
                                      </p:to>
                                    </p:set>
                                    <p:animEffect transition="in" filter="fade">
                                      <p:cBhvr>
                                        <p:cTn id="24" dur="2000"/>
                                        <p:tgtEl>
                                          <p:spTgt spid="7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8" grpId="0" animBg="1"/>
      <p:bldP spid="7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Picture"/>
          <p:cNvPicPr>
            <a:picLocks noChangeAspect="1" noChangeArrowheads="1"/>
          </p:cNvPicPr>
          <p:nvPr/>
        </p:nvPicPr>
        <p:blipFill>
          <a:blip r:embed="rId3" cstate="print"/>
          <a:srcRect/>
          <a:stretch>
            <a:fillRect/>
          </a:stretch>
        </p:blipFill>
        <p:spPr bwMode="auto">
          <a:xfrm>
            <a:off x="0" y="304800"/>
            <a:ext cx="5029200" cy="3255201"/>
          </a:xfrm>
          <a:prstGeom prst="rect">
            <a:avLst/>
          </a:prstGeom>
          <a:noFill/>
        </p:spPr>
      </p:pic>
      <p:pic>
        <p:nvPicPr>
          <p:cNvPr id="52228" name="Picture 4" descr="http://intranet.hexacta.com/Blogs/HAT/Lists/Photos/im2.bmp"/>
          <p:cNvPicPr>
            <a:picLocks noChangeAspect="1" noChangeArrowheads="1"/>
          </p:cNvPicPr>
          <p:nvPr/>
        </p:nvPicPr>
        <p:blipFill>
          <a:blip r:embed="rId4" cstate="print"/>
          <a:srcRect/>
          <a:stretch>
            <a:fillRect/>
          </a:stretch>
        </p:blipFill>
        <p:spPr bwMode="auto">
          <a:xfrm>
            <a:off x="-381000" y="4114800"/>
            <a:ext cx="9981735" cy="2514600"/>
          </a:xfrm>
          <a:prstGeom prst="rect">
            <a:avLst/>
          </a:prstGeom>
          <a:noFill/>
        </p:spPr>
      </p:pic>
      <p:cxnSp>
        <p:nvCxnSpPr>
          <p:cNvPr id="60" name="Straight Connector 59"/>
          <p:cNvCxnSpPr/>
          <p:nvPr/>
        </p:nvCxnSpPr>
        <p:spPr>
          <a:xfrm>
            <a:off x="0" y="3733800"/>
            <a:ext cx="8610600" cy="0"/>
          </a:xfrm>
          <a:prstGeom prst="line">
            <a:avLst/>
          </a:prstGeom>
          <a:ln>
            <a:solidFill>
              <a:schemeClr val="accent6"/>
            </a:solidFill>
            <a:prstDash val="dash"/>
          </a:ln>
        </p:spPr>
        <p:style>
          <a:lnRef idx="2">
            <a:schemeClr val="accent4"/>
          </a:lnRef>
          <a:fillRef idx="0">
            <a:schemeClr val="accent4"/>
          </a:fillRef>
          <a:effectRef idx="1">
            <a:schemeClr val="accent4"/>
          </a:effectRef>
          <a:fontRef idx="minor">
            <a:schemeClr val="tx1"/>
          </a:fontRef>
        </p:style>
      </p:cxnSp>
      <p:sp>
        <p:nvSpPr>
          <p:cNvPr id="61" name="TextBox 60"/>
          <p:cNvSpPr txBox="1"/>
          <p:nvPr/>
        </p:nvSpPr>
        <p:spPr>
          <a:xfrm>
            <a:off x="0" y="0"/>
            <a:ext cx="9144000" cy="584775"/>
          </a:xfrm>
          <a:prstGeom prst="rect">
            <a:avLst/>
          </a:prstGeom>
          <a:noFill/>
        </p:spPr>
        <p:txBody>
          <a:bodyPr wrap="square" rtlCol="0">
            <a:spAutoFit/>
          </a:bodyPr>
          <a:lstStyle/>
          <a:p>
            <a:pPr algn="ctr"/>
            <a:r>
              <a:rPr lang="es-AR" sz="3200" dirty="0" smtClean="0">
                <a:latin typeface="Arial" pitchFamily="34" charset="0"/>
                <a:cs typeface="Arial" pitchFamily="34" charset="0"/>
              </a:rPr>
              <a:t>Acoplamiento</a:t>
            </a:r>
            <a:endParaRPr lang="es-AR" sz="3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Picture"/>
          <p:cNvPicPr>
            <a:picLocks noChangeAspect="1" noChangeArrowheads="1"/>
          </p:cNvPicPr>
          <p:nvPr/>
        </p:nvPicPr>
        <p:blipFill>
          <a:blip r:embed="rId3" cstate="print"/>
          <a:srcRect/>
          <a:stretch>
            <a:fillRect/>
          </a:stretch>
        </p:blipFill>
        <p:spPr bwMode="auto">
          <a:xfrm>
            <a:off x="533400" y="1219200"/>
            <a:ext cx="6324600" cy="2564979"/>
          </a:xfrm>
          <a:prstGeom prst="rect">
            <a:avLst/>
          </a:prstGeom>
          <a:noFill/>
        </p:spPr>
      </p:pic>
      <p:sp>
        <p:nvSpPr>
          <p:cNvPr id="3" name="TextBox 2"/>
          <p:cNvSpPr txBox="1"/>
          <p:nvPr/>
        </p:nvSpPr>
        <p:spPr>
          <a:xfrm>
            <a:off x="0" y="0"/>
            <a:ext cx="9144000" cy="584775"/>
          </a:xfrm>
          <a:prstGeom prst="rect">
            <a:avLst/>
          </a:prstGeom>
          <a:noFill/>
        </p:spPr>
        <p:txBody>
          <a:bodyPr wrap="square" rtlCol="0">
            <a:spAutoFit/>
          </a:bodyPr>
          <a:lstStyle/>
          <a:p>
            <a:pPr algn="ctr"/>
            <a:r>
              <a:rPr lang="es-AR" sz="3200" dirty="0" err="1" smtClean="0">
                <a:latin typeface="Arial" pitchFamily="34" charset="0"/>
                <a:cs typeface="Arial" pitchFamily="34" charset="0"/>
              </a:rPr>
              <a:t>IoC</a:t>
            </a:r>
            <a:r>
              <a:rPr lang="es-AR" sz="3200" dirty="0" smtClean="0">
                <a:latin typeface="Arial" pitchFamily="34" charset="0"/>
                <a:cs typeface="Arial" pitchFamily="34" charset="0"/>
              </a:rPr>
              <a:t> de construcción</a:t>
            </a:r>
            <a:endParaRPr lang="es-AR" sz="3200" dirty="0">
              <a:latin typeface="Arial" pitchFamily="34" charset="0"/>
              <a:cs typeface="Arial" pitchFamily="34" charset="0"/>
            </a:endParaRPr>
          </a:p>
        </p:txBody>
      </p:sp>
      <p:pic>
        <p:nvPicPr>
          <p:cNvPr id="55300" name="Picture 4" descr="Picture"/>
          <p:cNvPicPr>
            <a:picLocks noChangeAspect="1" noChangeArrowheads="1"/>
          </p:cNvPicPr>
          <p:nvPr/>
        </p:nvPicPr>
        <p:blipFill>
          <a:blip r:embed="rId4" cstate="print"/>
          <a:srcRect/>
          <a:stretch>
            <a:fillRect/>
          </a:stretch>
        </p:blipFill>
        <p:spPr bwMode="auto">
          <a:xfrm>
            <a:off x="457200" y="4267200"/>
            <a:ext cx="7543800" cy="2250639"/>
          </a:xfrm>
          <a:prstGeom prst="rect">
            <a:avLst/>
          </a:prstGeom>
          <a:noFill/>
        </p:spPr>
      </p:pic>
      <p:cxnSp>
        <p:nvCxnSpPr>
          <p:cNvPr id="5" name="Straight Connector 4"/>
          <p:cNvCxnSpPr/>
          <p:nvPr/>
        </p:nvCxnSpPr>
        <p:spPr>
          <a:xfrm>
            <a:off x="0" y="4038600"/>
            <a:ext cx="8610600" cy="0"/>
          </a:xfrm>
          <a:prstGeom prst="line">
            <a:avLst/>
          </a:prstGeom>
          <a:ln>
            <a:solidFill>
              <a:schemeClr val="accent6"/>
            </a:solidFill>
            <a:prstDash val="dash"/>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84775"/>
          </a:xfrm>
          <a:prstGeom prst="rect">
            <a:avLst/>
          </a:prstGeom>
          <a:noFill/>
        </p:spPr>
        <p:txBody>
          <a:bodyPr wrap="square" rtlCol="0">
            <a:spAutoFit/>
          </a:bodyPr>
          <a:lstStyle/>
          <a:p>
            <a:pPr algn="ctr"/>
            <a:r>
              <a:rPr lang="es-AR" sz="3200" dirty="0" smtClean="0">
                <a:latin typeface="Arial" pitchFamily="34" charset="0"/>
                <a:cs typeface="Arial" pitchFamily="34" charset="0"/>
              </a:rPr>
              <a:t>Inyección de dependencias</a:t>
            </a:r>
            <a:endParaRPr lang="es-AR" sz="3200" dirty="0">
              <a:latin typeface="Arial" pitchFamily="34" charset="0"/>
              <a:cs typeface="Arial" pitchFamily="34" charset="0"/>
            </a:endParaRPr>
          </a:p>
        </p:txBody>
      </p:sp>
      <p:sp>
        <p:nvSpPr>
          <p:cNvPr id="3" name="TextBox 2"/>
          <p:cNvSpPr txBox="1"/>
          <p:nvPr/>
        </p:nvSpPr>
        <p:spPr>
          <a:xfrm>
            <a:off x="229206" y="1066800"/>
            <a:ext cx="6707285" cy="830997"/>
          </a:xfrm>
          <a:prstGeom prst="rect">
            <a:avLst/>
          </a:prstGeom>
          <a:noFill/>
        </p:spPr>
        <p:txBody>
          <a:bodyPr wrap="none" rtlCol="0">
            <a:spAutoFit/>
          </a:bodyPr>
          <a:lstStyle/>
          <a:p>
            <a:r>
              <a:rPr lang="es-AR" sz="4800" b="1" dirty="0" smtClean="0">
                <a:latin typeface="Arial" pitchFamily="34" charset="0"/>
                <a:cs typeface="Arial" pitchFamily="34" charset="0"/>
              </a:rPr>
              <a:t>- </a:t>
            </a:r>
            <a:r>
              <a:rPr lang="es-AR" sz="4400" b="1" dirty="0" smtClean="0">
                <a:latin typeface="Arial" pitchFamily="34" charset="0"/>
                <a:cs typeface="Arial" pitchFamily="34" charset="0"/>
              </a:rPr>
              <a:t>Contenedor de objetos</a:t>
            </a:r>
          </a:p>
        </p:txBody>
      </p:sp>
      <p:sp>
        <p:nvSpPr>
          <p:cNvPr id="4" name="TextBox 3"/>
          <p:cNvSpPr txBox="1"/>
          <p:nvPr/>
        </p:nvSpPr>
        <p:spPr>
          <a:xfrm>
            <a:off x="229206" y="1912203"/>
            <a:ext cx="2787943" cy="830997"/>
          </a:xfrm>
          <a:prstGeom prst="rect">
            <a:avLst/>
          </a:prstGeom>
          <a:noFill/>
        </p:spPr>
        <p:txBody>
          <a:bodyPr wrap="none" rtlCol="0">
            <a:spAutoFit/>
          </a:bodyPr>
          <a:lstStyle/>
          <a:p>
            <a:r>
              <a:rPr lang="es-AR" sz="4800" b="1" dirty="0" smtClean="0">
                <a:latin typeface="Arial" pitchFamily="34" charset="0"/>
                <a:cs typeface="Arial" pitchFamily="34" charset="0"/>
              </a:rPr>
              <a:t>- </a:t>
            </a:r>
            <a:r>
              <a:rPr lang="es-AR" sz="4800" b="1" dirty="0" err="1" smtClean="0">
                <a:latin typeface="Arial" pitchFamily="34" charset="0"/>
                <a:cs typeface="Arial" pitchFamily="34" charset="0"/>
              </a:rPr>
              <a:t>Factory</a:t>
            </a:r>
            <a:endParaRPr lang="es-AR" sz="4800" b="1" dirty="0" smtClean="0">
              <a:latin typeface="Arial" pitchFamily="34" charset="0"/>
              <a:cs typeface="Arial" pitchFamily="34" charset="0"/>
            </a:endParaRPr>
          </a:p>
        </p:txBody>
      </p:sp>
      <p:sp>
        <p:nvSpPr>
          <p:cNvPr id="5" name="TextBox 4"/>
          <p:cNvSpPr txBox="1"/>
          <p:nvPr/>
        </p:nvSpPr>
        <p:spPr>
          <a:xfrm>
            <a:off x="229206" y="2674203"/>
            <a:ext cx="7619394" cy="3231654"/>
          </a:xfrm>
          <a:prstGeom prst="rect">
            <a:avLst/>
          </a:prstGeom>
          <a:noFill/>
        </p:spPr>
        <p:txBody>
          <a:bodyPr wrap="square" rtlCol="0">
            <a:spAutoFit/>
          </a:bodyPr>
          <a:lstStyle/>
          <a:p>
            <a:pPr>
              <a:buFontTx/>
              <a:buChar char="-"/>
            </a:pPr>
            <a:r>
              <a:rPr lang="es-AR" sz="4400" b="1" dirty="0" smtClean="0">
                <a:latin typeface="Arial" pitchFamily="34" charset="0"/>
                <a:cs typeface="Arial" pitchFamily="34" charset="0"/>
              </a:rPr>
              <a:t> Externalizar configuración</a:t>
            </a:r>
          </a:p>
          <a:p>
            <a:pPr>
              <a:buFontTx/>
              <a:buChar char="-"/>
            </a:pPr>
            <a:endParaRPr lang="es-AR" sz="4400" b="1" dirty="0" smtClean="0">
              <a:latin typeface="Arial" pitchFamily="34" charset="0"/>
              <a:cs typeface="Arial" pitchFamily="34" charset="0"/>
            </a:endParaRPr>
          </a:p>
          <a:p>
            <a:pPr>
              <a:buFontTx/>
              <a:buChar char="-"/>
            </a:pPr>
            <a:r>
              <a:rPr lang="es-AR" sz="4400" b="1" dirty="0" smtClean="0">
                <a:latin typeface="Arial" pitchFamily="34" charset="0"/>
                <a:cs typeface="Arial" pitchFamily="34" charset="0"/>
              </a:rPr>
              <a:t> </a:t>
            </a:r>
            <a:r>
              <a:rPr lang="es-AR" sz="4000" b="1" dirty="0" smtClean="0">
                <a:latin typeface="Arial" pitchFamily="34" charset="0"/>
                <a:cs typeface="Arial" pitchFamily="34" charset="0"/>
              </a:rPr>
              <a:t>Implementaciones en JAVA</a:t>
            </a:r>
          </a:p>
          <a:p>
            <a:pPr lvl="2">
              <a:buFontTx/>
              <a:buChar char="-"/>
            </a:pPr>
            <a:r>
              <a:rPr lang="es-AR" sz="3600" b="1" dirty="0" smtClean="0">
                <a:latin typeface="Arial" pitchFamily="34" charset="0"/>
                <a:cs typeface="Arial" pitchFamily="34" charset="0"/>
              </a:rPr>
              <a:t>Spring</a:t>
            </a:r>
          </a:p>
          <a:p>
            <a:pPr lvl="2">
              <a:buFontTx/>
              <a:buChar char="-"/>
            </a:pPr>
            <a:r>
              <a:rPr lang="es-AR" sz="3600" b="1" dirty="0" smtClean="0">
                <a:latin typeface="Arial" pitchFamily="34" charset="0"/>
                <a:cs typeface="Arial" pitchFamily="34" charset="0"/>
              </a:rPr>
              <a:t>Google </a:t>
            </a:r>
            <a:r>
              <a:rPr lang="es-AR" sz="3600" b="1" dirty="0" err="1" smtClean="0">
                <a:latin typeface="Arial" pitchFamily="34" charset="0"/>
                <a:cs typeface="Arial" pitchFamily="34" charset="0"/>
              </a:rPr>
              <a:t>Guice</a:t>
            </a:r>
            <a:endParaRPr lang="es-AR" sz="3600" b="1"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2000"/>
                                        <p:tgtEl>
                                          <p:spTgt spid="5">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2000"/>
                                        <p:tgtEl>
                                          <p:spTgt spid="5">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ChangeArrowheads="1"/>
          </p:cNvSpPr>
          <p:nvPr/>
        </p:nvSpPr>
        <p:spPr bwMode="auto">
          <a:xfrm>
            <a:off x="0" y="1371600"/>
            <a:ext cx="9144000" cy="3693319"/>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public</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class</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Vehiculo</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9900"/>
                </a:solidFill>
                <a:effectLst/>
                <a:latin typeface="Courier New" pitchFamily="49" charset="0"/>
                <a:cs typeface="Courier New" pitchFamily="49" charset="0"/>
              </a:rPr>
              <a:t>{</a:t>
            </a:r>
          </a:p>
          <a:p>
            <a:pPr marL="0" marR="0" lvl="0" indent="0" algn="l" defTabSz="914400" rtl="0" eaLnBrk="0" fontAlgn="t" latinLnBrk="0" hangingPunct="0">
              <a:lnSpc>
                <a:spcPct val="100000"/>
              </a:lnSpc>
              <a:spcBef>
                <a:spcPct val="0"/>
              </a:spcBef>
              <a:spcAft>
                <a:spcPct val="0"/>
              </a:spcAft>
              <a:buClrTx/>
              <a:buSzTx/>
              <a:buFontTx/>
              <a:buNone/>
              <a:tabLst/>
            </a:pPr>
            <a:r>
              <a:rPr lang="en-US" sz="2000" dirty="0" smtClean="0">
                <a:solidFill>
                  <a:srgbClr val="009900"/>
                </a:solidFill>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private</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Motor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motor</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339933"/>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new</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Motor</a:t>
            </a:r>
            <a:r>
              <a:rPr kumimoji="0" lang="en-US" sz="2000" b="0" i="0" u="none" strike="noStrike" cap="none" normalizeH="0" baseline="0" dirty="0" smtClean="0">
                <a:ln>
                  <a:noFill/>
                </a:ln>
                <a:solidFill>
                  <a:srgbClr val="0099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339933"/>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0" fontAlgn="t"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1" i="1" u="none" strike="noStrike" cap="none" normalizeH="0" baseline="0" dirty="0" smtClean="0">
                <a:ln>
                  <a:noFill/>
                </a:ln>
                <a:solidFill>
                  <a:srgbClr val="008000"/>
                </a:solidFill>
                <a:effectLst/>
                <a:latin typeface="Courier New" pitchFamily="49" charset="0"/>
                <a:cs typeface="Courier New" pitchFamily="49" charset="0"/>
              </a:rPr>
              <a:t>/** @</a:t>
            </a:r>
            <a:r>
              <a:rPr kumimoji="0" lang="en-US" sz="2000" b="1" i="1" u="none" strike="noStrike" cap="none" normalizeH="0" baseline="0" dirty="0" err="1" smtClean="0">
                <a:ln>
                  <a:noFill/>
                </a:ln>
                <a:solidFill>
                  <a:srgbClr val="008000"/>
                </a:solidFill>
                <a:effectLst/>
                <a:latin typeface="Courier New" pitchFamily="49" charset="0"/>
                <a:cs typeface="Courier New" pitchFamily="49" charset="0"/>
              </a:rPr>
              <a:t>retorna</a:t>
            </a:r>
            <a:r>
              <a:rPr kumimoji="0" lang="en-US" sz="2000" b="1" i="1" u="none" strike="noStrike" cap="none" normalizeH="0" baseline="0" dirty="0" smtClean="0">
                <a:ln>
                  <a:noFill/>
                </a:ln>
                <a:solidFill>
                  <a:srgbClr val="008000"/>
                </a:solidFill>
                <a:effectLst/>
                <a:latin typeface="Courier New" pitchFamily="49" charset="0"/>
                <a:cs typeface="Courier New" pitchFamily="49" charset="0"/>
              </a:rPr>
              <a:t> la </a:t>
            </a:r>
            <a:r>
              <a:rPr kumimoji="0" lang="en-US" sz="2000" b="1" i="1" u="none" strike="noStrike" cap="none" normalizeH="0" baseline="0" dirty="0" err="1" smtClean="0">
                <a:ln>
                  <a:noFill/>
                </a:ln>
                <a:solidFill>
                  <a:srgbClr val="008000"/>
                </a:solidFill>
                <a:effectLst/>
                <a:latin typeface="Courier New" pitchFamily="49" charset="0"/>
                <a:cs typeface="Courier New" pitchFamily="49" charset="0"/>
              </a:rPr>
              <a:t>velocidad</a:t>
            </a:r>
            <a:r>
              <a:rPr kumimoji="0" lang="en-US" sz="2000" b="1" i="1" u="none" strike="noStrike" cap="none" normalizeH="0" baseline="0" dirty="0" smtClean="0">
                <a:ln>
                  <a:noFill/>
                </a:ln>
                <a:solidFill>
                  <a:srgbClr val="008000"/>
                </a:solidFill>
                <a:effectLst/>
                <a:latin typeface="Courier New" pitchFamily="49" charset="0"/>
                <a:cs typeface="Courier New" pitchFamily="49" charset="0"/>
              </a:rPr>
              <a:t> del </a:t>
            </a:r>
            <a:r>
              <a:rPr kumimoji="0" lang="en-US" sz="2000" b="1" i="1" u="none" strike="noStrike" cap="none" normalizeH="0" baseline="0" dirty="0" err="1" smtClean="0">
                <a:ln>
                  <a:noFill/>
                </a:ln>
                <a:solidFill>
                  <a:srgbClr val="008000"/>
                </a:solidFill>
                <a:effectLst/>
                <a:latin typeface="Courier New" pitchFamily="49" charset="0"/>
                <a:cs typeface="Courier New" pitchFamily="49" charset="0"/>
              </a:rPr>
              <a:t>vehículo</a:t>
            </a:r>
            <a:r>
              <a:rPr kumimoji="0" lang="en-US" sz="2000" b="1" i="1" u="none" strike="noStrike" cap="none" normalizeH="0" baseline="0" dirty="0" smtClean="0">
                <a:ln>
                  <a:noFill/>
                </a:ln>
                <a:solidFill>
                  <a:srgbClr val="0080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0" fontAlgn="t"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	public</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3399"/>
                </a:solidFill>
                <a:effectLst/>
                <a:latin typeface="Courier New" pitchFamily="49" charset="0"/>
                <a:cs typeface="Courier New" pitchFamily="49" charset="0"/>
              </a:rPr>
              <a:t>Double</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enAceleracionDePedal</a:t>
            </a:r>
            <a:r>
              <a:rPr kumimoji="0" lang="en-US" sz="2000" b="0" i="0" u="none" strike="noStrike" cap="none" normalizeH="0" baseline="0" dirty="0" smtClean="0">
                <a:ln>
                  <a:noFill/>
                </a:ln>
                <a:solidFill>
                  <a:srgbClr val="009900"/>
                </a:solidFill>
                <a:effectLst/>
                <a:latin typeface="Courier New" pitchFamily="49" charset="0"/>
                <a:cs typeface="Courier New" pitchFamily="49" charset="0"/>
              </a:rPr>
              <a:t>(</a:t>
            </a:r>
            <a:r>
              <a:rPr kumimoji="0" lang="en-US" sz="2000" b="1" i="0" u="none" strike="noStrike" cap="none" normalizeH="0" baseline="0" dirty="0" smtClean="0">
                <a:ln>
                  <a:noFill/>
                </a:ln>
                <a:solidFill>
                  <a:srgbClr val="000066"/>
                </a:solidFill>
                <a:effectLst/>
                <a:latin typeface="Courier New" pitchFamily="49" charset="0"/>
                <a:cs typeface="Courier New" pitchFamily="49" charset="0"/>
              </a:rPr>
              <a:t>int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presionDePedal</a:t>
            </a:r>
            <a:r>
              <a:rPr kumimoji="0" lang="en-US" sz="2000" b="0" i="0" u="none" strike="noStrike" cap="none" normalizeH="0" baseline="0" dirty="0" smtClean="0">
                <a:ln>
                  <a:noFill/>
                </a:ln>
                <a:solidFill>
                  <a:srgbClr val="0099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9900"/>
                </a:solidFill>
                <a:effectLst/>
                <a:latin typeface="Courier New" pitchFamily="49" charset="0"/>
                <a:cs typeface="Courier New" pitchFamily="49" charset="0"/>
              </a:rPr>
              <a:t>{</a:t>
            </a:r>
          </a:p>
          <a:p>
            <a:pPr marL="0" marR="0" lvl="0" indent="0" algn="l" defTabSz="914400" rtl="0" eaLnBrk="0" fontAlgn="t" latinLnBrk="0" hangingPunct="0">
              <a:lnSpc>
                <a:spcPct val="100000"/>
              </a:lnSpc>
              <a:spcBef>
                <a:spcPct val="0"/>
              </a:spcBef>
              <a:spcAft>
                <a:spcPct val="0"/>
              </a:spcAft>
              <a:buClrTx/>
              <a:buSzTx/>
              <a:buFontTx/>
              <a:buNone/>
              <a:tabLst/>
            </a:pPr>
            <a:r>
              <a:rPr lang="en-US" sz="2000" dirty="0" smtClean="0">
                <a:solidFill>
                  <a:srgbClr val="009900"/>
                </a:solidFill>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motor.</a:t>
            </a:r>
            <a:r>
              <a:rPr kumimoji="0" lang="en-US" sz="2000" b="0" i="0" u="none" strike="noStrike" cap="none" normalizeH="0" baseline="0" dirty="0" err="1" smtClean="0">
                <a:ln>
                  <a:noFill/>
                </a:ln>
                <a:solidFill>
                  <a:srgbClr val="006633"/>
                </a:solidFill>
                <a:effectLst/>
                <a:latin typeface="Courier New" pitchFamily="49" charset="0"/>
                <a:cs typeface="Courier New" pitchFamily="49" charset="0"/>
              </a:rPr>
              <a:t>setPresionDePedal</a:t>
            </a:r>
            <a:r>
              <a:rPr kumimoji="0" lang="en-US" sz="2000" b="0" i="0" u="none" strike="noStrike" cap="none" normalizeH="0" baseline="0" dirty="0" smtClean="0">
                <a:ln>
                  <a:noFill/>
                </a:ln>
                <a:solidFill>
                  <a:srgbClr val="009900"/>
                </a:solidFill>
                <a:effectLst/>
                <a:latin typeface="Courier New" pitchFamily="49" charset="0"/>
                <a:cs typeface="Courier New" pitchFamily="49" charset="0"/>
              </a:rPr>
              <a:t>(</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presionDePedal</a:t>
            </a:r>
            <a:r>
              <a:rPr kumimoji="0" lang="en-US" sz="2000" b="0" i="0" u="none" strike="noStrike" cap="none" normalizeH="0" baseline="0" dirty="0" smtClean="0">
                <a:ln>
                  <a:noFill/>
                </a:ln>
                <a:solidFill>
                  <a:srgbClr val="0099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339933"/>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0" fontAlgn="t"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1" i="0" u="none" strike="noStrike" cap="none" normalizeH="0" baseline="0" dirty="0" smtClean="0">
                <a:ln>
                  <a:noFill/>
                </a:ln>
                <a:solidFill>
                  <a:srgbClr val="000066"/>
                </a:solidFill>
                <a:effectLst/>
                <a:latin typeface="Courier New" pitchFamily="49" charset="0"/>
                <a:cs typeface="Courier New" pitchFamily="49" charset="0"/>
              </a:rPr>
              <a:t>int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torque </a:t>
            </a:r>
            <a:r>
              <a:rPr kumimoji="0" lang="en-US" sz="2000" b="0" i="0" u="none" strike="noStrike" cap="none" normalizeH="0" baseline="0" dirty="0" smtClean="0">
                <a:ln>
                  <a:noFill/>
                </a:ln>
                <a:solidFill>
                  <a:srgbClr val="339933"/>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motor.</a:t>
            </a:r>
            <a:r>
              <a:rPr kumimoji="0" lang="en-US" sz="2000" b="0" i="0" u="none" strike="noStrike" cap="none" normalizeH="0" baseline="0" dirty="0" err="1" smtClean="0">
                <a:ln>
                  <a:noFill/>
                </a:ln>
                <a:solidFill>
                  <a:srgbClr val="006633"/>
                </a:solidFill>
                <a:effectLst/>
                <a:latin typeface="Courier New" pitchFamily="49" charset="0"/>
                <a:cs typeface="Courier New" pitchFamily="49" charset="0"/>
              </a:rPr>
              <a:t>getTorque</a:t>
            </a:r>
            <a:r>
              <a:rPr kumimoji="0" lang="en-US" sz="2000" b="0" i="0" u="none" strike="noStrike" cap="none" normalizeH="0" baseline="0" dirty="0" smtClean="0">
                <a:ln>
                  <a:noFill/>
                </a:ln>
                <a:solidFill>
                  <a:srgbClr val="0099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339933"/>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0" fontAlgn="t"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0" i="0" u="none" strike="noStrike" cap="none" normalizeH="0" baseline="0" dirty="0" smtClean="0">
                <a:ln>
                  <a:noFill/>
                </a:ln>
                <a:solidFill>
                  <a:srgbClr val="003399"/>
                </a:solidFill>
                <a:effectLst/>
                <a:latin typeface="Courier New" pitchFamily="49" charset="0"/>
                <a:cs typeface="Courier New" pitchFamily="49" charset="0"/>
              </a:rPr>
              <a:t>Double</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velocidad</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339933"/>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2000" b="0" i="1" u="none" strike="noStrike" cap="none" normalizeH="0" baseline="0" dirty="0" smtClean="0">
                <a:ln>
                  <a:noFill/>
                </a:ln>
                <a:solidFill>
                  <a:srgbClr val="666666"/>
                </a:solidFill>
                <a:effectLst/>
                <a:latin typeface="Courier New" pitchFamily="49" charset="0"/>
                <a:cs typeface="Courier New" pitchFamily="49" charset="0"/>
              </a:rPr>
              <a:t>//</a:t>
            </a:r>
            <a:r>
              <a:rPr kumimoji="0" lang="en-US" sz="2000" b="0" i="1" u="none" strike="noStrike" cap="none" normalizeH="0" baseline="0" dirty="0" err="1" smtClean="0">
                <a:ln>
                  <a:noFill/>
                </a:ln>
                <a:solidFill>
                  <a:srgbClr val="666666"/>
                </a:solidFill>
                <a:effectLst/>
                <a:latin typeface="Courier New" pitchFamily="49" charset="0"/>
                <a:cs typeface="Courier New" pitchFamily="49" charset="0"/>
              </a:rPr>
              <a:t>realiza</a:t>
            </a:r>
            <a:r>
              <a:rPr kumimoji="0" lang="en-US" sz="2000" b="0" i="1" u="none" strike="noStrike" cap="none" normalizeH="0" baseline="0" dirty="0" smtClean="0">
                <a:ln>
                  <a:noFill/>
                </a:ln>
                <a:solidFill>
                  <a:srgbClr val="666666"/>
                </a:solidFill>
                <a:effectLst/>
                <a:latin typeface="Courier New" pitchFamily="49" charset="0"/>
                <a:cs typeface="Courier New" pitchFamily="49" charset="0"/>
              </a:rPr>
              <a:t> el </a:t>
            </a:r>
            <a:r>
              <a:rPr kumimoji="0" lang="en-US" sz="2000" b="0" i="1" u="none" strike="noStrike" cap="none" normalizeH="0" baseline="0" dirty="0" err="1" smtClean="0">
                <a:ln>
                  <a:noFill/>
                </a:ln>
                <a:solidFill>
                  <a:srgbClr val="666666"/>
                </a:solidFill>
                <a:effectLst/>
                <a:latin typeface="Courier New" pitchFamily="49" charset="0"/>
                <a:cs typeface="Courier New" pitchFamily="49" charset="0"/>
              </a:rPr>
              <a:t>cálculo</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0" fontAlgn="t"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return</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velocidad</a:t>
            </a:r>
            <a:r>
              <a:rPr kumimoji="0" lang="en-US" sz="2000" b="0" i="0" u="none" strike="noStrike" cap="none" normalizeH="0" baseline="0" dirty="0" smtClean="0">
                <a:ln>
                  <a:noFill/>
                </a:ln>
                <a:solidFill>
                  <a:srgbClr val="339933"/>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0" fontAlgn="t"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0" i="0" u="none" strike="noStrike" cap="none" normalizeH="0" baseline="0" dirty="0" smtClean="0">
                <a:ln>
                  <a:noFill/>
                </a:ln>
                <a:solidFill>
                  <a:srgbClr val="0099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9900"/>
                </a:solidFill>
                <a:effectLst/>
                <a:latin typeface="Courier New" pitchFamily="49" charset="0"/>
                <a:cs typeface="Courier New" pitchFamily="49" charset="0"/>
              </a:rPr>
              <a:t>}</a:t>
            </a:r>
            <a:endParaRPr kumimoji="0" lang="en-US" sz="20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96600" cy="7017306"/>
          </a:xfrm>
          <a:prstGeom prst="rect">
            <a:avLst/>
          </a:prstGeom>
        </p:spPr>
        <p:txBody>
          <a:bodyPr wrap="square">
            <a:spAutoFit/>
          </a:bodyPr>
          <a:lstStyle/>
          <a:p>
            <a:r>
              <a:rPr lang="es-ES" dirty="0" err="1" smtClean="0"/>
              <a:t>public</a:t>
            </a:r>
            <a:r>
              <a:rPr lang="es-ES" dirty="0" smtClean="0"/>
              <a:t> </a:t>
            </a:r>
            <a:r>
              <a:rPr lang="es-ES" dirty="0" err="1" smtClean="0"/>
              <a:t>class</a:t>
            </a:r>
            <a:r>
              <a:rPr lang="es-ES" dirty="0" smtClean="0"/>
              <a:t> </a:t>
            </a:r>
            <a:r>
              <a:rPr lang="es-ES" sz="2000" dirty="0" err="1" smtClean="0">
                <a:solidFill>
                  <a:srgbClr val="003399"/>
                </a:solidFill>
                <a:latin typeface="Courier New" pitchFamily="49" charset="0"/>
                <a:cs typeface="Courier New" pitchFamily="49" charset="0"/>
              </a:rPr>
              <a:t>Vehiculo</a:t>
            </a:r>
            <a:r>
              <a:rPr lang="es-ES" dirty="0" smtClean="0"/>
              <a:t> {</a:t>
            </a:r>
          </a:p>
          <a:p>
            <a:r>
              <a:rPr lang="es-ES" dirty="0" smtClean="0"/>
              <a:t>     </a:t>
            </a:r>
            <a:r>
              <a:rPr lang="es-ES" dirty="0" err="1" smtClean="0"/>
              <a:t>private</a:t>
            </a:r>
            <a:r>
              <a:rPr lang="es-ES" dirty="0" smtClean="0"/>
              <a:t> </a:t>
            </a:r>
            <a:r>
              <a:rPr lang="es-ES" sz="2000" dirty="0" smtClean="0">
                <a:solidFill>
                  <a:srgbClr val="003399"/>
                </a:solidFill>
                <a:latin typeface="Courier New" pitchFamily="49" charset="0"/>
                <a:cs typeface="Courier New" pitchFamily="49" charset="0"/>
              </a:rPr>
              <a:t>Motor</a:t>
            </a:r>
            <a:r>
              <a:rPr lang="es-ES" dirty="0" smtClean="0"/>
              <a:t> </a:t>
            </a:r>
            <a:r>
              <a:rPr lang="es-ES" dirty="0" err="1" smtClean="0"/>
              <a:t>motor</a:t>
            </a:r>
            <a:r>
              <a:rPr lang="es-ES" dirty="0" smtClean="0"/>
              <a:t> = </a:t>
            </a:r>
            <a:r>
              <a:rPr lang="es-ES" dirty="0" err="1" smtClean="0"/>
              <a:t>null</a:t>
            </a:r>
            <a:r>
              <a:rPr lang="es-ES" dirty="0" smtClean="0"/>
              <a:t>;</a:t>
            </a:r>
          </a:p>
          <a:p>
            <a:r>
              <a:rPr lang="es-ES" dirty="0" smtClean="0"/>
              <a:t> </a:t>
            </a:r>
          </a:p>
          <a:p>
            <a:r>
              <a:rPr lang="es-ES" dirty="0" smtClean="0"/>
              <a:t>    </a:t>
            </a:r>
            <a:r>
              <a:rPr lang="es-ES" dirty="0" err="1" smtClean="0"/>
              <a:t>public</a:t>
            </a:r>
            <a:r>
              <a:rPr lang="es-ES" dirty="0" smtClean="0"/>
              <a:t> </a:t>
            </a:r>
            <a:r>
              <a:rPr lang="es-ES" dirty="0" err="1" smtClean="0"/>
              <a:t>setMotor</a:t>
            </a:r>
            <a:r>
              <a:rPr lang="es-ES" dirty="0" smtClean="0"/>
              <a:t>(Motor </a:t>
            </a:r>
            <a:r>
              <a:rPr lang="es-ES" dirty="0" err="1" smtClean="0"/>
              <a:t>motor</a:t>
            </a:r>
            <a:r>
              <a:rPr lang="es-ES" dirty="0" smtClean="0"/>
              <a:t>){</a:t>
            </a:r>
          </a:p>
          <a:p>
            <a:r>
              <a:rPr lang="es-ES" dirty="0" smtClean="0"/>
              <a:t>    	</a:t>
            </a:r>
            <a:r>
              <a:rPr lang="es-ES" dirty="0" err="1" smtClean="0"/>
              <a:t>this.motor</a:t>
            </a:r>
            <a:r>
              <a:rPr lang="es-ES" dirty="0" smtClean="0"/>
              <a:t> = motor;</a:t>
            </a:r>
          </a:p>
          <a:p>
            <a:r>
              <a:rPr lang="es-ES" dirty="0" smtClean="0"/>
              <a:t>    }</a:t>
            </a:r>
          </a:p>
          <a:p>
            <a:r>
              <a:rPr lang="es-ES" dirty="0" smtClean="0"/>
              <a:t> </a:t>
            </a:r>
          </a:p>
          <a:p>
            <a:r>
              <a:rPr lang="es-ES" dirty="0" smtClean="0"/>
              <a:t>   </a:t>
            </a:r>
            <a:r>
              <a:rPr lang="es-ES" dirty="0" err="1" smtClean="0"/>
              <a:t>public</a:t>
            </a:r>
            <a:r>
              <a:rPr lang="es-ES" dirty="0" smtClean="0"/>
              <a:t> </a:t>
            </a:r>
            <a:r>
              <a:rPr lang="es-ES" sz="2000" dirty="0" err="1" smtClean="0">
                <a:solidFill>
                  <a:srgbClr val="003399"/>
                </a:solidFill>
                <a:latin typeface="Courier New" pitchFamily="49" charset="0"/>
                <a:cs typeface="Courier New" pitchFamily="49" charset="0"/>
              </a:rPr>
              <a:t>Double</a:t>
            </a:r>
            <a:r>
              <a:rPr lang="es-ES" dirty="0" smtClean="0"/>
              <a:t> </a:t>
            </a:r>
            <a:r>
              <a:rPr lang="es-ES" sz="2000" dirty="0" err="1" smtClean="0">
                <a:solidFill>
                  <a:srgbClr val="003399"/>
                </a:solidFill>
                <a:latin typeface="Courier New" pitchFamily="49" charset="0"/>
                <a:cs typeface="Courier New" pitchFamily="49" charset="0"/>
              </a:rPr>
              <a:t>enAceleracionDePedal</a:t>
            </a:r>
            <a:r>
              <a:rPr lang="es-ES" sz="2000" dirty="0" smtClean="0">
                <a:solidFill>
                  <a:srgbClr val="003399"/>
                </a:solidFill>
                <a:latin typeface="Courier New" pitchFamily="49" charset="0"/>
                <a:cs typeface="Courier New" pitchFamily="49" charset="0"/>
              </a:rPr>
              <a:t>(int</a:t>
            </a:r>
            <a:r>
              <a:rPr lang="es-ES" dirty="0" smtClean="0"/>
              <a:t> </a:t>
            </a:r>
            <a:r>
              <a:rPr lang="es-ES" dirty="0" err="1" smtClean="0"/>
              <a:t>presionDePedal</a:t>
            </a:r>
            <a:r>
              <a:rPr lang="es-ES" dirty="0" smtClean="0"/>
              <a:t>) {</a:t>
            </a:r>
          </a:p>
          <a:p>
            <a:r>
              <a:rPr lang="es-ES" dirty="0" smtClean="0"/>
              <a:t>        </a:t>
            </a:r>
            <a:r>
              <a:rPr lang="es-ES" sz="2000" dirty="0" err="1" smtClean="0">
                <a:solidFill>
                  <a:srgbClr val="003399"/>
                </a:solidFill>
                <a:latin typeface="Courier New" pitchFamily="49" charset="0"/>
                <a:cs typeface="Courier New" pitchFamily="49" charset="0"/>
              </a:rPr>
              <a:t>Double</a:t>
            </a:r>
            <a:r>
              <a:rPr lang="es-ES" dirty="0" smtClean="0"/>
              <a:t> velocidad = </a:t>
            </a:r>
            <a:r>
              <a:rPr lang="es-ES" dirty="0" err="1" smtClean="0"/>
              <a:t>null</a:t>
            </a:r>
            <a:r>
              <a:rPr lang="es-ES" dirty="0" smtClean="0"/>
              <a:t>;</a:t>
            </a:r>
          </a:p>
          <a:p>
            <a:r>
              <a:rPr lang="es-ES" dirty="0" smtClean="0"/>
              <a:t>        </a:t>
            </a:r>
            <a:r>
              <a:rPr lang="es-ES" dirty="0" err="1" smtClean="0"/>
              <a:t>motor.</a:t>
            </a:r>
            <a:r>
              <a:rPr lang="es-ES" sz="2000" dirty="0" err="1" smtClean="0">
                <a:solidFill>
                  <a:srgbClr val="006633"/>
                </a:solidFill>
                <a:latin typeface="Courier New" pitchFamily="49" charset="0"/>
                <a:cs typeface="Courier New" pitchFamily="49" charset="0"/>
              </a:rPr>
              <a:t>setPresionDePedal</a:t>
            </a:r>
            <a:r>
              <a:rPr lang="es-ES" dirty="0" smtClean="0"/>
              <a:t>(</a:t>
            </a:r>
            <a:r>
              <a:rPr lang="es-ES" dirty="0" err="1" smtClean="0"/>
              <a:t>presionDePedal</a:t>
            </a:r>
            <a:r>
              <a:rPr lang="es-ES" dirty="0" smtClean="0"/>
              <a:t>);</a:t>
            </a:r>
          </a:p>
          <a:p>
            <a:r>
              <a:rPr lang="es-ES" dirty="0" smtClean="0"/>
              <a:t>        </a:t>
            </a:r>
            <a:r>
              <a:rPr lang="es-ES" sz="2000" dirty="0" smtClean="0">
                <a:solidFill>
                  <a:srgbClr val="003399"/>
                </a:solidFill>
                <a:latin typeface="Courier New" pitchFamily="49" charset="0"/>
                <a:cs typeface="Courier New" pitchFamily="49" charset="0"/>
              </a:rPr>
              <a:t>int</a:t>
            </a:r>
            <a:r>
              <a:rPr lang="es-ES" dirty="0" smtClean="0"/>
              <a:t> torque = </a:t>
            </a:r>
            <a:r>
              <a:rPr lang="es-ES" dirty="0" err="1" smtClean="0"/>
              <a:t>motor.getTorque</a:t>
            </a:r>
            <a:r>
              <a:rPr lang="es-ES" dirty="0" smtClean="0"/>
              <a:t>();</a:t>
            </a:r>
          </a:p>
          <a:p>
            <a:r>
              <a:rPr lang="es-ES" dirty="0" smtClean="0"/>
              <a:t>         velocidad = ... //realiza el cálculo</a:t>
            </a:r>
          </a:p>
          <a:p>
            <a:r>
              <a:rPr lang="es-ES" dirty="0" smtClean="0"/>
              <a:t>         </a:t>
            </a:r>
            <a:r>
              <a:rPr lang="es-ES" dirty="0" err="1" smtClean="0"/>
              <a:t>return</a:t>
            </a:r>
            <a:r>
              <a:rPr lang="es-ES" dirty="0" smtClean="0"/>
              <a:t> velocidad;</a:t>
            </a:r>
          </a:p>
          <a:p>
            <a:r>
              <a:rPr lang="es-ES" dirty="0" smtClean="0"/>
              <a:t>    } </a:t>
            </a:r>
          </a:p>
          <a:p>
            <a:r>
              <a:rPr lang="es-ES" dirty="0" smtClean="0"/>
              <a:t>}</a:t>
            </a:r>
          </a:p>
          <a:p>
            <a:endParaRPr lang="es-ES" dirty="0" smtClean="0"/>
          </a:p>
          <a:p>
            <a:r>
              <a:rPr lang="es-ES" dirty="0" err="1" smtClean="0"/>
              <a:t>public</a:t>
            </a:r>
            <a:r>
              <a:rPr lang="es-ES" dirty="0" smtClean="0"/>
              <a:t> </a:t>
            </a:r>
            <a:r>
              <a:rPr lang="es-ES" dirty="0" err="1" smtClean="0"/>
              <a:t>class</a:t>
            </a:r>
            <a:r>
              <a:rPr lang="es-ES" dirty="0" smtClean="0"/>
              <a:t> </a:t>
            </a:r>
            <a:r>
              <a:rPr lang="es-ES" dirty="0" err="1" smtClean="0"/>
              <a:t>VehiculoFactory</a:t>
            </a:r>
            <a:r>
              <a:rPr lang="es-ES" dirty="0" smtClean="0"/>
              <a:t> {</a:t>
            </a:r>
          </a:p>
          <a:p>
            <a:r>
              <a:rPr lang="es-ES" dirty="0" smtClean="0"/>
              <a:t>     </a:t>
            </a:r>
            <a:r>
              <a:rPr lang="es-ES" dirty="0" err="1" smtClean="0"/>
              <a:t>public</a:t>
            </a:r>
            <a:r>
              <a:rPr lang="es-ES" dirty="0" smtClean="0"/>
              <a:t> </a:t>
            </a:r>
            <a:r>
              <a:rPr lang="es-ES" sz="2000" dirty="0" err="1" smtClean="0">
                <a:solidFill>
                  <a:srgbClr val="003399"/>
                </a:solidFill>
                <a:latin typeface="Courier New" pitchFamily="49" charset="0"/>
                <a:cs typeface="Courier New" pitchFamily="49" charset="0"/>
              </a:rPr>
              <a:t>Vehiculo</a:t>
            </a:r>
            <a:r>
              <a:rPr lang="es-ES" dirty="0" smtClean="0"/>
              <a:t> </a:t>
            </a:r>
            <a:r>
              <a:rPr lang="es-ES" dirty="0" err="1" smtClean="0"/>
              <a:t>construyeVehiculo</a:t>
            </a:r>
            <a:r>
              <a:rPr lang="es-ES" dirty="0" smtClean="0"/>
              <a:t>() {</a:t>
            </a:r>
          </a:p>
          <a:p>
            <a:r>
              <a:rPr lang="es-ES" dirty="0" smtClean="0"/>
              <a:t>        </a:t>
            </a:r>
            <a:r>
              <a:rPr lang="es-ES" sz="2000" dirty="0" err="1" smtClean="0">
                <a:solidFill>
                  <a:srgbClr val="003399"/>
                </a:solidFill>
                <a:latin typeface="Courier New" pitchFamily="49" charset="0"/>
                <a:cs typeface="Courier New" pitchFamily="49" charset="0"/>
              </a:rPr>
              <a:t>Vehiculo</a:t>
            </a:r>
            <a:r>
              <a:rPr lang="es-ES" dirty="0" smtClean="0"/>
              <a:t> </a:t>
            </a:r>
            <a:r>
              <a:rPr lang="es-ES" dirty="0" err="1" smtClean="0"/>
              <a:t>vehiculo</a:t>
            </a:r>
            <a:r>
              <a:rPr lang="es-ES" dirty="0" smtClean="0"/>
              <a:t> = new </a:t>
            </a:r>
            <a:r>
              <a:rPr lang="es-ES" sz="2000" dirty="0" err="1" smtClean="0">
                <a:solidFill>
                  <a:srgbClr val="003399"/>
                </a:solidFill>
                <a:latin typeface="Courier New" pitchFamily="49" charset="0"/>
                <a:cs typeface="Courier New" pitchFamily="49" charset="0"/>
              </a:rPr>
              <a:t>Vehiculo</a:t>
            </a:r>
            <a:r>
              <a:rPr lang="es-ES" dirty="0" smtClean="0"/>
              <a:t>();</a:t>
            </a:r>
          </a:p>
          <a:p>
            <a:r>
              <a:rPr lang="es-ES" dirty="0" smtClean="0"/>
              <a:t>        </a:t>
            </a:r>
            <a:r>
              <a:rPr lang="es-ES" sz="2000" dirty="0" smtClean="0">
                <a:solidFill>
                  <a:srgbClr val="003399"/>
                </a:solidFill>
                <a:latin typeface="Courier New" pitchFamily="49" charset="0"/>
                <a:cs typeface="Courier New" pitchFamily="49" charset="0"/>
              </a:rPr>
              <a:t>Motor</a:t>
            </a:r>
            <a:r>
              <a:rPr lang="es-ES" dirty="0" smtClean="0"/>
              <a:t> </a:t>
            </a:r>
            <a:r>
              <a:rPr lang="es-ES" dirty="0" err="1" smtClean="0"/>
              <a:t>motor</a:t>
            </a:r>
            <a:r>
              <a:rPr lang="es-ES" dirty="0" smtClean="0"/>
              <a:t> = new Motor();</a:t>
            </a:r>
          </a:p>
          <a:p>
            <a:r>
              <a:rPr lang="es-ES" dirty="0" smtClean="0"/>
              <a:t>        </a:t>
            </a:r>
            <a:r>
              <a:rPr lang="es-ES" dirty="0" err="1" smtClean="0"/>
              <a:t>vehiculo.</a:t>
            </a:r>
            <a:r>
              <a:rPr lang="es-ES" sz="2000" dirty="0" err="1" smtClean="0">
                <a:solidFill>
                  <a:srgbClr val="006633"/>
                </a:solidFill>
                <a:latin typeface="Courier New" pitchFamily="49" charset="0"/>
                <a:cs typeface="Courier New" pitchFamily="49" charset="0"/>
              </a:rPr>
              <a:t>setMotor</a:t>
            </a:r>
            <a:r>
              <a:rPr lang="es-ES" dirty="0" smtClean="0"/>
              <a:t>(motor);</a:t>
            </a:r>
          </a:p>
          <a:p>
            <a:r>
              <a:rPr lang="es-ES" dirty="0" smtClean="0"/>
              <a:t>        </a:t>
            </a:r>
            <a:r>
              <a:rPr lang="es-ES" dirty="0" err="1" smtClean="0"/>
              <a:t>return</a:t>
            </a:r>
            <a:r>
              <a:rPr lang="es-ES" dirty="0" smtClean="0"/>
              <a:t> </a:t>
            </a:r>
            <a:r>
              <a:rPr lang="es-ES" dirty="0" err="1" smtClean="0"/>
              <a:t>vehiculo</a:t>
            </a:r>
            <a:r>
              <a:rPr lang="es-ES" dirty="0" smtClean="0"/>
              <a:t>;</a:t>
            </a:r>
          </a:p>
          <a:p>
            <a:r>
              <a:rPr lang="es-ES" dirty="0" smtClean="0"/>
              <a:t>    }</a:t>
            </a:r>
          </a:p>
          <a:p>
            <a:r>
              <a:rPr lang="es-ES" dirty="0" smtClean="0"/>
              <a:t> }.</a:t>
            </a:r>
            <a:endParaRPr lang="es-E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62200"/>
            <a:ext cx="9144000" cy="1200329"/>
          </a:xfrm>
          <a:prstGeom prst="rect">
            <a:avLst/>
          </a:prstGeom>
          <a:noFill/>
        </p:spPr>
        <p:txBody>
          <a:bodyPr wrap="square" rtlCol="0">
            <a:spAutoFit/>
          </a:bodyPr>
          <a:lstStyle/>
          <a:p>
            <a:pPr algn="ctr"/>
            <a:r>
              <a:rPr lang="es-AR" sz="7200" dirty="0" err="1" smtClean="0">
                <a:latin typeface="Arial" pitchFamily="34" charset="0"/>
                <a:cs typeface="Arial" pitchFamily="34" charset="0"/>
              </a:rPr>
              <a:t>Bibliografia</a:t>
            </a:r>
            <a:endParaRPr lang="es-AR" sz="7200"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62200"/>
            <a:ext cx="9144000" cy="2308324"/>
          </a:xfrm>
          <a:prstGeom prst="rect">
            <a:avLst/>
          </a:prstGeom>
          <a:noFill/>
        </p:spPr>
        <p:txBody>
          <a:bodyPr wrap="square" rtlCol="0">
            <a:spAutoFit/>
          </a:bodyPr>
          <a:lstStyle/>
          <a:p>
            <a:pPr algn="ctr"/>
            <a:r>
              <a:rPr lang="es-AR" sz="7200" dirty="0" smtClean="0">
                <a:latin typeface="Arial" pitchFamily="34" charset="0"/>
                <a:cs typeface="Arial" pitchFamily="34" charset="0"/>
              </a:rPr>
              <a:t>Arquitectura Enterprise</a:t>
            </a:r>
            <a:endParaRPr lang="es-AR" sz="7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EEA.jpg"/>
          <p:cNvPicPr>
            <a:picLocks noChangeAspect="1"/>
          </p:cNvPicPr>
          <p:nvPr/>
        </p:nvPicPr>
        <p:blipFill>
          <a:blip r:embed="rId3" cstate="print"/>
          <a:stretch>
            <a:fillRect/>
          </a:stretch>
        </p:blipFill>
        <p:spPr>
          <a:xfrm rot="21360181">
            <a:off x="1030081" y="892572"/>
            <a:ext cx="3296070" cy="4131244"/>
          </a:xfrm>
          <a:prstGeom prst="rect">
            <a:avLst/>
          </a:prstGeom>
        </p:spPr>
      </p:pic>
      <p:sp>
        <p:nvSpPr>
          <p:cNvPr id="3" name="Rectangle 2"/>
          <p:cNvSpPr/>
          <p:nvPr/>
        </p:nvSpPr>
        <p:spPr>
          <a:xfrm>
            <a:off x="0" y="5638800"/>
            <a:ext cx="9144000" cy="584775"/>
          </a:xfrm>
          <a:prstGeom prst="rect">
            <a:avLst/>
          </a:prstGeom>
        </p:spPr>
        <p:txBody>
          <a:bodyPr wrap="square">
            <a:spAutoFit/>
          </a:bodyPr>
          <a:lstStyle/>
          <a:p>
            <a:r>
              <a:rPr lang="es-AR" sz="3200" dirty="0" smtClean="0">
                <a:hlinkClick r:id="rId4"/>
              </a:rPr>
              <a:t>http://alistair.cockburn.us/Hexagonal+architecture</a:t>
            </a:r>
            <a:endParaRPr lang="es-AR" sz="3200" dirty="0"/>
          </a:p>
        </p:txBody>
      </p:sp>
      <p:pic>
        <p:nvPicPr>
          <p:cNvPr id="4" name="Picture 3" descr="domain_driven_design7.jpg"/>
          <p:cNvPicPr>
            <a:picLocks noChangeAspect="1"/>
          </p:cNvPicPr>
          <p:nvPr/>
        </p:nvPicPr>
        <p:blipFill>
          <a:blip r:embed="rId5" cstate="print"/>
          <a:stretch>
            <a:fillRect/>
          </a:stretch>
        </p:blipFill>
        <p:spPr>
          <a:xfrm>
            <a:off x="5105400" y="685800"/>
            <a:ext cx="3048000" cy="389572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300" fill="hold">
                                          <p:stCondLst>
                                            <p:cond delay="0"/>
                                          </p:stCondLst>
                                        </p:cTn>
                                        <p:tgtEl>
                                          <p:spTgt spid="2"/>
                                        </p:tgtEl>
                                        <p:attrNameLst>
                                          <p:attrName>ppt_x</p:attrName>
                                        </p:attrNameLst>
                                      </p:cBhvr>
                                    </p:anim>
                                    <p:anim from="0" to="-1.0" calcmode="lin" valueType="num">
                                      <p:cBhvr>
                                        <p:cTn id="8" dur="100" decel="50000" autoRev="1" fill="hold">
                                          <p:stCondLst>
                                            <p:cond delay="300"/>
                                          </p:stCondLst>
                                        </p:cTn>
                                        <p:tgtEl>
                                          <p:spTgt spid="2"/>
                                        </p:tgtEl>
                                        <p:attrNameLst>
                                          <p:attrName>xshear</p:attrName>
                                        </p:attrNameLst>
                                      </p:cBhvr>
                                    </p:anim>
                                    <p:animScale>
                                      <p:cBhvr>
                                        <p:cTn id="9" dur="100" decel="100000" autoRev="1" fill="hold">
                                          <p:stCondLst>
                                            <p:cond delay="300"/>
                                          </p:stCondLst>
                                        </p:cTn>
                                        <p:tgtEl>
                                          <p:spTgt spid="2"/>
                                        </p:tgtEl>
                                      </p:cBhvr>
                                      <p:from x="100000" y="100000"/>
                                      <p:to x="80000" y="100000"/>
                                    </p:animScale>
                                    <p:anim by="(#ppt_h/3+#ppt_w*0.1)" calcmode="lin" valueType="num">
                                      <p:cBhvr additive="sum">
                                        <p:cTn id="10" dur="100" decel="100000" autoRev="1" fill="hold">
                                          <p:stCondLst>
                                            <p:cond delay="3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www.deviantart.com/download/91619710/Riddler_Wallpaper_by_Darthkoolguy.jpg"/>
          <p:cNvPicPr>
            <a:picLocks noChangeAspect="1" noChangeArrowheads="1"/>
          </p:cNvPicPr>
          <p:nvPr/>
        </p:nvPicPr>
        <p:blipFill>
          <a:blip r:embed="rId3" cstate="print"/>
          <a:srcRect/>
          <a:stretch>
            <a:fillRect/>
          </a:stretch>
        </p:blipFill>
        <p:spPr bwMode="auto">
          <a:xfrm>
            <a:off x="-36512" y="-171400"/>
            <a:ext cx="9372533" cy="7029400"/>
          </a:xfrm>
          <a:prstGeom prst="rect">
            <a:avLst/>
          </a:prstGeom>
          <a:noFill/>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055" y="304800"/>
            <a:ext cx="8874545" cy="769441"/>
          </a:xfrm>
          <a:prstGeom prst="rect">
            <a:avLst/>
          </a:prstGeom>
          <a:noFill/>
        </p:spPr>
        <p:txBody>
          <a:bodyPr wrap="none" rtlCol="0">
            <a:spAutoFit/>
          </a:bodyPr>
          <a:lstStyle/>
          <a:p>
            <a:r>
              <a:rPr lang="es-AR" sz="4400" b="1" dirty="0" err="1" smtClean="0">
                <a:solidFill>
                  <a:schemeClr val="accent1"/>
                </a:solidFill>
                <a:latin typeface="Arial" pitchFamily="34" charset="0"/>
                <a:cs typeface="Arial" pitchFamily="34" charset="0"/>
              </a:rPr>
              <a:t>Multiples</a:t>
            </a:r>
            <a:r>
              <a:rPr lang="es-AR" sz="4400" b="1" dirty="0" smtClean="0">
                <a:solidFill>
                  <a:schemeClr val="accent1"/>
                </a:solidFill>
                <a:latin typeface="Arial" pitchFamily="34" charset="0"/>
                <a:cs typeface="Arial" pitchFamily="34" charset="0"/>
              </a:rPr>
              <a:t> usuarios concurrentes</a:t>
            </a:r>
            <a:endParaRPr lang="en-US" sz="4400" b="1" dirty="0" smtClean="0">
              <a:solidFill>
                <a:schemeClr val="accent1"/>
              </a:solidFill>
              <a:latin typeface="Arial" pitchFamily="34" charset="0"/>
              <a:cs typeface="Arial" pitchFamily="34" charset="0"/>
            </a:endParaRPr>
          </a:p>
        </p:txBody>
      </p:sp>
      <p:sp>
        <p:nvSpPr>
          <p:cNvPr id="5" name="TextBox 4"/>
          <p:cNvSpPr txBox="1"/>
          <p:nvPr/>
        </p:nvSpPr>
        <p:spPr>
          <a:xfrm>
            <a:off x="228600" y="3429000"/>
            <a:ext cx="6008376" cy="830997"/>
          </a:xfrm>
          <a:prstGeom prst="rect">
            <a:avLst/>
          </a:prstGeom>
          <a:noFill/>
        </p:spPr>
        <p:txBody>
          <a:bodyPr wrap="none" rtlCol="0">
            <a:spAutoFit/>
          </a:bodyPr>
          <a:lstStyle/>
          <a:p>
            <a:r>
              <a:rPr lang="es-AR" sz="4800" b="1" dirty="0" smtClean="0">
                <a:solidFill>
                  <a:schemeClr val="accent2"/>
                </a:solidFill>
                <a:latin typeface="Arial" pitchFamily="34" charset="0"/>
                <a:cs typeface="Arial" pitchFamily="34" charset="0"/>
              </a:rPr>
              <a:t>Interacción humana</a:t>
            </a:r>
            <a:endParaRPr lang="en-US" sz="4800" b="1" dirty="0" smtClean="0">
              <a:solidFill>
                <a:schemeClr val="accent2"/>
              </a:solidFill>
              <a:latin typeface="Arial" pitchFamily="34" charset="0"/>
              <a:cs typeface="Arial" pitchFamily="34" charset="0"/>
            </a:endParaRPr>
          </a:p>
        </p:txBody>
      </p:sp>
      <p:sp>
        <p:nvSpPr>
          <p:cNvPr id="6" name="TextBox 5"/>
          <p:cNvSpPr txBox="1"/>
          <p:nvPr/>
        </p:nvSpPr>
        <p:spPr>
          <a:xfrm rot="20411977">
            <a:off x="222062" y="4750479"/>
            <a:ext cx="4982454" cy="830997"/>
          </a:xfrm>
          <a:prstGeom prst="rect">
            <a:avLst/>
          </a:prstGeom>
          <a:noFill/>
        </p:spPr>
        <p:txBody>
          <a:bodyPr wrap="none" rtlCol="0">
            <a:spAutoFit/>
          </a:bodyPr>
          <a:lstStyle/>
          <a:p>
            <a:r>
              <a:rPr lang="es-AR" sz="4800" b="1" dirty="0" smtClean="0">
                <a:solidFill>
                  <a:schemeClr val="accent3"/>
                </a:solidFill>
                <a:latin typeface="Arial" pitchFamily="34" charset="0"/>
                <a:cs typeface="Arial" pitchFamily="34" charset="0"/>
              </a:rPr>
              <a:t>Sistemas </a:t>
            </a:r>
            <a:r>
              <a:rPr lang="es-AR" sz="4800" b="1" dirty="0" err="1" smtClean="0">
                <a:solidFill>
                  <a:schemeClr val="accent3"/>
                </a:solidFill>
                <a:latin typeface="Arial" pitchFamily="34" charset="0"/>
                <a:cs typeface="Arial" pitchFamily="34" charset="0"/>
              </a:rPr>
              <a:t>legacy</a:t>
            </a:r>
            <a:endParaRPr lang="en-US" sz="4800" b="1" dirty="0" smtClean="0">
              <a:solidFill>
                <a:schemeClr val="accent3"/>
              </a:solidFill>
              <a:latin typeface="Arial" pitchFamily="34" charset="0"/>
              <a:cs typeface="Arial" pitchFamily="34" charset="0"/>
            </a:endParaRPr>
          </a:p>
        </p:txBody>
      </p:sp>
      <p:sp>
        <p:nvSpPr>
          <p:cNvPr id="7" name="TextBox 6"/>
          <p:cNvSpPr txBox="1"/>
          <p:nvPr/>
        </p:nvSpPr>
        <p:spPr>
          <a:xfrm rot="20540163">
            <a:off x="3666356" y="1966450"/>
            <a:ext cx="5571012" cy="923330"/>
          </a:xfrm>
          <a:prstGeom prst="rect">
            <a:avLst/>
          </a:prstGeom>
          <a:noFill/>
        </p:spPr>
        <p:txBody>
          <a:bodyPr wrap="none" rtlCol="0">
            <a:spAutoFit/>
          </a:bodyPr>
          <a:lstStyle/>
          <a:p>
            <a:r>
              <a:rPr lang="es-AR" sz="5400" b="1" dirty="0" smtClean="0">
                <a:solidFill>
                  <a:schemeClr val="accent4"/>
                </a:solidFill>
                <a:latin typeface="Arial" pitchFamily="34" charset="0"/>
                <a:cs typeface="Arial" pitchFamily="34" charset="0"/>
              </a:rPr>
              <a:t>Transaccionales</a:t>
            </a:r>
            <a:endParaRPr lang="en-US" sz="5400" b="1" dirty="0" smtClean="0">
              <a:solidFill>
                <a:schemeClr val="accent4"/>
              </a:solidFill>
              <a:latin typeface="Arial" pitchFamily="34" charset="0"/>
              <a:cs typeface="Arial" pitchFamily="34" charset="0"/>
            </a:endParaRPr>
          </a:p>
        </p:txBody>
      </p:sp>
      <p:sp>
        <p:nvSpPr>
          <p:cNvPr id="8" name="TextBox 7"/>
          <p:cNvSpPr txBox="1"/>
          <p:nvPr/>
        </p:nvSpPr>
        <p:spPr>
          <a:xfrm rot="1013795">
            <a:off x="497822" y="1664628"/>
            <a:ext cx="3712876" cy="830997"/>
          </a:xfrm>
          <a:prstGeom prst="rect">
            <a:avLst/>
          </a:prstGeom>
          <a:noFill/>
        </p:spPr>
        <p:txBody>
          <a:bodyPr wrap="none" rtlCol="0">
            <a:spAutoFit/>
          </a:bodyPr>
          <a:lstStyle/>
          <a:p>
            <a:r>
              <a:rPr lang="es-AR" sz="4800" b="1" dirty="0" smtClean="0">
                <a:solidFill>
                  <a:schemeClr val="accent5"/>
                </a:solidFill>
                <a:latin typeface="Arial" pitchFamily="34" charset="0"/>
                <a:cs typeface="Arial" pitchFamily="34" charset="0"/>
              </a:rPr>
              <a:t>BD pesadas</a:t>
            </a:r>
            <a:endParaRPr lang="en-US" sz="4800" b="1" dirty="0" smtClean="0">
              <a:solidFill>
                <a:schemeClr val="accent5"/>
              </a:solidFill>
              <a:latin typeface="Arial" pitchFamily="34" charset="0"/>
              <a:cs typeface="Arial" pitchFamily="34" charset="0"/>
            </a:endParaRPr>
          </a:p>
        </p:txBody>
      </p:sp>
      <p:sp>
        <p:nvSpPr>
          <p:cNvPr id="9" name="TextBox 8"/>
          <p:cNvSpPr txBox="1"/>
          <p:nvPr/>
        </p:nvSpPr>
        <p:spPr>
          <a:xfrm rot="19462163">
            <a:off x="3723978" y="4042422"/>
            <a:ext cx="5631670" cy="1569660"/>
          </a:xfrm>
          <a:prstGeom prst="rect">
            <a:avLst/>
          </a:prstGeom>
          <a:noFill/>
        </p:spPr>
        <p:txBody>
          <a:bodyPr wrap="none" rtlCol="0">
            <a:spAutoFit/>
          </a:bodyPr>
          <a:lstStyle/>
          <a:p>
            <a:pPr algn="ctr"/>
            <a:r>
              <a:rPr lang="es-AR" sz="4800" b="1" dirty="0" smtClean="0">
                <a:solidFill>
                  <a:schemeClr val="accent6"/>
                </a:solidFill>
                <a:latin typeface="Arial" pitchFamily="34" charset="0"/>
                <a:cs typeface="Arial" pitchFamily="34" charset="0"/>
              </a:rPr>
              <a:t>Integración con</a:t>
            </a:r>
          </a:p>
          <a:p>
            <a:pPr algn="ctr"/>
            <a:r>
              <a:rPr lang="es-AR" sz="4800" b="1" dirty="0" smtClean="0">
                <a:solidFill>
                  <a:schemeClr val="accent6"/>
                </a:solidFill>
                <a:latin typeface="Arial" pitchFamily="34" charset="0"/>
                <a:cs typeface="Arial" pitchFamily="34" charset="0"/>
              </a:rPr>
              <a:t>Sistemas externos</a:t>
            </a:r>
            <a:endParaRPr lang="en-US" sz="4800" b="1" dirty="0" smtClean="0">
              <a:solidFill>
                <a:schemeClr val="accent6"/>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2000"/>
                                        <p:tgtEl>
                                          <p:spTgt spid="9">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fade">
                                      <p:cBhvr>
                                        <p:cTn id="20" dur="2000"/>
                                        <p:tgtEl>
                                          <p:spTgt spid="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20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2000"/>
                                        <p:tgtEl>
                                          <p:spTgt spid="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build="allAtOnce"/>
      <p:bldP spid="7" grpId="0" build="allAtOnce"/>
      <p:bldP spid="8" grpId="0" build="allAtOnce"/>
      <p:bldP spid="9"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nextortelecom.com/nextor_voip/images/stories/rompecabeza.jpg"/>
          <p:cNvPicPr>
            <a:picLocks noChangeAspect="1" noChangeArrowheads="1"/>
          </p:cNvPicPr>
          <p:nvPr/>
        </p:nvPicPr>
        <p:blipFill>
          <a:blip r:embed="rId3" cstate="print"/>
          <a:srcRect/>
          <a:stretch>
            <a:fillRect/>
          </a:stretch>
        </p:blipFill>
        <p:spPr bwMode="auto">
          <a:xfrm>
            <a:off x="5867400" y="381000"/>
            <a:ext cx="2590800" cy="2590802"/>
          </a:xfrm>
          <a:prstGeom prst="rect">
            <a:avLst/>
          </a:prstGeom>
          <a:noFill/>
        </p:spPr>
      </p:pic>
      <p:pic>
        <p:nvPicPr>
          <p:cNvPr id="1028" name="Picture 4" descr="http://tecnotrekos.blogtvargentina.com.ar/img/Image/Tecnotrekos/2008/Agosto/despertador-qc.jpg"/>
          <p:cNvPicPr>
            <a:picLocks noChangeAspect="1" noChangeArrowheads="1"/>
          </p:cNvPicPr>
          <p:nvPr/>
        </p:nvPicPr>
        <p:blipFill>
          <a:blip r:embed="rId4" cstate="print"/>
          <a:srcRect/>
          <a:stretch>
            <a:fillRect/>
          </a:stretch>
        </p:blipFill>
        <p:spPr bwMode="auto">
          <a:xfrm>
            <a:off x="304800" y="1920240"/>
            <a:ext cx="5638800" cy="4511041"/>
          </a:xfrm>
          <a:prstGeom prst="rect">
            <a:avLst/>
          </a:prstGeom>
          <a:noFill/>
        </p:spPr>
      </p:pic>
      <p:sp>
        <p:nvSpPr>
          <p:cNvPr id="4" name="TextBox 3"/>
          <p:cNvSpPr txBox="1"/>
          <p:nvPr/>
        </p:nvSpPr>
        <p:spPr>
          <a:xfrm>
            <a:off x="465955" y="290050"/>
            <a:ext cx="4839786" cy="2769989"/>
          </a:xfrm>
          <a:prstGeom prst="rect">
            <a:avLst/>
          </a:prstGeom>
          <a:noFill/>
        </p:spPr>
        <p:txBody>
          <a:bodyPr wrap="none" rtlCol="0">
            <a:spAutoFit/>
          </a:bodyPr>
          <a:lstStyle/>
          <a:p>
            <a:r>
              <a:rPr lang="es-AR" sz="6600" b="1" dirty="0" smtClean="0">
                <a:solidFill>
                  <a:schemeClr val="accent4"/>
                </a:solidFill>
                <a:latin typeface="Arial" pitchFamily="34" charset="0"/>
                <a:cs typeface="Arial" pitchFamily="34" charset="0"/>
              </a:rPr>
              <a:t>NO</a:t>
            </a:r>
            <a:r>
              <a:rPr lang="es-AR" sz="5400" b="1" dirty="0" smtClean="0">
                <a:solidFill>
                  <a:schemeClr val="accent4"/>
                </a:solidFill>
                <a:latin typeface="Arial" pitchFamily="34" charset="0"/>
                <a:cs typeface="Arial" pitchFamily="34" charset="0"/>
              </a:rPr>
              <a:t> es fuerza </a:t>
            </a:r>
          </a:p>
          <a:p>
            <a:r>
              <a:rPr lang="es-AR" sz="5400" b="1" dirty="0" smtClean="0">
                <a:solidFill>
                  <a:schemeClr val="accent4"/>
                </a:solidFill>
                <a:latin typeface="Arial" pitchFamily="34" charset="0"/>
                <a:cs typeface="Arial" pitchFamily="34" charset="0"/>
              </a:rPr>
              <a:t>bruta la </a:t>
            </a:r>
          </a:p>
          <a:p>
            <a:r>
              <a:rPr lang="es-AR" sz="5400" b="1" dirty="0" smtClean="0">
                <a:solidFill>
                  <a:schemeClr val="accent4"/>
                </a:solidFill>
                <a:latin typeface="Arial" pitchFamily="34" charset="0"/>
                <a:cs typeface="Arial" pitchFamily="34" charset="0"/>
              </a:rPr>
              <a:t>elección</a:t>
            </a:r>
            <a:endParaRPr lang="en-US" sz="5400" b="1" dirty="0" smtClean="0">
              <a:solidFill>
                <a:schemeClr val="accent4"/>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5276671"/>
            <a:ext cx="9144000" cy="1200329"/>
          </a:xfrm>
          <a:prstGeom prst="rect">
            <a:avLst/>
          </a:prstGeom>
          <a:noFill/>
        </p:spPr>
        <p:txBody>
          <a:bodyPr wrap="square" rtlCol="0">
            <a:spAutoFit/>
          </a:bodyPr>
          <a:lstStyle/>
          <a:p>
            <a:pPr algn="ctr"/>
            <a:r>
              <a:rPr lang="es-AR" sz="7200" dirty="0" err="1" smtClean="0">
                <a:latin typeface="Arial" pitchFamily="34" charset="0"/>
                <a:cs typeface="Arial" pitchFamily="34" charset="0"/>
              </a:rPr>
              <a:t>Tiers</a:t>
            </a:r>
            <a:r>
              <a:rPr lang="es-AR" sz="7200" dirty="0" smtClean="0">
                <a:latin typeface="Arial" pitchFamily="34" charset="0"/>
                <a:cs typeface="Arial" pitchFamily="34" charset="0"/>
              </a:rPr>
              <a:t> &amp; </a:t>
            </a:r>
            <a:r>
              <a:rPr lang="es-AR" sz="7200" dirty="0" err="1" smtClean="0">
                <a:latin typeface="Arial" pitchFamily="34" charset="0"/>
                <a:cs typeface="Arial" pitchFamily="34" charset="0"/>
              </a:rPr>
              <a:t>Layers</a:t>
            </a:r>
            <a:endParaRPr lang="es-AR" sz="7200" dirty="0">
              <a:latin typeface="Arial" pitchFamily="34" charset="0"/>
              <a:cs typeface="Arial" pitchFamily="34" charset="0"/>
            </a:endParaRPr>
          </a:p>
        </p:txBody>
      </p:sp>
      <p:sp>
        <p:nvSpPr>
          <p:cNvPr id="3" name="TextBox 2"/>
          <p:cNvSpPr txBox="1"/>
          <p:nvPr/>
        </p:nvSpPr>
        <p:spPr>
          <a:xfrm>
            <a:off x="152400" y="0"/>
            <a:ext cx="9144000" cy="1015663"/>
          </a:xfrm>
          <a:prstGeom prst="rect">
            <a:avLst/>
          </a:prstGeom>
          <a:noFill/>
        </p:spPr>
        <p:txBody>
          <a:bodyPr wrap="square" rtlCol="0">
            <a:spAutoFit/>
          </a:bodyPr>
          <a:lstStyle/>
          <a:p>
            <a:pPr algn="ctr"/>
            <a:r>
              <a:rPr lang="es-AR" sz="6000" dirty="0" smtClean="0">
                <a:latin typeface="Arial" pitchFamily="34" charset="0"/>
                <a:cs typeface="Arial" pitchFamily="34" charset="0"/>
              </a:rPr>
              <a:t>Arquitectura Enterprise</a:t>
            </a:r>
            <a:endParaRPr lang="es-AR" sz="6000" dirty="0">
              <a:latin typeface="Arial" pitchFamily="34" charset="0"/>
              <a:cs typeface="Arial" pitchFamily="34" charset="0"/>
            </a:endParaRPr>
          </a:p>
        </p:txBody>
      </p:sp>
      <p:pic>
        <p:nvPicPr>
          <p:cNvPr id="50178" name="Picture 2" descr="http://webmsi.free.fr/Web-0601-GRB/entreprise.jpg"/>
          <p:cNvPicPr>
            <a:picLocks noChangeAspect="1" noChangeArrowheads="1"/>
          </p:cNvPicPr>
          <p:nvPr/>
        </p:nvPicPr>
        <p:blipFill>
          <a:blip r:embed="rId3" cstate="print"/>
          <a:srcRect/>
          <a:stretch>
            <a:fillRect/>
          </a:stretch>
        </p:blipFill>
        <p:spPr bwMode="auto">
          <a:xfrm>
            <a:off x="1981200" y="1295400"/>
            <a:ext cx="4648200" cy="369581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30997"/>
          </a:xfrm>
          <a:prstGeom prst="rect">
            <a:avLst/>
          </a:prstGeom>
          <a:noFill/>
        </p:spPr>
        <p:txBody>
          <a:bodyPr wrap="square" rtlCol="0">
            <a:spAutoFit/>
          </a:bodyPr>
          <a:lstStyle/>
          <a:p>
            <a:pPr algn="ctr"/>
            <a:r>
              <a:rPr lang="es-AR" sz="4800" dirty="0" smtClean="0">
                <a:latin typeface="Arial" pitchFamily="34" charset="0"/>
                <a:cs typeface="Arial" pitchFamily="34" charset="0"/>
              </a:rPr>
              <a:t>2 </a:t>
            </a:r>
            <a:r>
              <a:rPr lang="es-AR" sz="4800" dirty="0" err="1" smtClean="0">
                <a:latin typeface="Arial" pitchFamily="34" charset="0"/>
                <a:cs typeface="Arial" pitchFamily="34" charset="0"/>
              </a:rPr>
              <a:t>tiers</a:t>
            </a:r>
            <a:endParaRPr lang="es-AR" sz="4800" dirty="0">
              <a:latin typeface="Arial" pitchFamily="34" charset="0"/>
              <a:cs typeface="Arial" pitchFamily="34" charset="0"/>
            </a:endParaRPr>
          </a:p>
        </p:txBody>
      </p:sp>
      <p:grpSp>
        <p:nvGrpSpPr>
          <p:cNvPr id="3" name="Group 2"/>
          <p:cNvGrpSpPr/>
          <p:nvPr/>
        </p:nvGrpSpPr>
        <p:grpSpPr>
          <a:xfrm>
            <a:off x="609600" y="1066800"/>
            <a:ext cx="1371600" cy="4648200"/>
            <a:chOff x="762000" y="1066800"/>
            <a:chExt cx="1371600" cy="4648200"/>
          </a:xfrm>
        </p:grpSpPr>
        <p:grpSp>
          <p:nvGrpSpPr>
            <p:cNvPr id="4" name="Group 87"/>
            <p:cNvGrpSpPr/>
            <p:nvPr/>
          </p:nvGrpSpPr>
          <p:grpSpPr>
            <a:xfrm>
              <a:off x="838200" y="1066800"/>
              <a:ext cx="1295400" cy="1066800"/>
              <a:chOff x="457200" y="2362200"/>
              <a:chExt cx="1295400" cy="1066800"/>
            </a:xfrm>
          </p:grpSpPr>
          <p:sp>
            <p:nvSpPr>
              <p:cNvPr id="8" name="Rectangle 7"/>
              <p:cNvSpPr/>
              <p:nvPr/>
            </p:nvSpPr>
            <p:spPr>
              <a:xfrm>
                <a:off x="533400" y="2362200"/>
                <a:ext cx="1143000" cy="762000"/>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 name="Trapezoid 8"/>
              <p:cNvSpPr/>
              <p:nvPr/>
            </p:nvSpPr>
            <p:spPr>
              <a:xfrm>
                <a:off x="457200" y="3124200"/>
                <a:ext cx="1295400" cy="304800"/>
              </a:xfrm>
              <a:prstGeom prst="trapezoid">
                <a:avLst/>
              </a:prstGeom>
              <a:solidFill>
                <a:schemeClr val="tx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5" name="Group 91"/>
            <p:cNvGrpSpPr/>
            <p:nvPr/>
          </p:nvGrpSpPr>
          <p:grpSpPr>
            <a:xfrm>
              <a:off x="762000" y="4648200"/>
              <a:ext cx="1295400" cy="1066800"/>
              <a:chOff x="609600" y="2133600"/>
              <a:chExt cx="1295400" cy="1066800"/>
            </a:xfrm>
          </p:grpSpPr>
          <p:sp>
            <p:nvSpPr>
              <p:cNvPr id="6" name="Rectangle 5"/>
              <p:cNvSpPr/>
              <p:nvPr/>
            </p:nvSpPr>
            <p:spPr>
              <a:xfrm>
                <a:off x="685800" y="2133600"/>
                <a:ext cx="1143000" cy="762000"/>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7" name="Trapezoid 6"/>
              <p:cNvSpPr/>
              <p:nvPr/>
            </p:nvSpPr>
            <p:spPr>
              <a:xfrm>
                <a:off x="609600" y="2895600"/>
                <a:ext cx="1295400" cy="304800"/>
              </a:xfrm>
              <a:prstGeom prst="trapezoid">
                <a:avLst/>
              </a:prstGeom>
              <a:solidFill>
                <a:schemeClr val="tx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10" name="Group 9"/>
          <p:cNvGrpSpPr/>
          <p:nvPr/>
        </p:nvGrpSpPr>
        <p:grpSpPr>
          <a:xfrm>
            <a:off x="7772400" y="914400"/>
            <a:ext cx="1066800" cy="4648200"/>
            <a:chOff x="7924800" y="914400"/>
            <a:chExt cx="1066800" cy="4648200"/>
          </a:xfrm>
        </p:grpSpPr>
        <p:sp>
          <p:nvSpPr>
            <p:cNvPr id="11" name="Can 10"/>
            <p:cNvSpPr/>
            <p:nvPr/>
          </p:nvSpPr>
          <p:spPr>
            <a:xfrm>
              <a:off x="7924800" y="914400"/>
              <a:ext cx="1066800" cy="12954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dirty="0"/>
            </a:p>
          </p:txBody>
        </p:sp>
        <p:sp>
          <p:nvSpPr>
            <p:cNvPr id="12" name="Can 11"/>
            <p:cNvSpPr/>
            <p:nvPr/>
          </p:nvSpPr>
          <p:spPr>
            <a:xfrm>
              <a:off x="7924800" y="4267200"/>
              <a:ext cx="1066800" cy="12954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dirty="0"/>
            </a:p>
          </p:txBody>
        </p:sp>
      </p:grpSp>
      <p:cxnSp>
        <p:nvCxnSpPr>
          <p:cNvPr id="13" name="Straight Arrow Connector 12"/>
          <p:cNvCxnSpPr/>
          <p:nvPr/>
        </p:nvCxnSpPr>
        <p:spPr>
          <a:xfrm>
            <a:off x="2133600" y="1600200"/>
            <a:ext cx="54864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a:off x="2133600" y="1828800"/>
            <a:ext cx="5562600" cy="2753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a:off x="1981200" y="5029200"/>
            <a:ext cx="5715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ayas grises">
  <a:themeElements>
    <a:clrScheme name="Rayas gris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Rayas gris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6350"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Rayas gris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Rayas gris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Rayas gris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Rayas gris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3693</TotalTime>
  <Words>1256</Words>
  <Application>Microsoft Office PowerPoint</Application>
  <PresentationFormat>On-screen Show (4:3)</PresentationFormat>
  <Paragraphs>398</Paragraphs>
  <Slides>51</Slides>
  <Notes>47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51</vt:i4>
      </vt:variant>
    </vt:vector>
  </HeadingPairs>
  <TitlesOfParts>
    <vt:vector size="65" baseType="lpstr">
      <vt:lpstr>Arial</vt:lpstr>
      <vt:lpstr>Bell MT</vt:lpstr>
      <vt:lpstr>Calibri</vt:lpstr>
      <vt:lpstr>Constantia</vt:lpstr>
      <vt:lpstr>Courier New</vt:lpstr>
      <vt:lpstr>Lucida Bright</vt:lpstr>
      <vt:lpstr>Segoe UI</vt:lpstr>
      <vt:lpstr>Segoe UI Light</vt:lpstr>
      <vt:lpstr>Segoe UI Semibold</vt:lpstr>
      <vt:lpstr>Tahoma</vt:lpstr>
      <vt:lpstr>Verdana</vt:lpstr>
      <vt:lpstr>Wingdings</vt:lpstr>
      <vt:lpstr>Office Theme</vt:lpstr>
      <vt:lpstr>Rayas grises</vt:lpstr>
      <vt:lpstr>Desarrollo de aplicaciones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Enfoques de Arquitectura – Arquitectura WEB convencional </vt:lpstr>
      <vt:lpstr>Enfoques de Arquitectura – Micro Servicios </vt:lpstr>
      <vt:lpstr>Enfoques de Arquitectura – Escalabilidad Horizontal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Cristian Lopez</dc:creator>
  <cp:lastModifiedBy>Cristian Lopez</cp:lastModifiedBy>
  <cp:revision>144</cp:revision>
  <dcterms:created xsi:type="dcterms:W3CDTF">2006-08-16T00:00:00Z</dcterms:created>
  <dcterms:modified xsi:type="dcterms:W3CDTF">2018-03-27T22:13:28Z</dcterms:modified>
</cp:coreProperties>
</file>