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60" r:id="rId5"/>
  </p:sldMasterIdLst>
  <p:notesMasterIdLst>
    <p:notesMasterId r:id="rId120"/>
  </p:notesMasterIdLst>
  <p:sldIdLst>
    <p:sldId id="575" r:id="rId6"/>
    <p:sldId id="544" r:id="rId7"/>
    <p:sldId id="570" r:id="rId8"/>
    <p:sldId id="508" r:id="rId9"/>
    <p:sldId id="523" r:id="rId10"/>
    <p:sldId id="524" r:id="rId11"/>
    <p:sldId id="525" r:id="rId12"/>
    <p:sldId id="526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41" r:id="rId21"/>
    <p:sldId id="567" r:id="rId22"/>
    <p:sldId id="569" r:id="rId23"/>
    <p:sldId id="553" r:id="rId24"/>
    <p:sldId id="554" r:id="rId25"/>
    <p:sldId id="555" r:id="rId26"/>
    <p:sldId id="556" r:id="rId27"/>
    <p:sldId id="557" r:id="rId28"/>
    <p:sldId id="560" r:id="rId29"/>
    <p:sldId id="561" r:id="rId30"/>
    <p:sldId id="562" r:id="rId31"/>
    <p:sldId id="564" r:id="rId32"/>
    <p:sldId id="565" r:id="rId33"/>
    <p:sldId id="566" r:id="rId34"/>
    <p:sldId id="571" r:id="rId35"/>
    <p:sldId id="572" r:id="rId36"/>
    <p:sldId id="549" r:id="rId37"/>
    <p:sldId id="517" r:id="rId38"/>
    <p:sldId id="518" r:id="rId39"/>
    <p:sldId id="519" r:id="rId40"/>
    <p:sldId id="520" r:id="rId41"/>
    <p:sldId id="521" r:id="rId42"/>
    <p:sldId id="398" r:id="rId43"/>
    <p:sldId id="506" r:id="rId44"/>
    <p:sldId id="516" r:id="rId45"/>
    <p:sldId id="405" r:id="rId46"/>
    <p:sldId id="406" r:id="rId47"/>
    <p:sldId id="407" r:id="rId48"/>
    <p:sldId id="408" r:id="rId49"/>
    <p:sldId id="510" r:id="rId50"/>
    <p:sldId id="410" r:id="rId51"/>
    <p:sldId id="411" r:id="rId52"/>
    <p:sldId id="412" r:id="rId53"/>
    <p:sldId id="511" r:id="rId54"/>
    <p:sldId id="414" r:id="rId55"/>
    <p:sldId id="415" r:id="rId56"/>
    <p:sldId id="416" r:id="rId57"/>
    <p:sldId id="417" r:id="rId58"/>
    <p:sldId id="512" r:id="rId59"/>
    <p:sldId id="419" r:id="rId60"/>
    <p:sldId id="420" r:id="rId61"/>
    <p:sldId id="421" r:id="rId62"/>
    <p:sldId id="422" r:id="rId63"/>
    <p:sldId id="423" r:id="rId64"/>
    <p:sldId id="424" r:id="rId65"/>
    <p:sldId id="490" r:id="rId66"/>
    <p:sldId id="513" r:id="rId67"/>
    <p:sldId id="426" r:id="rId68"/>
    <p:sldId id="427" r:id="rId69"/>
    <p:sldId id="428" r:id="rId70"/>
    <p:sldId id="429" r:id="rId71"/>
    <p:sldId id="430" r:id="rId72"/>
    <p:sldId id="514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91" r:id="rId86"/>
    <p:sldId id="492" r:id="rId87"/>
    <p:sldId id="547" r:id="rId88"/>
    <p:sldId id="545" r:id="rId89"/>
    <p:sldId id="548" r:id="rId90"/>
    <p:sldId id="546" r:id="rId91"/>
    <p:sldId id="454" r:id="rId92"/>
    <p:sldId id="465" r:id="rId93"/>
    <p:sldId id="466" r:id="rId94"/>
    <p:sldId id="467" r:id="rId95"/>
    <p:sldId id="468" r:id="rId96"/>
    <p:sldId id="469" r:id="rId97"/>
    <p:sldId id="470" r:id="rId98"/>
    <p:sldId id="471" r:id="rId99"/>
    <p:sldId id="472" r:id="rId100"/>
    <p:sldId id="473" r:id="rId101"/>
    <p:sldId id="474" r:id="rId102"/>
    <p:sldId id="475" r:id="rId103"/>
    <p:sldId id="476" r:id="rId104"/>
    <p:sldId id="477" r:id="rId105"/>
    <p:sldId id="478" r:id="rId106"/>
    <p:sldId id="479" r:id="rId107"/>
    <p:sldId id="480" r:id="rId108"/>
    <p:sldId id="481" r:id="rId109"/>
    <p:sldId id="482" r:id="rId110"/>
    <p:sldId id="483" r:id="rId111"/>
    <p:sldId id="484" r:id="rId112"/>
    <p:sldId id="485" r:id="rId113"/>
    <p:sldId id="486" r:id="rId114"/>
    <p:sldId id="487" r:id="rId115"/>
    <p:sldId id="488" r:id="rId116"/>
    <p:sldId id="489" r:id="rId117"/>
    <p:sldId id="294" r:id="rId118"/>
    <p:sldId id="574" r:id="rId11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NEWKIRK" initials="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68947" autoAdjust="0"/>
  </p:normalViewPr>
  <p:slideViewPr>
    <p:cSldViewPr showGuides="1">
      <p:cViewPr varScale="1">
        <p:scale>
          <a:sx n="47" d="100"/>
          <a:sy n="47" d="100"/>
        </p:scale>
        <p:origin x="185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6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theme" Target="theme/theme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F6104E4-6B58-4683-B0EA-ACDB71E5BBE6}" type="datetimeFigureOut">
              <a:rPr lang="es-AR" smtClean="0"/>
              <a:pPr/>
              <a:t>13/3/2018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0C4397B-B60B-434F-BA39-7026503DD136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180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08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“h” is a </a:t>
            </a:r>
            <a:r>
              <a:rPr lang="en-US" noProof="0" dirty="0" err="1" smtClean="0"/>
              <a:t>noninformative</a:t>
            </a:r>
            <a:r>
              <a:rPr lang="en-US" baseline="0" noProof="0" dirty="0" smtClean="0"/>
              <a:t> name</a:t>
            </a:r>
            <a:r>
              <a:rPr lang="en-US" noProof="0" dirty="0" smtClean="0"/>
              <a:t>! </a:t>
            </a:r>
          </a:p>
          <a:p>
            <a:r>
              <a:rPr lang="en-US" noProof="0" dirty="0" smtClean="0"/>
              <a:t>“h” provide</a:t>
            </a:r>
            <a:r>
              <a:rPr lang="en-US" baseline="0" noProof="0" dirty="0" smtClean="0"/>
              <a:t> no clue to the author intention.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29395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118779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See</a:t>
            </a:r>
            <a:r>
              <a:rPr lang="es-AR" dirty="0" smtClean="0"/>
              <a:t> </a:t>
            </a:r>
            <a:r>
              <a:rPr lang="es-AR" dirty="0" err="1" smtClean="0"/>
              <a:t>this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hear</a:t>
            </a:r>
            <a:r>
              <a:rPr lang="es-AR" dirty="0" smtClean="0"/>
              <a:t>:</a:t>
            </a:r>
          </a:p>
          <a:p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handles</a:t>
            </a:r>
            <a:r>
              <a:rPr lang="es-AR" dirty="0" smtClean="0"/>
              <a:t> </a:t>
            </a:r>
            <a:r>
              <a:rPr lang="es-AR" dirty="0" err="1" smtClean="0"/>
              <a:t>ranges</a:t>
            </a:r>
            <a:r>
              <a:rPr lang="es-AR" dirty="0" smtClean="0"/>
              <a:t> </a:t>
            </a:r>
            <a:r>
              <a:rPr lang="es-AR" dirty="0" err="1" smtClean="0"/>
              <a:t>values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with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primitives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(</a:t>
            </a:r>
            <a:r>
              <a:rPr lang="es-AR" baseline="0" dirty="0" err="1" smtClean="0"/>
              <a:t>Students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won’t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recognize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until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next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slide</a:t>
            </a:r>
            <a:r>
              <a:rPr lang="es-AR" baseline="0" dirty="0" smtClean="0"/>
              <a:t>, so </a:t>
            </a:r>
            <a:r>
              <a:rPr lang="es-AR" baseline="0" dirty="0" err="1" smtClean="0"/>
              <a:t>pass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)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Check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range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written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understood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easier</a:t>
            </a:r>
            <a:r>
              <a:rPr lang="es-AR" baseline="0" dirty="0" smtClean="0"/>
              <a:t/>
            </a:r>
            <a:br>
              <a:rPr lang="es-AR" baseline="0" dirty="0" smtClean="0"/>
            </a:br>
            <a:r>
              <a:rPr lang="es-AR" baseline="0" dirty="0" smtClean="0"/>
              <a:t>value &lt; </a:t>
            </a:r>
            <a:r>
              <a:rPr lang="es-AR" baseline="0" dirty="0" err="1" smtClean="0"/>
              <a:t>inf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limit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sup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limit</a:t>
            </a:r>
            <a:r>
              <a:rPr lang="es-AR" baseline="0" dirty="0" smtClean="0"/>
              <a:t> &lt; value (</a:t>
            </a:r>
            <a:r>
              <a:rPr lang="es-AR" baseline="0" dirty="0" err="1" smtClean="0"/>
              <a:t>outside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range</a:t>
            </a:r>
            <a:r>
              <a:rPr lang="es-AR" baseline="0" dirty="0" smtClean="0"/>
              <a:t>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9053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See</a:t>
            </a:r>
            <a:r>
              <a:rPr lang="es-AR" dirty="0" smtClean="0"/>
              <a:t> </a:t>
            </a:r>
            <a:r>
              <a:rPr lang="es-AR" dirty="0" err="1" smtClean="0"/>
              <a:t>this</a:t>
            </a:r>
            <a:r>
              <a:rPr lang="es-AR" dirty="0" smtClean="0"/>
              <a:t> </a:t>
            </a:r>
            <a:r>
              <a:rPr lang="es-AR" dirty="0" err="1" smtClean="0"/>
              <a:t>again</a:t>
            </a:r>
            <a:r>
              <a:rPr lang="es-AR" dirty="0" smtClean="0"/>
              <a:t>…</a:t>
            </a:r>
          </a:p>
          <a:p>
            <a:endParaRPr lang="es-AR" dirty="0" smtClean="0"/>
          </a:p>
          <a:p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need</a:t>
            </a:r>
            <a:r>
              <a:rPr lang="es-AR" dirty="0" smtClean="0"/>
              <a:t> a </a:t>
            </a:r>
            <a:r>
              <a:rPr lang="es-AR" dirty="0" err="1" smtClean="0"/>
              <a:t>Range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Check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also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range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written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understood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easier</a:t>
            </a:r>
            <a:r>
              <a:rPr lang="es-AR" baseline="0" dirty="0" smtClean="0"/>
              <a:t/>
            </a:r>
            <a:br>
              <a:rPr lang="es-AR" baseline="0" dirty="0" smtClean="0"/>
            </a:br>
            <a:r>
              <a:rPr lang="es-AR" baseline="0" dirty="0" smtClean="0"/>
              <a:t>value &lt; </a:t>
            </a:r>
            <a:r>
              <a:rPr lang="es-AR" baseline="0" dirty="0" err="1" smtClean="0"/>
              <a:t>inf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limit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sup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limit</a:t>
            </a:r>
            <a:r>
              <a:rPr lang="es-AR" baseline="0" dirty="0" smtClean="0"/>
              <a:t> &lt; value (</a:t>
            </a:r>
            <a:r>
              <a:rPr lang="es-AR" baseline="0" dirty="0" err="1" smtClean="0"/>
              <a:t>outside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range</a:t>
            </a:r>
            <a:r>
              <a:rPr lang="es-AR" baseline="0" dirty="0" smtClean="0"/>
              <a:t>)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95448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 </a:t>
            </a:r>
            <a:r>
              <a:rPr lang="es-AR" dirty="0" err="1" smtClean="0"/>
              <a:t>lot</a:t>
            </a:r>
            <a:r>
              <a:rPr lang="es-AR" dirty="0" smtClean="0"/>
              <a:t> of times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use simple </a:t>
            </a:r>
            <a:r>
              <a:rPr lang="es-AR" baseline="0" dirty="0" err="1" smtClean="0"/>
              <a:t>oblects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primitive</a:t>
            </a:r>
            <a:r>
              <a:rPr lang="es-AR" baseline="0" dirty="0" smtClean="0"/>
              <a:t> data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represent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entities</a:t>
            </a:r>
            <a:r>
              <a:rPr lang="es-AR" baseline="0" dirty="0" smtClean="0"/>
              <a:t> in </a:t>
            </a:r>
            <a:r>
              <a:rPr lang="es-AR" baseline="0" dirty="0" err="1" smtClean="0"/>
              <a:t>our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model</a:t>
            </a:r>
            <a:r>
              <a:rPr lang="es-AR" baseline="0" dirty="0" smtClean="0"/>
              <a:t>.</a:t>
            </a:r>
          </a:p>
          <a:p>
            <a:r>
              <a:rPr lang="es-AR" baseline="0" dirty="0" err="1" smtClean="0"/>
              <a:t>Any</a:t>
            </a:r>
            <a:r>
              <a:rPr lang="es-AR" baseline="0" dirty="0" smtClean="0"/>
              <a:t> time </a:t>
            </a:r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object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could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not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that</a:t>
            </a:r>
            <a:r>
              <a:rPr lang="es-AR" baseline="0" dirty="0" smtClean="0"/>
              <a:t> simple as </a:t>
            </a:r>
            <a:r>
              <a:rPr lang="es-AR" baseline="0" dirty="0" err="1" smtClean="0"/>
              <a:t>when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used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firstly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need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something</a:t>
            </a:r>
            <a:r>
              <a:rPr lang="es-AR" baseline="0" dirty="0" smtClean="0"/>
              <a:t> more </a:t>
            </a:r>
            <a:r>
              <a:rPr lang="es-AR" baseline="0" dirty="0" err="1" smtClean="0"/>
              <a:t>complex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delete </a:t>
            </a:r>
            <a:r>
              <a:rPr lang="es-AR" baseline="0" dirty="0" err="1" smtClean="0"/>
              <a:t>duplicated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delegate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some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responsabilities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instance</a:t>
            </a:r>
            <a:r>
              <a:rPr lang="es-AR" dirty="0" smtClean="0"/>
              <a:t>: </a:t>
            </a:r>
            <a:r>
              <a:rPr lang="es-AR" dirty="0" err="1" smtClean="0"/>
              <a:t>If</a:t>
            </a:r>
            <a:r>
              <a:rPr lang="es-AR" dirty="0" smtClean="0"/>
              <a:t> a </a:t>
            </a:r>
            <a:r>
              <a:rPr lang="es-AR" dirty="0" err="1" smtClean="0"/>
              <a:t>Telephone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represented</a:t>
            </a:r>
            <a:r>
              <a:rPr lang="es-AR" baseline="0" dirty="0" smtClean="0"/>
              <a:t> as a </a:t>
            </a:r>
            <a:r>
              <a:rPr lang="es-AR" baseline="0" dirty="0" err="1" smtClean="0"/>
              <a:t>String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then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starts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grow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handle</a:t>
            </a:r>
            <a:r>
              <a:rPr lang="es-AR" baseline="0" dirty="0" smtClean="0"/>
              <a:t> more </a:t>
            </a:r>
            <a:r>
              <a:rPr lang="es-AR" baseline="0" dirty="0" err="1" smtClean="0"/>
              <a:t>responsabilities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like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validations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formats</a:t>
            </a:r>
            <a:r>
              <a:rPr lang="es-AR" baseline="0" dirty="0" smtClean="0"/>
              <a:t>) and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used</a:t>
            </a:r>
            <a:r>
              <a:rPr lang="es-AR" baseline="0" dirty="0" smtClean="0"/>
              <a:t> more </a:t>
            </a:r>
            <a:r>
              <a:rPr lang="es-AR" baseline="0" dirty="0" err="1" smtClean="0"/>
              <a:t>than</a:t>
            </a:r>
            <a:r>
              <a:rPr lang="es-AR" baseline="0" dirty="0" smtClean="0"/>
              <a:t> once.</a:t>
            </a: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108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12438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 loan, </a:t>
            </a:r>
            <a:r>
              <a:rPr lang="es-AR" dirty="0" err="1" smtClean="0"/>
              <a:t>see</a:t>
            </a:r>
            <a:r>
              <a:rPr lang="es-AR" dirty="0" smtClean="0"/>
              <a:t> </a:t>
            </a:r>
            <a:r>
              <a:rPr lang="es-AR" dirty="0" err="1" smtClean="0"/>
              <a:t>how</a:t>
            </a:r>
            <a:r>
              <a:rPr lang="es-AR" dirty="0" smtClean="0"/>
              <a:t> </a:t>
            </a:r>
            <a:r>
              <a:rPr lang="es-AR" dirty="0" err="1" smtClean="0"/>
              <a:t>conditions</a:t>
            </a:r>
            <a:r>
              <a:rPr lang="es-AR" baseline="0" dirty="0" smtClean="0"/>
              <a:t> are </a:t>
            </a:r>
            <a:r>
              <a:rPr lang="es-AR" baseline="0" dirty="0" err="1" smtClean="0"/>
              <a:t>replaced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with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message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range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117935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47051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Range</a:t>
            </a:r>
            <a:r>
              <a:rPr lang="es-AR" noProof="0" dirty="0" smtClean="0"/>
              <a:t> </a:t>
            </a:r>
            <a:r>
              <a:rPr lang="es-AR" noProof="0" dirty="0" err="1" smtClean="0"/>
              <a:t>extracted</a:t>
            </a:r>
            <a:r>
              <a:rPr lang="es-AR" noProof="0" dirty="0" smtClean="0"/>
              <a:t> </a:t>
            </a:r>
            <a:r>
              <a:rPr lang="es-AR" noProof="0" dirty="0" err="1" smtClean="0"/>
              <a:t>class</a:t>
            </a:r>
            <a:r>
              <a:rPr lang="es-AR" noProof="0" dirty="0" smtClean="0"/>
              <a:t>.</a:t>
            </a:r>
          </a:p>
          <a:p>
            <a:endParaRPr lang="es-AR" noProof="0" dirty="0" smtClean="0"/>
          </a:p>
          <a:p>
            <a:r>
              <a:rPr lang="es-AR" noProof="0" dirty="0" err="1" smtClean="0"/>
              <a:t>See</a:t>
            </a:r>
            <a:r>
              <a:rPr lang="es-AR" noProof="0" dirty="0" smtClean="0"/>
              <a:t> </a:t>
            </a:r>
            <a:r>
              <a:rPr lang="es-AR" noProof="0" dirty="0" err="1" smtClean="0"/>
              <a:t>how</a:t>
            </a:r>
            <a:r>
              <a:rPr lang="es-AR" noProof="0" dirty="0" smtClean="0"/>
              <a:t> </a:t>
            </a:r>
            <a:r>
              <a:rPr lang="es-AR" noProof="0" dirty="0" err="1" smtClean="0"/>
              <a:t>its</a:t>
            </a:r>
            <a:r>
              <a:rPr lang="es-AR" noProof="0" dirty="0" smtClean="0"/>
              <a:t> </a:t>
            </a:r>
            <a:r>
              <a:rPr lang="es-AR" noProof="0" dirty="0" err="1" smtClean="0"/>
              <a:t>implemented</a:t>
            </a:r>
            <a:r>
              <a:rPr lang="es-AR" noProof="0" dirty="0" smtClean="0"/>
              <a:t> </a:t>
            </a:r>
            <a:r>
              <a:rPr lang="es-AR" noProof="0" dirty="0" err="1" smtClean="0"/>
              <a:t>with</a:t>
            </a:r>
            <a:r>
              <a:rPr lang="es-AR" noProof="0" dirty="0" smtClean="0"/>
              <a:t> </a:t>
            </a:r>
            <a:r>
              <a:rPr lang="es-AR" noProof="0" dirty="0" err="1" smtClean="0"/>
              <a:t>generics</a:t>
            </a:r>
            <a:r>
              <a:rPr lang="es-AR" noProof="0" dirty="0" smtClean="0"/>
              <a:t>, and </a:t>
            </a:r>
            <a:r>
              <a:rPr lang="es-AR" noProof="0" dirty="0" err="1" smtClean="0"/>
              <a:t>needs</a:t>
            </a:r>
            <a:r>
              <a:rPr lang="es-AR" noProof="0" dirty="0" smtClean="0"/>
              <a:t> </a:t>
            </a:r>
            <a:r>
              <a:rPr lang="es-AR" noProof="0" dirty="0" err="1" smtClean="0"/>
              <a:t>to</a:t>
            </a:r>
            <a:r>
              <a:rPr lang="es-AR" noProof="0" dirty="0" smtClean="0"/>
              <a:t> </a:t>
            </a:r>
            <a:r>
              <a:rPr lang="es-AR" noProof="0" dirty="0" err="1" smtClean="0"/>
              <a:t>be</a:t>
            </a:r>
            <a:r>
              <a:rPr lang="es-AR" noProof="0" dirty="0" smtClean="0"/>
              <a:t> a </a:t>
            </a:r>
            <a:r>
              <a:rPr lang="es-AR" noProof="0" dirty="0" err="1" smtClean="0"/>
              <a:t>type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that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implements</a:t>
            </a:r>
            <a:r>
              <a:rPr lang="es-AR" baseline="0" noProof="0" dirty="0" smtClean="0"/>
              <a:t> Comparable, </a:t>
            </a:r>
            <a:r>
              <a:rPr lang="es-AR" baseline="0" noProof="0" dirty="0" err="1" smtClean="0"/>
              <a:t>or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inherit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from</a:t>
            </a:r>
            <a:r>
              <a:rPr lang="es-AR" baseline="0" noProof="0" dirty="0" smtClean="0"/>
              <a:t> a </a:t>
            </a:r>
            <a:r>
              <a:rPr lang="es-AR" baseline="0" noProof="0" dirty="0" err="1" smtClean="0"/>
              <a:t>class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that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implements</a:t>
            </a:r>
            <a:r>
              <a:rPr lang="es-AR" baseline="0" noProof="0" dirty="0" smtClean="0"/>
              <a:t> comparable.</a:t>
            </a:r>
          </a:p>
          <a:p>
            <a:endParaRPr lang="es-AR" baseline="0" noProof="0" dirty="0" smtClean="0"/>
          </a:p>
          <a:p>
            <a:r>
              <a:rPr lang="es-AR" baseline="0" noProof="0" dirty="0" err="1" smtClean="0"/>
              <a:t>Also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see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the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method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includes</a:t>
            </a:r>
            <a:r>
              <a:rPr lang="es-AR" baseline="0" noProof="0" dirty="0" smtClean="0"/>
              <a:t>, </a:t>
            </a:r>
            <a:r>
              <a:rPr lang="es-AR" baseline="0" noProof="0" dirty="0" err="1" smtClean="0"/>
              <a:t>that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calls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two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explaining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methods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not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to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handle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the</a:t>
            </a:r>
            <a:r>
              <a:rPr lang="es-AR" baseline="0" noProof="0" dirty="0" smtClean="0"/>
              <a:t> comparable interface </a:t>
            </a:r>
            <a:r>
              <a:rPr lang="es-AR" baseline="0" noProof="0" dirty="0" err="1" smtClean="0"/>
              <a:t>there</a:t>
            </a:r>
            <a:r>
              <a:rPr lang="es-AR" baseline="0" noProof="0" dirty="0" smtClean="0"/>
              <a:t> (</a:t>
            </a:r>
            <a:r>
              <a:rPr lang="es-AR" baseline="0" noProof="0" dirty="0" err="1" smtClean="0"/>
              <a:t>witch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is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complicated</a:t>
            </a:r>
            <a:r>
              <a:rPr lang="es-AR" baseline="0" noProof="0" dirty="0" smtClean="0"/>
              <a:t>).</a:t>
            </a:r>
            <a:endParaRPr lang="es-AR" noProof="0" dirty="0" smtClean="0"/>
          </a:p>
          <a:p>
            <a:endParaRPr lang="es-AR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63079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And </a:t>
            </a:r>
            <a:r>
              <a:rPr lang="es-AR" dirty="0" err="1" smtClean="0"/>
              <a:t>using</a:t>
            </a:r>
            <a:r>
              <a:rPr lang="es-AR" dirty="0" smtClean="0"/>
              <a:t> Money </a:t>
            </a:r>
            <a:r>
              <a:rPr lang="es-AR" dirty="0" err="1" smtClean="0"/>
              <a:t>pattern</a:t>
            </a:r>
            <a:r>
              <a:rPr lang="es-AR" baseline="0" dirty="0" smtClean="0"/>
              <a:t> </a:t>
            </a:r>
            <a:r>
              <a:rPr lang="es-AR" baseline="0" dirty="0" smtClean="0">
                <a:sym typeface="Wingdings" pitchFamily="2" charset="2"/>
              </a:rPr>
              <a:t>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66733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18598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Code</a:t>
            </a:r>
            <a:r>
              <a:rPr lang="es-AR" noProof="0" dirty="0" smtClean="0"/>
              <a:t> Complete</a:t>
            </a:r>
          </a:p>
          <a:p>
            <a:r>
              <a:rPr lang="es-AR" baseline="0" noProof="0" dirty="0" smtClean="0"/>
              <a:t>Java Style</a:t>
            </a:r>
          </a:p>
          <a:p>
            <a:r>
              <a:rPr lang="es-AR" baseline="0" noProof="0" dirty="0" err="1" smtClean="0"/>
              <a:t>Implementations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endParaRPr lang="es-AR" baseline="0" noProof="0" dirty="0" smtClean="0"/>
          </a:p>
          <a:p>
            <a:r>
              <a:rPr lang="es-AR" baseline="0" noProof="0" dirty="0" err="1" smtClean="0"/>
              <a:t>Clean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Code</a:t>
            </a:r>
            <a:endParaRPr lang="es-AR" baseline="0" noProof="0" dirty="0" smtClean="0"/>
          </a:p>
          <a:p>
            <a:r>
              <a:rPr lang="es-AR" baseline="0" noProof="0" smtClean="0"/>
              <a:t>Refactoring</a:t>
            </a:r>
            <a:endParaRPr lang="es-AR" baseline="0" noProof="0" dirty="0" smtClean="0"/>
          </a:p>
          <a:p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best</a:t>
            </a:r>
            <a:r>
              <a:rPr lang="es-AR" baseline="0" noProof="0" dirty="0" smtClean="0"/>
              <a:t> </a:t>
            </a:r>
            <a:r>
              <a:rPr lang="es-AR" baseline="0" noProof="0" err="1" smtClean="0"/>
              <a:t>practices</a:t>
            </a:r>
            <a:r>
              <a:rPr lang="es-AR" baseline="0" noProof="0" smtClean="0"/>
              <a:t> patterns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226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What </a:t>
            </a:r>
            <a:r>
              <a:rPr lang="en-US" noProof="0" dirty="0" err="1" smtClean="0"/>
              <a:t>vs</a:t>
            </a:r>
            <a:r>
              <a:rPr lang="en-US" noProof="0" dirty="0" smtClean="0"/>
              <a:t> How (again)</a:t>
            </a:r>
          </a:p>
          <a:p>
            <a:endParaRPr lang="en-US" noProof="0" dirty="0" smtClean="0"/>
          </a:p>
          <a:p>
            <a:r>
              <a:rPr lang="en-US" noProof="0" dirty="0" smtClean="0"/>
              <a:t>The first one reveals implementation and not</a:t>
            </a:r>
            <a:r>
              <a:rPr lang="en-US" baseline="0" noProof="0" dirty="0" smtClean="0"/>
              <a:t> the intention! It does not communicate the important thing about it (the reader won’t be interested in how it does it, but what it does).</a:t>
            </a:r>
          </a:p>
          <a:p>
            <a:r>
              <a:rPr lang="en-US" baseline="0" noProof="0" dirty="0" smtClean="0"/>
              <a:t>The second one reveals its intention more clearly.</a:t>
            </a:r>
            <a:endParaRPr lang="en-US" noProof="0" dirty="0" smtClean="0"/>
          </a:p>
          <a:p>
            <a:r>
              <a:rPr lang="en-US" noProof="0" dirty="0" smtClean="0"/>
              <a:t>------------</a:t>
            </a:r>
          </a:p>
          <a:p>
            <a:r>
              <a:rPr lang="en-US" noProof="0" dirty="0" smtClean="0"/>
              <a:t>What are the benefits</a:t>
            </a:r>
            <a:r>
              <a:rPr lang="en-US" baseline="0" noProof="0" dirty="0" smtClean="0"/>
              <a:t> of this?</a:t>
            </a:r>
          </a:p>
          <a:p>
            <a:r>
              <a:rPr lang="en-US" baseline="0" noProof="0" dirty="0" smtClean="0"/>
              <a:t> - </a:t>
            </a:r>
            <a:r>
              <a:rPr lang="en-US" baseline="0" noProof="0" dirty="0" err="1" smtClean="0"/>
              <a:t>Polimorphism</a:t>
            </a:r>
            <a:r>
              <a:rPr lang="en-US" baseline="0" noProof="0" dirty="0" smtClean="0"/>
              <a:t> (</a:t>
            </a:r>
            <a:r>
              <a:rPr lang="en-US" baseline="0" noProof="0" dirty="0" err="1" smtClean="0"/>
              <a:t>LinearSearch</a:t>
            </a:r>
            <a:r>
              <a:rPr lang="en-US" baseline="0" noProof="0" dirty="0" smtClean="0"/>
              <a:t> is just one way of implementing the Include, but not the only one).</a:t>
            </a:r>
          </a:p>
          <a:p>
            <a:r>
              <a:rPr lang="en-US" baseline="0" noProof="0" dirty="0" smtClean="0"/>
              <a:t> - Remove useless information to the reader.</a:t>
            </a:r>
            <a:endParaRPr lang="en-US" noProof="0" dirty="0" smtClean="0"/>
          </a:p>
          <a:p>
            <a:endParaRPr lang="en-US" noProof="0" dirty="0" smtClean="0"/>
          </a:p>
          <a:p>
            <a:pPr defTabSz="924458">
              <a:defRPr/>
            </a:pPr>
            <a:r>
              <a:rPr lang="en-US" baseline="0" noProof="0" dirty="0" smtClean="0"/>
              <a:t>TIP - One way to verify if the name we have just set is on the ‘What’ or ‘How’ side:</a:t>
            </a:r>
          </a:p>
          <a:p>
            <a:pPr defTabSz="924458">
              <a:defRPr/>
            </a:pPr>
            <a:r>
              <a:rPr lang="en-US" baseline="0" noProof="0" dirty="0" smtClean="0"/>
              <a:t>   Think about other possible implementation. Is the name still valid?</a:t>
            </a:r>
          </a:p>
          <a:p>
            <a:pPr defTabSz="924458">
              <a:defRPr/>
            </a:pPr>
            <a:endParaRPr lang="en-US" baseline="0" noProof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340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dfStr</a:t>
            </a:r>
            <a:r>
              <a:rPr lang="en-US" noProof="0" dirty="0" smtClean="0"/>
              <a:t> cannot be pronounced. </a:t>
            </a:r>
            <a:r>
              <a:rPr lang="en-US" baseline="0" noProof="0" dirty="0" smtClean="0"/>
              <a:t>If you cannon pronounce, you cannot talk and discuss about it.</a:t>
            </a:r>
          </a:p>
          <a:p>
            <a:endParaRPr lang="en-US" baseline="0" noProof="0" dirty="0" smtClean="0"/>
          </a:p>
          <a:p>
            <a:r>
              <a:rPr lang="en-US" baseline="0" noProof="0" dirty="0" err="1" smtClean="0"/>
              <a:t>dateFormatString</a:t>
            </a:r>
            <a:r>
              <a:rPr lang="en-US" baseline="0" noProof="0" dirty="0" smtClean="0"/>
              <a:t> is quite better.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9742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Hungarian</a:t>
            </a:r>
            <a:r>
              <a:rPr lang="en-US" baseline="0" noProof="0" dirty="0" smtClean="0"/>
              <a:t> notation has no sense nowadays, as we have a compiler and an IDE that remembers and enforce the types.</a:t>
            </a:r>
          </a:p>
          <a:p>
            <a:r>
              <a:rPr lang="en-US" baseline="0" noProof="0" dirty="0" smtClean="0"/>
              <a:t>If we write small classes and short functions, people can see the point of declaration of each variable they’re using.</a:t>
            </a:r>
          </a:p>
          <a:p>
            <a:r>
              <a:rPr lang="en-US" baseline="0" noProof="0" dirty="0" smtClean="0"/>
              <a:t>They make it harder to read.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If we change the type, we will need to change also the name!</a:t>
            </a:r>
          </a:p>
          <a:p>
            <a:endParaRPr lang="en-US" baseline="0" noProof="0" dirty="0" smtClean="0"/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Talk</a:t>
            </a:r>
            <a:r>
              <a:rPr lang="en-US" baseline="0" noProof="0" dirty="0" smtClean="0"/>
              <a:t> about flag arguments</a:t>
            </a:r>
            <a:r>
              <a:rPr lang="en-US" noProof="0" dirty="0" smtClean="0"/>
              <a:t>.</a:t>
            </a:r>
          </a:p>
          <a:p>
            <a:endParaRPr lang="en-US" noProof="0" dirty="0" smtClean="0"/>
          </a:p>
          <a:p>
            <a:r>
              <a:rPr lang="en-US" noProof="0" dirty="0" smtClean="0"/>
              <a:t>For</a:t>
            </a:r>
            <a:r>
              <a:rPr lang="en-US" baseline="0" noProof="0" dirty="0" smtClean="0"/>
              <a:t> example:</a:t>
            </a:r>
            <a:endParaRPr lang="en-US" noProof="0" dirty="0" smtClean="0"/>
          </a:p>
          <a:p>
            <a:r>
              <a:rPr lang="en-US" noProof="0" dirty="0" smtClean="0"/>
              <a:t>file := File new (‘pref.txt’, true)  // What’s that True??</a:t>
            </a:r>
          </a:p>
          <a:p>
            <a:r>
              <a:rPr lang="en-US" noProof="0" dirty="0" smtClean="0"/>
              <a:t>Vs</a:t>
            </a:r>
          </a:p>
          <a:p>
            <a:r>
              <a:rPr lang="en-US" noProof="0" dirty="0" smtClean="0"/>
              <a:t>file := File </a:t>
            </a:r>
            <a:r>
              <a:rPr lang="en-US" noProof="0" dirty="0" err="1" smtClean="0"/>
              <a:t>newReadOnly</a:t>
            </a:r>
            <a:r>
              <a:rPr lang="en-US" noProof="0" dirty="0" smtClean="0"/>
              <a:t>(‘pref.txt’)  //quite more clear!</a:t>
            </a:r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4443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comentarios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sentido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agregan</a:t>
            </a:r>
            <a:r>
              <a:rPr lang="en-US" baseline="0" dirty="0" smtClean="0"/>
              <a:t> valor al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mucho </a:t>
            </a:r>
            <a:r>
              <a:rPr lang="en-US" baseline="0" dirty="0" err="1" smtClean="0"/>
              <a:t>comentarios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documentación</a:t>
            </a:r>
            <a:r>
              <a:rPr lang="en-US" baseline="0" dirty="0" smtClean="0"/>
              <a:t>  .. </a:t>
            </a:r>
            <a:r>
              <a:rPr lang="en-US" baseline="0" dirty="0" err="1" smtClean="0"/>
              <a:t>Muchas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indicador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pobre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poco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expresivo</a:t>
            </a:r>
            <a:r>
              <a:rPr lang="en-US" baseline="0" dirty="0" smtClean="0"/>
              <a:t>. Es </a:t>
            </a:r>
            <a:r>
              <a:rPr lang="en-US" baseline="0" dirty="0" err="1" smtClean="0"/>
              <a:t>preferible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coloquial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esfuerzo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codear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expresiva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autodocumentado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29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Mostramos solo algunos y en formato de radiografía ya que en la tercera parte</a:t>
            </a:r>
            <a:r>
              <a:rPr lang="es-MX" baseline="0" dirty="0" smtClean="0"/>
              <a:t> veremos algunos </a:t>
            </a:r>
            <a:r>
              <a:rPr lang="es-MX" baseline="0" dirty="0" err="1" smtClean="0"/>
              <a:t>refactors</a:t>
            </a:r>
            <a:r>
              <a:rPr lang="es-MX" baseline="0" dirty="0" smtClean="0"/>
              <a:t> como para mitigar estos problemas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22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Es el </a:t>
            </a:r>
            <a:r>
              <a:rPr lang="es-AR" noProof="0" dirty="0" err="1" smtClean="0"/>
              <a:t>smell</a:t>
            </a:r>
            <a:r>
              <a:rPr lang="es-AR" noProof="0" dirty="0" smtClean="0"/>
              <a:t> padre de todos…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03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Y sus variantes, </a:t>
            </a:r>
            <a:r>
              <a:rPr lang="es-AR" dirty="0" err="1" smtClean="0"/>
              <a:t>God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Brain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(ver OO </a:t>
            </a:r>
            <a:r>
              <a:rPr lang="es-AR" baseline="0" dirty="0" err="1" smtClean="0"/>
              <a:t>Metrics</a:t>
            </a:r>
            <a:r>
              <a:rPr lang="es-AR" baseline="0" dirty="0" smtClean="0"/>
              <a:t>, para entender las diferencias)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5927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Una</a:t>
            </a:r>
            <a:r>
              <a:rPr lang="es-AR" baseline="0" dirty="0" smtClean="0"/>
              <a:t> misma clase se ve afectada, solo en partes por cambios diferentes. </a:t>
            </a:r>
          </a:p>
          <a:p>
            <a:r>
              <a:rPr lang="es-AR" baseline="0" dirty="0" smtClean="0"/>
              <a:t>Pasa cuando una clase tiene mas de una responsabilidad.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32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978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El método capital esta mas interesado en las cosas de loan que</a:t>
            </a:r>
            <a:r>
              <a:rPr lang="es-AR" baseline="0" noProof="0" dirty="0" smtClean="0"/>
              <a:t> en las cosas propias del objeto en el que vive.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064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Los mismos</a:t>
            </a:r>
            <a:r>
              <a:rPr lang="es-AR" baseline="0" noProof="0" dirty="0" smtClean="0"/>
              <a:t> objetos son pasados en diferentes métodos.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El código nos pide un nuevo objeto!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5669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$$</a:t>
            </a:r>
            <a:r>
              <a:rPr lang="es-MX" baseline="0" dirty="0" smtClean="0"/>
              <a:t> es plata!! En sistemas donde es necesario manipular $$ es necesario modelarlo ya que obligatoriamente hay que comenzar a realizar conversiones y manejo de unidad.</a:t>
            </a:r>
          </a:p>
          <a:p>
            <a:endParaRPr lang="es-MX" baseline="0" dirty="0" smtClean="0"/>
          </a:p>
          <a:p>
            <a:r>
              <a:rPr lang="es-MX" baseline="0" dirty="0" smtClean="0"/>
              <a:t>Lo mismo con </a:t>
            </a:r>
            <a:r>
              <a:rPr lang="es-MX" baseline="0" dirty="0" err="1" smtClean="0"/>
              <a:t>zipcode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phone</a:t>
            </a:r>
            <a:r>
              <a:rPr lang="es-MX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077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No hace nada interesante. Por ahí le</a:t>
            </a:r>
            <a:r>
              <a:rPr lang="es-AR" baseline="0" dirty="0" smtClean="0"/>
              <a:t> fueron sacando cosas por distintos </a:t>
            </a:r>
            <a:r>
              <a:rPr lang="es-AR" baseline="0" dirty="0" err="1" smtClean="0"/>
              <a:t>refactorings</a:t>
            </a:r>
            <a:r>
              <a:rPr lang="es-AR" baseline="0" dirty="0" smtClean="0"/>
              <a:t>, y ya no aplica mas.</a:t>
            </a:r>
          </a:p>
          <a:p>
            <a:r>
              <a:rPr lang="es-AR" baseline="0" dirty="0" smtClean="0"/>
              <a:t>Ojo que no es que está mal, si no que levanta al alerta para </a:t>
            </a:r>
            <a:r>
              <a:rPr lang="es-AR" baseline="0" dirty="0" err="1" smtClean="0"/>
              <a:t>chusmear</a:t>
            </a:r>
            <a:r>
              <a:rPr lang="es-AR" baseline="0" dirty="0" smtClean="0"/>
              <a:t>. De hecho hay un </a:t>
            </a:r>
            <a:r>
              <a:rPr lang="es-AR" baseline="0" dirty="0" err="1" smtClean="0"/>
              <a:t>patron</a:t>
            </a:r>
            <a:r>
              <a:rPr lang="es-AR" baseline="0" dirty="0" smtClean="0"/>
              <a:t> de diseño que habla de esto.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9047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También conocidos como </a:t>
            </a:r>
            <a:r>
              <a:rPr lang="es-AR" dirty="0" err="1" smtClean="0"/>
              <a:t>train</a:t>
            </a:r>
            <a:r>
              <a:rPr lang="es-AR" dirty="0" smtClean="0"/>
              <a:t> </a:t>
            </a:r>
            <a:r>
              <a:rPr lang="es-AR" dirty="0" err="1" smtClean="0"/>
              <a:t>wrenches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Law</a:t>
            </a:r>
            <a:r>
              <a:rPr lang="es-AR" dirty="0" smtClean="0"/>
              <a:t> of </a:t>
            </a:r>
            <a:r>
              <a:rPr lang="es-AR" dirty="0" err="1" smtClean="0"/>
              <a:t>demeter</a:t>
            </a:r>
            <a:r>
              <a:rPr lang="es-AR" dirty="0" smtClean="0"/>
              <a:t>. Solo</a:t>
            </a:r>
            <a:r>
              <a:rPr lang="es-AR" baseline="0" dirty="0" smtClean="0"/>
              <a:t> habla con tus amigos cercanos (no mas de 2). </a:t>
            </a:r>
          </a:p>
          <a:p>
            <a:endParaRPr lang="es-AR" baseline="0" dirty="0" smtClean="0"/>
          </a:p>
          <a:p>
            <a:r>
              <a:rPr lang="es-AR" baseline="0" dirty="0" smtClean="0"/>
              <a:t>Cuando se utiliza </a:t>
            </a:r>
            <a:r>
              <a:rPr lang="es-AR" baseline="0" dirty="0" err="1" smtClean="0"/>
              <a:t>frameworks</a:t>
            </a:r>
            <a:r>
              <a:rPr lang="es-AR" baseline="0" dirty="0" smtClean="0"/>
              <a:t>, es muy </a:t>
            </a:r>
            <a:r>
              <a:rPr lang="es-AR" baseline="0" dirty="0" err="1" smtClean="0"/>
              <a:t>comun</a:t>
            </a:r>
            <a:r>
              <a:rPr lang="es-AR" baseline="0" dirty="0" smtClean="0"/>
              <a:t> caer en este  tipo de patrones de código y es inevitable. Al menos el código que se pueda, deberíamos evitar hacerlo ya que trae como consecuencia alto acoplamiento y perdida de encapsulamiento.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7146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Seguro que son manipuladas por otras. </a:t>
            </a:r>
          </a:p>
          <a:p>
            <a:r>
              <a:rPr lang="es-AR" dirty="0" smtClean="0"/>
              <a:t>Si</a:t>
            </a:r>
            <a:r>
              <a:rPr lang="es-AR" baseline="0" dirty="0" smtClean="0"/>
              <a:t> hay data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, hay </a:t>
            </a:r>
            <a:r>
              <a:rPr lang="es-AR" baseline="0" dirty="0" err="1" smtClean="0"/>
              <a:t>feature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envy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5979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What</a:t>
            </a:r>
            <a:r>
              <a:rPr lang="es-AR" noProof="0" dirty="0" smtClean="0"/>
              <a:t> </a:t>
            </a:r>
            <a:r>
              <a:rPr lang="es-AR" noProof="0" dirty="0" err="1" smtClean="0"/>
              <a:t>does</a:t>
            </a:r>
            <a:r>
              <a:rPr lang="es-AR" noProof="0" dirty="0" smtClean="0"/>
              <a:t> </a:t>
            </a:r>
            <a:r>
              <a:rPr lang="es-AR" noProof="0" dirty="0" err="1" smtClean="0"/>
              <a:t>this</a:t>
            </a:r>
            <a:r>
              <a:rPr lang="es-AR" noProof="0" dirty="0" smtClean="0"/>
              <a:t> </a:t>
            </a:r>
            <a:r>
              <a:rPr lang="es-AR" noProof="0" dirty="0" err="1" smtClean="0"/>
              <a:t>method</a:t>
            </a:r>
            <a:r>
              <a:rPr lang="es-AR" noProof="0" dirty="0" smtClean="0"/>
              <a:t> do?</a:t>
            </a:r>
          </a:p>
          <a:p>
            <a:endParaRPr lang="es-AR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7465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Dark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intention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1019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does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tells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you</a:t>
            </a:r>
            <a:r>
              <a:rPr lang="es-AR" baseline="0" dirty="0" smtClean="0"/>
              <a:t>?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What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spect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hear</a:t>
            </a:r>
            <a:r>
              <a:rPr lang="es-AR" baseline="0" dirty="0" smtClean="0"/>
              <a:t>:</a:t>
            </a:r>
          </a:p>
          <a:p>
            <a:r>
              <a:rPr lang="es-AR" baseline="0" dirty="0" err="1" smtClean="0"/>
              <a:t>Different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abstraction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levels</a:t>
            </a:r>
            <a:r>
              <a:rPr lang="es-AR" baseline="0" dirty="0" smtClean="0"/>
              <a:t> in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Non </a:t>
            </a:r>
            <a:r>
              <a:rPr lang="es-AR" baseline="0" dirty="0" err="1" smtClean="0"/>
              <a:t>declarative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conditions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Solution</a:t>
            </a:r>
            <a:r>
              <a:rPr lang="es-AR" baseline="0" dirty="0" smtClean="0"/>
              <a:t>:</a:t>
            </a:r>
          </a:p>
          <a:p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!!!</a:t>
            </a:r>
          </a:p>
          <a:p>
            <a:endParaRPr lang="es-A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811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Logic</a:t>
            </a:r>
            <a:r>
              <a:rPr lang="es-AR" dirty="0" smtClean="0"/>
              <a:t> </a:t>
            </a:r>
            <a:r>
              <a:rPr lang="es-AR" dirty="0" err="1" smtClean="0"/>
              <a:t>expressions</a:t>
            </a:r>
            <a:r>
              <a:rPr lang="es-AR" dirty="0" smtClean="0"/>
              <a:t> </a:t>
            </a:r>
            <a:r>
              <a:rPr lang="es-AR" dirty="0" err="1" smtClean="0"/>
              <a:t>could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very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hard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read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understand</a:t>
            </a:r>
            <a:r>
              <a:rPr lang="es-AR" baseline="0" dirty="0" smtClean="0"/>
              <a:t>.</a:t>
            </a:r>
          </a:p>
          <a:p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refactor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centered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reader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help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him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understand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does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hide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algorythm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steps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err="1" smtClean="0"/>
              <a:t>Also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could</a:t>
            </a:r>
            <a:r>
              <a:rPr lang="es-AR" dirty="0" smtClean="0"/>
              <a:t> define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variables, </a:t>
            </a:r>
            <a:r>
              <a:rPr lang="es-AR" baseline="0" dirty="0" err="1" smtClean="0"/>
              <a:t>but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are </a:t>
            </a:r>
            <a:r>
              <a:rPr lang="es-AR" baseline="0" dirty="0" err="1" smtClean="0"/>
              <a:t>even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better</a:t>
            </a:r>
            <a:r>
              <a:rPr lang="es-AR" baseline="0" dirty="0" smtClean="0"/>
              <a:t>.</a:t>
            </a: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78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94821F-3F15-4A7C-A733-0252A51F1C2C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8405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Also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could</a:t>
            </a:r>
            <a:r>
              <a:rPr lang="es-AR" baseline="0" dirty="0" smtClean="0"/>
              <a:t> use </a:t>
            </a:r>
            <a:r>
              <a:rPr lang="es-AR" baseline="0" dirty="0" err="1" smtClean="0"/>
              <a:t>an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join </a:t>
            </a:r>
            <a:r>
              <a:rPr lang="es-AR" baseline="0" dirty="0" err="1" smtClean="0"/>
              <a:t>two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related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raise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abstraction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level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even</a:t>
            </a:r>
            <a:r>
              <a:rPr lang="es-AR" baseline="0" dirty="0" smtClean="0"/>
              <a:t> more.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1911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See</a:t>
            </a:r>
            <a:r>
              <a:rPr lang="es-AR" dirty="0" smtClean="0"/>
              <a:t> </a:t>
            </a:r>
            <a:r>
              <a:rPr lang="es-AR" dirty="0" err="1" smtClean="0"/>
              <a:t>how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very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easy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understand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.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functionality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explained</a:t>
            </a:r>
            <a:r>
              <a:rPr lang="es-AR" baseline="0" dirty="0" smtClean="0"/>
              <a:t> by </a:t>
            </a:r>
            <a:r>
              <a:rPr lang="es-AR" baseline="0" dirty="0" err="1" smtClean="0"/>
              <a:t>their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name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6058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0507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same</a:t>
            </a:r>
            <a:r>
              <a:rPr lang="es-AR" baseline="0" dirty="0" smtClean="0"/>
              <a:t>…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tell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does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hiding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how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works</a:t>
            </a:r>
            <a:r>
              <a:rPr lang="es-AR" baseline="0" dirty="0" smtClean="0"/>
              <a:t>… </a:t>
            </a:r>
            <a:r>
              <a:rPr lang="es-AR" baseline="0" dirty="0" err="1" smtClean="0"/>
              <a:t>another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programer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should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understand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without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seeing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hide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4487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See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how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tells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lot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what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does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hiding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how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does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could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rearrange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if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sentences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most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used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above</a:t>
            </a:r>
            <a:r>
              <a:rPr lang="es-AR" baseline="0" dirty="0" smtClean="0"/>
              <a:t>)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gain</a:t>
            </a:r>
            <a:r>
              <a:rPr lang="es-AR" baseline="0" dirty="0" smtClean="0"/>
              <a:t> performance.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8473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6359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See</a:t>
            </a:r>
            <a:r>
              <a:rPr lang="es-AR" dirty="0" smtClean="0"/>
              <a:t> </a:t>
            </a:r>
            <a:r>
              <a:rPr lang="es-AR" dirty="0" err="1" smtClean="0"/>
              <a:t>this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want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hear</a:t>
            </a:r>
            <a:r>
              <a:rPr lang="es-AR" baseline="0" dirty="0" smtClean="0"/>
              <a:t>:</a:t>
            </a:r>
          </a:p>
          <a:p>
            <a:r>
              <a:rPr lang="es-AR" baseline="0" dirty="0" err="1" smtClean="0"/>
              <a:t>Temporary</a:t>
            </a:r>
            <a:r>
              <a:rPr lang="es-AR" baseline="0" dirty="0" smtClean="0"/>
              <a:t> variable </a:t>
            </a:r>
            <a:r>
              <a:rPr lang="es-AR" baseline="0" dirty="0" err="1" smtClean="0"/>
              <a:t>used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with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different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purposes</a:t>
            </a:r>
            <a:r>
              <a:rPr lang="es-AR" baseline="0" dirty="0" smtClean="0"/>
              <a:t>. </a:t>
            </a:r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very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common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smell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makes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real </a:t>
            </a:r>
            <a:r>
              <a:rPr lang="es-AR" baseline="0" dirty="0" err="1" smtClean="0"/>
              <a:t>purpose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variable </a:t>
            </a:r>
            <a:r>
              <a:rPr lang="es-AR" baseline="0" dirty="0" err="1" smtClean="0"/>
              <a:t>very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confusing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err="1" smtClean="0"/>
              <a:t>Also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could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clear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some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doubts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here</a:t>
            </a:r>
            <a:r>
              <a:rPr lang="es-A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303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 </a:t>
            </a:r>
            <a:r>
              <a:rPr lang="es-AR" dirty="0" err="1" smtClean="0"/>
              <a:t>temporary</a:t>
            </a:r>
            <a:r>
              <a:rPr lang="es-AR" dirty="0" smtClean="0"/>
              <a:t> variable </a:t>
            </a:r>
            <a:r>
              <a:rPr lang="es-AR" dirty="0" err="1" smtClean="0"/>
              <a:t>will</a:t>
            </a:r>
            <a:r>
              <a:rPr lang="es-AR" dirty="0" smtClean="0"/>
              <a:t> </a:t>
            </a:r>
            <a:r>
              <a:rPr lang="es-AR" dirty="0" err="1" smtClean="0"/>
              <a:t>have</a:t>
            </a:r>
            <a:r>
              <a:rPr lang="es-AR" dirty="0" smtClean="0"/>
              <a:t> </a:t>
            </a:r>
            <a:r>
              <a:rPr lang="es-AR" dirty="0" err="1" smtClean="0"/>
              <a:t>only</a:t>
            </a:r>
            <a:r>
              <a:rPr lang="es-AR" dirty="0" smtClean="0"/>
              <a:t> </a:t>
            </a:r>
            <a:r>
              <a:rPr lang="es-AR" dirty="0" err="1" smtClean="0"/>
              <a:t>one</a:t>
            </a:r>
            <a:r>
              <a:rPr lang="es-AR" dirty="0" smtClean="0"/>
              <a:t> </a:t>
            </a:r>
            <a:r>
              <a:rPr lang="es-AR" dirty="0" err="1" smtClean="0"/>
              <a:t>responsability</a:t>
            </a:r>
            <a:r>
              <a:rPr lang="es-AR" dirty="0" smtClean="0"/>
              <a:t>.</a:t>
            </a:r>
          </a:p>
          <a:p>
            <a:r>
              <a:rPr lang="es-AR" dirty="0" smtClean="0"/>
              <a:t>More </a:t>
            </a:r>
            <a:r>
              <a:rPr lang="es-AR" dirty="0" err="1" smtClean="0"/>
              <a:t>than</a:t>
            </a:r>
            <a:r>
              <a:rPr lang="es-AR" dirty="0" smtClean="0"/>
              <a:t> </a:t>
            </a:r>
            <a:r>
              <a:rPr lang="es-AR" dirty="0" err="1" smtClean="0"/>
              <a:t>that</a:t>
            </a:r>
            <a:r>
              <a:rPr lang="es-AR" dirty="0" smtClean="0"/>
              <a:t> </a:t>
            </a:r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gets</a:t>
            </a:r>
            <a:r>
              <a:rPr lang="es-AR" dirty="0" smtClean="0"/>
              <a:t> </a:t>
            </a:r>
            <a:r>
              <a:rPr lang="es-AR" dirty="0" err="1" smtClean="0"/>
              <a:t>confusing</a:t>
            </a:r>
            <a:r>
              <a:rPr lang="es-AR" dirty="0" smtClean="0"/>
              <a:t>.</a:t>
            </a:r>
            <a:r>
              <a:rPr lang="es-AR" baseline="0" dirty="0" smtClean="0"/>
              <a:t> </a:t>
            </a:r>
          </a:p>
          <a:p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will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</a:t>
            </a:r>
            <a:r>
              <a:rPr lang="es-AR" baseline="0" dirty="0" smtClean="0"/>
              <a:t> set </a:t>
            </a:r>
            <a:r>
              <a:rPr lang="es-AR" baseline="0" dirty="0" err="1" smtClean="0"/>
              <a:t>one</a:t>
            </a:r>
            <a:r>
              <a:rPr lang="es-AR" baseline="0" dirty="0" smtClean="0"/>
              <a:t> time. (</a:t>
            </a:r>
            <a:r>
              <a:rPr lang="es-AR" baseline="0" dirty="0" err="1" smtClean="0"/>
              <a:t>Excluding</a:t>
            </a:r>
            <a:r>
              <a:rPr lang="es-AR" baseline="0" dirty="0" smtClean="0"/>
              <a:t> looping variables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collecting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parameters</a:t>
            </a:r>
            <a:r>
              <a:rPr lang="es-AR" baseline="0" dirty="0" smtClean="0"/>
              <a:t>)</a:t>
            </a:r>
          </a:p>
          <a:p>
            <a:endParaRPr lang="es-A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0273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One</a:t>
            </a:r>
            <a:r>
              <a:rPr lang="es-AR" dirty="0" smtClean="0"/>
              <a:t> </a:t>
            </a:r>
            <a:r>
              <a:rPr lang="es-AR" dirty="0" err="1" smtClean="0"/>
              <a:t>temp</a:t>
            </a:r>
            <a:r>
              <a:rPr lang="es-AR" baseline="0" dirty="0" smtClean="0"/>
              <a:t> variable per use!!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6083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Even</a:t>
            </a:r>
            <a:r>
              <a:rPr lang="es-AR" dirty="0" smtClean="0"/>
              <a:t> </a:t>
            </a:r>
            <a:r>
              <a:rPr lang="es-AR" dirty="0" err="1" smtClean="0"/>
              <a:t>better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with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some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extract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969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fuck /</a:t>
            </a:r>
            <a:r>
              <a:rPr lang="en-US" baseline="0" dirty="0" smtClean="0"/>
              <a:t> minutes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37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64473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endParaRPr lang="es-AR" dirty="0" smtClean="0"/>
          </a:p>
          <a:p>
            <a:r>
              <a:rPr lang="es-AR" dirty="0" err="1" smtClean="0"/>
              <a:t>What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want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hear</a:t>
            </a:r>
            <a:r>
              <a:rPr lang="es-AR" baseline="0" dirty="0" smtClean="0"/>
              <a:t>:</a:t>
            </a:r>
          </a:p>
          <a:p>
            <a:r>
              <a:rPr lang="es-AR" baseline="0" dirty="0" err="1" smtClean="0"/>
              <a:t>Using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parameter</a:t>
            </a:r>
            <a:r>
              <a:rPr lang="es-AR" baseline="0" dirty="0" smtClean="0"/>
              <a:t> as </a:t>
            </a:r>
            <a:r>
              <a:rPr lang="es-AR" baseline="0" dirty="0" err="1" smtClean="0"/>
              <a:t>temp</a:t>
            </a:r>
            <a:r>
              <a:rPr lang="es-AR" baseline="0" dirty="0" smtClean="0"/>
              <a:t> variable!!!!!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0466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Java uses value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parameters</a:t>
            </a:r>
            <a:r>
              <a:rPr lang="es-ES" baseline="0" dirty="0" smtClean="0"/>
              <a:t> so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original variable </a:t>
            </a:r>
            <a:r>
              <a:rPr lang="es-ES" baseline="0" dirty="0" err="1" smtClean="0"/>
              <a:t>shouldn’t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</a:t>
            </a:r>
            <a:r>
              <a:rPr lang="es-ES" baseline="0" dirty="0" smtClean="0"/>
              <a:t>  </a:t>
            </a:r>
            <a:r>
              <a:rPr lang="es-ES" baseline="0" dirty="0" err="1" smtClean="0"/>
              <a:t>modiffied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but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generates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lot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confussion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Parameters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should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read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only</a:t>
            </a:r>
            <a:r>
              <a:rPr lang="es-ES" baseline="0" dirty="0" smtClean="0"/>
              <a:t> (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could</a:t>
            </a:r>
            <a:r>
              <a:rPr lang="es-ES" baseline="0" dirty="0" smtClean="0"/>
              <a:t> use final </a:t>
            </a:r>
            <a:r>
              <a:rPr lang="es-ES" baseline="0" dirty="0" err="1" smtClean="0"/>
              <a:t>markup</a:t>
            </a:r>
            <a:r>
              <a:rPr lang="es-ES" baseline="0" dirty="0" smtClean="0"/>
              <a:t>).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May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bug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from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something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doesn’t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know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how</a:t>
            </a:r>
            <a:r>
              <a:rPr lang="es-ES" baseline="0" dirty="0" smtClean="0"/>
              <a:t> java </a:t>
            </a:r>
            <a:r>
              <a:rPr lang="es-ES" baseline="0" dirty="0" err="1" smtClean="0"/>
              <a:t>passes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parameters</a:t>
            </a:r>
            <a:r>
              <a:rPr lang="es-ES" baseline="0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</a:t>
            </a:r>
            <a:r>
              <a:rPr lang="es-ES" dirty="0" err="1" smtClean="0"/>
              <a:t>allow</a:t>
            </a:r>
            <a:r>
              <a:rPr lang="es-ES" dirty="0" smtClean="0"/>
              <a:t> </a:t>
            </a:r>
            <a:r>
              <a:rPr lang="es-ES" dirty="0" err="1" smtClean="0"/>
              <a:t>devs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pass</a:t>
            </a:r>
            <a:r>
              <a:rPr lang="es-ES" baseline="0" dirty="0" smtClean="0"/>
              <a:t> IN and OUT </a:t>
            </a:r>
            <a:r>
              <a:rPr lang="es-ES" baseline="0" dirty="0" err="1" smtClean="0"/>
              <a:t>args</a:t>
            </a:r>
            <a:r>
              <a:rPr lang="es-ES" baseline="0" dirty="0" smtClean="0"/>
              <a:t>.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1336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Using</a:t>
            </a:r>
            <a:r>
              <a:rPr lang="es-AR" dirty="0" smtClean="0"/>
              <a:t> a </a:t>
            </a:r>
            <a:r>
              <a:rPr lang="es-AR" dirty="0" err="1" smtClean="0"/>
              <a:t>temp</a:t>
            </a:r>
            <a:r>
              <a:rPr lang="es-AR" dirty="0" smtClean="0"/>
              <a:t> variable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solution</a:t>
            </a:r>
            <a:r>
              <a:rPr lang="es-AR" dirty="0" smtClean="0"/>
              <a:t>. </a:t>
            </a:r>
            <a:r>
              <a:rPr lang="es-AR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could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even</a:t>
            </a:r>
            <a:r>
              <a:rPr lang="es-AR" baseline="0" dirty="0" smtClean="0"/>
              <a:t> use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statements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48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6627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4194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hear</a:t>
            </a:r>
            <a:r>
              <a:rPr lang="es-AR" baseline="0" dirty="0" smtClean="0"/>
              <a:t>:</a:t>
            </a:r>
          </a:p>
          <a:p>
            <a:r>
              <a:rPr lang="es-AR" baseline="0" dirty="0" err="1" smtClean="0"/>
              <a:t>Something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needs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modeled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Page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managing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internal</a:t>
            </a:r>
            <a:r>
              <a:rPr lang="es-AR" baseline="0" dirty="0" smtClean="0"/>
              <a:t> uses of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properties</a:t>
            </a:r>
            <a:r>
              <a:rPr lang="es-AR" baseline="0" dirty="0" smtClean="0"/>
              <a:t>.</a:t>
            </a:r>
          </a:p>
          <a:p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like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cast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long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ourselves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apply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toUpper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string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our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own</a:t>
            </a:r>
            <a:r>
              <a:rPr lang="es-AR" baseline="0" dirty="0" smtClean="0"/>
              <a:t>.</a:t>
            </a:r>
          </a:p>
          <a:p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not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our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responsability</a:t>
            </a:r>
            <a:r>
              <a:rPr lang="es-AR" baseline="0" dirty="0" smtClean="0"/>
              <a:t>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788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Whenever</a:t>
            </a:r>
            <a:r>
              <a:rPr lang="es-AR" dirty="0" smtClean="0"/>
              <a:t> a </a:t>
            </a:r>
            <a:r>
              <a:rPr lang="es-AR" dirty="0" err="1" smtClean="0"/>
              <a:t>class</a:t>
            </a:r>
            <a:r>
              <a:rPr lang="es-AR" dirty="0" smtClean="0"/>
              <a:t> </a:t>
            </a:r>
            <a:r>
              <a:rPr lang="es-AR" dirty="0" err="1" smtClean="0"/>
              <a:t>grows</a:t>
            </a:r>
            <a:r>
              <a:rPr lang="es-AR" dirty="0" smtClean="0"/>
              <a:t>, </a:t>
            </a:r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gets</a:t>
            </a:r>
            <a:r>
              <a:rPr lang="es-AR" dirty="0" smtClean="0"/>
              <a:t> </a:t>
            </a:r>
            <a:r>
              <a:rPr lang="es-AR" dirty="0" err="1" smtClean="0"/>
              <a:t>harder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understand</a:t>
            </a:r>
            <a:r>
              <a:rPr lang="es-AR" dirty="0" smtClean="0"/>
              <a:t> </a:t>
            </a:r>
            <a:r>
              <a:rPr lang="es-AR" dirty="0" err="1" smtClean="0"/>
              <a:t>all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responsabilities</a:t>
            </a:r>
            <a:r>
              <a:rPr lang="es-AR" dirty="0" smtClean="0"/>
              <a:t> </a:t>
            </a:r>
            <a:r>
              <a:rPr lang="es-AR" dirty="0" err="1" smtClean="0"/>
              <a:t>it’s</a:t>
            </a:r>
            <a:r>
              <a:rPr lang="es-AR" dirty="0" smtClean="0"/>
              <a:t> </a:t>
            </a:r>
            <a:r>
              <a:rPr lang="es-AR" dirty="0" err="1" smtClean="0"/>
              <a:t>adding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itself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It’s</a:t>
            </a:r>
            <a:r>
              <a:rPr lang="es-AR" dirty="0" smtClean="0"/>
              <a:t> </a:t>
            </a:r>
            <a:r>
              <a:rPr lang="es-AR" dirty="0" err="1" smtClean="0"/>
              <a:t>better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delegate</a:t>
            </a:r>
            <a:r>
              <a:rPr lang="es-AR" dirty="0" smtClean="0"/>
              <a:t> extra </a:t>
            </a:r>
            <a:r>
              <a:rPr lang="es-AR" dirty="0" err="1" smtClean="0"/>
              <a:t>responsabilities</a:t>
            </a:r>
            <a:r>
              <a:rPr lang="es-AR" dirty="0" smtClean="0"/>
              <a:t> in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other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classes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24263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refactored</a:t>
            </a:r>
            <a:r>
              <a:rPr lang="es-AR" dirty="0" smtClean="0"/>
              <a:t>… </a:t>
            </a:r>
            <a:r>
              <a:rPr lang="es-AR" dirty="0" err="1" smtClean="0"/>
              <a:t>very</a:t>
            </a:r>
            <a:r>
              <a:rPr lang="es-AR" dirty="0" smtClean="0"/>
              <a:t> </a:t>
            </a:r>
            <a:r>
              <a:rPr lang="es-AR" dirty="0" err="1" smtClean="0"/>
              <a:t>easy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read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9948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Extracted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Very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clean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cohesive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1179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743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What do</a:t>
            </a:r>
            <a:r>
              <a:rPr lang="en-US" baseline="0" noProof="0" dirty="0" smtClean="0"/>
              <a:t> we understand for clean code?</a:t>
            </a:r>
            <a:endParaRPr lang="en-US" noProof="0" dirty="0" smtClean="0"/>
          </a:p>
          <a:p>
            <a:r>
              <a:rPr lang="en-US" baseline="0" noProof="0" dirty="0" smtClean="0"/>
              <a:t>--</a:t>
            </a:r>
          </a:p>
          <a:p>
            <a:r>
              <a:rPr lang="en-US" noProof="0" dirty="0" smtClean="0"/>
              <a:t>It must be simple for reading and to understand. If I</a:t>
            </a:r>
            <a:r>
              <a:rPr lang="en-US" baseline="0" noProof="0" dirty="0" smtClean="0"/>
              <a:t> understand it I can improve it, change it, extend it.</a:t>
            </a:r>
            <a:endParaRPr lang="en-US" noProof="0" dirty="0" smtClean="0"/>
          </a:p>
          <a:p>
            <a:pPr defTabSz="924458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noProof="0" dirty="0" smtClean="0"/>
              <a:t>--</a:t>
            </a:r>
          </a:p>
          <a:p>
            <a:pPr defTabSz="924458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noProof="0" dirty="0" smtClean="0"/>
              <a:t>It’s about setting good names.</a:t>
            </a:r>
          </a:p>
          <a:p>
            <a:pPr defTabSz="924458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noProof="0" dirty="0" smtClean="0"/>
              <a:t>MEANINGFUL names.</a:t>
            </a:r>
          </a:p>
          <a:p>
            <a:pPr defTabSz="924458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noProof="0" dirty="0" smtClean="0"/>
              <a:t>Let’s take the time to choose good names!</a:t>
            </a:r>
          </a:p>
          <a:p>
            <a:pPr defTabSz="924458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noProof="0" dirty="0" smtClean="0"/>
              <a:t>Without any surprise.</a:t>
            </a:r>
          </a:p>
          <a:p>
            <a:endParaRPr lang="en-US" noProof="0" dirty="0" smtClean="0"/>
          </a:p>
          <a:p>
            <a:r>
              <a:rPr lang="en-US" noProof="0" dirty="0" smtClean="0"/>
              <a:t>Clean</a:t>
            </a:r>
            <a:r>
              <a:rPr lang="en-US" baseline="0" noProof="0" dirty="0" smtClean="0"/>
              <a:t> code can be read, and enhanced by a developer other than its original author.</a:t>
            </a:r>
            <a:endParaRPr lang="en-US" noProof="0" dirty="0" smtClean="0"/>
          </a:p>
          <a:p>
            <a:r>
              <a:rPr lang="en-US" noProof="0" dirty="0" smtClean="0"/>
              <a:t>--</a:t>
            </a:r>
          </a:p>
          <a:p>
            <a:r>
              <a:rPr lang="en-US" noProof="0" dirty="0" smtClean="0"/>
              <a:t>It “says the things” once.</a:t>
            </a:r>
          </a:p>
          <a:p>
            <a:endParaRPr lang="en-US" noProof="0" dirty="0" smtClean="0"/>
          </a:p>
          <a:p>
            <a:pPr defTabSz="924458" fontAlgn="base">
              <a:spcBef>
                <a:spcPct val="30000"/>
              </a:spcBef>
              <a:spcAft>
                <a:spcPct val="0"/>
              </a:spcAft>
              <a:defRPr/>
            </a:pPr>
            <a:endParaRPr lang="en-US" baseline="0" noProof="0" dirty="0" smtClean="0"/>
          </a:p>
          <a:p>
            <a:pPr defTabSz="924458" fontAlgn="base">
              <a:spcBef>
                <a:spcPct val="30000"/>
              </a:spcBef>
              <a:spcAft>
                <a:spcPct val="0"/>
              </a:spcAft>
              <a:defRPr/>
            </a:pPr>
            <a:endParaRPr lang="en-US" noProof="0" dirty="0" smtClean="0"/>
          </a:p>
          <a:p>
            <a:endParaRPr lang="en-US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37120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hear</a:t>
            </a:r>
            <a:r>
              <a:rPr lang="es-AR" dirty="0" smtClean="0"/>
              <a:t>:</a:t>
            </a:r>
          </a:p>
          <a:p>
            <a:r>
              <a:rPr lang="es-AR" dirty="0" err="1" smtClean="0"/>
              <a:t>Very</a:t>
            </a:r>
            <a:r>
              <a:rPr lang="es-AR" dirty="0" smtClean="0"/>
              <a:t> </a:t>
            </a:r>
            <a:r>
              <a:rPr lang="es-AR" dirty="0" err="1" smtClean="0"/>
              <a:t>difficult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conditional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expresions</a:t>
            </a:r>
            <a:r>
              <a:rPr lang="es-AR" baseline="0" dirty="0" smtClean="0"/>
              <a:t>.</a:t>
            </a:r>
          </a:p>
          <a:p>
            <a:r>
              <a:rPr lang="es-AR" baseline="0" dirty="0" err="1" smtClean="0"/>
              <a:t>Very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difficult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understand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does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55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51804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Method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a </a:t>
            </a:r>
            <a:r>
              <a:rPr lang="es-AR" dirty="0" err="1" smtClean="0"/>
              <a:t>paginator</a:t>
            </a:r>
            <a:r>
              <a:rPr lang="es-AR" dirty="0" smtClean="0"/>
              <a:t> </a:t>
            </a:r>
            <a:r>
              <a:rPr lang="es-AR" dirty="0" err="1" smtClean="0"/>
              <a:t>that</a:t>
            </a:r>
            <a:r>
              <a:rPr lang="es-AR" dirty="0" smtClean="0"/>
              <a:t> chaches </a:t>
            </a:r>
            <a:r>
              <a:rPr lang="es-AR" dirty="0" err="1" smtClean="0"/>
              <a:t>results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If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logic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needs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undestanding</a:t>
            </a:r>
            <a:r>
              <a:rPr lang="es-AR" baseline="0" dirty="0" smtClean="0"/>
              <a:t> time… and </a:t>
            </a:r>
            <a:r>
              <a:rPr lang="es-AR" baseline="0" dirty="0" err="1" smtClean="0"/>
              <a:t>also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it’s</a:t>
            </a:r>
            <a:r>
              <a:rPr lang="es-AR" baseline="0" dirty="0" smtClean="0"/>
              <a:t> in a </a:t>
            </a:r>
            <a:r>
              <a:rPr lang="es-AR" baseline="0" dirty="0" err="1" smtClean="0"/>
              <a:t>different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abstraction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level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than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rest</a:t>
            </a:r>
            <a:r>
              <a:rPr lang="es-AR" baseline="0" dirty="0" smtClean="0"/>
              <a:t>.</a:t>
            </a: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56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0486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Complex</a:t>
            </a:r>
            <a:r>
              <a:rPr lang="es-AR" dirty="0" smtClean="0"/>
              <a:t> </a:t>
            </a:r>
            <a:r>
              <a:rPr lang="es-AR" dirty="0" err="1" smtClean="0"/>
              <a:t>conditional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expresions</a:t>
            </a:r>
            <a:r>
              <a:rPr lang="es-AR" baseline="0" dirty="0" smtClean="0"/>
              <a:t> are </a:t>
            </a:r>
            <a:r>
              <a:rPr lang="es-AR" baseline="0" dirty="0" err="1" smtClean="0"/>
              <a:t>guilty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hard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understanding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Extract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</a:t>
            </a:r>
            <a:r>
              <a:rPr lang="es-AR" baseline="0" dirty="0" smtClean="0"/>
              <a:t> in </a:t>
            </a:r>
            <a:r>
              <a:rPr lang="es-AR" baseline="0" dirty="0" err="1" smtClean="0"/>
              <a:t>conditional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parts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69824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Very</a:t>
            </a:r>
            <a:r>
              <a:rPr lang="es-AR" dirty="0" smtClean="0"/>
              <a:t> </a:t>
            </a:r>
            <a:r>
              <a:rPr lang="es-AR" dirty="0" err="1" smtClean="0"/>
              <a:t>easy</a:t>
            </a:r>
            <a:r>
              <a:rPr lang="es-AR" dirty="0" smtClean="0"/>
              <a:t> </a:t>
            </a:r>
            <a:r>
              <a:rPr lang="es-AR" dirty="0" err="1" smtClean="0"/>
              <a:t>t</a:t>
            </a:r>
            <a:r>
              <a:rPr lang="es-AR" baseline="0" dirty="0" err="1" smtClean="0"/>
              <a:t>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understand</a:t>
            </a:r>
            <a:r>
              <a:rPr lang="es-AR" baseline="0" dirty="0" smtClean="0"/>
              <a:t>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4281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Cohesive</a:t>
            </a:r>
            <a:r>
              <a:rPr lang="es-AR" dirty="0" smtClean="0"/>
              <a:t> </a:t>
            </a:r>
            <a:r>
              <a:rPr lang="es-AR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</a:t>
            </a:r>
            <a:r>
              <a:rPr lang="es-AR" baseline="0" dirty="0" smtClean="0">
                <a:sym typeface="Wingdings" pitchFamily="2" charset="2"/>
              </a:rPr>
              <a:t>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82081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Same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abstraction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level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If</a:t>
            </a:r>
            <a:r>
              <a:rPr lang="es-AR" baseline="0" dirty="0" smtClean="0"/>
              <a:t> I </a:t>
            </a:r>
            <a:r>
              <a:rPr lang="es-AR" baseline="0" dirty="0" err="1" smtClean="0"/>
              <a:t>want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implementation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details</a:t>
            </a:r>
            <a:r>
              <a:rPr lang="es-AR" baseline="0" dirty="0" smtClean="0"/>
              <a:t> I </a:t>
            </a:r>
            <a:r>
              <a:rPr lang="es-AR" baseline="0" dirty="0" err="1" smtClean="0"/>
              <a:t>seek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inside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if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not</a:t>
            </a:r>
            <a:r>
              <a:rPr lang="es-AR" baseline="0" dirty="0" smtClean="0"/>
              <a:t>, I </a:t>
            </a:r>
            <a:r>
              <a:rPr lang="es-AR" baseline="0" dirty="0" err="1" smtClean="0"/>
              <a:t>save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some</a:t>
            </a:r>
            <a:r>
              <a:rPr lang="es-AR" baseline="0" dirty="0" smtClean="0"/>
              <a:t> time.</a:t>
            </a:r>
            <a:endParaRPr lang="es-AR" dirty="0" smtClean="0"/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60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961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Cohesive</a:t>
            </a:r>
            <a:r>
              <a:rPr lang="es-AR" dirty="0" smtClean="0"/>
              <a:t> </a:t>
            </a:r>
            <a:r>
              <a:rPr lang="es-AR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</a:t>
            </a:r>
            <a:r>
              <a:rPr lang="es-AR" baseline="0" dirty="0" smtClean="0">
                <a:sym typeface="Wingdings" pitchFamily="2" charset="2"/>
              </a:rPr>
              <a:t>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61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55026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62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8055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hear</a:t>
            </a:r>
            <a:r>
              <a:rPr lang="es-AR" dirty="0" smtClean="0"/>
              <a:t>:</a:t>
            </a:r>
          </a:p>
          <a:p>
            <a:r>
              <a:rPr lang="es-AR" dirty="0" smtClean="0"/>
              <a:t>A </a:t>
            </a:r>
            <a:r>
              <a:rPr lang="es-AR" dirty="0" err="1" smtClean="0"/>
              <a:t>lot</a:t>
            </a:r>
            <a:r>
              <a:rPr lang="es-AR" dirty="0" smtClean="0"/>
              <a:t> of </a:t>
            </a:r>
            <a:r>
              <a:rPr lang="es-AR" dirty="0" err="1" smtClean="0"/>
              <a:t>conditionals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with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same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exit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duplicated</a:t>
            </a:r>
            <a:r>
              <a:rPr lang="es-AR" baseline="0" dirty="0" smtClean="0"/>
              <a:t>? </a:t>
            </a:r>
            <a:r>
              <a:rPr lang="es-AR" baseline="0" dirty="0" err="1" smtClean="0"/>
              <a:t>Maybe</a:t>
            </a:r>
            <a:r>
              <a:rPr lang="es-AR" baseline="0" dirty="0" smtClean="0"/>
              <a:t>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63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24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hear</a:t>
            </a:r>
            <a:r>
              <a:rPr lang="es-AR" dirty="0" smtClean="0"/>
              <a:t>:</a:t>
            </a:r>
          </a:p>
          <a:p>
            <a:r>
              <a:rPr lang="es-AR" dirty="0" err="1" smtClean="0"/>
              <a:t>Too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ifs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express</a:t>
            </a:r>
            <a:r>
              <a:rPr lang="es-AR" baseline="0" dirty="0" smtClean="0"/>
              <a:t> 2 </a:t>
            </a:r>
            <a:r>
              <a:rPr lang="es-AR" baseline="0" dirty="0" err="1" smtClean="0"/>
              <a:t>conditions</a:t>
            </a:r>
            <a:r>
              <a:rPr lang="es-AR" baseline="0" dirty="0" smtClean="0"/>
              <a:t>… </a:t>
            </a:r>
            <a:r>
              <a:rPr lang="es-AR" baseline="0" dirty="0" err="1" smtClean="0"/>
              <a:t>why</a:t>
            </a:r>
            <a:r>
              <a:rPr lang="es-AR" baseline="0" dirty="0" smtClean="0"/>
              <a:t> 2 </a:t>
            </a:r>
            <a:r>
              <a:rPr lang="es-AR" baseline="0" dirty="0" err="1" smtClean="0"/>
              <a:t>ifs</a:t>
            </a:r>
            <a:r>
              <a:rPr lang="es-AR" baseline="0" dirty="0" smtClean="0"/>
              <a:t>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45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(The @author keyword comes</a:t>
            </a:r>
            <a:r>
              <a:rPr lang="en-US" baseline="0" noProof="0" dirty="0" smtClean="0"/>
              <a:t> from </a:t>
            </a:r>
            <a:r>
              <a:rPr lang="en-US" baseline="0" noProof="0" dirty="0" err="1" smtClean="0"/>
              <a:t>javadoc</a:t>
            </a:r>
            <a:r>
              <a:rPr lang="en-US" noProof="0" dirty="0" smtClean="0"/>
              <a:t>)</a:t>
            </a:r>
          </a:p>
          <a:p>
            <a:endParaRPr lang="en-US" noProof="0" dirty="0" smtClean="0"/>
          </a:p>
          <a:p>
            <a:r>
              <a:rPr lang="en-US" noProof="0" dirty="0" smtClean="0"/>
              <a:t>We are authors,</a:t>
            </a:r>
            <a:r>
              <a:rPr lang="en-US" baseline="0" noProof="0" dirty="0" smtClean="0"/>
              <a:t> and the most important thing about that is that we have readers!</a:t>
            </a:r>
          </a:p>
          <a:p>
            <a:r>
              <a:rPr lang="en-US" baseline="0" noProof="0" dirty="0" smtClean="0"/>
              <a:t>We are responsible for communicating well with our readers. They will judge us </a:t>
            </a:r>
            <a:r>
              <a:rPr lang="en-US" baseline="0" noProof="0" dirty="0" smtClean="0">
                <a:sym typeface="Wingdings" pitchFamily="2" charset="2"/>
              </a:rPr>
              <a:t>.</a:t>
            </a:r>
            <a:endParaRPr lang="en-US" baseline="0" noProof="0" dirty="0" smtClean="0"/>
          </a:p>
          <a:p>
            <a:r>
              <a:rPr lang="en-US" noProof="0" dirty="0" smtClean="0"/>
              <a:t>We don’t write code for the machine, but for</a:t>
            </a:r>
            <a:r>
              <a:rPr lang="en-US" baseline="0" noProof="0" dirty="0" smtClean="0"/>
              <a:t> humans (programmers). 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97153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Lots</a:t>
            </a:r>
            <a:r>
              <a:rPr lang="es-AR" dirty="0" smtClean="0"/>
              <a:t> of </a:t>
            </a:r>
            <a:r>
              <a:rPr lang="es-AR" dirty="0" err="1" smtClean="0"/>
              <a:t>branches</a:t>
            </a:r>
            <a:r>
              <a:rPr lang="es-AR" dirty="0" smtClean="0"/>
              <a:t> </a:t>
            </a:r>
            <a:r>
              <a:rPr lang="es-AR" dirty="0" err="1" smtClean="0"/>
              <a:t>finishing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with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same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action</a:t>
            </a:r>
            <a:r>
              <a:rPr lang="es-AR" baseline="0" dirty="0" smtClean="0"/>
              <a:t>. Use </a:t>
            </a:r>
            <a:r>
              <a:rPr lang="es-AR" baseline="0" dirty="0" err="1" smtClean="0"/>
              <a:t>ANDs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Ors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14310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.. (</a:t>
            </a:r>
            <a:r>
              <a:rPr lang="es-AR" dirty="0" err="1" smtClean="0"/>
              <a:t>ORs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66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20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… (AND)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9045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5639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hear</a:t>
            </a:r>
            <a:r>
              <a:rPr lang="es-AR" dirty="0" smtClean="0"/>
              <a:t>:</a:t>
            </a:r>
          </a:p>
          <a:p>
            <a:r>
              <a:rPr lang="es-AR" dirty="0" err="1" smtClean="0"/>
              <a:t>Duplicated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69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41510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Same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executing</a:t>
            </a:r>
            <a:r>
              <a:rPr lang="es-AR" dirty="0" smtClean="0"/>
              <a:t> in </a:t>
            </a:r>
            <a:r>
              <a:rPr lang="es-AR" dirty="0" err="1" smtClean="0"/>
              <a:t>two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different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branches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Duplicated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always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problem</a:t>
            </a:r>
            <a:r>
              <a:rPr lang="es-AR" baseline="0" dirty="0" smtClean="0"/>
              <a:t>.</a:t>
            </a: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73600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.. Moved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duplicated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 place.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71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991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72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49552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hear</a:t>
            </a:r>
            <a:r>
              <a:rPr lang="es-AR" dirty="0" smtClean="0"/>
              <a:t>:</a:t>
            </a:r>
          </a:p>
          <a:p>
            <a:r>
              <a:rPr lang="es-AR" dirty="0" smtClean="0"/>
              <a:t>Control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flag</a:t>
            </a:r>
            <a:r>
              <a:rPr lang="es-AR" baseline="0" dirty="0" smtClean="0"/>
              <a:t>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73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6000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happens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when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programmer</a:t>
            </a:r>
            <a:r>
              <a:rPr lang="es-AR" baseline="0" dirty="0" smtClean="0"/>
              <a:t> stands at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rule of </a:t>
            </a:r>
            <a:r>
              <a:rPr lang="es-AR" baseline="0" dirty="0" err="1" smtClean="0"/>
              <a:t>imperative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programming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that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function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 has </a:t>
            </a:r>
            <a:r>
              <a:rPr lang="es-AR" baseline="0" dirty="0" err="1" smtClean="0"/>
              <a:t>one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exit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point</a:t>
            </a:r>
            <a:r>
              <a:rPr lang="es-AR" baseline="0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In short </a:t>
            </a:r>
            <a:r>
              <a:rPr lang="es-AR" dirty="0" err="1" smtClean="0"/>
              <a:t>methods</a:t>
            </a:r>
            <a:r>
              <a:rPr lang="es-AR" dirty="0" smtClean="0"/>
              <a:t>, </a:t>
            </a:r>
            <a:r>
              <a:rPr lang="es-AR" dirty="0" err="1" smtClean="0"/>
              <a:t>multiple</a:t>
            </a:r>
            <a:r>
              <a:rPr lang="es-AR" dirty="0" smtClean="0"/>
              <a:t> </a:t>
            </a:r>
            <a:r>
              <a:rPr lang="es-AR" dirty="0" err="1" smtClean="0"/>
              <a:t>exits</a:t>
            </a:r>
            <a:r>
              <a:rPr lang="es-AR" dirty="0" smtClean="0"/>
              <a:t> are </a:t>
            </a:r>
            <a:r>
              <a:rPr lang="es-AR" dirty="0" err="1" smtClean="0"/>
              <a:t>easy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understand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60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That’s the ratio of </a:t>
            </a:r>
            <a:r>
              <a:rPr lang="en-US" baseline="0" noProof="0" dirty="0" smtClean="0"/>
              <a:t>time spent reading vs. writing.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Making it easy to</a:t>
            </a:r>
            <a:r>
              <a:rPr lang="en-US" baseline="0" noProof="0" dirty="0" smtClean="0"/>
              <a:t> read actually makes it easy to write.</a:t>
            </a:r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43925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.. No control </a:t>
            </a:r>
            <a:r>
              <a:rPr lang="es-AR" dirty="0" err="1" smtClean="0"/>
              <a:t>flag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replaced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with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return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points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75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47798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76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9997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need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here</a:t>
            </a:r>
            <a:r>
              <a:rPr lang="es-AR" dirty="0" smtClean="0"/>
              <a:t>:</a:t>
            </a:r>
          </a:p>
          <a:p>
            <a:r>
              <a:rPr lang="es-AR" dirty="0" smtClean="0"/>
              <a:t>A </a:t>
            </a:r>
            <a:r>
              <a:rPr lang="es-AR" dirty="0" err="1" smtClean="0"/>
              <a:t>lot</a:t>
            </a:r>
            <a:r>
              <a:rPr lang="es-AR" dirty="0" smtClean="0"/>
              <a:t> of </a:t>
            </a:r>
            <a:r>
              <a:rPr lang="es-AR" dirty="0" err="1" smtClean="0"/>
              <a:t>cyclomatic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complex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3 </a:t>
            </a:r>
            <a:r>
              <a:rPr lang="es-AR" baseline="0" dirty="0" err="1" smtClean="0"/>
              <a:t>nested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ifs</a:t>
            </a:r>
            <a:r>
              <a:rPr lang="es-AR" baseline="0" dirty="0" smtClean="0"/>
              <a:t> in </a:t>
            </a:r>
            <a:r>
              <a:rPr lang="es-AR" baseline="0" dirty="0" err="1" smtClean="0"/>
              <a:t>one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lot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77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51271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Unussual</a:t>
            </a:r>
            <a:r>
              <a:rPr lang="es-AR" dirty="0" smtClean="0"/>
              <a:t> </a:t>
            </a:r>
            <a:r>
              <a:rPr lang="es-AR" dirty="0" err="1" smtClean="0"/>
              <a:t>conditions</a:t>
            </a:r>
            <a:r>
              <a:rPr lang="es-AR" dirty="0" smtClean="0"/>
              <a:t> of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happy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road</a:t>
            </a:r>
            <a:r>
              <a:rPr lang="es-AR" baseline="0" dirty="0" smtClean="0"/>
              <a:t>.</a:t>
            </a:r>
          </a:p>
          <a:p>
            <a:r>
              <a:rPr lang="es-AR" baseline="0" dirty="0" err="1" smtClean="0"/>
              <a:t>Nested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statements</a:t>
            </a:r>
            <a:r>
              <a:rPr lang="es-AR" baseline="0" dirty="0" smtClean="0"/>
              <a:t> are </a:t>
            </a:r>
            <a:r>
              <a:rPr lang="es-AR" baseline="0" dirty="0" err="1" smtClean="0"/>
              <a:t>very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difficult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follow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Using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Guard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Clauses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have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happy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road</a:t>
            </a:r>
            <a:r>
              <a:rPr lang="es-AR" baseline="0" dirty="0" smtClean="0"/>
              <a:t> and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unusual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conditions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73152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..</a:t>
            </a:r>
          </a:p>
          <a:p>
            <a:endParaRPr lang="es-AR" dirty="0" smtClean="0"/>
          </a:p>
          <a:p>
            <a:r>
              <a:rPr lang="es-AR" dirty="0" err="1" smtClean="0"/>
              <a:t>See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guard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clauses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unusual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states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79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53727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Another</a:t>
            </a:r>
            <a:r>
              <a:rPr lang="es-AR" dirty="0" smtClean="0"/>
              <a:t> example..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6616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… 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step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left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see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next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slide</a:t>
            </a:r>
            <a:r>
              <a:rPr lang="es-AR" baseline="0" dirty="0" smtClean="0"/>
              <a:t>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22567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Applying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consolidate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conditionals</a:t>
            </a:r>
            <a:r>
              <a:rPr lang="es-AR" baseline="0" dirty="0" smtClean="0"/>
              <a:t>… (And </a:t>
            </a:r>
            <a:r>
              <a:rPr lang="es-AR" baseline="0" dirty="0" err="1" smtClean="0"/>
              <a:t>DeMorgan</a:t>
            </a:r>
            <a:r>
              <a:rPr lang="es-AR" baseline="0" dirty="0" smtClean="0"/>
              <a:t> rules)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See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all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conditions</a:t>
            </a:r>
            <a:r>
              <a:rPr lang="es-AR" baseline="0" dirty="0" smtClean="0"/>
              <a:t> in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if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statement</a:t>
            </a:r>
            <a:r>
              <a:rPr lang="es-AR" baseline="0" dirty="0" smtClean="0"/>
              <a:t>….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Also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we</a:t>
            </a:r>
            <a:r>
              <a:rPr lang="es-AR" baseline="0" dirty="0" smtClean="0"/>
              <a:t> can </a:t>
            </a:r>
            <a:r>
              <a:rPr lang="es-AR" baseline="0" dirty="0" err="1" smtClean="0"/>
              <a:t>apply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explaining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each</a:t>
            </a:r>
            <a:r>
              <a:rPr lang="es-AR" baseline="0" dirty="0" smtClean="0"/>
              <a:t> </a:t>
            </a:r>
            <a:r>
              <a:rPr lang="es-AR" baseline="0" dirty="0" smtClean="0">
                <a:sym typeface="Wingdings" pitchFamily="2" charset="2"/>
              </a:rPr>
              <a:t>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1582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83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759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84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13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5703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Group</a:t>
            </a:r>
            <a:r>
              <a:rPr lang="es-ES" dirty="0" smtClean="0"/>
              <a:t> of </a:t>
            </a:r>
            <a:r>
              <a:rPr lang="es-ES" dirty="0" err="1" smtClean="0"/>
              <a:t>parameters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different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methods</a:t>
            </a:r>
            <a:r>
              <a:rPr lang="es-ES" baseline="0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means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something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missing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.</a:t>
            </a:r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7366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Actually</a:t>
            </a:r>
            <a:r>
              <a:rPr lang="es-AR" noProof="0" dirty="0" smtClean="0"/>
              <a:t>, </a:t>
            </a:r>
            <a:r>
              <a:rPr lang="es-AR" noProof="0" dirty="0" err="1" smtClean="0"/>
              <a:t>they</a:t>
            </a:r>
            <a:r>
              <a:rPr lang="es-AR" noProof="0" dirty="0" smtClean="0"/>
              <a:t> are </a:t>
            </a:r>
            <a:r>
              <a:rPr lang="es-AR" noProof="0" dirty="0" err="1" smtClean="0"/>
              <a:t>two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different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methods</a:t>
            </a:r>
            <a:r>
              <a:rPr lang="es-AR" baseline="0" noProof="0" dirty="0" smtClean="0"/>
              <a:t>.</a:t>
            </a:r>
            <a:endParaRPr lang="es-AR" noProof="0" dirty="0" smtClean="0"/>
          </a:p>
          <a:p>
            <a:endParaRPr lang="es-AR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86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13930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87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16188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need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hear</a:t>
            </a:r>
            <a:r>
              <a:rPr lang="es-AR" dirty="0" smtClean="0"/>
              <a:t>:</a:t>
            </a:r>
          </a:p>
          <a:p>
            <a:r>
              <a:rPr lang="es-AR" dirty="0" smtClean="0"/>
              <a:t>Data </a:t>
            </a:r>
            <a:r>
              <a:rPr lang="es-AR" dirty="0" err="1" smtClean="0"/>
              <a:t>clumps</a:t>
            </a:r>
            <a:r>
              <a:rPr lang="es-AR" dirty="0" smtClean="0"/>
              <a:t>! </a:t>
            </a:r>
            <a:r>
              <a:rPr lang="es-AR" dirty="0" err="1" smtClean="0"/>
              <a:t>Same</a:t>
            </a:r>
            <a:r>
              <a:rPr lang="es-AR" dirty="0" smtClean="0"/>
              <a:t> </a:t>
            </a:r>
            <a:r>
              <a:rPr lang="es-AR" dirty="0" err="1" smtClean="0"/>
              <a:t>parameter</a:t>
            </a:r>
            <a:r>
              <a:rPr lang="es-AR" dirty="0" smtClean="0"/>
              <a:t> </a:t>
            </a:r>
            <a:r>
              <a:rPr lang="es-AR" dirty="0" err="1" smtClean="0"/>
              <a:t>list</a:t>
            </a:r>
            <a:r>
              <a:rPr lang="es-AR" baseline="0" dirty="0" smtClean="0"/>
              <a:t> in a </a:t>
            </a:r>
            <a:r>
              <a:rPr lang="es-AR" baseline="0" dirty="0" err="1" smtClean="0"/>
              <a:t>lot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88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39082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Data </a:t>
            </a:r>
            <a:r>
              <a:rPr lang="es-AR" dirty="0" err="1" smtClean="0"/>
              <a:t>clumps</a:t>
            </a:r>
            <a:r>
              <a:rPr lang="es-AR" dirty="0" smtClean="0"/>
              <a:t>!</a:t>
            </a:r>
          </a:p>
          <a:p>
            <a:endParaRPr lang="es-AR" dirty="0" smtClean="0"/>
          </a:p>
          <a:p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two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 use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same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number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parameters</a:t>
            </a:r>
            <a:r>
              <a:rPr lang="es-AR" baseline="0" dirty="0" smtClean="0"/>
              <a:t> (and a </a:t>
            </a:r>
            <a:r>
              <a:rPr lang="es-AR" baseline="0" dirty="0" err="1" smtClean="0"/>
              <a:t>lot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them</a:t>
            </a:r>
            <a:r>
              <a:rPr lang="es-AR" baseline="0" dirty="0" smtClean="0"/>
              <a:t>!)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89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3949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Group</a:t>
            </a:r>
            <a:r>
              <a:rPr lang="es-ES" dirty="0" smtClean="0"/>
              <a:t> of </a:t>
            </a:r>
            <a:r>
              <a:rPr lang="es-ES" dirty="0" err="1" smtClean="0"/>
              <a:t>parameters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different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methods</a:t>
            </a:r>
            <a:r>
              <a:rPr lang="es-ES" baseline="0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means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something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missing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.</a:t>
            </a:r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90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7018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, </a:t>
            </a:r>
            <a:r>
              <a:rPr lang="es-AR" dirty="0" err="1" smtClean="0"/>
              <a:t>extracted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Range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handle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data </a:t>
            </a:r>
            <a:r>
              <a:rPr lang="es-AR" baseline="0" dirty="0" err="1" smtClean="0"/>
              <a:t>clumps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91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55921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, </a:t>
            </a:r>
            <a:r>
              <a:rPr lang="es-AR" dirty="0" err="1" smtClean="0"/>
              <a:t>extracted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Client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handle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that</a:t>
            </a:r>
            <a:r>
              <a:rPr lang="es-AR" baseline="0" dirty="0" smtClean="0"/>
              <a:t> data.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92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64243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93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167283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need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hear</a:t>
            </a:r>
            <a:r>
              <a:rPr lang="es-AR" dirty="0" smtClean="0"/>
              <a:t>:</a:t>
            </a:r>
          </a:p>
          <a:p>
            <a:r>
              <a:rPr lang="es-AR" dirty="0" err="1" smtClean="0"/>
              <a:t>Managin</a:t>
            </a:r>
            <a:r>
              <a:rPr lang="es-AR" baseline="0" dirty="0" err="1" smtClean="0"/>
              <a:t>g</a:t>
            </a:r>
            <a:r>
              <a:rPr lang="es-AR" baseline="0" dirty="0" smtClean="0"/>
              <a:t> error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!!!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94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920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If possible, we want</a:t>
            </a:r>
            <a:r>
              <a:rPr lang="en-US" baseline="0" noProof="0" dirty="0" smtClean="0"/>
              <a:t> methods like this, simple and easy to understand.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49764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Exceptions</a:t>
            </a:r>
            <a:r>
              <a:rPr lang="es-AR" dirty="0" smtClean="0"/>
              <a:t> reduce </a:t>
            </a:r>
            <a:r>
              <a:rPr lang="es-AR" dirty="0" err="1" smtClean="0"/>
              <a:t>complex</a:t>
            </a:r>
            <a:r>
              <a:rPr lang="es-AR" dirty="0" smtClean="0"/>
              <a:t> in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throwing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</a:t>
            </a:r>
            <a:r>
              <a:rPr lang="es-AR" baseline="0" dirty="0" smtClean="0"/>
              <a:t>.</a:t>
            </a: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95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994629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96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813552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OO? Ugly error code handling.</a:t>
            </a:r>
          </a:p>
          <a:p>
            <a:endParaRPr lang="en-US" dirty="0" smtClean="0"/>
          </a:p>
          <a:p>
            <a:r>
              <a:rPr lang="en-US" dirty="0" smtClean="0"/>
              <a:t>See how the method’s proposal is surrounded</a:t>
            </a:r>
            <a:r>
              <a:rPr lang="en-US" baseline="0" dirty="0" smtClean="0"/>
              <a:t> by checks to the status and managing error code.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97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20859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… </a:t>
            </a:r>
            <a:r>
              <a:rPr lang="es-AR" dirty="0" err="1" smtClean="0"/>
              <a:t>Ugly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98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02598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Usign</a:t>
            </a:r>
            <a:r>
              <a:rPr lang="es-AR" dirty="0" smtClean="0"/>
              <a:t> </a:t>
            </a:r>
            <a:r>
              <a:rPr lang="es-AR" dirty="0" err="1" smtClean="0"/>
              <a:t>guard</a:t>
            </a:r>
            <a:r>
              <a:rPr lang="es-AR" dirty="0" smtClean="0"/>
              <a:t> </a:t>
            </a:r>
            <a:r>
              <a:rPr lang="es-AR" dirty="0" err="1" smtClean="0"/>
              <a:t>clauses</a:t>
            </a:r>
            <a:r>
              <a:rPr lang="es-AR" dirty="0" smtClean="0"/>
              <a:t>. </a:t>
            </a:r>
            <a:r>
              <a:rPr lang="es-AR" dirty="0" err="1" smtClean="0"/>
              <a:t>But</a:t>
            </a:r>
            <a:r>
              <a:rPr lang="es-AR" dirty="0" smtClean="0"/>
              <a:t> </a:t>
            </a:r>
            <a:r>
              <a:rPr lang="es-AR" dirty="0" err="1" smtClean="0"/>
              <a:t>still</a:t>
            </a:r>
            <a:r>
              <a:rPr lang="es-AR" dirty="0" smtClean="0"/>
              <a:t> error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handling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99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80487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Finally</a:t>
            </a:r>
            <a:r>
              <a:rPr lang="es-AR" dirty="0" smtClean="0"/>
              <a:t>, </a:t>
            </a:r>
            <a:r>
              <a:rPr lang="es-AR" dirty="0" err="1" smtClean="0"/>
              <a:t>handling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exceptions</a:t>
            </a:r>
            <a:r>
              <a:rPr lang="es-AR" baseline="0" dirty="0" smtClean="0"/>
              <a:t>…</a:t>
            </a:r>
          </a:p>
          <a:p>
            <a:endParaRPr lang="es-AR" baseline="0" dirty="0" smtClean="0"/>
          </a:p>
          <a:p>
            <a:r>
              <a:rPr lang="es-AR" baseline="0" dirty="0" smtClean="0"/>
              <a:t>Look </a:t>
            </a:r>
            <a:r>
              <a:rPr lang="es-AR" baseline="0" dirty="0" err="1" smtClean="0"/>
              <a:t>how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code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does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what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do.</a:t>
            </a:r>
          </a:p>
          <a:p>
            <a:r>
              <a:rPr lang="es-AR" baseline="0" dirty="0" err="1" smtClean="0"/>
              <a:t>Errors</a:t>
            </a:r>
            <a:r>
              <a:rPr lang="es-AR" baseline="0" dirty="0" smtClean="0"/>
              <a:t> are </a:t>
            </a:r>
            <a:r>
              <a:rPr lang="es-AR" baseline="0" dirty="0" err="1" smtClean="0"/>
              <a:t>encapsulated</a:t>
            </a:r>
            <a:r>
              <a:rPr lang="es-AR" baseline="0" dirty="0" smtClean="0"/>
              <a:t> in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thrower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methods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Error </a:t>
            </a:r>
            <a:r>
              <a:rPr lang="es-AR" baseline="0" dirty="0" err="1" smtClean="0"/>
              <a:t>handling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not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responsability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exceptions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pass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through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upper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one</a:t>
            </a:r>
            <a:r>
              <a:rPr lang="es-AR" baseline="0" dirty="0" smtClean="0"/>
              <a:t>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69616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79542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hear</a:t>
            </a:r>
            <a:r>
              <a:rPr lang="es-AR" baseline="0" dirty="0" smtClean="0"/>
              <a:t>:</a:t>
            </a:r>
          </a:p>
          <a:p>
            <a:r>
              <a:rPr lang="es-AR" dirty="0" err="1" smtClean="0"/>
              <a:t>Using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exception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to</a:t>
            </a:r>
            <a:r>
              <a:rPr lang="es-AR" baseline="0" dirty="0" smtClean="0"/>
              <a:t> control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execution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flush</a:t>
            </a:r>
            <a:r>
              <a:rPr lang="es-AR" baseline="0" dirty="0" smtClean="0"/>
              <a:t>.</a:t>
            </a:r>
          </a:p>
          <a:p>
            <a:r>
              <a:rPr lang="es-AR" baseline="0" dirty="0" err="1" smtClean="0"/>
              <a:t>This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is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bad</a:t>
            </a:r>
            <a:r>
              <a:rPr lang="es-AR" baseline="0" dirty="0" smtClean="0"/>
              <a:t> use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it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16146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Exceptions</a:t>
            </a:r>
            <a:r>
              <a:rPr lang="es-AR" dirty="0" smtClean="0"/>
              <a:t> </a:t>
            </a:r>
            <a:r>
              <a:rPr lang="es-AR" dirty="0" err="1" smtClean="0"/>
              <a:t>only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error </a:t>
            </a:r>
            <a:r>
              <a:rPr lang="es-AR" dirty="0" err="1" smtClean="0"/>
              <a:t>handling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not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different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paths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execution</a:t>
            </a:r>
            <a:r>
              <a:rPr lang="es-AR" baseline="0" dirty="0" smtClean="0"/>
              <a:t>.</a:t>
            </a:r>
          </a:p>
          <a:p>
            <a:r>
              <a:rPr lang="es-AR" baseline="0" dirty="0" err="1" smtClean="0"/>
              <a:t>They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say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execution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flush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breaks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only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when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an</a:t>
            </a:r>
            <a:r>
              <a:rPr lang="es-AR" baseline="0" dirty="0" smtClean="0"/>
              <a:t> error </a:t>
            </a:r>
            <a:r>
              <a:rPr lang="es-AR" baseline="0" dirty="0" err="1" smtClean="0"/>
              <a:t>occurs</a:t>
            </a:r>
            <a:r>
              <a:rPr lang="es-AR" baseline="0" dirty="0" smtClean="0"/>
              <a:t>, a normal </a:t>
            </a:r>
            <a:r>
              <a:rPr lang="es-AR" baseline="0" dirty="0" err="1" smtClean="0"/>
              <a:t>state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shouldn’t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throw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any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exception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103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65739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Refactored</a:t>
            </a:r>
            <a:r>
              <a:rPr lang="es-AR" dirty="0" smtClean="0"/>
              <a:t>… </a:t>
            </a:r>
            <a:r>
              <a:rPr lang="es-AR" dirty="0" err="1" smtClean="0"/>
              <a:t>an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if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controls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flush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397B-B60B-434F-BA39-7026503DD136}" type="slidenum">
              <a:rPr lang="es-AR" smtClean="0"/>
              <a:pPr/>
              <a:t>104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87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76470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24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837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r>
              <a:rPr lang="en-US" dirty="0" smtClean="0"/>
              <a:t>Xx/xx/</a:t>
            </a:r>
            <a:r>
              <a:rPr lang="en-US" dirty="0" err="1" smtClean="0"/>
              <a:t>xxxx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976475" y="0"/>
            <a:ext cx="6167525" cy="62150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2313" y="1476375"/>
            <a:ext cx="982641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Agenda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 anchor="t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19063" lvl="0" indent="-119063" algn="l" defTabSz="914400" rtl="0" eaLnBrk="1" latinLnBrk="0" hangingPunct="1">
              <a:spcBef>
                <a:spcPct val="20000"/>
              </a:spcBef>
              <a:buSzPct val="120000"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5" descr="logoH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30250" y="1752600"/>
            <a:ext cx="5156200" cy="42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ARGENTINA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 err="1">
                <a:solidFill>
                  <a:srgbClr val="000000"/>
                </a:solidFill>
              </a:rPr>
              <a:t>Arguibel</a:t>
            </a:r>
            <a:r>
              <a:rPr lang="es-AR" sz="1100" b="0" dirty="0">
                <a:solidFill>
                  <a:srgbClr val="000000"/>
                </a:solidFill>
              </a:rPr>
              <a:t> 2860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Buenos Aires (C1426DKB)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 err="1">
                <a:solidFill>
                  <a:srgbClr val="000000"/>
                </a:solidFill>
              </a:rPr>
              <a:t>tel</a:t>
            </a:r>
            <a:r>
              <a:rPr lang="es-AR" sz="1100" b="0" dirty="0">
                <a:solidFill>
                  <a:srgbClr val="000000"/>
                </a:solidFill>
              </a:rPr>
              <a:t>: 54+11+4779 6400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BRASIL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Cardoso de Melo 1470 – 8, Vila Olimpia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San Pablo (04548004)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 err="1">
                <a:solidFill>
                  <a:srgbClr val="000000"/>
                </a:solidFill>
              </a:rPr>
              <a:t>tel</a:t>
            </a:r>
            <a:r>
              <a:rPr lang="es-AR" sz="1100" b="0" dirty="0">
                <a:solidFill>
                  <a:srgbClr val="000000"/>
                </a:solidFill>
              </a:rPr>
              <a:t>: </a:t>
            </a:r>
            <a:r>
              <a:rPr lang="en-US" sz="1100" b="0" dirty="0">
                <a:solidFill>
                  <a:srgbClr val="000000"/>
                </a:solidFill>
              </a:rPr>
              <a:t>55+11+3045 2193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URUGUAY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Roque Graseras 857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</a:rPr>
              <a:t>Montevideo (11300)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 err="1">
                <a:solidFill>
                  <a:srgbClr val="000000"/>
                </a:solidFill>
              </a:rPr>
              <a:t>tel</a:t>
            </a:r>
            <a:r>
              <a:rPr lang="es-AR" sz="1100" b="0" dirty="0">
                <a:solidFill>
                  <a:srgbClr val="000000"/>
                </a:solidFill>
              </a:rPr>
              <a:t>: 598+2+7117879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100" b="0" dirty="0">
                <a:solidFill>
                  <a:srgbClr val="000000"/>
                </a:solidFill>
              </a:rPr>
              <a:t>USA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100" b="0" dirty="0">
                <a:solidFill>
                  <a:srgbClr val="000000"/>
                </a:solidFill>
              </a:rPr>
              <a:t>12105 Sundance Ct.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100" b="0" dirty="0">
                <a:solidFill>
                  <a:srgbClr val="000000"/>
                </a:solidFill>
              </a:rPr>
              <a:t>Reston (20194)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100" b="0" dirty="0" err="1">
                <a:solidFill>
                  <a:srgbClr val="000000"/>
                </a:solidFill>
              </a:rPr>
              <a:t>tel</a:t>
            </a:r>
            <a:r>
              <a:rPr lang="en-US" sz="1100" b="0" dirty="0">
                <a:solidFill>
                  <a:srgbClr val="000000"/>
                </a:solidFill>
              </a:rPr>
              <a:t>:+703 842 9455</a:t>
            </a: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s-AR" sz="11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AR" sz="1100" b="0" dirty="0">
                <a:solidFill>
                  <a:srgbClr val="000000"/>
                </a:solidFill>
                <a:hlinkClick r:id="rId3"/>
              </a:rPr>
              <a:t>www.hexacta.com</a:t>
            </a:r>
            <a:endParaRPr lang="en-US" sz="11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9573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DBB82-65B6-45C7-87D8-1B64F2656B35}" type="datetimeFigureOut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90AE3-3229-4DE0-AEF2-9D1F3BBBD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34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090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9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46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07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74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69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" name="Text Box 71"/>
          <p:cNvSpPr txBox="1">
            <a:spLocks noChangeArrowheads="1"/>
          </p:cNvSpPr>
          <p:nvPr userDrawn="1"/>
        </p:nvSpPr>
        <p:spPr bwMode="auto">
          <a:xfrm>
            <a:off x="7020272" y="6583363"/>
            <a:ext cx="19800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AR" sz="1200" dirty="0">
                <a:latin typeface="Arial" charset="0"/>
                <a:cs typeface="Arial" charset="0"/>
              </a:rPr>
              <a:t>Desarrollo de </a:t>
            </a:r>
            <a:r>
              <a:rPr lang="es-AR" sz="1200" dirty="0" smtClean="0">
                <a:latin typeface="Arial" charset="0"/>
                <a:cs typeface="Arial" charset="0"/>
              </a:rPr>
              <a:t>aplicaciones</a:t>
            </a:r>
            <a:endParaRPr lang="es-ES" sz="1200" dirty="0">
              <a:latin typeface="Arial" charset="0"/>
              <a:cs typeface="Arial" charset="0"/>
            </a:endParaRPr>
          </a:p>
        </p:txBody>
      </p:sp>
      <p:sp>
        <p:nvSpPr>
          <p:cNvPr id="5192" name="Line 72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pic>
        <p:nvPicPr>
          <p:cNvPr id="5193" name="Picture 73" descr="logo_trans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68344" y="30667"/>
            <a:ext cx="1403648" cy="518013"/>
          </a:xfrm>
          <a:prstGeom prst="rect">
            <a:avLst/>
          </a:prstGeom>
          <a:noFill/>
        </p:spPr>
      </p:pic>
      <p:sp>
        <p:nvSpPr>
          <p:cNvPr id="5194" name="Line 74"/>
          <p:cNvSpPr>
            <a:spLocks noChangeShapeType="1"/>
          </p:cNvSpPr>
          <p:nvPr userDrawn="1"/>
        </p:nvSpPr>
        <p:spPr bwMode="auto">
          <a:xfrm>
            <a:off x="0" y="620688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5195" name="Text Box 75"/>
          <p:cNvSpPr txBox="1">
            <a:spLocks noChangeArrowheads="1"/>
          </p:cNvSpPr>
          <p:nvPr userDrawn="1"/>
        </p:nvSpPr>
        <p:spPr bwMode="auto">
          <a:xfrm>
            <a:off x="35496" y="87015"/>
            <a:ext cx="4213012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s-AR" sz="2400" b="0" kern="1200" dirty="0" smtClean="0">
                <a:solidFill>
                  <a:schemeClr val="folHlink"/>
                </a:solidFill>
                <a:latin typeface="Verdana" pitchFamily="34" charset="0"/>
                <a:ea typeface="+mn-ea"/>
                <a:cs typeface="+mn-cs"/>
              </a:rPr>
              <a:t>Desarrollo de aplicaciones</a:t>
            </a:r>
            <a:endParaRPr lang="es-ES" sz="24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7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76" y="1446213"/>
            <a:ext cx="7888287" cy="457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24"/>
            <a:ext cx="1399032" cy="21031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7675" y="6581775"/>
            <a:ext cx="60817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consider the environment before printing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85720" y="6373368"/>
            <a:ext cx="65653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CleanCode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CodeSmells</a:t>
            </a:r>
            <a:r>
              <a:rPr lang="en-US" sz="1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Refactoring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ct val="20000"/>
        </a:spcBef>
        <a:buFontTx/>
        <a:buBlip>
          <a:blip r:embed="rId11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defTabSz="914400" rtl="0" eaLnBrk="1" latinLnBrk="0" hangingPunct="1">
        <a:spcBef>
          <a:spcPct val="20000"/>
        </a:spcBef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spcBef>
          <a:spcPct val="20000"/>
        </a:spcBef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0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66" y="2268521"/>
            <a:ext cx="7772400" cy="1470025"/>
          </a:xfrm>
        </p:spPr>
        <p:txBody>
          <a:bodyPr/>
          <a:lstStyle/>
          <a:p>
            <a:pPr algn="ctr"/>
            <a:r>
              <a:rPr lang="es-AR" sz="4000" dirty="0" smtClean="0"/>
              <a:t>Desarrollo de </a:t>
            </a:r>
            <a:r>
              <a:rPr lang="es-AR" sz="4000" dirty="0" smtClean="0"/>
              <a:t>aplicaciones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4000" dirty="0" smtClean="0">
                <a:latin typeface="Arial" pitchFamily="34" charset="0"/>
                <a:cs typeface="Arial" pitchFamily="34" charset="0"/>
              </a:rPr>
              <a:t>Arquitecturas Emergentes </a:t>
            </a:r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Clean</a:t>
            </a:r>
            <a:r>
              <a:rPr lang="es-AR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Code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5786454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Cristian López – Juan Pablo </a:t>
            </a:r>
            <a:r>
              <a:rPr kumimoji="0" lang="es-A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Delpino</a:t>
            </a:r>
            <a:endParaRPr kumimoji="0" lang="es-A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438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angle 2"/>
          <p:cNvSpPr/>
          <p:nvPr/>
        </p:nvSpPr>
        <p:spPr>
          <a:xfrm>
            <a:off x="1600200" y="2819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1600200" y="3200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1600200" y="3581400"/>
            <a:ext cx="548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– Radiografía de un método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838200" y="2582902"/>
            <a:ext cx="741741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(file);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(data);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With</a:t>
            </a:r>
            <a:r>
              <a:rPr lang="es-AR" dirty="0" smtClean="0"/>
              <a:t> </a:t>
            </a:r>
            <a:r>
              <a:rPr lang="es-AR" dirty="0" err="1" smtClean="0"/>
              <a:t>exceptions</a:t>
            </a:r>
            <a:endParaRPr lang="es-AR" dirty="0"/>
          </a:p>
        </p:txBody>
      </p:sp>
      <p:sp>
        <p:nvSpPr>
          <p:cNvPr id="11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error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exception</a:t>
            </a:r>
            <a:endParaRPr lang="es-AR" sz="20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1"/>
          <p:cNvSpPr>
            <a:spLocks noChangeArrowheads="1"/>
          </p:cNvSpPr>
          <p:nvPr/>
        </p:nvSpPr>
        <p:spPr bwMode="auto">
          <a:xfrm>
            <a:off x="1331640" y="1340768"/>
            <a:ext cx="597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EmptyStackException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 smtClean="0">
                <a:solidFill>
                  <a:schemeClr val="accent1"/>
                </a:solidFill>
              </a:rPr>
              <a:t>Replace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exception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with</a:t>
            </a:r>
            <a:r>
              <a:rPr lang="es-AR" sz="4400" dirty="0" smtClean="0">
                <a:solidFill>
                  <a:schemeClr val="accent1"/>
                </a:solidFill>
              </a:rPr>
              <a:t> test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 noChangeArrowheads="1"/>
          </p:cNvSpPr>
          <p:nvPr/>
        </p:nvSpPr>
        <p:spPr bwMode="auto">
          <a:xfrm>
            <a:off x="1371600" y="1147966"/>
            <a:ext cx="528542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.isEmpty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exception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test</a:t>
            </a:r>
            <a:endParaRPr lang="es-AR" sz="20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1"/>
          <p:cNvSpPr>
            <a:spLocks noChangeArrowheads="1"/>
          </p:cNvSpPr>
          <p:nvPr/>
        </p:nvSpPr>
        <p:spPr bwMode="auto">
          <a:xfrm>
            <a:off x="401257" y="824299"/>
            <a:ext cx="9283311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Loan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100;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5000;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client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amountToLoan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Loan(Client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aClient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client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aClient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checkAmountToLoan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(amount);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amountToLoan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amount;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checkAmountToLoan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&lt;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amount)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"the loan can not be ..."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1"/>
          <p:cNvSpPr>
            <a:spLocks noChangeArrowheads="1"/>
          </p:cNvSpPr>
          <p:nvPr/>
        </p:nvSpPr>
        <p:spPr bwMode="auto">
          <a:xfrm>
            <a:off x="-1452" y="1447800"/>
            <a:ext cx="914545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RollerCoaster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13;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40;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admit(Person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 esta en el rango..."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 smtClean="0">
                <a:solidFill>
                  <a:schemeClr val="accent1"/>
                </a:solidFill>
              </a:rPr>
              <a:t>Replace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primitive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with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object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1"/>
          <p:cNvSpPr>
            <a:spLocks noChangeArrowheads="1"/>
          </p:cNvSpPr>
          <p:nvPr/>
        </p:nvSpPr>
        <p:spPr bwMode="auto">
          <a:xfrm>
            <a:off x="238768" y="1174387"/>
            <a:ext cx="819807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Loan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Range&lt;Double&gt;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rangeOfAllowedAmount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Range&lt;Double&gt;(100.0, 5000.0);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client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amountToLoan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Loan(Client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aClient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client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aClient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checkAmountToLoan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(amount);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amountToLoan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amount;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checkAmountToLoan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rangeOfAllowedAmount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.notIncludes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(amount))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"the loan can not be."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primitive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object</a:t>
            </a:r>
            <a:endParaRPr lang="es-AR" sz="20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187624" y="2564904"/>
            <a:ext cx="72731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//hours since game started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hoursSinceGameStarted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–  Nombres significativos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1"/>
          <p:cNvSpPr>
            <a:spLocks noChangeArrowheads="1"/>
          </p:cNvSpPr>
          <p:nvPr/>
        </p:nvSpPr>
        <p:spPr bwMode="auto">
          <a:xfrm>
            <a:off x="-415027" y="2057400"/>
            <a:ext cx="955902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RollerCoaster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Range&lt;Integer&gt;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Range&lt;Integer&gt;(13, 40);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admit(Person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rangeOfAllowedAge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.notIncludes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 esta en el rango de .."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primitive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object</a:t>
            </a:r>
            <a:endParaRPr lang="es-AR" sz="20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1"/>
          <p:cNvSpPr>
            <a:spLocks noChangeArrowheads="1"/>
          </p:cNvSpPr>
          <p:nvPr/>
        </p:nvSpPr>
        <p:spPr bwMode="auto">
          <a:xfrm>
            <a:off x="611560" y="1333212"/>
            <a:ext cx="752962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Range&lt;T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Comparable&lt;?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T&gt;&gt;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Range(T start, T end)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start;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end;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notIncludes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!includes(value);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includes(T value)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startIsLowerOrEqualThan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(value)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endIsGreaterOrEqualThan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(value);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startIsLowerOrEqualThan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start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.compareTo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(value) &lt;= 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endIsGreaterOrEqualThan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 value)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.compareTo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(value) &gt;= 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primitive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object</a:t>
            </a:r>
            <a:endParaRPr lang="es-AR" sz="20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ChangeArrowheads="1"/>
          </p:cNvSpPr>
          <p:nvPr/>
        </p:nvSpPr>
        <p:spPr bwMode="auto">
          <a:xfrm>
            <a:off x="253626" y="1548656"/>
            <a:ext cx="770275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Loan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Range&lt;Money&gt;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rangeOfAllowedAmount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Range&lt;Money&gt;(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Money.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dollars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(100),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Money.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dollars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(5000));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client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amountToLoan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Loan(Client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aClient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Money amount)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client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aClient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checkAmountToLoan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(amount);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amountToLoan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amount;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checkAmountToLoan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(Money amount)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rangeOfAllowedAmount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.notIncludes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(amount))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"the loan can not be ... etc"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685674" y="1196752"/>
            <a:ext cx="538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Comparable&lt;Money&gt; {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...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primitive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object</a:t>
            </a:r>
            <a:endParaRPr lang="es-AR" sz="2000" dirty="0" smtClean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gloriadeistpaul.org/sites/2b4e04fe-5a9d-4317-b5aa-e28d519c27cf/uploads/Question.jpg"/>
          <p:cNvPicPr>
            <a:picLocks noChangeAspect="1" noChangeArrowheads="1"/>
          </p:cNvPicPr>
          <p:nvPr/>
        </p:nvPicPr>
        <p:blipFill>
          <a:blip r:embed="rId3" cstate="print"/>
          <a:srcRect r="4598"/>
          <a:stretch>
            <a:fillRect/>
          </a:stretch>
        </p:blipFill>
        <p:spPr bwMode="auto">
          <a:xfrm>
            <a:off x="179512" y="764704"/>
            <a:ext cx="8964488" cy="5362292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90600" y="8382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solidFill>
                  <a:schemeClr val="bg1"/>
                </a:solidFill>
                <a:latin typeface="Calibri" pitchFamily="34" charset="0"/>
              </a:rPr>
              <a:t>Que 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co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50852">
            <a:off x="1923740" y="327380"/>
            <a:ext cx="2544357" cy="3378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implepatter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33050">
            <a:off x="4970448" y="369072"/>
            <a:ext cx="2576512" cy="3414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odeComplet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810205">
            <a:off x="1180129" y="2394026"/>
            <a:ext cx="2511741" cy="3063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4493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69077">
            <a:off x="4451422" y="2584391"/>
            <a:ext cx="2491028" cy="3185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571472" y="2780928"/>
            <a:ext cx="856195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linearSearchFor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(Object element)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includes(Object element)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– </a:t>
            </a:r>
            <a:r>
              <a:rPr lang="es-AR" sz="2000" dirty="0" err="1" smtClean="0">
                <a:solidFill>
                  <a:schemeClr val="accent1"/>
                </a:solidFill>
              </a:rPr>
              <a:t>Nobres</a:t>
            </a:r>
            <a:r>
              <a:rPr lang="es-AR" sz="2000" dirty="0" smtClean="0">
                <a:solidFill>
                  <a:schemeClr val="accent1"/>
                </a:solidFill>
              </a:rPr>
              <a:t> significativos – Qué y no Cómo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282" y="1722566"/>
            <a:ext cx="81233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282" y="4038600"/>
            <a:ext cx="1098847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dateFormatString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– Nombres pronunciables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704" y="1531530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m_description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1704" y="275073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Wheel[]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_wheels;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21704" y="396993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1704" y="518913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bBusy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917504" y="1531530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description;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93704" y="267453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Wheel[]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wheels;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993704" y="389373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ize;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993704" y="518913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busy;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– Evitar codificaciones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755576" y="2562254"/>
            <a:ext cx="77768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File(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"pref.txt"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newReadOnly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"pref.txt"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– Intención explicita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7358082" y="192880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6336" y="1500174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 es true es RO si  no RW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rot="10800000" flipV="1">
            <a:off x="1143000" y="2822257"/>
            <a:ext cx="6172200" cy="9848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//if red is true then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isRed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142999" y="4343400"/>
            <a:ext cx="4953000" cy="9848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// Add one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++;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pic>
        <p:nvPicPr>
          <p:cNvPr id="4" name="Picture 3" descr="Screenshot-5.png"/>
          <p:cNvPicPr>
            <a:picLocks noChangeAspect="1"/>
          </p:cNvPicPr>
          <p:nvPr/>
        </p:nvPicPr>
        <p:blipFill>
          <a:blip r:embed="rId3" cstate="print"/>
          <a:srcRect l="18269" t="75197" r="60833" b="18874"/>
          <a:stretch>
            <a:fillRect/>
          </a:stretch>
        </p:blipFill>
        <p:spPr>
          <a:xfrm>
            <a:off x="990600" y="1295400"/>
            <a:ext cx="6210300" cy="990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– Comentarios sin sentido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488952"/>
            <a:ext cx="8449056" cy="296842"/>
          </a:xfrm>
        </p:spPr>
        <p:txBody>
          <a:bodyPr/>
          <a:lstStyle/>
          <a:p>
            <a:pPr algn="ctr"/>
            <a:r>
              <a:rPr lang="es-MX" sz="7200" dirty="0" err="1" smtClean="0"/>
              <a:t>Code</a:t>
            </a:r>
            <a:r>
              <a:rPr lang="es-MX" sz="7200" dirty="0" smtClean="0"/>
              <a:t> </a:t>
            </a:r>
            <a:r>
              <a:rPr lang="es-MX" sz="7200" dirty="0" err="1" smtClean="0"/>
              <a:t>Smells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5286412" cy="3519945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76" y="1142985"/>
            <a:ext cx="8135904" cy="4876816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 Código o diseño al menos sospechoso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                  define mas de 40 (diseño/código)</a:t>
            </a:r>
          </a:p>
          <a:p>
            <a:endParaRPr lang="es-MX" dirty="0" smtClean="0"/>
          </a:p>
          <a:p>
            <a:r>
              <a:rPr lang="es-MX" dirty="0" smtClean="0"/>
              <a:t> Levantan alertas para inspeccionar código.</a:t>
            </a:r>
          </a:p>
          <a:p>
            <a:endParaRPr lang="es-MX" dirty="0" smtClean="0"/>
          </a:p>
          <a:p>
            <a:r>
              <a:rPr lang="es-MX" dirty="0" smtClean="0"/>
              <a:t>Como los patrones de diseño,  crean un “diccionario”  para comunicarnos de manera mas efectiva</a:t>
            </a:r>
          </a:p>
          <a:p>
            <a:endParaRPr lang="es-MX" dirty="0" smtClean="0"/>
          </a:p>
          <a:p>
            <a:r>
              <a:rPr lang="es-MX" dirty="0" smtClean="0"/>
              <a:t> Radiografía de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smells</a:t>
            </a:r>
            <a:r>
              <a:rPr lang="es-MX" dirty="0" smtClean="0"/>
              <a:t> (los mas comunes)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28802"/>
            <a:ext cx="1010337" cy="1285884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04692" y="3639670"/>
            <a:ext cx="1994209" cy="1694330"/>
            <a:chOff x="152400" y="1447800"/>
            <a:chExt cx="2209800" cy="2057400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21336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8194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38418" y="1879504"/>
            <a:ext cx="2819400" cy="1192306"/>
            <a:chOff x="4876800" y="609600"/>
            <a:chExt cx="3124200" cy="1447800"/>
          </a:xfrm>
        </p:grpSpPr>
        <p:grpSp>
          <p:nvGrpSpPr>
            <p:cNvPr id="9" name="Group 10"/>
            <p:cNvGrpSpPr/>
            <p:nvPr/>
          </p:nvGrpSpPr>
          <p:grpSpPr>
            <a:xfrm>
              <a:off x="4876800" y="609600"/>
              <a:ext cx="1371600" cy="1447800"/>
              <a:chOff x="4114800" y="2209800"/>
              <a:chExt cx="2743200" cy="1447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angle 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6629400" y="609600"/>
              <a:ext cx="1371600" cy="1447800"/>
              <a:chOff x="4114800" y="2209800"/>
              <a:chExt cx="2743200" cy="1447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643570" y="2500306"/>
            <a:ext cx="2819400" cy="3200400"/>
            <a:chOff x="3810000" y="2590800"/>
            <a:chExt cx="3124200" cy="3886200"/>
          </a:xfrm>
        </p:grpSpPr>
        <p:grpSp>
          <p:nvGrpSpPr>
            <p:cNvPr id="18" name="Group 28"/>
            <p:cNvGrpSpPr/>
            <p:nvPr/>
          </p:nvGrpSpPr>
          <p:grpSpPr>
            <a:xfrm>
              <a:off x="38100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9" name="Group 32"/>
            <p:cNvGrpSpPr/>
            <p:nvPr/>
          </p:nvGrpSpPr>
          <p:grpSpPr>
            <a:xfrm>
              <a:off x="55626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0" name="Group 36"/>
            <p:cNvGrpSpPr/>
            <p:nvPr/>
          </p:nvGrpSpPr>
          <p:grpSpPr>
            <a:xfrm>
              <a:off x="4648200" y="2590800"/>
              <a:ext cx="1371600" cy="1447800"/>
              <a:chOff x="4114800" y="2209800"/>
              <a:chExt cx="2743200" cy="1447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1" name="Elbow Connector 20"/>
            <p:cNvCxnSpPr>
              <a:stCxn id="30" idx="0"/>
              <a:endCxn id="27" idx="0"/>
            </p:cNvCxnSpPr>
            <p:nvPr/>
          </p:nvCxnSpPr>
          <p:spPr>
            <a:xfrm rot="5400000" flipH="1" flipV="1">
              <a:off x="5372100" y="4152900"/>
              <a:ext cx="1588" cy="1752600"/>
            </a:xfrm>
            <a:prstGeom prst="bentConnector3">
              <a:avLst>
                <a:gd name="adj1" fmla="val 238491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5105400" y="4038600"/>
              <a:ext cx="527304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rot="5400000">
              <a:off x="5179792" y="4450978"/>
              <a:ext cx="373039" cy="5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Duplicated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9872" y="1484784"/>
            <a:ext cx="5181671" cy="4573587"/>
          </a:xfrm>
        </p:spPr>
        <p:txBody>
          <a:bodyPr>
            <a:normAutofit/>
          </a:bodyPr>
          <a:lstStyle/>
          <a:p>
            <a:r>
              <a:rPr lang="es-AR" sz="2000" dirty="0" smtClean="0"/>
              <a:t>  </a:t>
            </a:r>
            <a:r>
              <a:rPr lang="es-AR" sz="2000" dirty="0" err="1" smtClean="0"/>
              <a:t>Clean</a:t>
            </a:r>
            <a:r>
              <a:rPr lang="es-AR" sz="2000" dirty="0" smtClean="0"/>
              <a:t> </a:t>
            </a:r>
            <a:r>
              <a:rPr lang="es-AR" sz="2000" dirty="0" err="1" smtClean="0"/>
              <a:t>Code</a:t>
            </a:r>
            <a:r>
              <a:rPr lang="es-AR" sz="2000" dirty="0" smtClean="0"/>
              <a:t> – Reglas básicas</a:t>
            </a:r>
          </a:p>
          <a:p>
            <a:pPr lvl="1"/>
            <a:r>
              <a:rPr lang="es-AR" sz="2000" dirty="0" smtClean="0"/>
              <a:t>  Radiografía de un método.</a:t>
            </a:r>
          </a:p>
          <a:p>
            <a:pPr lvl="1">
              <a:defRPr/>
            </a:pPr>
            <a:r>
              <a:rPr lang="es-AR" sz="2000" dirty="0" smtClean="0"/>
              <a:t>  Nombres significativos.</a:t>
            </a:r>
          </a:p>
          <a:p>
            <a:pPr lvl="1">
              <a:defRPr/>
            </a:pPr>
            <a:r>
              <a:rPr lang="es-AR" sz="2000" dirty="0" smtClean="0"/>
              <a:t>  Nombres pronunciables. </a:t>
            </a:r>
          </a:p>
          <a:p>
            <a:pPr lvl="1">
              <a:defRPr/>
            </a:pPr>
            <a:r>
              <a:rPr lang="es-AR" sz="2000" dirty="0" smtClean="0"/>
              <a:t>  Evitar codificaciones.</a:t>
            </a:r>
          </a:p>
          <a:p>
            <a:pPr lvl="1">
              <a:defRPr/>
            </a:pPr>
            <a:r>
              <a:rPr lang="es-AR" sz="2000" dirty="0" smtClean="0"/>
              <a:t>  Sin efectos secundarios.</a:t>
            </a:r>
          </a:p>
          <a:p>
            <a:pPr lvl="1">
              <a:defRPr/>
            </a:pPr>
            <a:r>
              <a:rPr lang="es-AR" sz="2000" dirty="0" smtClean="0"/>
              <a:t>  Vicios (</a:t>
            </a:r>
            <a:r>
              <a:rPr lang="es-AR" sz="2000" dirty="0" err="1" smtClean="0"/>
              <a:t>copy</a:t>
            </a:r>
            <a:r>
              <a:rPr lang="es-AR" sz="2000" dirty="0" smtClean="0"/>
              <a:t>/paste)</a:t>
            </a:r>
          </a:p>
          <a:p>
            <a:pPr lvl="1">
              <a:defRPr/>
            </a:pPr>
            <a:r>
              <a:rPr lang="es-AR" sz="2000" dirty="0" smtClean="0"/>
              <a:t>  Comentarios sin sentido..</a:t>
            </a:r>
          </a:p>
          <a:p>
            <a:pPr lvl="0"/>
            <a:endParaRPr lang="es-AR" sz="2000" dirty="0" smtClean="0"/>
          </a:p>
          <a:p>
            <a:pPr lvl="0"/>
            <a:endParaRPr lang="es-AR" sz="2000" dirty="0" smtClean="0"/>
          </a:p>
          <a:p>
            <a:endParaRPr lang="en-US" sz="2000" dirty="0" smtClean="0"/>
          </a:p>
          <a:p>
            <a:pPr lvl="0"/>
            <a:endParaRPr lang="en-US" sz="2000" dirty="0" smtClean="0">
              <a:solidFill>
                <a:schemeClr val="accent1"/>
              </a:solidFill>
            </a:endParaRPr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88041" y="71414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MX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Parte 1</a:t>
            </a:r>
            <a:endParaRPr lang="en-US" sz="24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>
          <a:xfrm>
            <a:off x="2714612" y="1357298"/>
            <a:ext cx="3505200" cy="4343400"/>
            <a:chOff x="2895600" y="17526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95600" y="2133600"/>
              <a:ext cx="3505200" cy="396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17526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207" y="2362199"/>
              <a:ext cx="2779985" cy="3200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8207" y="5714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8207" y="58673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Long </a:t>
            </a:r>
            <a:r>
              <a:rPr lang="es-AR" sz="2000" dirty="0" err="1" smtClean="0">
                <a:solidFill>
                  <a:schemeClr val="accent1"/>
                </a:solidFill>
              </a:rPr>
              <a:t>method</a:t>
            </a: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>
          <a:xfrm>
            <a:off x="2819400" y="1357298"/>
            <a:ext cx="3505200" cy="4343400"/>
            <a:chOff x="2819400" y="1981200"/>
            <a:chExt cx="3505200" cy="4343400"/>
          </a:xfrm>
        </p:grpSpPr>
        <p:sp>
          <p:nvSpPr>
            <p:cNvPr id="5" name="Rectangle 4"/>
            <p:cNvSpPr/>
            <p:nvPr/>
          </p:nvSpPr>
          <p:spPr>
            <a:xfrm>
              <a:off x="2819400" y="1981200"/>
              <a:ext cx="3505200" cy="434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19812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927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6095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5590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5638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323248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40092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2514600"/>
              <a:ext cx="2779985" cy="460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306404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580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748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4243136"/>
              <a:ext cx="2779985" cy="633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441157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5253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5422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4800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2007" y="5085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2007" y="390625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407469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2007" y="356936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2007" y="3657600"/>
              <a:ext cx="2779985" cy="159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Large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class</a:t>
            </a: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/>
          <p:cNvGrpSpPr/>
          <p:nvPr/>
        </p:nvGrpSpPr>
        <p:grpSpPr>
          <a:xfrm>
            <a:off x="500034" y="3276600"/>
            <a:ext cx="8821705" cy="507831"/>
            <a:chOff x="71374" y="3581400"/>
            <a:chExt cx="8821705" cy="507831"/>
          </a:xfrm>
        </p:grpSpPr>
        <p:sp>
          <p:nvSpPr>
            <p:cNvPr id="12" name="TextBox 11"/>
            <p:cNvSpPr txBox="1"/>
            <p:nvPr/>
          </p:nvSpPr>
          <p:spPr>
            <a:xfrm>
              <a:off x="71374" y="3581400"/>
              <a:ext cx="88217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 err="1" smtClean="0"/>
                <a:t>xxxxxxx</a:t>
              </a:r>
              <a:r>
                <a:rPr lang="es-AR" sz="2700" dirty="0" smtClean="0"/>
                <a:t> (                                                                      )</a:t>
              </a:r>
              <a:endParaRPr lang="es-AR" sz="27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764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733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02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671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640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09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928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897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83500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Long </a:t>
            </a:r>
            <a:r>
              <a:rPr lang="es-AR" sz="2000" dirty="0" err="1" smtClean="0">
                <a:solidFill>
                  <a:schemeClr val="accent1"/>
                </a:solidFill>
              </a:rPr>
              <a:t>parameter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list</a:t>
            </a: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/>
          <p:cNvGrpSpPr/>
          <p:nvPr/>
        </p:nvGrpSpPr>
        <p:grpSpPr>
          <a:xfrm>
            <a:off x="2928926" y="1500174"/>
            <a:ext cx="3505200" cy="4343400"/>
            <a:chOff x="2743200" y="1219200"/>
            <a:chExt cx="3505200" cy="4343400"/>
          </a:xfrm>
        </p:grpSpPr>
        <p:grpSp>
          <p:nvGrpSpPr>
            <p:cNvPr id="4" name="Group 26"/>
            <p:cNvGrpSpPr/>
            <p:nvPr/>
          </p:nvGrpSpPr>
          <p:grpSpPr>
            <a:xfrm>
              <a:off x="2743200" y="1219200"/>
              <a:ext cx="3505200" cy="4343400"/>
              <a:chOff x="0" y="1219200"/>
              <a:chExt cx="3505200" cy="4343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0" y="1219200"/>
                <a:ext cx="3505200" cy="434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0" y="1219200"/>
                <a:ext cx="3505200" cy="380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182007" y="5165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333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4828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4876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2470484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2638926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1752600"/>
              <a:ext cx="2779985" cy="460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2302042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3818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3986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4491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4660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4038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4323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2807368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2007" y="2964968"/>
              <a:ext cx="2779985" cy="1592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Divergent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change</a:t>
            </a: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14346" y="214290"/>
            <a:ext cx="9144000" cy="67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CapitalCalculator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baseline="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baseline="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capital(Loan loan)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return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!= 1.0)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loan.outstandingRiskAmount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+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loan.unusedRiskFactor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1648154"/>
            <a:ext cx="21336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19400" y="4558990"/>
            <a:ext cx="29718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648154"/>
            <a:ext cx="24384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1919286"/>
            <a:ext cx="26670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1919286"/>
            <a:ext cx="20574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3200" y="1919286"/>
            <a:ext cx="22098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" y="2361250"/>
            <a:ext cx="22098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00600" y="2361250"/>
            <a:ext cx="22098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2632382"/>
            <a:ext cx="35814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908298"/>
            <a:ext cx="27432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81600" y="2908298"/>
            <a:ext cx="34290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86000" y="3185802"/>
            <a:ext cx="19050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24400" y="3185802"/>
            <a:ext cx="23622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33600" y="3720790"/>
            <a:ext cx="38100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96000" y="3720790"/>
            <a:ext cx="20574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19400" y="4011942"/>
            <a:ext cx="22860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86000" y="4281486"/>
            <a:ext cx="31242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43600" y="4281486"/>
            <a:ext cx="2057400" cy="1588"/>
          </a:xfrm>
          <a:prstGeom prst="line">
            <a:avLst/>
          </a:prstGeom>
          <a:ln w="31750" cap="flat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Feature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envy</a:t>
            </a:r>
            <a:endParaRPr lang="es-AR" sz="2000" dirty="0" smtClean="0">
              <a:solidFill>
                <a:schemeClr val="accent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>
          <a:xfrm>
            <a:off x="1071538" y="1996851"/>
            <a:ext cx="6867556" cy="646331"/>
            <a:chOff x="-265181" y="2213322"/>
            <a:chExt cx="5102807" cy="520197"/>
          </a:xfrm>
        </p:grpSpPr>
        <p:sp>
          <p:nvSpPr>
            <p:cNvPr id="4" name="TextBox 3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method1(                                 )</a:t>
              </a:r>
              <a:endParaRPr lang="es-AR" sz="3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Data </a:t>
            </a:r>
            <a:r>
              <a:rPr lang="es-AR" sz="2000" dirty="0" err="1" smtClean="0">
                <a:solidFill>
                  <a:schemeClr val="accent1"/>
                </a:solidFill>
              </a:rPr>
              <a:t>clumps</a:t>
            </a:r>
            <a:endParaRPr lang="es-AR" sz="2000" dirty="0" smtClean="0">
              <a:solidFill>
                <a:schemeClr val="accent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  <p:grpSp>
        <p:nvGrpSpPr>
          <p:cNvPr id="38" name="Group 16"/>
          <p:cNvGrpSpPr/>
          <p:nvPr/>
        </p:nvGrpSpPr>
        <p:grpSpPr>
          <a:xfrm>
            <a:off x="1071538" y="2711231"/>
            <a:ext cx="6867556" cy="646331"/>
            <a:chOff x="-265181" y="2213322"/>
            <a:chExt cx="5102807" cy="520197"/>
          </a:xfrm>
        </p:grpSpPr>
        <p:sp>
          <p:nvSpPr>
            <p:cNvPr id="39" name="TextBox 38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method2(                                 )</a:t>
              </a:r>
              <a:endParaRPr lang="es-AR" sz="3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42" name="Diamond 41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43" name="Oval 42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44" name="Group 16"/>
          <p:cNvGrpSpPr/>
          <p:nvPr/>
        </p:nvGrpSpPr>
        <p:grpSpPr>
          <a:xfrm>
            <a:off x="1071538" y="3425611"/>
            <a:ext cx="6867556" cy="646331"/>
            <a:chOff x="-265181" y="2213322"/>
            <a:chExt cx="5102807" cy="520197"/>
          </a:xfrm>
        </p:grpSpPr>
        <p:sp>
          <p:nvSpPr>
            <p:cNvPr id="45" name="TextBox 44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method3(                                 )</a:t>
              </a:r>
              <a:endParaRPr lang="es-AR" sz="3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48" name="Diamond 47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49" name="Oval 48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50" name="Group 16"/>
          <p:cNvGrpSpPr/>
          <p:nvPr/>
        </p:nvGrpSpPr>
        <p:grpSpPr>
          <a:xfrm>
            <a:off x="1071538" y="4211429"/>
            <a:ext cx="6867556" cy="646331"/>
            <a:chOff x="-265181" y="2213322"/>
            <a:chExt cx="5102807" cy="520197"/>
          </a:xfrm>
        </p:grpSpPr>
        <p:sp>
          <p:nvSpPr>
            <p:cNvPr id="51" name="TextBox 50"/>
            <p:cNvSpPr txBox="1"/>
            <p:nvPr/>
          </p:nvSpPr>
          <p:spPr>
            <a:xfrm>
              <a:off x="-265181" y="2213322"/>
              <a:ext cx="5102807" cy="5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method4(                                 )</a:t>
              </a:r>
              <a:endParaRPr lang="es-AR" sz="3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04836" y="2273546"/>
              <a:ext cx="706718" cy="344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2081289" y="2273546"/>
              <a:ext cx="706718" cy="3440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54" name="Diamond 53"/>
            <p:cNvSpPr/>
            <p:nvPr/>
          </p:nvSpPr>
          <p:spPr>
            <a:xfrm>
              <a:off x="2751047" y="2273546"/>
              <a:ext cx="706718" cy="344076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55" name="Oval 54"/>
            <p:cNvSpPr/>
            <p:nvPr/>
          </p:nvSpPr>
          <p:spPr>
            <a:xfrm>
              <a:off x="3539956" y="2273546"/>
              <a:ext cx="706718" cy="3440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057400" y="2133600"/>
            <a:ext cx="50292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money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phone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zipCode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Primite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obsession</a:t>
            </a:r>
            <a:endParaRPr lang="es-AR" sz="2000" dirty="0" smtClean="0">
              <a:solidFill>
                <a:schemeClr val="accent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29000" y="3124200"/>
            <a:ext cx="1994209" cy="838200"/>
            <a:chOff x="152400" y="1447800"/>
            <a:chExt cx="2209800" cy="1017814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560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999" y="2133600"/>
              <a:ext cx="1752599" cy="555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Lazy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class</a:t>
            </a:r>
            <a:endParaRPr lang="es-AR" sz="2000" dirty="0" smtClean="0">
              <a:solidFill>
                <a:schemeClr val="accent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14348" y="2571744"/>
            <a:ext cx="7858184" cy="1071569"/>
            <a:chOff x="1713372" y="3383591"/>
            <a:chExt cx="5269732" cy="388458"/>
          </a:xfrm>
        </p:grpSpPr>
        <p:sp>
          <p:nvSpPr>
            <p:cNvPr id="3" name="Rectangle 2"/>
            <p:cNvSpPr/>
            <p:nvPr/>
          </p:nvSpPr>
          <p:spPr>
            <a:xfrm>
              <a:off x="1713372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79424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3505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21653" y="3505200"/>
              <a:ext cx="1107744" cy="2479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8" name="Oval 7"/>
            <p:cNvSpPr/>
            <p:nvPr/>
          </p:nvSpPr>
          <p:spPr>
            <a:xfrm>
              <a:off x="2394612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Oval 8"/>
            <p:cNvSpPr/>
            <p:nvPr/>
          </p:nvSpPr>
          <p:spPr>
            <a:xfrm>
              <a:off x="3276600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Oval 10"/>
            <p:cNvSpPr/>
            <p:nvPr/>
          </p:nvSpPr>
          <p:spPr>
            <a:xfrm>
              <a:off x="5374944" y="36576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8767" y="3437330"/>
              <a:ext cx="433432" cy="334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5400" b="1" dirty="0" smtClean="0"/>
                <a:t>()</a:t>
              </a:r>
              <a:endParaRPr lang="es-AR" sz="5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29098" y="3383591"/>
              <a:ext cx="123881" cy="16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6496" y="3383591"/>
              <a:ext cx="381000" cy="16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02104" y="3383591"/>
              <a:ext cx="381000" cy="16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sz="2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29000" y="3505200"/>
              <a:ext cx="838200" cy="2615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Message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chains</a:t>
            </a:r>
            <a:endParaRPr lang="es-AR" sz="2000" dirty="0" smtClean="0">
              <a:solidFill>
                <a:schemeClr val="accent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5736" y="2714620"/>
            <a:ext cx="646330" cy="92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/>
              <a:t>()</a:t>
            </a:r>
            <a:endParaRPr lang="es-AR" sz="5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43570" y="2719985"/>
            <a:ext cx="646330" cy="92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/>
              <a:t>()</a:t>
            </a:r>
            <a:endParaRPr lang="es-AR" sz="5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11026" y="2714620"/>
            <a:ext cx="646330" cy="92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/>
              <a:t>()</a:t>
            </a:r>
            <a:endParaRPr lang="es-AR" sz="5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97636" y="2714620"/>
            <a:ext cx="646330" cy="92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/>
              <a:t>()</a:t>
            </a:r>
            <a:endParaRPr lang="es-AR" sz="5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3047984"/>
            <a:ext cx="2057399" cy="2895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2000" dirty="0" smtClean="0"/>
          </a:p>
          <a:p>
            <a:r>
              <a:rPr lang="es-AR" sz="2000" dirty="0" err="1" smtClean="0"/>
              <a:t>getCodigo</a:t>
            </a:r>
            <a:r>
              <a:rPr lang="es-AR" sz="2000" dirty="0" smtClean="0"/>
              <a:t>()</a:t>
            </a:r>
          </a:p>
          <a:p>
            <a:r>
              <a:rPr lang="es-AR" sz="2000" dirty="0" err="1" smtClean="0"/>
              <a:t>getPersona</a:t>
            </a:r>
            <a:r>
              <a:rPr lang="es-AR" sz="2000" dirty="0" smtClean="0"/>
              <a:t>()</a:t>
            </a:r>
          </a:p>
          <a:p>
            <a:r>
              <a:rPr lang="es-AR" sz="2000" dirty="0" err="1" smtClean="0"/>
              <a:t>setPersona</a:t>
            </a:r>
            <a:r>
              <a:rPr lang="es-AR" sz="2000" dirty="0" smtClean="0"/>
              <a:t>()</a:t>
            </a:r>
          </a:p>
          <a:p>
            <a:r>
              <a:rPr lang="es-AR" sz="2000" dirty="0" err="1" smtClean="0"/>
              <a:t>getCategoria</a:t>
            </a:r>
            <a:r>
              <a:rPr lang="es-AR" sz="2000" dirty="0" smtClean="0"/>
              <a:t>()</a:t>
            </a:r>
          </a:p>
          <a:p>
            <a:r>
              <a:rPr lang="es-AR" sz="2000" dirty="0" err="1" smtClean="0"/>
              <a:t>setCategoria</a:t>
            </a:r>
            <a:r>
              <a:rPr lang="es-AR" sz="2000" dirty="0" smtClean="0"/>
              <a:t>()</a:t>
            </a:r>
          </a:p>
          <a:p>
            <a:r>
              <a:rPr lang="es-AR" sz="2000" dirty="0" err="1" smtClean="0"/>
              <a:t>getRubro</a:t>
            </a:r>
            <a:r>
              <a:rPr lang="es-AR" sz="2000" dirty="0" smtClean="0"/>
              <a:t>()</a:t>
            </a:r>
          </a:p>
          <a:p>
            <a:r>
              <a:rPr lang="es-AR" sz="2000" dirty="0" err="1" smtClean="0"/>
              <a:t>setRubro</a:t>
            </a:r>
            <a:r>
              <a:rPr lang="es-AR" sz="2000" dirty="0" smtClean="0"/>
              <a:t>()</a:t>
            </a:r>
          </a:p>
          <a:p>
            <a:r>
              <a:rPr lang="es-AR" sz="2000" dirty="0" err="1" smtClean="0"/>
              <a:t>getContactos</a:t>
            </a:r>
            <a:r>
              <a:rPr lang="es-AR" sz="2000" dirty="0" smtClean="0"/>
              <a:t>()</a:t>
            </a:r>
          </a:p>
          <a:p>
            <a:r>
              <a:rPr lang="es-AR" sz="2000" dirty="0" err="1" smtClean="0"/>
              <a:t>setContactos</a:t>
            </a:r>
            <a:r>
              <a:rPr lang="es-AR" sz="2000" dirty="0" smtClean="0"/>
              <a:t>()</a:t>
            </a:r>
          </a:p>
          <a:p>
            <a:endParaRPr lang="es-AR" sz="2000" dirty="0"/>
          </a:p>
        </p:txBody>
      </p:sp>
      <p:sp>
        <p:nvSpPr>
          <p:cNvPr id="5" name="Rectangle 4"/>
          <p:cNvSpPr/>
          <p:nvPr/>
        </p:nvSpPr>
        <p:spPr>
          <a:xfrm>
            <a:off x="3505200" y="1142984"/>
            <a:ext cx="20573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Cuenta</a:t>
            </a:r>
            <a:endParaRPr lang="es-AR" sz="2000" dirty="0"/>
          </a:p>
        </p:txBody>
      </p:sp>
      <p:sp>
        <p:nvSpPr>
          <p:cNvPr id="7" name="Rectangle 6"/>
          <p:cNvSpPr/>
          <p:nvPr/>
        </p:nvSpPr>
        <p:spPr>
          <a:xfrm>
            <a:off x="3505200" y="1523984"/>
            <a:ext cx="2057399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dirty="0" smtClean="0"/>
              <a:t>Código</a:t>
            </a:r>
          </a:p>
          <a:p>
            <a:r>
              <a:rPr lang="es-AR" sz="2000" dirty="0" smtClean="0"/>
              <a:t>Persona</a:t>
            </a:r>
          </a:p>
          <a:p>
            <a:r>
              <a:rPr lang="es-AR" sz="2000" dirty="0" smtClean="0"/>
              <a:t>Categoría</a:t>
            </a:r>
          </a:p>
          <a:p>
            <a:r>
              <a:rPr lang="es-AR" sz="2000" dirty="0" smtClean="0"/>
              <a:t>Rubro</a:t>
            </a:r>
          </a:p>
          <a:p>
            <a:r>
              <a:rPr lang="es-AR" sz="2000" dirty="0" smtClean="0"/>
              <a:t>contactos</a:t>
            </a:r>
            <a:endParaRPr lang="es-AR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Data </a:t>
            </a:r>
            <a:r>
              <a:rPr lang="es-AR" sz="2000" dirty="0" err="1" smtClean="0">
                <a:solidFill>
                  <a:schemeClr val="accent1"/>
                </a:solidFill>
              </a:rPr>
              <a:t>Class</a:t>
            </a:r>
            <a:endParaRPr lang="es-AR" sz="2000" dirty="0" smtClean="0">
              <a:solidFill>
                <a:schemeClr val="accent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9872" y="1442571"/>
            <a:ext cx="5181671" cy="512970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000" dirty="0" err="1" smtClean="0"/>
              <a:t>Code</a:t>
            </a:r>
            <a:r>
              <a:rPr lang="es-AR" sz="2000" dirty="0" smtClean="0"/>
              <a:t> </a:t>
            </a:r>
            <a:r>
              <a:rPr lang="es-AR" sz="2000" dirty="0" err="1" smtClean="0"/>
              <a:t>Smells</a:t>
            </a:r>
            <a:endParaRPr lang="es-AR" sz="2000" dirty="0" smtClean="0"/>
          </a:p>
          <a:p>
            <a:pPr lvl="1">
              <a:defRPr/>
            </a:pPr>
            <a:r>
              <a:rPr lang="en-US" sz="2000" dirty="0" smtClean="0"/>
              <a:t>Duplicated code</a:t>
            </a:r>
          </a:p>
          <a:p>
            <a:pPr lvl="1">
              <a:defRPr/>
            </a:pPr>
            <a:r>
              <a:rPr lang="en-US" sz="2000" dirty="0" smtClean="0"/>
              <a:t>Long method</a:t>
            </a:r>
          </a:p>
          <a:p>
            <a:pPr lvl="1">
              <a:defRPr/>
            </a:pPr>
            <a:r>
              <a:rPr lang="en-US" sz="2000" dirty="0" smtClean="0"/>
              <a:t>Long class</a:t>
            </a:r>
          </a:p>
          <a:p>
            <a:pPr lvl="1">
              <a:defRPr/>
            </a:pPr>
            <a:r>
              <a:rPr lang="en-US" sz="2000" dirty="0" smtClean="0"/>
              <a:t>Long parameter list</a:t>
            </a:r>
          </a:p>
          <a:p>
            <a:pPr lvl="1">
              <a:defRPr/>
            </a:pPr>
            <a:r>
              <a:rPr lang="en-US" sz="2000" dirty="0" smtClean="0"/>
              <a:t>Divergent change</a:t>
            </a:r>
          </a:p>
          <a:p>
            <a:pPr lvl="1">
              <a:defRPr/>
            </a:pPr>
            <a:r>
              <a:rPr lang="en-US" sz="2000" dirty="0" smtClean="0"/>
              <a:t>Feature envy</a:t>
            </a:r>
          </a:p>
          <a:p>
            <a:pPr lvl="1">
              <a:defRPr/>
            </a:pPr>
            <a:r>
              <a:rPr lang="en-US" sz="2000" dirty="0" smtClean="0"/>
              <a:t>Data clumps</a:t>
            </a:r>
          </a:p>
          <a:p>
            <a:pPr lvl="1">
              <a:defRPr/>
            </a:pPr>
            <a:r>
              <a:rPr lang="en-US" sz="2000" dirty="0" err="1" smtClean="0"/>
              <a:t>Primite</a:t>
            </a:r>
            <a:r>
              <a:rPr lang="en-US" sz="2000" dirty="0" smtClean="0"/>
              <a:t> obsession</a:t>
            </a:r>
          </a:p>
          <a:p>
            <a:pPr lvl="1">
              <a:defRPr/>
            </a:pPr>
            <a:r>
              <a:rPr lang="en-US" sz="2000" dirty="0" smtClean="0"/>
              <a:t>Switch Statements</a:t>
            </a:r>
          </a:p>
          <a:p>
            <a:pPr lvl="1">
              <a:defRPr/>
            </a:pPr>
            <a:r>
              <a:rPr lang="en-US" sz="2000" dirty="0" smtClean="0"/>
              <a:t>Laze class</a:t>
            </a:r>
          </a:p>
          <a:p>
            <a:pPr lvl="1">
              <a:defRPr/>
            </a:pPr>
            <a:r>
              <a:rPr lang="en-US" sz="2000" dirty="0" smtClean="0"/>
              <a:t>Message chains</a:t>
            </a:r>
          </a:p>
          <a:p>
            <a:pPr lvl="1">
              <a:defRPr/>
            </a:pPr>
            <a:r>
              <a:rPr lang="es-MX" sz="2000" dirty="0" err="1" smtClean="0"/>
              <a:t>Dark</a:t>
            </a:r>
            <a:r>
              <a:rPr lang="es-MX" sz="2000" dirty="0" smtClean="0"/>
              <a:t> </a:t>
            </a:r>
            <a:r>
              <a:rPr lang="es-MX" sz="2000" dirty="0" err="1" smtClean="0"/>
              <a:t>intention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Data class</a:t>
            </a:r>
            <a:endParaRPr lang="es-AR" sz="2000" dirty="0" smtClean="0"/>
          </a:p>
          <a:p>
            <a:pPr lvl="0"/>
            <a:endParaRPr lang="es-AR" sz="2000" dirty="0" smtClean="0"/>
          </a:p>
          <a:p>
            <a:pPr lvl="0"/>
            <a:endParaRPr lang="es-AR" sz="2000" dirty="0" smtClean="0"/>
          </a:p>
          <a:p>
            <a:endParaRPr lang="en-US" sz="2000" dirty="0" smtClean="0"/>
          </a:p>
          <a:p>
            <a:pPr lvl="0"/>
            <a:endParaRPr lang="en-US" sz="2000" dirty="0" smtClean="0">
              <a:solidFill>
                <a:schemeClr val="accent1"/>
              </a:solidFill>
            </a:endParaRPr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88041" y="71414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MX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Parte 2</a:t>
            </a:r>
            <a:endParaRPr lang="en-US" sz="24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755576" y="2349043"/>
            <a:ext cx="77403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m_otCalc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iThsWkd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iThsRte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(0.5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iThsRte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Math.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iThsWkd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- 400)));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Dark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intention</a:t>
            </a:r>
            <a:endParaRPr lang="es-AR" sz="2000" dirty="0" smtClean="0">
              <a:solidFill>
                <a:schemeClr val="accent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64704" y="1143000"/>
            <a:ext cx="69356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Checks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 can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exit</a:t>
            </a:r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</a:t>
            </a:r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application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Boolean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(Boolean status)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baseline="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baseline="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status.compareTo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!= 0)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Boolean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skipValidation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 status) {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!status;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Dark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intention</a:t>
            </a:r>
            <a:r>
              <a:rPr lang="es-AR" sz="2000" dirty="0" smtClean="0">
                <a:solidFill>
                  <a:schemeClr val="accent1"/>
                </a:solidFill>
              </a:rPr>
              <a:t>  (ejemplo 2)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4356106"/>
            <a:ext cx="8215338" cy="1588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488952"/>
            <a:ext cx="8449056" cy="296842"/>
          </a:xfrm>
        </p:spPr>
        <p:txBody>
          <a:bodyPr/>
          <a:lstStyle/>
          <a:p>
            <a:pPr algn="ctr"/>
            <a:r>
              <a:rPr lang="es-MX" sz="7200" dirty="0" err="1" smtClean="0"/>
              <a:t>Refactoring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3.bp.blogspot.com/-aVWntzLpMCo/T_O1VjgivuI/AAAAAAAAAsk/6R8OPseRjI4/s1600/image%255B1%255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857364"/>
            <a:ext cx="5275419" cy="3429024"/>
          </a:xfrm>
          <a:prstGeom prst="rect">
            <a:avLst/>
          </a:prstGeom>
          <a:ln w="254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22925" y="2061120"/>
            <a:ext cx="74494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s-AR" dirty="0" smtClean="0"/>
              <a:t>Comentarios  ?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 smtClean="0">
                <a:solidFill>
                  <a:schemeClr val="accent1"/>
                </a:solidFill>
              </a:rPr>
              <a:t>Explaining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Method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ChangeArrowheads="1"/>
          </p:cNvSpPr>
          <p:nvPr/>
        </p:nvSpPr>
        <p:spPr bwMode="auto">
          <a:xfrm>
            <a:off x="562823" y="1275725"/>
            <a:ext cx="3865161" cy="2585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716016" y="3284984"/>
            <a:ext cx="3865161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Explaining Method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4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7" grpId="0" animBg="1"/>
      <p:bldP spid="1474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ChangeArrowheads="1"/>
          </p:cNvSpPr>
          <p:nvPr/>
        </p:nvSpPr>
        <p:spPr bwMode="auto">
          <a:xfrm>
            <a:off x="387516" y="1557947"/>
            <a:ext cx="800090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Explaining Method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70469" y="1052736"/>
            <a:ext cx="8594019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SPACE_SEPARATOR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Control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'.'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'!‘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'('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')'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':'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';'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'?'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'_'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'-'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Puntuaction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'9'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Digit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'z'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||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'Z'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Letter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228600" y="1752600"/>
            <a:ext cx="866455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isControl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Control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isPuntuaction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Puntuaction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isDigit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Digit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isLetter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inputCharacter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CharacterType.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Letter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Fix</a:t>
            </a:r>
            <a:r>
              <a:rPr lang="es-AR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4"/>
          <p:cNvSpPr>
            <a:spLocks noGrp="1"/>
          </p:cNvSpPr>
          <p:nvPr>
            <p:ph idx="1"/>
          </p:nvPr>
        </p:nvSpPr>
        <p:spPr>
          <a:xfrm>
            <a:off x="3286116" y="348672"/>
            <a:ext cx="5473005" cy="5509220"/>
          </a:xfrm>
        </p:spPr>
        <p:txBody>
          <a:bodyPr>
            <a:noAutofit/>
          </a:bodyPr>
          <a:lstStyle/>
          <a:p>
            <a:pPr marL="173038" lvl="1">
              <a:buBlip>
                <a:blip r:embed="rId3"/>
              </a:buBlip>
            </a:pPr>
            <a:r>
              <a:rPr lang="es-MX" sz="1800" dirty="0" err="1" smtClean="0"/>
              <a:t>Refactoring</a:t>
            </a:r>
            <a:endParaRPr lang="en-US" sz="1800" dirty="0" smtClean="0"/>
          </a:p>
          <a:p>
            <a:pPr lvl="1"/>
            <a:r>
              <a:rPr lang="en-US" sz="1800" dirty="0" smtClean="0"/>
              <a:t>Explain Method</a:t>
            </a:r>
          </a:p>
          <a:p>
            <a:pPr lvl="1"/>
            <a:r>
              <a:rPr lang="en-US" sz="1800" dirty="0" smtClean="0"/>
              <a:t>Table Driven</a:t>
            </a:r>
          </a:p>
          <a:p>
            <a:pPr lvl="1"/>
            <a:r>
              <a:rPr lang="en-US" sz="1800" dirty="0" smtClean="0"/>
              <a:t>Introduce Explaining Method</a:t>
            </a:r>
          </a:p>
          <a:p>
            <a:pPr lvl="1"/>
            <a:r>
              <a:rPr lang="en-US" sz="1800" dirty="0" smtClean="0"/>
              <a:t>Split Temporary Variable</a:t>
            </a:r>
          </a:p>
          <a:p>
            <a:pPr lvl="1"/>
            <a:r>
              <a:rPr lang="en-US" sz="1800" dirty="0" smtClean="0"/>
              <a:t>Remove assignments to parameters</a:t>
            </a:r>
          </a:p>
          <a:p>
            <a:pPr lvl="1"/>
            <a:r>
              <a:rPr lang="en-US" sz="1800" dirty="0" smtClean="0"/>
              <a:t>Extract Class</a:t>
            </a:r>
          </a:p>
          <a:p>
            <a:pPr lvl="1"/>
            <a:r>
              <a:rPr lang="en-US" sz="1800" dirty="0" smtClean="0"/>
              <a:t>Decompose Conditional</a:t>
            </a:r>
          </a:p>
          <a:p>
            <a:pPr lvl="1"/>
            <a:r>
              <a:rPr lang="en-US" sz="1800" dirty="0" smtClean="0"/>
              <a:t>Consolidate conditional expression</a:t>
            </a:r>
          </a:p>
          <a:p>
            <a:pPr lvl="1"/>
            <a:r>
              <a:rPr lang="en-US" sz="1800" dirty="0" smtClean="0"/>
              <a:t>Consolidate duplicate conditional fragments</a:t>
            </a:r>
          </a:p>
          <a:p>
            <a:pPr lvl="1"/>
            <a:r>
              <a:rPr lang="en-US" sz="1800" dirty="0" smtClean="0"/>
              <a:t>Remove control flag </a:t>
            </a:r>
          </a:p>
          <a:p>
            <a:pPr lvl="1"/>
            <a:r>
              <a:rPr lang="en-US" sz="1800" dirty="0" smtClean="0"/>
              <a:t>Replace nested conditionals with guard clauses </a:t>
            </a:r>
          </a:p>
          <a:p>
            <a:pPr lvl="1"/>
            <a:r>
              <a:rPr lang="en-US" sz="1800" dirty="0" smtClean="0"/>
              <a:t>Replace parameter with explicit methods (selector argument)</a:t>
            </a:r>
          </a:p>
          <a:p>
            <a:pPr lvl="1"/>
            <a:r>
              <a:rPr lang="en-US" sz="1800" dirty="0" smtClean="0"/>
              <a:t>Introduce parameter object</a:t>
            </a:r>
          </a:p>
          <a:p>
            <a:pPr lvl="1"/>
            <a:r>
              <a:rPr lang="en-US" sz="1800" dirty="0" smtClean="0"/>
              <a:t>Replace error code with exception</a:t>
            </a:r>
          </a:p>
          <a:p>
            <a:pPr lvl="1"/>
            <a:r>
              <a:rPr lang="en-US" sz="1800" dirty="0" smtClean="0"/>
              <a:t>Replace exception with test</a:t>
            </a:r>
          </a:p>
          <a:p>
            <a:pPr lvl="1"/>
            <a:r>
              <a:rPr lang="en-US" sz="1800" dirty="0" smtClean="0"/>
              <a:t>Replace primitive with object</a:t>
            </a:r>
          </a:p>
          <a:p>
            <a:pPr lvl="1"/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041" y="71414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MX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Parte 3</a:t>
            </a:r>
            <a:endParaRPr lang="en-US" sz="24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ChangeArrowheads="1"/>
          </p:cNvSpPr>
          <p:nvPr/>
        </p:nvSpPr>
        <p:spPr bwMode="auto">
          <a:xfrm>
            <a:off x="396552" y="1066800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2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7F0055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 = 0.5 * acc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acc *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/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 +=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+ 0.5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34008" y="1828800"/>
            <a:ext cx="2209800" cy="4572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1336576" y="4038600"/>
            <a:ext cx="12192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Comentarios ?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smtClean="0">
                <a:solidFill>
                  <a:schemeClr val="accent1"/>
                </a:solidFill>
              </a:rPr>
              <a:t>Split </a:t>
            </a:r>
            <a:r>
              <a:rPr lang="es-AR" sz="4400" dirty="0" err="1" smtClean="0">
                <a:solidFill>
                  <a:schemeClr val="accent1"/>
                </a:solidFill>
              </a:rPr>
              <a:t>Temporary</a:t>
            </a:r>
            <a:r>
              <a:rPr lang="es-AR" sz="4400" dirty="0" smtClean="0">
                <a:solidFill>
                  <a:schemeClr val="accent1"/>
                </a:solidFill>
              </a:rPr>
              <a:t> Variable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191391" y="1119122"/>
            <a:ext cx="8937062" cy="46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6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6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6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6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6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6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6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kumimoji="0" lang="en-US" sz="176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 = 0.5 *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6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6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6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6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6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)/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 +=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+ 0.5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76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6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6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76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 Temporary Variable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ChangeArrowheads="1"/>
          </p:cNvSpPr>
          <p:nvPr/>
        </p:nvSpPr>
        <p:spPr bwMode="auto">
          <a:xfrm>
            <a:off x="609600" y="2362200"/>
            <a:ext cx="7686720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(time) &gt; 0)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primaryDistanceTravelled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(time)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secondaryDistanceTravelled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(time);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primaryDistanceTravelled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(time);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 Temporary Variable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/>
          <p:cNvSpPr>
            <a:spLocks noChangeArrowheads="1"/>
          </p:cNvSpPr>
          <p:nvPr/>
        </p:nvSpPr>
        <p:spPr bwMode="auto">
          <a:xfrm>
            <a:off x="1143000" y="1905000"/>
            <a:ext cx="681148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2;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5;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value;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14600" y="2590800"/>
            <a:ext cx="2209800" cy="4572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2514600" y="3581400"/>
            <a:ext cx="2209800" cy="4572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0" y="2743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 smtClean="0">
                <a:solidFill>
                  <a:schemeClr val="accent1"/>
                </a:solidFill>
              </a:rPr>
              <a:t>Remove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assignments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to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parameters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293500" y="1600200"/>
            <a:ext cx="88505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 = value;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2;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5;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Remove assignments to parameters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1604" y="1428736"/>
            <a:ext cx="6530106" cy="4572032"/>
            <a:chOff x="1066800" y="-108459"/>
            <a:chExt cx="7239000" cy="6941407"/>
          </a:xfrm>
        </p:grpSpPr>
        <p:pic>
          <p:nvPicPr>
            <p:cNvPr id="2" name="Picture 1" descr="wtfm.jpg"/>
            <p:cNvPicPr>
              <a:picLocks noChangeAspect="1"/>
            </p:cNvPicPr>
            <p:nvPr/>
          </p:nvPicPr>
          <p:blipFill>
            <a:blip r:embed="rId3" cstate="print"/>
            <a:srcRect b="2738"/>
            <a:stretch>
              <a:fillRect/>
            </a:stretch>
          </p:blipFill>
          <p:spPr>
            <a:xfrm>
              <a:off x="1066800" y="-108459"/>
              <a:ext cx="7239000" cy="6632448"/>
            </a:xfrm>
            <a:prstGeom prst="rect">
              <a:avLst/>
            </a:prstGeom>
            <a:ln w="254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" name="Rectangle 2"/>
            <p:cNvSpPr/>
            <p:nvPr/>
          </p:nvSpPr>
          <p:spPr>
            <a:xfrm>
              <a:off x="1066800" y="6528148"/>
              <a:ext cx="72390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476250" y="71414"/>
            <a:ext cx="8448675" cy="2968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7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Clean</a:t>
            </a:r>
            <a:r>
              <a:rPr kumimoji="0" lang="es-A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AR" sz="7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</a:t>
            </a:r>
            <a:endParaRPr kumimoji="0" lang="es-AR" sz="7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172409" y="959822"/>
            <a:ext cx="9296135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area()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))? 25.4 : 1.0);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))? 25.4 : 1.0);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 smtClean="0">
                <a:solidFill>
                  <a:schemeClr val="accent1"/>
                </a:solidFill>
              </a:rPr>
              <a:t>Extract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Class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1371600" y="1752600"/>
            <a:ext cx="68018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Length area()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.multipliedBy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Extract Class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1897" y="908720"/>
            <a:ext cx="845455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Length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Unit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Length(Unit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magnitude)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unit;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magnitude;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private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multipliedBy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(Length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aLength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.magnitudeInInches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aLength.magnitudeInInches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magnitudeInMM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mmFactor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Extract Class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ChangeArrowheads="1"/>
          </p:cNvSpPr>
          <p:nvPr/>
        </p:nvSpPr>
        <p:spPr bwMode="auto">
          <a:xfrm>
            <a:off x="285720" y="10001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24" y="4714884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!(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||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)){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881871" y="1556792"/>
            <a:ext cx="8358214" cy="28575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96552" y="2180511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List&lt;Element&gt;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nextFrom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offset,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size)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(((offset + size) &gt;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cacheOffset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cacheSize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|| (offset 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cacheOffset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20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repopulateCache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(offset, size);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nextFromCache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(offset, size);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 smtClean="0">
                <a:solidFill>
                  <a:schemeClr val="accent1"/>
                </a:solidFill>
              </a:rPr>
              <a:t>Decompose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Conditional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ChangeArrowheads="1"/>
          </p:cNvSpPr>
          <p:nvPr/>
        </p:nvSpPr>
        <p:spPr bwMode="auto">
          <a:xfrm>
            <a:off x="324544" y="1375827"/>
            <a:ext cx="9144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(date))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96552" y="3814227"/>
            <a:ext cx="9144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(date) 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9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(quantity):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Decompose Conditional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ChangeArrowheads="1"/>
          </p:cNvSpPr>
          <p:nvPr/>
        </p:nvSpPr>
        <p:spPr bwMode="auto">
          <a:xfrm>
            <a:off x="-1452" y="1905000"/>
            <a:ext cx="914545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&amp;&amp;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lang="en-US" sz="1100" dirty="0" smtClean="0">
                <a:latin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Decompose Conditional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endParaRPr lang="es-AR" sz="2000" dirty="0" smtClean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2313" y="1446213"/>
            <a:ext cx="7888287" cy="464708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Simple.	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Expresivo.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s-AR" sz="3600" dirty="0" smtClean="0">
              <a:latin typeface="+mn-lt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0% Duplicidad.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611560" y="1618922"/>
            <a:ext cx="776687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List&lt;Element&gt;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nextFrom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offset,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size)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cacheNeedsRePopulation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(offset, size))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repopulateCache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(offset, size);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nextFromCache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(offset, size);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cacheNeedsRePopulation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offset,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size)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requestIsUnderCacheWindow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(offset, size)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||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requestIsOverCacheWindow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(offset);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Decompose Conditional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3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217293" y="2100575"/>
            <a:ext cx="92512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requestIsOverCacheWindow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offset) {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offset &lt;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cacheOffset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requestIsUnderCacheWindow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offset,</a:t>
            </a:r>
            <a:r>
              <a:rPr kumimoji="0" lang="en-US" sz="2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size){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(offset + size) &gt; (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cacheOffset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cacheSize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Decompose Conditional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ChangeArrowheads="1"/>
          </p:cNvSpPr>
          <p:nvPr/>
        </p:nvSpPr>
        <p:spPr bwMode="auto">
          <a:xfrm>
            <a:off x="1143000" y="914400"/>
            <a:ext cx="680186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TicTacToeGame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2492896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{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0.5;</a:t>
            </a:r>
            <a:endParaRPr lang="en-US" sz="11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 smtClean="0">
                <a:solidFill>
                  <a:schemeClr val="accent1"/>
                </a:solidFill>
              </a:rPr>
              <a:t>Consolidate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conditional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expression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ChangeArrowheads="1"/>
          </p:cNvSpPr>
          <p:nvPr/>
        </p:nvSpPr>
        <p:spPr bwMode="auto">
          <a:xfrm>
            <a:off x="0" y="891872"/>
            <a:ext cx="834074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Consolidate</a:t>
            </a:r>
            <a:r>
              <a:rPr lang="es-AR" dirty="0" smtClean="0"/>
              <a:t> </a:t>
            </a:r>
            <a:r>
              <a:rPr lang="es-AR" dirty="0" err="1" smtClean="0"/>
              <a:t>conditional</a:t>
            </a:r>
            <a:r>
              <a:rPr lang="es-AR" dirty="0" smtClean="0"/>
              <a:t> </a:t>
            </a:r>
            <a:r>
              <a:rPr lang="es-AR" dirty="0" err="1" smtClean="0"/>
              <a:t>expression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0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0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4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4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74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74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4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74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4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4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74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74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74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74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74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74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74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74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74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ChangeArrowheads="1"/>
          </p:cNvSpPr>
          <p:nvPr/>
        </p:nvSpPr>
        <p:spPr bwMode="auto">
          <a:xfrm>
            <a:off x="0" y="1676400"/>
            <a:ext cx="9007594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0.5;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? 1 : 0.5;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Consolidate conditional expression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6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6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6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6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6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76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6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1"/>
          <p:cNvSpPr>
            <a:spLocks noChangeArrowheads="1"/>
          </p:cNvSpPr>
          <p:nvPr/>
        </p:nvSpPr>
        <p:spPr bwMode="auto">
          <a:xfrm>
            <a:off x="1524000" y="1828800"/>
            <a:ext cx="56989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90800" y="2971800"/>
            <a:ext cx="17526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2590800" y="3810000"/>
            <a:ext cx="17526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75488" y="332656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12776"/>
            <a:ext cx="81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0" dirty="0" err="1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We</a:t>
            </a:r>
            <a:r>
              <a:rPr lang="es-AR" sz="50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are @</a:t>
            </a:r>
            <a:r>
              <a:rPr lang="es-AR" sz="5000" dirty="0" err="1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authors</a:t>
            </a:r>
            <a:endParaRPr lang="es-AR" sz="50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687598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@author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Cristian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CycloDetector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Arquitectura Emergente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7544" y="692696"/>
            <a:ext cx="8448675" cy="228600"/>
          </a:xfrm>
          <a:prstGeom prst="rect">
            <a:avLst/>
          </a:prstGeom>
        </p:spPr>
        <p:txBody>
          <a:bodyPr rtlCol="0"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Clean</a:t>
            </a:r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Code</a:t>
            </a:r>
            <a:endParaRPr lang="es-AR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400" dirty="0" smtClean="0">
                <a:solidFill>
                  <a:schemeClr val="accent1"/>
                </a:solidFill>
              </a:rPr>
              <a:t>Consolidate duplicate </a:t>
            </a:r>
          </a:p>
          <a:p>
            <a:pPr lvl="1" algn="ctr"/>
            <a:r>
              <a:rPr lang="en-US" sz="4400" dirty="0" smtClean="0">
                <a:solidFill>
                  <a:schemeClr val="accent1"/>
                </a:solidFill>
              </a:rPr>
              <a:t>conditional fragments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1"/>
          <p:cNvSpPr>
            <a:spLocks noChangeArrowheads="1"/>
          </p:cNvSpPr>
          <p:nvPr/>
        </p:nvSpPr>
        <p:spPr bwMode="auto">
          <a:xfrm>
            <a:off x="1524000" y="1828800"/>
            <a:ext cx="56989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changed();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Consolidate</a:t>
            </a:r>
            <a:r>
              <a:rPr lang="es-AR" dirty="0" smtClean="0"/>
              <a:t> </a:t>
            </a:r>
            <a:r>
              <a:rPr lang="es-AR" dirty="0" err="1" smtClean="0"/>
              <a:t>duplicate</a:t>
            </a:r>
            <a:r>
              <a:rPr lang="es-AR" dirty="0" smtClean="0"/>
              <a:t> </a:t>
            </a:r>
            <a:r>
              <a:rPr lang="es-AR" dirty="0" err="1" smtClean="0"/>
              <a:t>conditional</a:t>
            </a:r>
            <a:r>
              <a:rPr lang="es-AR" dirty="0" smtClean="0"/>
              <a:t> </a:t>
            </a:r>
            <a:r>
              <a:rPr lang="es-AR" dirty="0" err="1" smtClean="0"/>
              <a:t>fragments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ChangeArrowheads="1"/>
          </p:cNvSpPr>
          <p:nvPr/>
        </p:nvSpPr>
        <p:spPr bwMode="auto">
          <a:xfrm>
            <a:off x="1325946" y="2334398"/>
            <a:ext cx="632897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found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found = fou</a:t>
            </a: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||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found;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Remove control flag 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ChangeArrowheads="1"/>
          </p:cNvSpPr>
          <p:nvPr/>
        </p:nvSpPr>
        <p:spPr bwMode="auto">
          <a:xfrm>
            <a:off x="1371600" y="2057400"/>
            <a:ext cx="583685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control flag 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ChangeArrowheads="1"/>
          </p:cNvSpPr>
          <p:nvPr/>
        </p:nvSpPr>
        <p:spPr bwMode="auto">
          <a:xfrm>
            <a:off x="1676400" y="990600"/>
            <a:ext cx="569899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result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74320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Replace nested conditionals </a:t>
            </a:r>
          </a:p>
          <a:p>
            <a:r>
              <a:rPr lang="en-US" sz="4400" dirty="0" smtClean="0">
                <a:solidFill>
                  <a:schemeClr val="accent1"/>
                </a:solidFill>
              </a:rPr>
              <a:t>     with guard clauses 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ChangeArrowheads="1"/>
          </p:cNvSpPr>
          <p:nvPr/>
        </p:nvSpPr>
        <p:spPr bwMode="auto">
          <a:xfrm>
            <a:off x="971600" y="1748852"/>
            <a:ext cx="487184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Replace nested conditionals with guard clauses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28600" y="1143000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6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~</a:t>
            </a:r>
            <a:r>
              <a:rPr lang="es-AR" sz="287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10</a:t>
            </a:r>
            <a:r>
              <a:rPr lang="es-AR" sz="239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AR" sz="16600" dirty="0" smtClean="0">
                <a:solidFill>
                  <a:schemeClr val="accent1"/>
                </a:solidFill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1</a:t>
            </a:r>
            <a:endParaRPr lang="es-AR" sz="287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Arquitectura Emergente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67544" y="692696"/>
            <a:ext cx="8448675" cy="228600"/>
          </a:xfrm>
          <a:prstGeom prst="rect">
            <a:avLst/>
          </a:prstGeom>
        </p:spPr>
        <p:txBody>
          <a:bodyPr rtlCol="0"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Clean</a:t>
            </a:r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A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Code</a:t>
            </a:r>
            <a:endParaRPr lang="es-AR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/>
          <p:cNvSpPr>
            <a:spLocks noChangeArrowheads="1"/>
          </p:cNvSpPr>
          <p:nvPr/>
        </p:nvSpPr>
        <p:spPr bwMode="auto">
          <a:xfrm>
            <a:off x="381000" y="1962075"/>
            <a:ext cx="7282763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double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getAdjustedCapital_v1()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 = 0.0;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 &amp;&amp;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0.0)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kumimoji="0" lang="en-US" sz="17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Replace nested conditionals with guard clauses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87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87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7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87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7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87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87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87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87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7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87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87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87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87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7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7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87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87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87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87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/>
          <p:cNvSpPr>
            <a:spLocks noChangeArrowheads="1"/>
          </p:cNvSpPr>
          <p:nvPr/>
        </p:nvSpPr>
        <p:spPr bwMode="auto">
          <a:xfrm>
            <a:off x="381000" y="1831270"/>
            <a:ext cx="6231193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getAdjustedCapital_v2()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kumimoji="0" lang="en-US" sz="17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Replace nested conditionals with guard clauses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7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7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7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7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7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73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87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7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87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87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87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87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87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87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87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87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87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87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87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87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87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87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87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87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/>
          <p:cNvSpPr>
            <a:spLocks noChangeArrowheads="1"/>
          </p:cNvSpPr>
          <p:nvPr/>
        </p:nvSpPr>
        <p:spPr bwMode="auto">
          <a:xfrm>
            <a:off x="381000" y="2485295"/>
            <a:ext cx="8597225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getAdjustedCapital_v3()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intRate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 ||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&lt;= 0.0)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income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duration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* </a:t>
            </a:r>
            <a:r>
              <a:rPr kumimoji="0" lang="en-US" sz="17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ADJ_FACTOR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Replace nested conditionals with guard clauses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7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7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417337" y="2357430"/>
            <a:ext cx="833112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calculateWeeklyPay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overtime)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s-AR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lang="es-AR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(400,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getHoursWorked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getHoursRate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s-AR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s-AR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</a:t>
            </a:r>
            <a:r>
              <a:rPr lang="es-AR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overTimeCount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(0,getHoursWorked()-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overtimeRate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overtime ?1.5 : 1.0*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getHoursRate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overTime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overtimeRateCount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2867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calculateWeeklyPay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0034" y="1998652"/>
            <a:ext cx="7786742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Replace parameter with explicit methods</a:t>
            </a:r>
          </a:p>
          <a:p>
            <a:pPr algn="ctr"/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4114800"/>
            <a:ext cx="6109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s-AR" sz="3200" dirty="0"/>
          </a:p>
        </p:txBody>
      </p:sp>
      <p:sp>
        <p:nvSpPr>
          <p:cNvPr id="6" name="Rectangle 5"/>
          <p:cNvSpPr/>
          <p:nvPr/>
        </p:nvSpPr>
        <p:spPr>
          <a:xfrm>
            <a:off x="1371600" y="1828800"/>
            <a:ext cx="6109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s-AR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Replace parameter with explicit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1"/>
          <p:cNvSpPr>
            <a:spLocks noChangeArrowheads="1"/>
          </p:cNvSpPr>
          <p:nvPr/>
        </p:nvSpPr>
        <p:spPr bwMode="auto">
          <a:xfrm>
            <a:off x="609600" y="2057400"/>
            <a:ext cx="804258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ClaimsRepository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claimsReceivedIn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 start, Date end);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claimsApprovedIn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 start, Date end);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claimsRejectedIn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(Date start, Date end);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1"/>
          <p:cNvSpPr>
            <a:spLocks noChangeArrowheads="1"/>
          </p:cNvSpPr>
          <p:nvPr/>
        </p:nvSpPr>
        <p:spPr bwMode="auto">
          <a:xfrm>
            <a:off x="252536" y="1291982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agregar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modificar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// Agrega un nuevo cliente a la DB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447800"/>
            <a:ext cx="22860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/>
          <p:cNvSpPr/>
          <p:nvPr/>
        </p:nvSpPr>
        <p:spPr>
          <a:xfrm>
            <a:off x="3048000" y="1828800"/>
            <a:ext cx="19050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3657600" y="2209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4191000" y="2590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4191000" y="3352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4648200" y="2971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3657600" y="3733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3124200" y="4114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3657600" y="4495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3048000" y="4876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2362200" y="5257800"/>
            <a:ext cx="2133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76250" y="347663"/>
            <a:ext cx="8448675" cy="2968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2000" dirty="0" err="1" smtClean="0">
                <a:solidFill>
                  <a:schemeClr val="accent1"/>
                </a:solidFill>
              </a:rPr>
              <a:t>Clean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– Radiografía de un método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s-AR" sz="2000" dirty="0" smtClean="0">
              <a:solidFill>
                <a:schemeClr val="accent1"/>
              </a:solidFill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67544" y="692696"/>
            <a:ext cx="8448675" cy="228600"/>
          </a:xfrm>
          <a:prstGeom prst="rect">
            <a:avLst/>
          </a:prstGeom>
        </p:spPr>
        <p:txBody>
          <a:bodyPr rtlCol="0"/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smtClean="0">
                <a:solidFill>
                  <a:schemeClr val="accent1"/>
                </a:solidFill>
              </a:rPr>
              <a:t>Introduce </a:t>
            </a:r>
            <a:r>
              <a:rPr lang="es-AR" sz="4400" dirty="0" err="1" smtClean="0">
                <a:solidFill>
                  <a:schemeClr val="accent1"/>
                </a:solidFill>
              </a:rPr>
              <a:t>parameter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object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1"/>
          <p:cNvSpPr>
            <a:spLocks noChangeArrowheads="1"/>
          </p:cNvSpPr>
          <p:nvPr/>
        </p:nvSpPr>
        <p:spPr bwMode="auto">
          <a:xfrm>
            <a:off x="685800" y="1981200"/>
            <a:ext cx="76290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ClaimsRepository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claimsReceivedIn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(Range&lt;Date&gt; range);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claimsApprovedIn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(Range&lt;Date&gt; range);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List&lt;Claim&gt;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claimsRejectedIn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(Range&lt;Date&gt; range);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r>
              <a:rPr lang="es-AR" sz="2000" dirty="0" smtClean="0">
                <a:solidFill>
                  <a:schemeClr val="accent1"/>
                </a:solidFill>
              </a:rPr>
              <a:t>Introduce </a:t>
            </a:r>
            <a:r>
              <a:rPr lang="es-AR" sz="2000" dirty="0" err="1" smtClean="0">
                <a:solidFill>
                  <a:schemeClr val="accent1"/>
                </a:solidFill>
              </a:rPr>
              <a:t>parameter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object</a:t>
            </a:r>
            <a:endParaRPr lang="es-AR" sz="20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1"/>
          <p:cNvSpPr>
            <a:spLocks noChangeArrowheads="1"/>
          </p:cNvSpPr>
          <p:nvPr/>
        </p:nvSpPr>
        <p:spPr bwMode="auto">
          <a:xfrm>
            <a:off x="1143000" y="1676400"/>
            <a:ext cx="652614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agregar(Cliente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modificar(Cliente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modifica un cliente de la DB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r>
              <a:rPr lang="es-AR" sz="2000" dirty="0" smtClean="0">
                <a:solidFill>
                  <a:schemeClr val="accent1"/>
                </a:solidFill>
              </a:rPr>
              <a:t>Introduce </a:t>
            </a:r>
            <a:r>
              <a:rPr lang="es-AR" sz="2000" dirty="0" err="1" smtClean="0">
                <a:solidFill>
                  <a:schemeClr val="accent1"/>
                </a:solidFill>
              </a:rPr>
              <a:t>parameter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object</a:t>
            </a:r>
            <a:endParaRPr lang="es-AR" sz="20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igo20de20bar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1"/>
          <p:cNvSpPr>
            <a:spLocks noChangeArrowheads="1"/>
          </p:cNvSpPr>
          <p:nvPr/>
        </p:nvSpPr>
        <p:spPr bwMode="auto">
          <a:xfrm>
            <a:off x="1981200" y="990600"/>
            <a:ext cx="459613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-1;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balance;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(withdraw(200) &lt; 0)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AR" sz="2000" dirty="0" smtClean="0">
                <a:solidFill>
                  <a:schemeClr val="accent1"/>
                </a:solidFill>
              </a:rPr>
              <a:t>Comentarios ?</a:t>
            </a:r>
            <a:endParaRPr lang="es-A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 smtClean="0">
                <a:solidFill>
                  <a:schemeClr val="accent1"/>
                </a:solidFill>
              </a:rPr>
              <a:t>Replace</a:t>
            </a:r>
            <a:r>
              <a:rPr lang="es-AR" sz="4400" dirty="0" smtClean="0">
                <a:solidFill>
                  <a:schemeClr val="accent1"/>
                </a:solidFill>
              </a:rPr>
              <a:t> error </a:t>
            </a:r>
            <a:r>
              <a:rPr lang="es-AR" sz="4400" dirty="0" err="1" smtClean="0">
                <a:solidFill>
                  <a:schemeClr val="accent1"/>
                </a:solidFill>
              </a:rPr>
              <a:t>code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with</a:t>
            </a:r>
            <a:r>
              <a:rPr lang="es-AR" sz="4400" dirty="0" smtClean="0">
                <a:solidFill>
                  <a:schemeClr val="accent1"/>
                </a:solidFill>
              </a:rPr>
              <a:t> </a:t>
            </a:r>
            <a:r>
              <a:rPr lang="es-AR" sz="4400" dirty="0" err="1" smtClean="0">
                <a:solidFill>
                  <a:schemeClr val="accent1"/>
                </a:solidFill>
              </a:rPr>
              <a:t>exception</a:t>
            </a:r>
            <a:endParaRPr lang="es-AR" sz="44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1"/>
          <p:cNvSpPr>
            <a:spLocks noChangeArrowheads="1"/>
          </p:cNvSpPr>
          <p:nvPr/>
        </p:nvSpPr>
        <p:spPr bwMode="auto">
          <a:xfrm>
            <a:off x="762000" y="1066800"/>
            <a:ext cx="749115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amount);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withdraw(200);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error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exception</a:t>
            </a:r>
            <a:endParaRPr lang="es-AR" sz="20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24544" y="974333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xxxxxxxxx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Status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status);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FileOpenError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(file, status);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SUCCESS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(data, status);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DataSummaryError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lang="en-US" sz="14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(summary, status);</a:t>
            </a:r>
            <a:endParaRPr lang="en-US" sz="14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SummarySaveError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lang="en-US" sz="14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error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exception</a:t>
            </a:r>
            <a:endParaRPr lang="es-AR" sz="20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395536" y="1220554"/>
            <a:ext cx="746710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Status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 file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status);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(file, status);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(data, status);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(summary, status);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SummarySaveError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DataSummaryError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FileReadError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lang="en-US" sz="16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FileOpenError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error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exception</a:t>
            </a:r>
            <a:endParaRPr lang="es-AR" sz="20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ChangeArrowheads="1"/>
          </p:cNvSpPr>
          <p:nvPr/>
        </p:nvSpPr>
        <p:spPr bwMode="auto">
          <a:xfrm>
            <a:off x="1039606" y="1333212"/>
            <a:ext cx="66287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Status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File file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openFile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inputFileName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status);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data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(file, status);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summary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summarizeFileData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(data, status);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DataSummaryError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printSummary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(summary);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saveSummary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(summary, status);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(status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Status.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SummarySaveError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updateAllAccounts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eraseUndoFile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ErrorCode.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75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r>
              <a:rPr lang="es-AR" sz="2000" dirty="0" err="1" smtClean="0">
                <a:solidFill>
                  <a:schemeClr val="accent1"/>
                </a:solidFill>
              </a:rPr>
              <a:t>Replace</a:t>
            </a:r>
            <a:r>
              <a:rPr lang="es-AR" sz="2000" dirty="0" smtClean="0">
                <a:solidFill>
                  <a:schemeClr val="accent1"/>
                </a:solidFill>
              </a:rPr>
              <a:t> error </a:t>
            </a:r>
            <a:r>
              <a:rPr lang="es-AR" sz="2000" dirty="0" err="1" smtClean="0">
                <a:solidFill>
                  <a:schemeClr val="accent1"/>
                </a:solidFill>
              </a:rPr>
              <a:t>code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with</a:t>
            </a:r>
            <a:r>
              <a:rPr lang="es-AR" sz="2000" dirty="0" smtClean="0">
                <a:solidFill>
                  <a:schemeClr val="accent1"/>
                </a:solidFill>
              </a:rPr>
              <a:t> </a:t>
            </a:r>
            <a:r>
              <a:rPr lang="es-AR" sz="2000" dirty="0" err="1" smtClean="0">
                <a:solidFill>
                  <a:schemeClr val="accent1"/>
                </a:solidFill>
              </a:rPr>
              <a:t>exception</a:t>
            </a:r>
            <a:endParaRPr lang="es-AR" sz="2000" dirty="0">
              <a:solidFill>
                <a:schemeClr val="accent1"/>
              </a:solidFill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yas grises">
  <a:themeElements>
    <a:clrScheme name="Rayas gris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Rayas gris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Rayas gris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yas gris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as gris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as gris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 Basic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517809DD8A3F48853BE112AB28DC51" ma:contentTypeVersion="0" ma:contentTypeDescription="Create a new document." ma:contentTypeScope="" ma:versionID="338a7b3dae1c5c78f0e28861ac1dab5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6C60E10-F6A3-4E3E-978C-28DCE7D595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21D50-1486-4541-A920-193E00795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C7A14F7-81FB-441B-98E1-FEA40DF3066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</Template>
  <TotalTime>8608</TotalTime>
  <Words>5509</Words>
  <Application>Microsoft Office PowerPoint</Application>
  <PresentationFormat>On-screen Show (4:3)</PresentationFormat>
  <Paragraphs>1350</Paragraphs>
  <Slides>114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25" baseType="lpstr">
      <vt:lpstr>Arial</vt:lpstr>
      <vt:lpstr>Arial Unicode MS</vt:lpstr>
      <vt:lpstr>Calibri</vt:lpstr>
      <vt:lpstr>Consolas</vt:lpstr>
      <vt:lpstr>Courier New</vt:lpstr>
      <vt:lpstr>HelveticaNeueLT Std</vt:lpstr>
      <vt:lpstr>Tahoma</vt:lpstr>
      <vt:lpstr>Verdana</vt:lpstr>
      <vt:lpstr>Wingdings</vt:lpstr>
      <vt:lpstr>Rayas grises</vt:lpstr>
      <vt:lpstr>Template Basico</vt:lpstr>
      <vt:lpstr>Desarrollo de aplicaciones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Smells</vt:lpstr>
      <vt:lpstr>Code smells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Refactoring</vt:lpstr>
      <vt:lpstr>Comentarios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Consolidate conditional expression</vt:lpstr>
      <vt:lpstr>PowerPoint Presentation</vt:lpstr>
      <vt:lpstr>PowerPoint Presentation</vt:lpstr>
      <vt:lpstr>PowerPoint Presentation</vt:lpstr>
      <vt:lpstr>PowerPoint Presentation</vt:lpstr>
      <vt:lpstr>Consolidate duplicate conditional fragments</vt:lpstr>
      <vt:lpstr>PowerPoint Presentation</vt:lpstr>
      <vt:lpstr>PowerPoint Presentation</vt:lpstr>
      <vt:lpstr>PowerPoint Presentation</vt:lpstr>
      <vt:lpstr>Remove control flag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Replace error code with 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avance mensual</dc:title>
  <dc:creator>Laura</dc:creator>
  <cp:lastModifiedBy>Cristian Lopez</cp:lastModifiedBy>
  <cp:revision>432</cp:revision>
  <dcterms:created xsi:type="dcterms:W3CDTF">2009-11-09T19:53:46Z</dcterms:created>
  <dcterms:modified xsi:type="dcterms:W3CDTF">2018-03-13T22:37:12Z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0x0101007B517809DD8A3F48853BE112AB28DC51</vt:lpwstr>
  </property>
  <property fmtid="{D5CDD505-2E9C-101B-9397-08002B2CF9AE}" pid="3" name="Proceso">
    <vt:lpwstr>02 - GestionProyectos</vt:lpwstr>
  </property>
  <property fmtid="{D5CDD505-2E9C-101B-9397-08002B2CF9AE}" pid="4" name="TipoDoc">
    <vt:lpwstr>04 - Template</vt:lpwstr>
  </property>
  <property fmtid="{D5CDD505-2E9C-101B-9397-08002B2CF9AE}" pid="5" name="Metodologia">
    <vt:lpwstr>AgilTradicional</vt:lpwstr>
  </property>
</Properties>
</file>