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59" r:id="rId2"/>
    <p:sldId id="325" r:id="rId3"/>
    <p:sldId id="326" r:id="rId4"/>
    <p:sldId id="327" r:id="rId5"/>
    <p:sldId id="328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40" r:id="rId15"/>
    <p:sldId id="341" r:id="rId16"/>
    <p:sldId id="342" r:id="rId17"/>
    <p:sldId id="345" r:id="rId18"/>
    <p:sldId id="347" r:id="rId19"/>
    <p:sldId id="346" r:id="rId20"/>
    <p:sldId id="348" r:id="rId21"/>
    <p:sldId id="354" r:id="rId22"/>
    <p:sldId id="343" r:id="rId23"/>
    <p:sldId id="344" r:id="rId24"/>
    <p:sldId id="358" r:id="rId25"/>
    <p:sldId id="357" r:id="rId26"/>
    <p:sldId id="31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35" autoAdjust="0"/>
  </p:normalViewPr>
  <p:slideViewPr>
    <p:cSldViewPr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F95E-EE42-4AA3-9322-F3B424BACC84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F6F73-A9F2-47C5-BFDA-6EDF443063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F6F73-A9F2-47C5-BFDA-6EDF443063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6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F6F73-A9F2-47C5-BFDA-6EDF443063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53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4400" dirty="0" err="1" smtClean="0">
                <a:solidFill>
                  <a:srgbClr val="000000"/>
                </a:solidFill>
              </a:rPr>
              <a:t>JoinPoints</a:t>
            </a:r>
            <a:r>
              <a:rPr lang="es-MX" sz="4400" dirty="0" smtClean="0">
                <a:solidFill>
                  <a:srgbClr val="000000"/>
                </a:solidFill>
              </a:rPr>
              <a:t> : Puntos de ejecución de un sistema.</a:t>
            </a:r>
          </a:p>
          <a:p>
            <a:pPr lvl="1"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4400" dirty="0" err="1" smtClean="0">
                <a:solidFill>
                  <a:srgbClr val="000000"/>
                </a:solidFill>
              </a:rPr>
              <a:t>Ej</a:t>
            </a:r>
            <a:r>
              <a:rPr lang="es-MX" sz="4400" dirty="0" smtClean="0">
                <a:solidFill>
                  <a:srgbClr val="000000"/>
                </a:solidFill>
              </a:rPr>
              <a:t>: </a:t>
            </a:r>
            <a:r>
              <a:rPr lang="es-MX" sz="4400" dirty="0" err="1" smtClean="0">
                <a:solidFill>
                  <a:srgbClr val="000000"/>
                </a:solidFill>
              </a:rPr>
              <a:t>call</a:t>
            </a:r>
            <a:r>
              <a:rPr lang="es-MX" sz="4400" dirty="0" smtClean="0">
                <a:solidFill>
                  <a:srgbClr val="000000"/>
                </a:solidFill>
              </a:rPr>
              <a:t> método, ejecución de un método, modificación de una variable, </a:t>
            </a:r>
            <a:r>
              <a:rPr lang="es-MX" sz="4400" dirty="0" err="1" smtClean="0">
                <a:solidFill>
                  <a:srgbClr val="000000"/>
                </a:solidFill>
              </a:rPr>
              <a:t>raise</a:t>
            </a:r>
            <a:r>
              <a:rPr lang="es-MX" sz="4400" dirty="0" smtClean="0">
                <a:solidFill>
                  <a:srgbClr val="000000"/>
                </a:solidFill>
              </a:rPr>
              <a:t> de una </a:t>
            </a:r>
            <a:r>
              <a:rPr lang="es-MX" sz="4400" dirty="0" err="1" smtClean="0">
                <a:solidFill>
                  <a:srgbClr val="000000"/>
                </a:solidFill>
              </a:rPr>
              <a:t>exception</a:t>
            </a:r>
            <a:endParaRPr lang="es-MX" sz="4400" dirty="0" smtClean="0">
              <a:solidFill>
                <a:srgbClr val="000000"/>
              </a:solidFill>
            </a:endParaRPr>
          </a:p>
          <a:p>
            <a:pPr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MX" sz="4400" dirty="0" smtClean="0">
              <a:solidFill>
                <a:srgbClr val="000000"/>
              </a:solidFill>
            </a:endParaRPr>
          </a:p>
          <a:p>
            <a:pPr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4400" dirty="0" smtClean="0">
                <a:solidFill>
                  <a:srgbClr val="000000"/>
                </a:solidFill>
              </a:rPr>
              <a:t> </a:t>
            </a:r>
            <a:r>
              <a:rPr lang="es-MX" sz="4400" dirty="0" err="1" smtClean="0">
                <a:solidFill>
                  <a:srgbClr val="000000"/>
                </a:solidFill>
              </a:rPr>
              <a:t>Pointcuts</a:t>
            </a:r>
            <a:r>
              <a:rPr lang="es-MX" sz="4400" dirty="0" smtClean="0">
                <a:solidFill>
                  <a:srgbClr val="000000"/>
                </a:solidFill>
              </a:rPr>
              <a:t>: conjunto de </a:t>
            </a:r>
            <a:r>
              <a:rPr lang="es-MX" sz="4400" dirty="0" err="1" smtClean="0">
                <a:solidFill>
                  <a:srgbClr val="000000"/>
                </a:solidFill>
              </a:rPr>
              <a:t>joinPoints</a:t>
            </a:r>
            <a:r>
              <a:rPr lang="es-MX" sz="4400" dirty="0" smtClean="0">
                <a:solidFill>
                  <a:srgbClr val="000000"/>
                </a:solidFill>
              </a:rPr>
              <a:t>.</a:t>
            </a:r>
          </a:p>
          <a:p>
            <a:pPr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MX" sz="4400" dirty="0" smtClean="0">
              <a:solidFill>
                <a:srgbClr val="000000"/>
              </a:solidFill>
            </a:endParaRPr>
          </a:p>
          <a:p>
            <a:pPr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4400" dirty="0" smtClean="0">
                <a:solidFill>
                  <a:srgbClr val="000000"/>
                </a:solidFill>
              </a:rPr>
              <a:t> </a:t>
            </a:r>
            <a:r>
              <a:rPr lang="es-MX" sz="4400" dirty="0" err="1" smtClean="0">
                <a:solidFill>
                  <a:srgbClr val="000000"/>
                </a:solidFill>
              </a:rPr>
              <a:t>Advice</a:t>
            </a:r>
            <a:r>
              <a:rPr lang="es-MX" sz="4400" dirty="0" smtClean="0">
                <a:solidFill>
                  <a:srgbClr val="000000"/>
                </a:solidFill>
              </a:rPr>
              <a:t>: Código que se ejecuta cuando se alcanza un determinado </a:t>
            </a:r>
            <a:r>
              <a:rPr lang="es-MX" sz="4400" dirty="0" err="1" smtClean="0">
                <a:solidFill>
                  <a:srgbClr val="000000"/>
                </a:solidFill>
              </a:rPr>
              <a:t>joinpoint</a:t>
            </a:r>
            <a:r>
              <a:rPr lang="es-MX" sz="4400" dirty="0" smtClean="0">
                <a:solidFill>
                  <a:srgbClr val="000000"/>
                </a:solidFill>
              </a:rPr>
              <a:t>. </a:t>
            </a:r>
            <a:r>
              <a:rPr lang="es-MX" sz="4400" dirty="0" err="1" smtClean="0">
                <a:solidFill>
                  <a:srgbClr val="000000"/>
                </a:solidFill>
              </a:rPr>
              <a:t>After</a:t>
            </a:r>
            <a:r>
              <a:rPr lang="es-MX" sz="4400" dirty="0" smtClean="0">
                <a:solidFill>
                  <a:srgbClr val="000000"/>
                </a:solidFill>
              </a:rPr>
              <a:t>, </a:t>
            </a:r>
            <a:r>
              <a:rPr lang="es-MX" sz="4400" dirty="0" err="1" smtClean="0">
                <a:solidFill>
                  <a:srgbClr val="000000"/>
                </a:solidFill>
              </a:rPr>
              <a:t>before</a:t>
            </a:r>
            <a:r>
              <a:rPr lang="es-MX" sz="4400" dirty="0" smtClean="0">
                <a:solidFill>
                  <a:srgbClr val="000000"/>
                </a:solidFill>
              </a:rPr>
              <a:t>, </a:t>
            </a:r>
            <a:r>
              <a:rPr lang="es-MX" sz="4400" dirty="0" err="1" smtClean="0">
                <a:solidFill>
                  <a:srgbClr val="000000"/>
                </a:solidFill>
              </a:rPr>
              <a:t>Around</a:t>
            </a:r>
            <a:r>
              <a:rPr lang="es-MX" sz="4400" dirty="0" smtClean="0">
                <a:solidFill>
                  <a:srgbClr val="000000"/>
                </a:solidFill>
              </a:rPr>
              <a:t>, etc.</a:t>
            </a:r>
          </a:p>
          <a:p>
            <a:pPr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MX" sz="4400" dirty="0" smtClean="0">
              <a:solidFill>
                <a:srgbClr val="000000"/>
              </a:solidFill>
            </a:endParaRPr>
          </a:p>
          <a:p>
            <a:pPr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4400" dirty="0" smtClean="0">
                <a:solidFill>
                  <a:srgbClr val="000000"/>
                </a:solidFill>
              </a:rPr>
              <a:t> Aspecto: Nuevo modulo formado por </a:t>
            </a:r>
            <a:r>
              <a:rPr lang="es-MX" sz="4400" dirty="0" err="1" smtClean="0">
                <a:solidFill>
                  <a:srgbClr val="000000"/>
                </a:solidFill>
              </a:rPr>
              <a:t>pointcuts</a:t>
            </a:r>
            <a:r>
              <a:rPr lang="es-MX" sz="4400" dirty="0" smtClean="0">
                <a:solidFill>
                  <a:srgbClr val="000000"/>
                </a:solidFill>
              </a:rPr>
              <a:t> mas </a:t>
            </a:r>
            <a:r>
              <a:rPr lang="es-MX" sz="4400" dirty="0" err="1" smtClean="0">
                <a:solidFill>
                  <a:srgbClr val="000000"/>
                </a:solidFill>
              </a:rPr>
              <a:t>advices</a:t>
            </a:r>
            <a:r>
              <a:rPr lang="es-MX" sz="4400" dirty="0" smtClean="0">
                <a:solidFill>
                  <a:srgbClr val="000000"/>
                </a:solidFill>
              </a:rPr>
              <a:t>.</a:t>
            </a:r>
          </a:p>
          <a:p>
            <a:pPr lvl="1"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4400" dirty="0" smtClean="0">
                <a:solidFill>
                  <a:srgbClr val="000000"/>
                </a:solidFill>
              </a:rPr>
              <a:t> Cuidado con el orden de ejecución !!!</a:t>
            </a:r>
          </a:p>
          <a:p>
            <a:pPr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MX" sz="4400" dirty="0" smtClean="0">
              <a:solidFill>
                <a:srgbClr val="000000"/>
              </a:solidFill>
            </a:endParaRPr>
          </a:p>
          <a:p>
            <a:pPr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4400" dirty="0" smtClean="0">
                <a:solidFill>
                  <a:srgbClr val="000000"/>
                </a:solidFill>
              </a:rPr>
              <a:t> </a:t>
            </a:r>
            <a:r>
              <a:rPr lang="es-MX" sz="4400" dirty="0" err="1" smtClean="0">
                <a:solidFill>
                  <a:srgbClr val="000000"/>
                </a:solidFill>
              </a:rPr>
              <a:t>Weaver</a:t>
            </a:r>
            <a:r>
              <a:rPr lang="es-MX" sz="4400" dirty="0" smtClean="0">
                <a:solidFill>
                  <a:srgbClr val="000000"/>
                </a:solidFill>
              </a:rPr>
              <a:t>: “Algo” que mezcla el sistema base con los aspectos para “fabricar” el sistema.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F6F73-A9F2-47C5-BFDA-6EDF443063E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95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F6F73-A9F2-47C5-BFDA-6EDF443063E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40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Tx</a:t>
            </a:r>
            <a:endParaRPr lang="es-AR" dirty="0" smtClean="0"/>
          </a:p>
          <a:p>
            <a:r>
              <a:rPr lang="es-AR" dirty="0" smtClean="0"/>
              <a:t>Notificadores</a:t>
            </a:r>
          </a:p>
          <a:p>
            <a:r>
              <a:rPr lang="es-AR" dirty="0" smtClean="0"/>
              <a:t>Persistencia</a:t>
            </a:r>
          </a:p>
          <a:p>
            <a:r>
              <a:rPr lang="es-AR" dirty="0" err="1" smtClean="0"/>
              <a:t>Logging</a:t>
            </a:r>
            <a:endParaRPr lang="es-AR" dirty="0" smtClean="0"/>
          </a:p>
          <a:p>
            <a:r>
              <a:rPr lang="es-AR" dirty="0" smtClean="0"/>
              <a:t>Auditoria</a:t>
            </a:r>
          </a:p>
          <a:p>
            <a:r>
              <a:rPr lang="es-AR" dirty="0" smtClean="0"/>
              <a:t>Cola de mensajes</a:t>
            </a:r>
          </a:p>
          <a:p>
            <a:r>
              <a:rPr lang="es-AR" dirty="0" smtClean="0"/>
              <a:t>Manejo de errores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DEE84-ECD6-4E4F-955D-58FEA409FA4A}" type="slidenum">
              <a:rPr lang="es-AR" smtClean="0"/>
              <a:pPr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818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9" descr="logo_trans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15" b="-5107"/>
          <a:stretch>
            <a:fillRect/>
          </a:stretch>
        </p:blipFill>
        <p:spPr bwMode="auto">
          <a:xfrm>
            <a:off x="8515350" y="0"/>
            <a:ext cx="628650" cy="6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333375"/>
            <a:ext cx="8459788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3A3D77-4689-4E02-BC93-B1F8A5E4F5F5}" type="slidenum">
              <a:rPr lang="es-ES" altLang="es-AR" smtClean="0"/>
              <a:pPr/>
              <a:t>‹#›</a:t>
            </a:fld>
            <a:endParaRPr lang="es-ES" altLang="es-AR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158875" y="1404938"/>
            <a:ext cx="6686550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AR" altLang="es-AR" sz="2800" b="1">
                <a:latin typeface="Verdana" panose="020B0604030504040204" pitchFamily="34" charset="0"/>
              </a:rPr>
              <a:t>DESARROLLO DE APLICACIONES</a:t>
            </a:r>
          </a:p>
          <a:p>
            <a:pPr algn="ctr"/>
            <a:r>
              <a:rPr lang="es-AR" altLang="es-AR" sz="2400">
                <a:latin typeface="Verdana" panose="020B0604030504040204" pitchFamily="34" charset="0"/>
              </a:rPr>
              <a:t>UNQ</a:t>
            </a:r>
            <a:endParaRPr lang="es-ES" altLang="es-AR" sz="2400">
              <a:latin typeface="Verdana" panose="020B0604030504040204" pitchFamily="34" charset="0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402335" y="3708400"/>
            <a:ext cx="4307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AR" altLang="es-AR" sz="2800" b="1" dirty="0" smtClean="0">
                <a:latin typeface="Verdana" panose="020B0604030504040204" pitchFamily="34" charset="0"/>
              </a:rPr>
              <a:t>Aspectos y Servicios</a:t>
            </a:r>
            <a:endParaRPr lang="es-ES" altLang="es-AR" sz="24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060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8600" y="1981200"/>
            <a:ext cx="17526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AR" dirty="0" smtClean="0"/>
              <a:t>Modulo1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8600" y="3276600"/>
            <a:ext cx="17526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AR" dirty="0" smtClean="0"/>
              <a:t>Modulo2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4419600"/>
            <a:ext cx="17526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AR" dirty="0" smtClean="0"/>
              <a:t>Modulo3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47800" y="2286000"/>
            <a:ext cx="4572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447800" y="3581400"/>
            <a:ext cx="4572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47800" y="4724400"/>
            <a:ext cx="4572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200400" y="3733800"/>
            <a:ext cx="4876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096000" y="2133600"/>
            <a:ext cx="274320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AR" dirty="0" smtClean="0"/>
              <a:t>Modulo1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305800" y="2590800"/>
            <a:ext cx="4572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772400" y="2590800"/>
            <a:ext cx="4572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239000" y="2590800"/>
            <a:ext cx="457200" cy="228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705600" y="2590800"/>
            <a:ext cx="457200" cy="228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096000" y="3276600"/>
            <a:ext cx="274320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AR" dirty="0" smtClean="0"/>
              <a:t>Modulo2</a:t>
            </a:r>
          </a:p>
          <a:p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305800" y="3733800"/>
            <a:ext cx="4572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772400" y="3733800"/>
            <a:ext cx="4572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239000" y="3733800"/>
            <a:ext cx="457200" cy="228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705600" y="3733800"/>
            <a:ext cx="457200" cy="228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096000" y="4419600"/>
            <a:ext cx="274320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AR" dirty="0" smtClean="0"/>
              <a:t>Modulo3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305800" y="4876800"/>
            <a:ext cx="4572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772400" y="4876800"/>
            <a:ext cx="4572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239000" y="4876800"/>
            <a:ext cx="457200" cy="228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705600" y="4876800"/>
            <a:ext cx="457200" cy="228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276600" y="1676400"/>
            <a:ext cx="19812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76600" y="3048000"/>
            <a:ext cx="1981200" cy="990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4419600"/>
            <a:ext cx="1981200" cy="990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2" idx="2"/>
            <a:endCxn id="3" idx="3"/>
          </p:cNvCxnSpPr>
          <p:nvPr/>
        </p:nvCxnSpPr>
        <p:spPr>
          <a:xfrm rot="10800000" flipV="1">
            <a:off x="1981200" y="2171700"/>
            <a:ext cx="1295400" cy="11430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" idx="3"/>
          </p:cNvCxnSpPr>
          <p:nvPr/>
        </p:nvCxnSpPr>
        <p:spPr>
          <a:xfrm rot="10800000" flipV="1">
            <a:off x="1981200" y="2362200"/>
            <a:ext cx="1371600" cy="121920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6" idx="3"/>
          </p:cNvCxnSpPr>
          <p:nvPr/>
        </p:nvCxnSpPr>
        <p:spPr>
          <a:xfrm rot="5400000">
            <a:off x="1672735" y="2830395"/>
            <a:ext cx="2202470" cy="158554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>
            <a:off x="2057400" y="2438400"/>
            <a:ext cx="1295400" cy="91440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2"/>
          </p:cNvCxnSpPr>
          <p:nvPr/>
        </p:nvCxnSpPr>
        <p:spPr>
          <a:xfrm rot="10800000" flipV="1">
            <a:off x="1981200" y="3543300"/>
            <a:ext cx="1295400" cy="19050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 flipV="1">
            <a:off x="1981200" y="3657600"/>
            <a:ext cx="1371600" cy="121920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1"/>
          </p:cNvCxnSpPr>
          <p:nvPr/>
        </p:nvCxnSpPr>
        <p:spPr>
          <a:xfrm rot="16200000" flipV="1">
            <a:off x="1825135" y="2823065"/>
            <a:ext cx="1973870" cy="150934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1981200" y="3810000"/>
            <a:ext cx="1447800" cy="8382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2"/>
          </p:cNvCxnSpPr>
          <p:nvPr/>
        </p:nvCxnSpPr>
        <p:spPr>
          <a:xfrm rot="10800000" flipV="1">
            <a:off x="1981200" y="4914900"/>
            <a:ext cx="1295400" cy="381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Diferentes </a:t>
            </a:r>
            <a:r>
              <a:rPr lang="es-MX" sz="3600" dirty="0" err="1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concerns</a:t>
            </a:r>
            <a:endParaRPr lang="en-US" sz="36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00800" y="3011269"/>
            <a:ext cx="23622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00800" y="3316069"/>
            <a:ext cx="2362200" cy="7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400800" y="3163669"/>
            <a:ext cx="2362200" cy="76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52800" y="3011269"/>
            <a:ext cx="23622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52800" y="4078069"/>
            <a:ext cx="2362200" cy="7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52800" y="3925669"/>
            <a:ext cx="2362200" cy="76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230469"/>
            <a:ext cx="2362200" cy="76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304800" y="3011269"/>
            <a:ext cx="2362200" cy="2438400"/>
            <a:chOff x="3810000" y="3505200"/>
            <a:chExt cx="1447800" cy="2438400"/>
          </a:xfrm>
        </p:grpSpPr>
        <p:sp>
          <p:nvSpPr>
            <p:cNvPr id="17" name="Rectangle 16"/>
            <p:cNvSpPr/>
            <p:nvPr/>
          </p:nvSpPr>
          <p:spPr>
            <a:xfrm>
              <a:off x="3810000" y="3505200"/>
              <a:ext cx="1447800" cy="243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10000" y="3733800"/>
              <a:ext cx="1447800" cy="76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10000" y="4191000"/>
              <a:ext cx="1447800" cy="76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810000" y="3886200"/>
              <a:ext cx="1447800" cy="76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6400800" y="3468469"/>
            <a:ext cx="2362200" cy="7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00800" y="3620869"/>
            <a:ext cx="2362200" cy="76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400800" y="3773269"/>
            <a:ext cx="2362200" cy="76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400800" y="3925669"/>
            <a:ext cx="2362200" cy="7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400800" y="4078069"/>
            <a:ext cx="2362200" cy="76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400800" y="4230469"/>
            <a:ext cx="2362200" cy="7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400800" y="4382869"/>
            <a:ext cx="2362200" cy="76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-304800" y="1182469"/>
            <a:ext cx="9677400" cy="5410200"/>
            <a:chOff x="-304800" y="914400"/>
            <a:chExt cx="9677400" cy="5410200"/>
          </a:xfrm>
        </p:grpSpPr>
        <p:sp>
          <p:nvSpPr>
            <p:cNvPr id="50" name="Rectangle 49"/>
            <p:cNvSpPr/>
            <p:nvPr/>
          </p:nvSpPr>
          <p:spPr>
            <a:xfrm>
              <a:off x="0" y="914400"/>
              <a:ext cx="9144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3600" dirty="0" err="1" smtClean="0">
                  <a:latin typeface="Arial" pitchFamily="34" charset="0"/>
                  <a:cs typeface="Arial" pitchFamily="34" charset="0"/>
                </a:rPr>
                <a:t>Code</a:t>
              </a:r>
              <a:r>
                <a:rPr lang="es-MX" sz="36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MX" sz="3600" dirty="0" err="1" smtClean="0">
                  <a:latin typeface="Arial" pitchFamily="34" charset="0"/>
                  <a:cs typeface="Arial" pitchFamily="34" charset="0"/>
                </a:rPr>
                <a:t>Scattering</a:t>
              </a:r>
              <a:endParaRPr lang="en-US" sz="3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rot="5400000">
              <a:off x="2705100" y="1638300"/>
              <a:ext cx="152400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16200000" flipH="1">
              <a:off x="3390900" y="2476500"/>
              <a:ext cx="19812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419600" y="1600200"/>
              <a:ext cx="2590800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Cloud 59"/>
            <p:cNvSpPr/>
            <p:nvPr/>
          </p:nvSpPr>
          <p:spPr>
            <a:xfrm>
              <a:off x="5791200" y="2362200"/>
              <a:ext cx="3581400" cy="2362200"/>
            </a:xfrm>
            <a:prstGeom prst="cloud">
              <a:avLst/>
            </a:prstGeom>
            <a:solidFill>
              <a:schemeClr val="accent3">
                <a:alpha val="39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rot="5400000" flipH="1" flipV="1">
              <a:off x="5600700" y="4914900"/>
              <a:ext cx="1676400" cy="114300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-304800" y="5391834"/>
              <a:ext cx="9144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3600" dirty="0" err="1" smtClean="0">
                  <a:latin typeface="Arial" pitchFamily="34" charset="0"/>
                  <a:cs typeface="Arial" pitchFamily="34" charset="0"/>
                </a:rPr>
                <a:t>Code</a:t>
              </a:r>
              <a:r>
                <a:rPr lang="es-MX" sz="36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s-MX" sz="3600" dirty="0" err="1" smtClean="0">
                  <a:latin typeface="Arial" pitchFamily="34" charset="0"/>
                  <a:cs typeface="Arial" pitchFamily="34" charset="0"/>
                </a:rPr>
                <a:t>tangling</a:t>
              </a:r>
              <a:endParaRPr lang="en-US" sz="3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-41564" y="42530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dirty="0" smtClean="0">
                <a:latin typeface="Arial" pitchFamily="34" charset="0"/>
                <a:cs typeface="Arial" pitchFamily="34" charset="0"/>
              </a:rPr>
              <a:t>Problemas de modularidad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6200" y="76200"/>
            <a:ext cx="8382000" cy="56323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s-MX" sz="1600" b="0" dirty="0">
              <a:solidFill>
                <a:srgbClr val="0000FF"/>
              </a:solidFill>
              <a:latin typeface="Courier New" pitchFamily="49" charset="0"/>
            </a:endParaRP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sz="1600" b="0" dirty="0" err="1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s-MX" sz="1600" b="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s-MX" sz="1600" b="0" dirty="0" err="1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es-MX" sz="1600" b="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Banco</a:t>
            </a:r>
            <a:r>
              <a:rPr lang="es-MX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{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  </a:t>
            </a:r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// declaraciones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s-MX" sz="1600" dirty="0">
              <a:solidFill>
                <a:schemeClr val="bg2"/>
              </a:solidFill>
              <a:latin typeface="Courier New" pitchFamily="49" charset="0"/>
            </a:endParaRP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sz="1600" b="0" dirty="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s-MX" sz="1600" b="0" dirty="0" err="1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s-MX" sz="1600" b="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s-MX" sz="1600" b="0" dirty="0" err="1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s-MX" sz="1600" b="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s-MX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procesarDebito</a:t>
            </a:r>
            <a:r>
              <a:rPr lang="es-MX" sz="1600" dirty="0" err="1">
                <a:solidFill>
                  <a:srgbClr val="0000FF"/>
                </a:solidFill>
                <a:latin typeface="Courier New" pitchFamily="49" charset="0"/>
              </a:rPr>
              <a:t>(long</a:t>
            </a:r>
            <a:r>
              <a:rPr lang="es-MX" sz="1600" b="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s-MX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cuentaId</a:t>
            </a:r>
            <a:r>
              <a:rPr lang="es-MX" sz="1600" b="0" dirty="0">
                <a:solidFill>
                  <a:schemeClr val="bg2"/>
                </a:solidFill>
                <a:latin typeface="Courier New" pitchFamily="49" charset="0"/>
              </a:rPr>
              <a:t>, </a:t>
            </a:r>
            <a:r>
              <a:rPr lang="es-MX" sz="1600" b="0" dirty="0" err="1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s-MX" sz="1600" b="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s-MX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monto) {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     // apertura de transaccional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</a:endParaRP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sz="1600" b="0" dirty="0">
                <a:solidFill>
                  <a:schemeClr val="bg2"/>
                </a:solidFill>
                <a:latin typeface="Courier New" pitchFamily="49" charset="0"/>
              </a:rPr>
              <a:t>      </a:t>
            </a:r>
            <a:r>
              <a:rPr lang="es-MX" sz="1600" b="0" dirty="0">
                <a:solidFill>
                  <a:srgbClr val="0000FF"/>
                </a:solidFill>
                <a:latin typeface="Courier New" pitchFamily="49" charset="0"/>
              </a:rPr>
              <a:t>try</a:t>
            </a:r>
            <a:r>
              <a:rPr lang="es-MX" sz="1600" b="0" dirty="0">
                <a:solidFill>
                  <a:schemeClr val="bg2"/>
                </a:solidFill>
                <a:latin typeface="Courier New" pitchFamily="49" charset="0"/>
              </a:rPr>
              <a:t> {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        // recupero de la cuenta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        // validaciones de negocio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        // </a:t>
            </a:r>
            <a:r>
              <a:rPr lang="es-MX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logica</a:t>
            </a:r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de negocio asociada al débito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        // persistencia del nuevo estado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        // audito el movimiento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        // cierre exitoso de la transacción (</a:t>
            </a:r>
            <a:r>
              <a:rPr lang="es-MX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commit</a:t>
            </a:r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)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sz="1600" b="0" dirty="0">
                <a:solidFill>
                  <a:schemeClr val="bg2"/>
                </a:solidFill>
                <a:latin typeface="Courier New" pitchFamily="49" charset="0"/>
              </a:rPr>
              <a:t>         </a:t>
            </a:r>
            <a:r>
              <a:rPr lang="es-MX" sz="1600" b="0" dirty="0" err="1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s-MX" sz="1600" b="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nuevo saldo cuenta;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     } </a:t>
            </a:r>
            <a:r>
              <a:rPr lang="es-MX" sz="1600" b="0" dirty="0">
                <a:solidFill>
                  <a:srgbClr val="0000FF"/>
                </a:solidFill>
                <a:latin typeface="Courier New" pitchFamily="49" charset="0"/>
              </a:rPr>
              <a:t>catch</a:t>
            </a:r>
            <a:r>
              <a:rPr lang="es-MX" sz="1600" b="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(</a:t>
            </a:r>
            <a:r>
              <a:rPr lang="es-MX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Exception</a:t>
            </a:r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e) {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        // auditar la </a:t>
            </a:r>
            <a:r>
              <a:rPr lang="es-MX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exception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</a:endParaRP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        // cierre anormal de la transacción (</a:t>
            </a:r>
            <a:r>
              <a:rPr lang="es-MX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rollback</a:t>
            </a:r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)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        // relanzamiento de la </a:t>
            </a:r>
            <a:r>
              <a:rPr lang="es-MX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excepcion</a:t>
            </a:r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para las capas superiores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     }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  }</a:t>
            </a: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}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</a:endParaRPr>
          </a:p>
          <a:p>
            <a:pPr algn="l"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8600" y="1219200"/>
            <a:ext cx="8077200" cy="304800"/>
          </a:xfrm>
          <a:prstGeom prst="roundRect">
            <a:avLst/>
          </a:prstGeom>
          <a:solidFill>
            <a:schemeClr val="accent1">
              <a:alpha val="28000"/>
            </a:schemeClr>
          </a:solidFill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28600" y="3200400"/>
            <a:ext cx="8077200" cy="228600"/>
          </a:xfrm>
          <a:prstGeom prst="roundRect">
            <a:avLst/>
          </a:prstGeom>
          <a:solidFill>
            <a:schemeClr val="accent1">
              <a:alpha val="28000"/>
            </a:schemeClr>
          </a:solidFill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28600" y="4191000"/>
            <a:ext cx="8077200" cy="228600"/>
          </a:xfrm>
          <a:prstGeom prst="roundRect">
            <a:avLst/>
          </a:prstGeom>
          <a:solidFill>
            <a:schemeClr val="accent1">
              <a:alpha val="28000"/>
            </a:schemeClr>
          </a:solidFill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09600" y="5562600"/>
            <a:ext cx="3429000" cy="609600"/>
          </a:xfrm>
          <a:prstGeom prst="roundRect">
            <a:avLst/>
          </a:prstGeom>
          <a:solidFill>
            <a:schemeClr val="accent1">
              <a:alpha val="28000"/>
            </a:schemeClr>
          </a:solidFill>
          <a:ln w="317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Transaccionalidad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28600" y="1981200"/>
            <a:ext cx="8077200" cy="4724400"/>
            <a:chOff x="228600" y="1981200"/>
            <a:chExt cx="8077200" cy="4724400"/>
          </a:xfrm>
        </p:grpSpPr>
        <p:sp>
          <p:nvSpPr>
            <p:cNvPr id="22" name="Rounded Rectangle 21"/>
            <p:cNvSpPr/>
            <p:nvPr/>
          </p:nvSpPr>
          <p:spPr>
            <a:xfrm>
              <a:off x="228600" y="1981200"/>
              <a:ext cx="8077200" cy="228600"/>
            </a:xfrm>
            <a:prstGeom prst="roundRect">
              <a:avLst/>
            </a:prstGeom>
            <a:solidFill>
              <a:schemeClr val="accent3">
                <a:alpha val="28000"/>
              </a:schemeClr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28600" y="2743200"/>
              <a:ext cx="8077200" cy="228600"/>
            </a:xfrm>
            <a:prstGeom prst="roundRect">
              <a:avLst/>
            </a:prstGeom>
            <a:solidFill>
              <a:schemeClr val="accent3">
                <a:alpha val="28000"/>
              </a:schemeClr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362200" y="6248400"/>
              <a:ext cx="3429000" cy="457200"/>
            </a:xfrm>
            <a:prstGeom prst="roundRect">
              <a:avLst/>
            </a:prstGeom>
            <a:solidFill>
              <a:schemeClr val="accent3">
                <a:alpha val="28000"/>
              </a:schemeClr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Persistencia</a:t>
              </a:r>
              <a:endPara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8600" y="2971800"/>
            <a:ext cx="8077200" cy="3200400"/>
            <a:chOff x="228600" y="2971800"/>
            <a:chExt cx="8077200" cy="3200400"/>
          </a:xfrm>
        </p:grpSpPr>
        <p:sp>
          <p:nvSpPr>
            <p:cNvPr id="19" name="Rounded Rectangle 18"/>
            <p:cNvSpPr/>
            <p:nvPr/>
          </p:nvSpPr>
          <p:spPr>
            <a:xfrm>
              <a:off x="228600" y="2971800"/>
              <a:ext cx="8077200" cy="228600"/>
            </a:xfrm>
            <a:prstGeom prst="roundRect">
              <a:avLst/>
            </a:prstGeom>
            <a:solidFill>
              <a:schemeClr val="accent2">
                <a:alpha val="28000"/>
              </a:schemeClr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343400" y="5562600"/>
              <a:ext cx="3657600" cy="609600"/>
            </a:xfrm>
            <a:prstGeom prst="roundRect">
              <a:avLst/>
            </a:prstGeom>
            <a:solidFill>
              <a:schemeClr val="accent2">
                <a:alpha val="28000"/>
              </a:schemeClr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Auditoria</a:t>
              </a:r>
              <a:endPara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28600" y="3962400"/>
              <a:ext cx="8077200" cy="228600"/>
            </a:xfrm>
            <a:prstGeom prst="roundRect">
              <a:avLst/>
            </a:prstGeom>
            <a:solidFill>
              <a:schemeClr val="accent2">
                <a:alpha val="28000"/>
              </a:schemeClr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00113" y="1260475"/>
            <a:ext cx="7958137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MX" sz="2400">
              <a:solidFill>
                <a:srgbClr val="00000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4201" y="685800"/>
            <a:ext cx="6332114" cy="2868974"/>
          </a:xfrm>
          <a:prstGeom prst="rect">
            <a:avLst/>
          </a:prstGeom>
          <a:noFill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8063" y="3500438"/>
            <a:ext cx="5956384" cy="2747962"/>
          </a:xfrm>
          <a:prstGeom prst="rect">
            <a:avLst/>
          </a:prstGeom>
          <a:noFill/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1438" y="1219200"/>
            <a:ext cx="3259138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URL </a:t>
            </a:r>
            <a:r>
              <a:rPr lang="es-AR" sz="2400" b="0" dirty="0" err="1">
                <a:latin typeface="Arial" pitchFamily="34" charset="0"/>
                <a:cs typeface="Arial" pitchFamily="34" charset="0"/>
              </a:rPr>
              <a:t>pattern</a:t>
            </a:r>
            <a:r>
              <a:rPr lang="es-AR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>
                <a:latin typeface="Arial" pitchFamily="34" charset="0"/>
                <a:cs typeface="Arial" pitchFamily="34" charset="0"/>
              </a:rPr>
              <a:t>matching</a:t>
            </a:r>
            <a:endParaRPr lang="es-AR" sz="2400" b="0" dirty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s-AR" sz="2400" b="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org.apache.tomcat</a:t>
            </a:r>
            <a:endParaRPr lang="en-US" sz="2400" b="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4027487"/>
            <a:ext cx="3259138" cy="91440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s-AR" sz="2400" b="0" dirty="0" err="1">
                <a:latin typeface="Arial" pitchFamily="34" charset="0"/>
                <a:cs typeface="Arial" pitchFamily="34" charset="0"/>
              </a:rPr>
              <a:t>Logging</a:t>
            </a:r>
            <a:endParaRPr lang="es-AR" sz="2400" b="0" dirty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>
                <a:latin typeface="Arial" pitchFamily="34" charset="0"/>
                <a:cs typeface="Arial" pitchFamily="34" charset="0"/>
              </a:rPr>
              <a:t> en </a:t>
            </a:r>
            <a:r>
              <a:rPr lang="es-AR" sz="2400" b="0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org.apache.tomcat</a:t>
            </a:r>
            <a:endParaRPr lang="en-US" sz="2400" b="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765" y="3200400"/>
            <a:ext cx="914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Falta de expresividad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344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>
                <a:latin typeface="Arial" pitchFamily="34" charset="0"/>
                <a:cs typeface="Arial" pitchFamily="34" charset="0"/>
              </a:rPr>
              <a:t>La falta de modularidad - consecuencias</a:t>
            </a:r>
            <a:endParaRPr lang="es-A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Reduce la </a:t>
            </a:r>
            <a:r>
              <a:rPr lang="es-MX" sz="4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mantenibilidad</a:t>
            </a:r>
            <a:r>
              <a:rPr lang="es-MX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(sistemas)</a:t>
            </a:r>
            <a:endParaRPr lang="es-AR" sz="4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953000"/>
            <a:ext cx="91440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Reduce la </a:t>
            </a:r>
            <a:r>
              <a:rPr lang="es-MX" sz="4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mantenibilidad</a:t>
            </a:r>
            <a:r>
              <a:rPr lang="es-MX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s-MX" sz="4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concerns</a:t>
            </a:r>
            <a:r>
              <a:rPr lang="es-MX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AR" sz="4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038600"/>
            <a:ext cx="91440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 smtClean="0">
                <a:cs typeface="Arial" pitchFamily="34" charset="0"/>
              </a:rPr>
              <a:t>Código independiente mezclado</a:t>
            </a:r>
            <a:endParaRPr lang="es-AR" sz="4000" dirty="0"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362200"/>
            <a:ext cx="91440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Código entrelazado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524000"/>
            <a:ext cx="91440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Código disperso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1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4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4" decel="50000">
                                          <p:stCondLst>
                                            <p:cond delay="33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4">
                                          <p:stCondLst>
                                            <p:cond delay="6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4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4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4" decel="50000">
                                          <p:stCondLst>
                                            <p:cond delay="8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4">
                                          <p:stCondLst>
                                            <p:cond delay="90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4" decel="50000">
                                          <p:stCondLst>
                                            <p:cond delay="91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91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1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66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2" tmFilter="0, 0; 0.125,0.2665; 0.25,0.4; 0.375,0.465; 0.5,0.5;  0.625,0.535; 0.75,0.6; 0.875,0.7335; 1,1">
                                          <p:stCondLst>
                                            <p:cond delay="8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4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84" decel="50000">
                                          <p:stCondLst>
                                            <p:cond delay="33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4">
                                          <p:stCondLst>
                                            <p:cond delay="6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84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4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84" decel="50000">
                                          <p:stCondLst>
                                            <p:cond delay="8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4">
                                          <p:stCondLst>
                                            <p:cond delay="90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84" decel="50000">
                                          <p:stCondLst>
                                            <p:cond delay="91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1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4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4" decel="50000">
                                          <p:stCondLst>
                                            <p:cond delay="33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4">
                                          <p:stCondLst>
                                            <p:cond delay="6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4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4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4" decel="50000">
                                          <p:stCondLst>
                                            <p:cond delay="8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4">
                                          <p:stCondLst>
                                            <p:cond delay="90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4" decel="50000">
                                          <p:stCondLst>
                                            <p:cond delay="91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91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1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, 0; 0.125,0.2665; 0.25,0.4; 0.375,0.465; 0.5,0.5;  0.625,0.535; 0.75,0.6; 0.875,0.7335; 1,1">
                                          <p:stCondLst>
                                            <p:cond delay="66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2" tmFilter="0, 0; 0.125,0.2665; 0.25,0.4; 0.375,0.465; 0.5,0.5;  0.625,0.535; 0.75,0.6; 0.875,0.7335; 1,1">
                                          <p:stCondLst>
                                            <p:cond delay="82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14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84" decel="50000">
                                          <p:stCondLst>
                                            <p:cond delay="33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4">
                                          <p:stCondLst>
                                            <p:cond delay="6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84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4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84" decel="50000">
                                          <p:stCondLst>
                                            <p:cond delay="8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4">
                                          <p:stCondLst>
                                            <p:cond delay="90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84" decel="50000">
                                          <p:stCondLst>
                                            <p:cond delay="91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2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91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1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6" tmFilter="0, 0; 0.125,0.2665; 0.25,0.4; 0.375,0.465; 0.5,0.5;  0.625,0.535; 0.75,0.6; 0.875,0.7335; 1,1">
                                          <p:stCondLst>
                                            <p:cond delay="66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82" tmFilter="0, 0; 0.125,0.2665; 0.25,0.4; 0.375,0.465; 0.5,0.5;  0.625,0.535; 0.75,0.6; 0.875,0.7335; 1,1">
                                          <p:stCondLst>
                                            <p:cond delay="82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14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84" decel="50000">
                                          <p:stCondLst>
                                            <p:cond delay="33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4">
                                          <p:stCondLst>
                                            <p:cond delay="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84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14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84" decel="50000">
                                          <p:stCondLst>
                                            <p:cond delay="8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14">
                                          <p:stCondLst>
                                            <p:cond delay="90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84" decel="50000">
                                          <p:stCondLst>
                                            <p:cond delay="91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  <p:bldP spid="6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228600" y="2505076"/>
            <a:ext cx="2057400" cy="1604665"/>
            <a:chOff x="3124200" y="4800600"/>
            <a:chExt cx="2057400" cy="1604665"/>
          </a:xfrm>
        </p:grpSpPr>
        <p:sp>
          <p:nvSpPr>
            <p:cNvPr id="72" name="Rounded Rectangle 71"/>
            <p:cNvSpPr/>
            <p:nvPr/>
          </p:nvSpPr>
          <p:spPr>
            <a:xfrm>
              <a:off x="3124200" y="4800600"/>
              <a:ext cx="2057400" cy="1600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95650" y="5263243"/>
              <a:ext cx="557213" cy="2313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410075" y="5263243"/>
              <a:ext cx="557213" cy="2313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852863" y="4893129"/>
              <a:ext cx="557213" cy="2313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295650" y="5725886"/>
              <a:ext cx="557213" cy="2313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10075" y="5725886"/>
              <a:ext cx="557213" cy="2313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>
              <a:stCxn id="76" idx="0"/>
              <a:endCxn id="73" idx="2"/>
            </p:cNvCxnSpPr>
            <p:nvPr/>
          </p:nvCxnSpPr>
          <p:spPr>
            <a:xfrm rot="5400000" flipH="1" flipV="1">
              <a:off x="3458596" y="5610260"/>
              <a:ext cx="231321" cy="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9" name="Straight Arrow Connector 78"/>
            <p:cNvCxnSpPr>
              <a:stCxn id="76" idx="3"/>
              <a:endCxn id="77" idx="1"/>
            </p:cNvCxnSpPr>
            <p:nvPr/>
          </p:nvCxnSpPr>
          <p:spPr>
            <a:xfrm>
              <a:off x="3852863" y="5841546"/>
              <a:ext cx="557213" cy="9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0" name="Straight Arrow Connector 79"/>
            <p:cNvCxnSpPr>
              <a:stCxn id="77" idx="0"/>
              <a:endCxn id="74" idx="2"/>
            </p:cNvCxnSpPr>
            <p:nvPr/>
          </p:nvCxnSpPr>
          <p:spPr>
            <a:xfrm rot="5400000" flipH="1" flipV="1">
              <a:off x="4573021" y="5610260"/>
              <a:ext cx="231321" cy="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1" name="Straight Arrow Connector 80"/>
            <p:cNvCxnSpPr>
              <a:stCxn id="74" idx="1"/>
            </p:cNvCxnSpPr>
            <p:nvPr/>
          </p:nvCxnSpPr>
          <p:spPr>
            <a:xfrm rot="10800000">
              <a:off x="4067175" y="5124450"/>
              <a:ext cx="342900" cy="254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2" name="Straight Arrow Connector 81"/>
            <p:cNvCxnSpPr>
              <a:endCxn id="73" idx="3"/>
            </p:cNvCxnSpPr>
            <p:nvPr/>
          </p:nvCxnSpPr>
          <p:spPr>
            <a:xfrm rot="10800000">
              <a:off x="3852863" y="5378904"/>
              <a:ext cx="728663" cy="3469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276600" y="59436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Aspecto 1</a:t>
              </a:r>
              <a:endParaRPr lang="es-AR" sz="24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28600" y="4181476"/>
            <a:ext cx="1981200" cy="1905000"/>
            <a:chOff x="5943600" y="4724400"/>
            <a:chExt cx="1981200" cy="1905000"/>
          </a:xfrm>
        </p:grpSpPr>
        <p:sp>
          <p:nvSpPr>
            <p:cNvPr id="30" name="Rounded Rectangle 29"/>
            <p:cNvSpPr/>
            <p:nvPr/>
          </p:nvSpPr>
          <p:spPr>
            <a:xfrm>
              <a:off x="5943600" y="4724400"/>
              <a:ext cx="1981200" cy="1905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10800000">
              <a:off x="7064375" y="5431971"/>
              <a:ext cx="536575" cy="2721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10800000">
              <a:off x="6280150" y="5431971"/>
              <a:ext cx="536575" cy="2721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0800000">
              <a:off x="7064375" y="4833257"/>
              <a:ext cx="536575" cy="2721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10800000">
              <a:off x="6156325" y="4833257"/>
              <a:ext cx="536575" cy="2721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0"/>
              <a:endCxn id="31" idx="2"/>
            </p:cNvCxnSpPr>
            <p:nvPr/>
          </p:nvCxnSpPr>
          <p:spPr>
            <a:xfrm rot="5400000">
              <a:off x="7169377" y="5268823"/>
              <a:ext cx="326571" cy="8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6" name="Straight Arrow Connector 35"/>
            <p:cNvCxnSpPr>
              <a:stCxn id="33" idx="3"/>
              <a:endCxn id="34" idx="1"/>
            </p:cNvCxnSpPr>
            <p:nvPr/>
          </p:nvCxnSpPr>
          <p:spPr>
            <a:xfrm rot="10800000">
              <a:off x="6692900" y="4969329"/>
              <a:ext cx="371475" cy="11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7" name="Straight Arrow Connector 36"/>
            <p:cNvCxnSpPr>
              <a:stCxn id="34" idx="0"/>
              <a:endCxn id="32" idx="2"/>
            </p:cNvCxnSpPr>
            <p:nvPr/>
          </p:nvCxnSpPr>
          <p:spPr>
            <a:xfrm rot="16200000" flipH="1">
              <a:off x="6323239" y="5206773"/>
              <a:ext cx="326571" cy="1238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8" name="Straight Arrow Connector 37"/>
            <p:cNvCxnSpPr>
              <a:endCxn id="32" idx="1"/>
            </p:cNvCxnSpPr>
            <p:nvPr/>
          </p:nvCxnSpPr>
          <p:spPr>
            <a:xfrm rot="10800000" flipV="1">
              <a:off x="6816725" y="5105400"/>
              <a:ext cx="371475" cy="4626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39" name="Rectangle 38"/>
            <p:cNvSpPr/>
            <p:nvPr/>
          </p:nvSpPr>
          <p:spPr>
            <a:xfrm rot="10800000">
              <a:off x="6651625" y="5921829"/>
              <a:ext cx="536575" cy="2721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stCxn id="32" idx="0"/>
              <a:endCxn id="39" idx="2"/>
            </p:cNvCxnSpPr>
            <p:nvPr/>
          </p:nvCxnSpPr>
          <p:spPr>
            <a:xfrm rot="16200000" flipH="1">
              <a:off x="6625318" y="5627234"/>
              <a:ext cx="217714" cy="3714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1" name="Straight Arrow Connector 40"/>
            <p:cNvCxnSpPr>
              <a:stCxn id="31" idx="0"/>
              <a:endCxn id="39" idx="2"/>
            </p:cNvCxnSpPr>
            <p:nvPr/>
          </p:nvCxnSpPr>
          <p:spPr>
            <a:xfrm rot="5400000">
              <a:off x="7017430" y="5606596"/>
              <a:ext cx="217714" cy="4127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019800" y="6167735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 smtClean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Aspecto 2</a:t>
              </a:r>
              <a:endParaRPr lang="es-AR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52400" y="676276"/>
            <a:ext cx="2209800" cy="1757065"/>
            <a:chOff x="457200" y="4572000"/>
            <a:chExt cx="2209800" cy="1757065"/>
          </a:xfrm>
        </p:grpSpPr>
        <p:sp>
          <p:nvSpPr>
            <p:cNvPr id="83" name="Rounded Rectangle 82"/>
            <p:cNvSpPr/>
            <p:nvPr/>
          </p:nvSpPr>
          <p:spPr>
            <a:xfrm>
              <a:off x="457200" y="4572000"/>
              <a:ext cx="2209800" cy="17526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579967" y="4691270"/>
              <a:ext cx="1902883" cy="1073426"/>
              <a:chOff x="381000" y="3581400"/>
              <a:chExt cx="3505200" cy="29718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381000" y="4800600"/>
                <a:ext cx="14478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438400" y="4800600"/>
                <a:ext cx="14478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371600" y="3581400"/>
                <a:ext cx="14478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1143000" y="4495800"/>
                <a:ext cx="19812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 flipH="1" flipV="1">
                <a:off x="2971800" y="4648200"/>
                <a:ext cx="304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 flipH="1" flipV="1">
                <a:off x="990600" y="4648200"/>
                <a:ext cx="3048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 flipH="1" flipV="1">
                <a:off x="2057400" y="4419600"/>
                <a:ext cx="152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Isosceles Triangle 64"/>
              <p:cNvSpPr/>
              <p:nvPr/>
            </p:nvSpPr>
            <p:spPr>
              <a:xfrm>
                <a:off x="2057400" y="4191000"/>
                <a:ext cx="1524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81000" y="5943600"/>
                <a:ext cx="14478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438400" y="5943600"/>
                <a:ext cx="14478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Arrow Connector 67"/>
              <p:cNvCxnSpPr>
                <a:stCxn id="66" idx="0"/>
                <a:endCxn id="58" idx="2"/>
              </p:cNvCxnSpPr>
              <p:nvPr/>
            </p:nvCxnSpPr>
            <p:spPr>
              <a:xfrm rot="5400000" flipH="1" flipV="1">
                <a:off x="838200" y="5676900"/>
                <a:ext cx="5334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66" idx="3"/>
                <a:endCxn id="67" idx="1"/>
              </p:cNvCxnSpPr>
              <p:nvPr/>
            </p:nvCxnSpPr>
            <p:spPr>
              <a:xfrm>
                <a:off x="1828800" y="6248400"/>
                <a:ext cx="6096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685800" y="58674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 smtClean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Modelo</a:t>
              </a:r>
              <a:endParaRPr lang="es-A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>
            <a:off x="2514600" y="1666876"/>
            <a:ext cx="1752600" cy="167640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362200" y="3495676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286000" y="3800476"/>
            <a:ext cx="190500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028" name="Picture 4" descr="http://www.mecanalba.com/public/inventos/reciclaje.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514600"/>
            <a:ext cx="1258153" cy="2809876"/>
          </a:xfrm>
          <a:prstGeom prst="rect">
            <a:avLst/>
          </a:prstGeom>
          <a:noFill/>
        </p:spPr>
      </p:pic>
      <p:pic>
        <p:nvPicPr>
          <p:cNvPr id="102" name="Picture 4" descr="http://www.mecanalba.com/public/inventos/reciclaje.06.gif"/>
          <p:cNvPicPr>
            <a:picLocks noChangeAspect="1" noChangeArrowheads="1"/>
          </p:cNvPicPr>
          <p:nvPr/>
        </p:nvPicPr>
        <p:blipFill>
          <a:blip r:embed="rId2" cstate="print"/>
          <a:srcRect r="73333" b="88060"/>
          <a:stretch>
            <a:fillRect/>
          </a:stretch>
        </p:blipFill>
        <p:spPr bwMode="auto">
          <a:xfrm>
            <a:off x="5410200" y="3267076"/>
            <a:ext cx="381000" cy="381000"/>
          </a:xfrm>
          <a:prstGeom prst="rect">
            <a:avLst/>
          </a:prstGeom>
          <a:noFill/>
        </p:spPr>
      </p:pic>
      <p:sp>
        <p:nvSpPr>
          <p:cNvPr id="103" name="Rounded Rectangle 102"/>
          <p:cNvSpPr/>
          <p:nvPr/>
        </p:nvSpPr>
        <p:spPr>
          <a:xfrm>
            <a:off x="5334000" y="3571876"/>
            <a:ext cx="457200" cy="4572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6400800" y="3114676"/>
            <a:ext cx="2438400" cy="13716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AR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Solución final</a:t>
            </a:r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8229600" y="4181476"/>
            <a:ext cx="4572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7696200" y="4181476"/>
            <a:ext cx="4572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7162800" y="4181476"/>
            <a:ext cx="457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>
            <a:off x="5715000" y="2809876"/>
            <a:ext cx="457200" cy="1905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6" descr="matrix_red_blue_pill.jpg"/>
          <p:cNvPicPr>
            <a:picLocks noChangeAspect="1"/>
          </p:cNvPicPr>
          <p:nvPr/>
        </p:nvPicPr>
        <p:blipFill>
          <a:blip r:embed="rId3" cstate="print"/>
          <a:srcRect l="2969" t="21951" r="7956"/>
          <a:stretch>
            <a:fillRect/>
          </a:stretch>
        </p:blipFill>
        <p:spPr>
          <a:xfrm>
            <a:off x="0" y="152400"/>
            <a:ext cx="91440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4572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</a:rPr>
              <a:t>JoinPoints</a:t>
            </a:r>
            <a:endParaRPr lang="es-MX" sz="60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15240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</a:rPr>
              <a:t>PointCuts</a:t>
            </a:r>
            <a:endParaRPr lang="es-MX" sz="6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17533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</a:rPr>
              <a:t>Advice</a:t>
            </a:r>
            <a:endParaRPr lang="es-MX" sz="60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200" y="35814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 smtClean="0">
                <a:solidFill>
                  <a:schemeClr val="bg1"/>
                </a:solidFill>
              </a:rPr>
              <a:t>Aspecto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0" y="46482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</a:rPr>
              <a:t>Weaver</a:t>
            </a:r>
            <a:endParaRPr lang="es-MX" sz="6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shot-10.png"/>
          <p:cNvPicPr>
            <a:picLocks noChangeAspect="1"/>
          </p:cNvPicPr>
          <p:nvPr/>
        </p:nvPicPr>
        <p:blipFill>
          <a:blip r:embed="rId2" cstate="print"/>
          <a:srcRect l="4167" t="26285" r="52500" b="9980"/>
          <a:stretch>
            <a:fillRect/>
          </a:stretch>
        </p:blipFill>
        <p:spPr>
          <a:xfrm>
            <a:off x="304800" y="1371600"/>
            <a:ext cx="6634716" cy="5486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18043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err="1" smtClean="0">
                <a:latin typeface="Arial" pitchFamily="34" charset="0"/>
                <a:cs typeface="Arial" pitchFamily="34" charset="0"/>
              </a:rPr>
              <a:t>JoinPoints</a:t>
            </a:r>
            <a:endParaRPr lang="es-A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1582" y="706371"/>
            <a:ext cx="7322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" pitchFamily="34" charset="0"/>
                <a:cs typeface="Arial" pitchFamily="34" charset="0"/>
              </a:rPr>
              <a:t>Puntos  del sistema donde aplico un aspecto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7484" y="1524000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Call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de un método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27503" y="3429000"/>
            <a:ext cx="2057400" cy="304800"/>
          </a:xfrm>
          <a:prstGeom prst="ellipse">
            <a:avLst/>
          </a:prstGeom>
          <a:solidFill>
            <a:schemeClr val="accent6">
              <a:alpha val="29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3956304" y="2057400"/>
            <a:ext cx="2977897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571489" y="2362200"/>
            <a:ext cx="23439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800" dirty="0" smtClean="0">
                <a:latin typeface="Arial" pitchFamily="34" charset="0"/>
                <a:cs typeface="Arial" pitchFamily="34" charset="0"/>
              </a:rPr>
              <a:t>Ejecución de </a:t>
            </a:r>
          </a:p>
          <a:p>
            <a:pPr algn="ctr"/>
            <a:r>
              <a:rPr lang="es-MX" sz="2800" dirty="0" smtClean="0">
                <a:latin typeface="Arial" pitchFamily="34" charset="0"/>
                <a:cs typeface="Arial" pitchFamily="34" charset="0"/>
              </a:rPr>
              <a:t>un método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4718306" y="3124200"/>
            <a:ext cx="1987295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85800" y="4343400"/>
            <a:ext cx="4495800" cy="1066800"/>
          </a:xfrm>
          <a:prstGeom prst="roundRect">
            <a:avLst/>
          </a:prstGeom>
          <a:solidFill>
            <a:schemeClr val="accent6">
              <a:alpha val="28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14400" y="6096000"/>
            <a:ext cx="4495800" cy="304800"/>
          </a:xfrm>
          <a:prstGeom prst="roundRect">
            <a:avLst/>
          </a:prstGeom>
          <a:solidFill>
            <a:schemeClr val="accent6">
              <a:alpha val="28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60866" y="3962400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Raise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Exception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4953002" y="4572000"/>
            <a:ext cx="2133599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err="1" smtClean="0">
                <a:latin typeface="Arial" pitchFamily="34" charset="0"/>
                <a:cs typeface="Arial" pitchFamily="34" charset="0"/>
              </a:rPr>
              <a:t>Pointcuts</a:t>
            </a:r>
            <a:endParaRPr lang="es-A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47800"/>
            <a:ext cx="937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 smtClean="0">
                <a:latin typeface="Arial" pitchFamily="34" charset="0"/>
                <a:cs typeface="Arial" pitchFamily="34" charset="0"/>
              </a:rPr>
              <a:t>- Especificación de que </a:t>
            </a:r>
            <a:r>
              <a:rPr lang="es-MX" sz="3200" dirty="0" err="1" smtClean="0">
                <a:latin typeface="Arial" pitchFamily="34" charset="0"/>
                <a:cs typeface="Arial" pitchFamily="34" charset="0"/>
              </a:rPr>
              <a:t>JoinPoints</a:t>
            </a:r>
            <a:r>
              <a:rPr lang="es-MX" sz="3200" dirty="0" smtClean="0">
                <a:latin typeface="Arial" pitchFamily="34" charset="0"/>
                <a:cs typeface="Arial" pitchFamily="34" charset="0"/>
              </a:rPr>
              <a:t> aplican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9600" y="2286000"/>
            <a:ext cx="937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 smtClean="0">
                <a:latin typeface="Arial" pitchFamily="34" charset="0"/>
                <a:cs typeface="Arial" pitchFamily="34" charset="0"/>
              </a:rPr>
              <a:t>- Cuantificación de condiciones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81200" y="3352800"/>
            <a:ext cx="9372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>
                <a:latin typeface="Arial" pitchFamily="34" charset="0"/>
                <a:cs typeface="Arial" pitchFamily="34" charset="0"/>
              </a:rPr>
              <a:t>* Todas los 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raise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IllegalAccessError</a:t>
            </a:r>
            <a:endParaRPr lang="es-MX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81200" y="3886200"/>
            <a:ext cx="9372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>
                <a:latin typeface="Arial" pitchFamily="34" charset="0"/>
                <a:cs typeface="Arial" pitchFamily="34" charset="0"/>
              </a:rPr>
              <a:t>* Todas los 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call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method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*test*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81200" y="4419600"/>
            <a:ext cx="9372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>
                <a:latin typeface="Arial" pitchFamily="34" charset="0"/>
                <a:cs typeface="Arial" pitchFamily="34" charset="0"/>
              </a:rPr>
              <a:t>* Todas las implementaciones 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getInstance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()*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57400" y="4953000"/>
            <a:ext cx="9372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>
                <a:latin typeface="Arial" pitchFamily="34" charset="0"/>
                <a:cs typeface="Arial" pitchFamily="34" charset="0"/>
              </a:rPr>
              <a:t>* En los @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transactional</a:t>
            </a:r>
            <a:endParaRPr lang="es-MX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err="1" smtClean="0">
                <a:latin typeface="Arial" pitchFamily="34" charset="0"/>
                <a:cs typeface="Arial" pitchFamily="34" charset="0"/>
              </a:rPr>
              <a:t>Advice</a:t>
            </a:r>
            <a:endParaRPr lang="es-A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1153180"/>
            <a:ext cx="6726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" pitchFamily="34" charset="0"/>
                <a:cs typeface="Arial" pitchFamily="34" charset="0"/>
              </a:rPr>
              <a:t>Donde se aplica la acción en un 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joinpoint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09800" y="3429000"/>
            <a:ext cx="5486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 err="1" smtClean="0">
                <a:solidFill>
                  <a:schemeClr val="tx1"/>
                </a:solidFill>
              </a:rPr>
              <a:t>JoinPoint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48000" y="2514600"/>
            <a:ext cx="3048000" cy="533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err="1" smtClean="0">
                <a:solidFill>
                  <a:schemeClr val="tx1"/>
                </a:solidFill>
              </a:rPr>
              <a:t>Before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048000" y="4419600"/>
            <a:ext cx="3048000" cy="533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err="1" smtClean="0">
                <a:solidFill>
                  <a:schemeClr val="tx1"/>
                </a:solidFill>
              </a:rPr>
              <a:t>After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90600" y="2362200"/>
            <a:ext cx="838200" cy="2819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AR" sz="3200" dirty="0" err="1" smtClean="0">
                <a:solidFill>
                  <a:schemeClr val="tx1"/>
                </a:solidFill>
              </a:rPr>
              <a:t>Around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06927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4400" dirty="0" smtClean="0">
                <a:latin typeface="Arial" pitchFamily="34" charset="0"/>
                <a:cs typeface="Arial" pitchFamily="34" charset="0"/>
              </a:rPr>
              <a:t> - Manera natural de resolver   	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4400" dirty="0" smtClean="0">
                <a:latin typeface="Arial" pitchFamily="34" charset="0"/>
                <a:cs typeface="Arial" pitchFamily="34" charset="0"/>
              </a:rPr>
              <a:t> problemas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4400" dirty="0" smtClean="0">
                <a:latin typeface="Arial" pitchFamily="34" charset="0"/>
                <a:cs typeface="Arial" pitchFamily="34" charset="0"/>
              </a:rPr>
              <a:t>- Isomorfismo mundo real y modelo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4400" dirty="0" smtClean="0">
                <a:latin typeface="Arial" pitchFamily="34" charset="0"/>
                <a:cs typeface="Arial" pitchFamily="34" charset="0"/>
              </a:rPr>
              <a:t>- Permite manejar complejidad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0659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7200" dirty="0" smtClean="0">
                <a:latin typeface="Arial" pitchFamily="34" charset="0"/>
                <a:cs typeface="Arial" pitchFamily="34" charset="0"/>
              </a:rPr>
              <a:t>POO</a:t>
            </a:r>
            <a:endParaRPr lang="es-AR" sz="7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620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>
                <a:latin typeface="Arial" pitchFamily="34" charset="0"/>
                <a:cs typeface="Arial" pitchFamily="34" charset="0"/>
              </a:rPr>
              <a:t>Aspecto</a:t>
            </a:r>
            <a:endParaRPr lang="es-A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8473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" pitchFamily="34" charset="0"/>
                <a:cs typeface="Arial" pitchFamily="34" charset="0"/>
              </a:rPr>
              <a:t>Nuevo “modulo” formado por 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pointcuts</a:t>
            </a:r>
            <a:r>
              <a:rPr lang="es-MX" sz="2800" dirty="0" smtClean="0">
                <a:latin typeface="Arial" pitchFamily="34" charset="0"/>
                <a:cs typeface="Arial" pitchFamily="34" charset="0"/>
              </a:rPr>
              <a:t> mas </a:t>
            </a:r>
            <a:r>
              <a:rPr lang="es-MX" sz="2800" dirty="0" err="1" smtClean="0">
                <a:latin typeface="Arial" pitchFamily="34" charset="0"/>
                <a:cs typeface="Arial" pitchFamily="34" charset="0"/>
              </a:rPr>
              <a:t>advices</a:t>
            </a:r>
            <a:r>
              <a:rPr lang="es-MX" sz="2800" dirty="0" smtClean="0"/>
              <a:t>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209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err="1" smtClean="0">
                <a:latin typeface="Arial" pitchFamily="34" charset="0"/>
                <a:cs typeface="Arial" pitchFamily="34" charset="0"/>
              </a:rPr>
              <a:t>Weaver</a:t>
            </a:r>
            <a:endParaRPr lang="es-A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1579" y="2743200"/>
            <a:ext cx="6542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" pitchFamily="34" charset="0"/>
                <a:cs typeface="Arial" pitchFamily="34" charset="0"/>
              </a:rPr>
              <a:t>Mezcla aspectos con el modelo/sistema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4" descr="http://www.mecanalba.com/public/inventos/reciclaje.0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8179" y="3962400"/>
            <a:ext cx="921224" cy="2057400"/>
          </a:xfrm>
          <a:prstGeom prst="rect">
            <a:avLst/>
          </a:prstGeom>
          <a:noFill/>
        </p:spPr>
      </p:pic>
      <p:sp>
        <p:nvSpPr>
          <p:cNvPr id="15" name="Right Arrow 14"/>
          <p:cNvSpPr/>
          <p:nvPr/>
        </p:nvSpPr>
        <p:spPr>
          <a:xfrm rot="898217">
            <a:off x="1435895" y="3978002"/>
            <a:ext cx="25908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>
                <a:solidFill>
                  <a:schemeClr val="tx1"/>
                </a:solidFill>
              </a:rPr>
              <a:t>Aspectos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20724130">
            <a:off x="1383989" y="5325845"/>
            <a:ext cx="25908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>
                <a:solidFill>
                  <a:schemeClr val="tx1"/>
                </a:solidFill>
              </a:rPr>
              <a:t>Objetos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73179" y="4114800"/>
            <a:ext cx="20574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Objetos</a:t>
            </a:r>
          </a:p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Aspectos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130179" y="4724400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620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>
                <a:latin typeface="Arial" pitchFamily="34" charset="0"/>
                <a:cs typeface="Arial" pitchFamily="34" charset="0"/>
              </a:rPr>
              <a:t>Grafico de </a:t>
            </a:r>
            <a:r>
              <a:rPr lang="es-MX" sz="3600" dirty="0" err="1" smtClean="0">
                <a:latin typeface="Arial" pitchFamily="34" charset="0"/>
                <a:cs typeface="Arial" pitchFamily="34" charset="0"/>
              </a:rPr>
              <a:t>spring</a:t>
            </a:r>
            <a:r>
              <a:rPr lang="es-MX" sz="3600" dirty="0" smtClean="0">
                <a:latin typeface="Arial" pitchFamily="34" charset="0"/>
                <a:cs typeface="Arial" pitchFamily="34" charset="0"/>
              </a:rPr>
              <a:t> con objetos</a:t>
            </a:r>
            <a:endParaRPr lang="es-AR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6206" y="1143000"/>
            <a:ext cx="968740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6200" y="1752600"/>
            <a:ext cx="20574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>
                <a:solidFill>
                  <a:schemeClr val="tx1"/>
                </a:solidFill>
              </a:rPr>
              <a:t>Programa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6200" y="3276600"/>
            <a:ext cx="2057400" cy="1295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>
                <a:solidFill>
                  <a:schemeClr val="tx1"/>
                </a:solidFill>
              </a:rPr>
              <a:t>Aspectos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24200" y="1295400"/>
            <a:ext cx="2971800" cy="4038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4000" dirty="0" smtClean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05200" y="1828800"/>
            <a:ext cx="21336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 err="1" smtClean="0">
                <a:solidFill>
                  <a:schemeClr val="tx1"/>
                </a:solidFill>
              </a:rPr>
              <a:t>Weaver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00400" y="3048000"/>
            <a:ext cx="2819400" cy="1981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 smtClean="0">
                <a:solidFill>
                  <a:schemeClr val="tx1"/>
                </a:solidFill>
              </a:rPr>
              <a:t>Compilador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81800" y="2057400"/>
            <a:ext cx="2209800" cy="1981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smtClean="0">
                <a:solidFill>
                  <a:schemeClr val="tx1"/>
                </a:solidFill>
              </a:rPr>
              <a:t>Programa</a:t>
            </a:r>
          </a:p>
          <a:p>
            <a:pPr algn="ctr"/>
            <a:r>
              <a:rPr lang="es-AR" sz="3200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s-AR" sz="3200" dirty="0" smtClean="0">
                <a:solidFill>
                  <a:schemeClr val="tx1"/>
                </a:solidFill>
              </a:rPr>
              <a:t>Aspectos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09800" y="2133600"/>
            <a:ext cx="1143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2095500" y="2476500"/>
            <a:ext cx="13716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4381500" y="2781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6019800" y="3200400"/>
            <a:ext cx="6858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794" y="27736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err="1" smtClean="0">
                <a:latin typeface="Arial" pitchFamily="34" charset="0"/>
                <a:cs typeface="Arial" pitchFamily="34" charset="0"/>
              </a:rPr>
              <a:t>Weaver</a:t>
            </a:r>
            <a:r>
              <a:rPr lang="es-MX" sz="4800" dirty="0" smtClean="0">
                <a:latin typeface="Arial" pitchFamily="34" charset="0"/>
                <a:cs typeface="Arial" pitchFamily="34" charset="0"/>
              </a:rPr>
              <a:t> estático</a:t>
            </a:r>
            <a:endParaRPr lang="es-AR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54864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latin typeface="Arial" pitchFamily="34" charset="0"/>
                <a:cs typeface="Arial" pitchFamily="34" charset="0"/>
              </a:rPr>
              <a:t>- Inyección código en tiempo de compilación</a:t>
            </a:r>
          </a:p>
          <a:p>
            <a:r>
              <a:rPr lang="es-MX" sz="3200" dirty="0" smtClean="0">
                <a:latin typeface="Arial" pitchFamily="34" charset="0"/>
                <a:cs typeface="Arial" pitchFamily="34" charset="0"/>
              </a:rPr>
              <a:t>				</a:t>
            </a:r>
            <a:r>
              <a:rPr lang="es-MX" sz="3200" dirty="0" err="1" smtClean="0">
                <a:latin typeface="Arial" pitchFamily="34" charset="0"/>
                <a:cs typeface="Arial" pitchFamily="34" charset="0"/>
              </a:rPr>
              <a:t>AspectJ</a:t>
            </a:r>
            <a:endParaRPr lang="es-AR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2590800" y="990600"/>
            <a:ext cx="5715000" cy="37338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33400" y="1219200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Programa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22338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err="1" smtClean="0">
                <a:latin typeface="Arial" pitchFamily="34" charset="0"/>
                <a:cs typeface="Arial" pitchFamily="34" charset="0"/>
              </a:rPr>
              <a:t>Weaver</a:t>
            </a:r>
            <a:r>
              <a:rPr lang="es-MX" sz="4800" dirty="0" smtClean="0">
                <a:latin typeface="Arial" pitchFamily="34" charset="0"/>
                <a:cs typeface="Arial" pitchFamily="34" charset="0"/>
              </a:rPr>
              <a:t> dinámico</a:t>
            </a:r>
            <a:endParaRPr lang="es-AR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00200" y="1905000"/>
            <a:ext cx="1981200" cy="533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Compilador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48000" y="2590800"/>
            <a:ext cx="19812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Ejecutable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16200000" flipH="1">
            <a:off x="2438400" y="1371600"/>
            <a:ext cx="533400" cy="533400"/>
          </a:xfrm>
          <a:prstGeom prst="bentConnector3">
            <a:avLst>
              <a:gd name="adj1" fmla="val 90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6200000" flipH="1">
            <a:off x="3657600" y="2057400"/>
            <a:ext cx="533400" cy="533400"/>
          </a:xfrm>
          <a:prstGeom prst="bentConnector3">
            <a:avLst>
              <a:gd name="adj1" fmla="val 90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57200" y="3810000"/>
            <a:ext cx="19812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Aspectos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572000" y="3581400"/>
            <a:ext cx="19812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err="1" smtClean="0">
                <a:solidFill>
                  <a:schemeClr val="tx1"/>
                </a:solidFill>
              </a:rPr>
              <a:t>Weaver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495800" y="3200400"/>
            <a:ext cx="457200" cy="3048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514600" y="3886200"/>
            <a:ext cx="1981200" cy="4572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71800" y="137160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err="1" smtClean="0">
                <a:latin typeface="Arial" pitchFamily="34" charset="0"/>
                <a:cs typeface="Arial" pitchFamily="34" charset="0"/>
              </a:rPr>
              <a:t>Runtime</a:t>
            </a:r>
            <a:endParaRPr lang="es-AR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943600" y="2057400"/>
            <a:ext cx="1981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Sistema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5867400" y="2590800"/>
            <a:ext cx="990600" cy="9144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19400" y="51816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latin typeface="Arial" pitchFamily="34" charset="0"/>
                <a:cs typeface="Arial" pitchFamily="34" charset="0"/>
              </a:rPr>
              <a:t>- Proxy</a:t>
            </a:r>
          </a:p>
          <a:p>
            <a:r>
              <a:rPr lang="es-MX" sz="32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s-MX" sz="3200" dirty="0" err="1" smtClean="0">
                <a:latin typeface="Arial" pitchFamily="34" charset="0"/>
                <a:cs typeface="Arial" pitchFamily="34" charset="0"/>
              </a:rPr>
              <a:t>On-The-Fly</a:t>
            </a:r>
            <a:r>
              <a:rPr lang="es-MX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3200" dirty="0" err="1" smtClean="0">
                <a:latin typeface="Arial" pitchFamily="34" charset="0"/>
                <a:cs typeface="Arial" pitchFamily="34" charset="0"/>
              </a:rPr>
              <a:t>class</a:t>
            </a:r>
            <a:r>
              <a:rPr lang="es-MX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3200" dirty="0" err="1" smtClean="0">
                <a:latin typeface="Arial" pitchFamily="34" charset="0"/>
                <a:cs typeface="Arial" pitchFamily="34" charset="0"/>
              </a:rPr>
              <a:t>generator</a:t>
            </a:r>
            <a:endParaRPr lang="es-AR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7column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57200" y="0"/>
            <a:ext cx="10287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52600" y="0"/>
            <a:ext cx="6096000" cy="999768"/>
          </a:xfrm>
          <a:prstGeom prst="roundRect">
            <a:avLst>
              <a:gd name="adj" fmla="val 29296"/>
            </a:avLst>
          </a:prstGeom>
          <a:solidFill>
            <a:srgbClr val="BFBFBF">
              <a:alpha val="25882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Servicios de Soporte</a:t>
            </a:r>
            <a:endParaRPr lang="es-AR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8832734">
            <a:off x="-81006" y="3420570"/>
            <a:ext cx="700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 smtClean="0"/>
              <a:t>TX</a:t>
            </a:r>
            <a:endParaRPr lang="es-AR" sz="4000" dirty="0"/>
          </a:p>
        </p:txBody>
      </p:sp>
      <p:sp>
        <p:nvSpPr>
          <p:cNvPr id="12" name="TextBox 11"/>
          <p:cNvSpPr txBox="1"/>
          <p:nvPr/>
        </p:nvSpPr>
        <p:spPr>
          <a:xfrm rot="18500932">
            <a:off x="-552356" y="4103901"/>
            <a:ext cx="2975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 smtClean="0"/>
              <a:t>Notificadores</a:t>
            </a:r>
            <a:endParaRPr lang="es-AR" sz="4000" dirty="0"/>
          </a:p>
        </p:txBody>
      </p:sp>
      <p:sp>
        <p:nvSpPr>
          <p:cNvPr id="13" name="TextBox 12"/>
          <p:cNvSpPr txBox="1"/>
          <p:nvPr/>
        </p:nvSpPr>
        <p:spPr>
          <a:xfrm rot="17753224">
            <a:off x="1294254" y="4400501"/>
            <a:ext cx="1789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 err="1" smtClean="0"/>
              <a:t>Logging</a:t>
            </a:r>
            <a:endParaRPr lang="es-AR" sz="4000" dirty="0"/>
          </a:p>
        </p:txBody>
      </p:sp>
      <p:sp>
        <p:nvSpPr>
          <p:cNvPr id="14" name="TextBox 13"/>
          <p:cNvSpPr txBox="1"/>
          <p:nvPr/>
        </p:nvSpPr>
        <p:spPr>
          <a:xfrm rot="16595837">
            <a:off x="2927565" y="4567824"/>
            <a:ext cx="2116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 smtClean="0"/>
              <a:t>Auditoria</a:t>
            </a:r>
            <a:endParaRPr lang="es-AR" sz="4000" dirty="0"/>
          </a:p>
        </p:txBody>
      </p:sp>
      <p:sp>
        <p:nvSpPr>
          <p:cNvPr id="15" name="TextBox 14"/>
          <p:cNvSpPr txBox="1"/>
          <p:nvPr/>
        </p:nvSpPr>
        <p:spPr>
          <a:xfrm rot="4795174">
            <a:off x="4026523" y="4635922"/>
            <a:ext cx="3834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 smtClean="0"/>
              <a:t>Cola de Mensajes</a:t>
            </a:r>
            <a:endParaRPr lang="es-AR" sz="4000" dirty="0"/>
          </a:p>
        </p:txBody>
      </p:sp>
      <p:sp>
        <p:nvSpPr>
          <p:cNvPr id="16" name="TextBox 15"/>
          <p:cNvSpPr txBox="1"/>
          <p:nvPr/>
        </p:nvSpPr>
        <p:spPr>
          <a:xfrm rot="3628383">
            <a:off x="5818625" y="4779637"/>
            <a:ext cx="4042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 smtClean="0"/>
              <a:t>Manejo de Errores</a:t>
            </a:r>
            <a:endParaRPr lang="es-AR" sz="4000" dirty="0"/>
          </a:p>
        </p:txBody>
      </p:sp>
      <p:sp>
        <p:nvSpPr>
          <p:cNvPr id="17" name="TextBox 16"/>
          <p:cNvSpPr txBox="1"/>
          <p:nvPr/>
        </p:nvSpPr>
        <p:spPr>
          <a:xfrm rot="3867994">
            <a:off x="5776076" y="5167925"/>
            <a:ext cx="2645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 smtClean="0"/>
              <a:t>Persistencia</a:t>
            </a:r>
            <a:endParaRPr lang="es-AR" sz="4000" dirty="0"/>
          </a:p>
        </p:txBody>
      </p:sp>
      <p:sp>
        <p:nvSpPr>
          <p:cNvPr id="18" name="TextBox 17"/>
          <p:cNvSpPr txBox="1"/>
          <p:nvPr/>
        </p:nvSpPr>
        <p:spPr>
          <a:xfrm rot="17508167">
            <a:off x="1521132" y="5396395"/>
            <a:ext cx="2266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 smtClean="0"/>
              <a:t>Seguridad</a:t>
            </a:r>
            <a:endParaRPr lang="es-A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>
            <a:spLocks noChangeAspect="1"/>
          </p:cNvSpPr>
          <p:nvPr/>
        </p:nvSpPr>
        <p:spPr>
          <a:xfrm>
            <a:off x="76200" y="1905000"/>
            <a:ext cx="6477000" cy="2590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s-A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152400" y="2314575"/>
            <a:ext cx="6181726" cy="3571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r">
              <a:defRPr/>
            </a:pPr>
            <a:r>
              <a:rPr lang="es-A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Servicios de aplicación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0782" y="22488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smtClean="0">
                <a:latin typeface="Arial" pitchFamily="34" charset="0"/>
                <a:cs typeface="Arial" pitchFamily="34" charset="0"/>
              </a:rPr>
              <a:t>Servicios de Soporte</a:t>
            </a:r>
            <a:endParaRPr lang="es-AR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ounded Rectangle 2"/>
          <p:cNvSpPr>
            <a:spLocks noChangeAspect="1"/>
          </p:cNvSpPr>
          <p:nvPr/>
        </p:nvSpPr>
        <p:spPr>
          <a:xfrm>
            <a:off x="152400" y="2771775"/>
            <a:ext cx="6215063" cy="16001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r">
              <a:defRPr/>
            </a:pPr>
            <a:r>
              <a:rPr lang="es-A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Servicios de soporte 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>
            <a:spLocks noChangeAspect="1"/>
          </p:cNvSpPr>
          <p:nvPr/>
        </p:nvSpPr>
        <p:spPr>
          <a:xfrm>
            <a:off x="152400" y="990600"/>
            <a:ext cx="6477000" cy="857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s-A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Presentación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>
          <a:xfrm>
            <a:off x="152400" y="4648200"/>
            <a:ext cx="6477000" cy="966787"/>
          </a:xfrm>
          <a:prstGeom prst="roundRect">
            <a:avLst>
              <a:gd name="adj" fmla="val 7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s-A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Negocio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152400" y="5691187"/>
            <a:ext cx="647700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s-A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Persistencia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228600" y="3200400"/>
            <a:ext cx="5943600" cy="3048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s-AR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Transaccionalidad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ounded Rectangle 25"/>
          <p:cNvSpPr>
            <a:spLocks noChangeAspect="1"/>
          </p:cNvSpPr>
          <p:nvPr/>
        </p:nvSpPr>
        <p:spPr>
          <a:xfrm>
            <a:off x="228600" y="3581400"/>
            <a:ext cx="5943600" cy="3048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s-A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Error </a:t>
            </a:r>
            <a:r>
              <a:rPr lang="es-AR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Handler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ounded Rectangle 26"/>
          <p:cNvSpPr>
            <a:spLocks noChangeAspect="1"/>
          </p:cNvSpPr>
          <p:nvPr/>
        </p:nvSpPr>
        <p:spPr>
          <a:xfrm>
            <a:off x="228600" y="3962400"/>
            <a:ext cx="5943600" cy="3048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s-A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Auditoria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53716" y="1514463"/>
            <a:ext cx="1884684" cy="4686312"/>
            <a:chOff x="423863" y="1514463"/>
            <a:chExt cx="1884684" cy="4686312"/>
          </a:xfrm>
        </p:grpSpPr>
        <p:sp>
          <p:nvSpPr>
            <p:cNvPr id="11" name="Rounded Rectangle 10"/>
            <p:cNvSpPr>
              <a:spLocks noChangeAspect="1"/>
            </p:cNvSpPr>
            <p:nvPr/>
          </p:nvSpPr>
          <p:spPr>
            <a:xfrm>
              <a:off x="423863" y="1514463"/>
              <a:ext cx="571504" cy="468631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AR" sz="2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Concern</a:t>
              </a:r>
              <a:r>
                <a:rPr lang="es-AR" sz="2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A</a:t>
              </a:r>
              <a:endPara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ounded Rectangle 11"/>
            <p:cNvSpPr>
              <a:spLocks noChangeAspect="1"/>
            </p:cNvSpPr>
            <p:nvPr/>
          </p:nvSpPr>
          <p:spPr>
            <a:xfrm>
              <a:off x="1080453" y="1514463"/>
              <a:ext cx="571504" cy="468631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AR" sz="2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Cpmcern</a:t>
              </a:r>
              <a:r>
                <a:rPr lang="es-AR" sz="2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B</a:t>
              </a:r>
              <a:endPara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ounded Rectangle 12"/>
            <p:cNvSpPr>
              <a:spLocks noChangeAspect="1"/>
            </p:cNvSpPr>
            <p:nvPr/>
          </p:nvSpPr>
          <p:spPr>
            <a:xfrm>
              <a:off x="1737043" y="1514463"/>
              <a:ext cx="571504" cy="468631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AR" sz="2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Concern</a:t>
              </a:r>
              <a:r>
                <a:rPr lang="es-AR" sz="2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C</a:t>
              </a:r>
              <a:endPara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873113" y="3160693"/>
            <a:ext cx="2167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b="1" dirty="0" err="1" smtClean="0">
                <a:latin typeface="Arial" pitchFamily="34" charset="0"/>
                <a:cs typeface="Arial" pitchFamily="34" charset="0"/>
              </a:rPr>
              <a:t>Crosscutting</a:t>
            </a:r>
            <a:r>
              <a:rPr lang="es-AR" sz="24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s-AR" sz="2400" b="1" dirty="0" err="1" smtClean="0">
                <a:latin typeface="Arial" pitchFamily="34" charset="0"/>
                <a:cs typeface="Arial" pitchFamily="34" charset="0"/>
              </a:rPr>
              <a:t>concern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10800000">
            <a:off x="6477000" y="2819400"/>
            <a:ext cx="457200" cy="1676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97982" y="1905000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latin typeface="Arial" pitchFamily="34" charset="0"/>
                <a:cs typeface="Arial" pitchFamily="34" charset="0"/>
              </a:rPr>
              <a:t>Servicios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19400" y="533400"/>
            <a:ext cx="3446462" cy="5638800"/>
            <a:chOff x="2819400" y="533400"/>
            <a:chExt cx="3446462" cy="5638800"/>
          </a:xfrm>
        </p:grpSpPr>
        <p:pic>
          <p:nvPicPr>
            <p:cNvPr id="2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 t="17165"/>
            <a:stretch>
              <a:fillRect/>
            </a:stretch>
          </p:blipFill>
          <p:spPr bwMode="auto">
            <a:xfrm>
              <a:off x="2819400" y="4876800"/>
              <a:ext cx="3446462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Picture 2" descr="question_mark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599" y="533400"/>
              <a:ext cx="2956007" cy="3824294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51325"/>
            <a:ext cx="914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4400" dirty="0" smtClean="0">
                <a:latin typeface="Arial" pitchFamily="34" charset="0"/>
                <a:cs typeface="Arial" pitchFamily="34" charset="0"/>
              </a:rPr>
              <a:t> - Sigue siendo modular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MX" sz="4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4400" dirty="0" smtClean="0">
                <a:latin typeface="Arial" pitchFamily="34" charset="0"/>
                <a:cs typeface="Arial" pitchFamily="34" charset="0"/>
              </a:rPr>
              <a:t>  Altamente extensible (en buenas   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4400" dirty="0" smtClean="0">
                <a:latin typeface="Arial" pitchFamily="34" charset="0"/>
                <a:cs typeface="Arial" pitchFamily="34" charset="0"/>
              </a:rPr>
              <a:t>   prácticas)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MX" sz="4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714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7200" dirty="0" smtClean="0">
                <a:latin typeface="Arial" pitchFamily="34" charset="0"/>
                <a:cs typeface="Arial" pitchFamily="34" charset="0"/>
              </a:rPr>
              <a:t>POO</a:t>
            </a:r>
            <a:endParaRPr lang="es-AR" sz="7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74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7200" dirty="0" smtClean="0">
                <a:latin typeface="Arial" pitchFamily="34" charset="0"/>
                <a:cs typeface="Arial" pitchFamily="34" charset="0"/>
              </a:rPr>
              <a:t>POO</a:t>
            </a:r>
            <a:endParaRPr lang="es-AR" sz="7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6002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4400" dirty="0" smtClean="0">
                <a:latin typeface="Arial" pitchFamily="34" charset="0"/>
                <a:cs typeface="Arial" pitchFamily="34" charset="0"/>
              </a:rPr>
              <a:t>Una dimensión dominante cuando diseñamos con objetos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MX" sz="440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MX" sz="440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4400" dirty="0" smtClean="0">
                <a:latin typeface="Arial" pitchFamily="34" charset="0"/>
                <a:cs typeface="Arial" pitchFamily="34" charset="0"/>
              </a:rPr>
              <a:t> </a:t>
            </a:r>
            <a:endParaRPr lang="es-MX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43434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43434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31242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4038600"/>
            <a:ext cx="1981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2895600" y="41910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914400" y="41910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1981200" y="39624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>
            <a:off x="1981200" y="3733800"/>
            <a:ext cx="152400" cy="1524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" y="54864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362200" y="54864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2" idx="0"/>
            <a:endCxn id="4" idx="2"/>
          </p:cNvCxnSpPr>
          <p:nvPr/>
        </p:nvCxnSpPr>
        <p:spPr>
          <a:xfrm rot="5400000" flipH="1" flipV="1">
            <a:off x="762000" y="52197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3"/>
            <a:endCxn id="23" idx="1"/>
          </p:cNvCxnSpPr>
          <p:nvPr/>
        </p:nvCxnSpPr>
        <p:spPr>
          <a:xfrm>
            <a:off x="1752600" y="5791200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95800" y="3657600"/>
            <a:ext cx="457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6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Cliente</a:t>
            </a:r>
          </a:p>
          <a:p>
            <a:pPr lvl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6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Cuenta Corriente</a:t>
            </a:r>
          </a:p>
          <a:p>
            <a:pPr lvl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6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Caja de ahorro</a:t>
            </a:r>
          </a:p>
          <a:p>
            <a:pPr lvl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6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Saldo</a:t>
            </a:r>
            <a:endParaRPr lang="es-MX" sz="36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4267200" y="3276600"/>
            <a:ext cx="4800600" cy="3048000"/>
          </a:xfrm>
          <a:prstGeom prst="cloud">
            <a:avLst/>
          </a:prstGeom>
          <a:solidFill>
            <a:schemeClr val="accent2">
              <a:alpha val="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5257800" y="1600200"/>
            <a:ext cx="36576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04800" y="2286000"/>
            <a:ext cx="3505200" cy="2971800"/>
            <a:chOff x="381000" y="3581400"/>
            <a:chExt cx="3505200" cy="2971800"/>
          </a:xfrm>
        </p:grpSpPr>
        <p:sp>
          <p:nvSpPr>
            <p:cNvPr id="2" name="Rectangle 1"/>
            <p:cNvSpPr/>
            <p:nvPr/>
          </p:nvSpPr>
          <p:spPr>
            <a:xfrm>
              <a:off x="381000" y="4800600"/>
              <a:ext cx="1447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438400" y="4800600"/>
              <a:ext cx="1447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371600" y="3581400"/>
              <a:ext cx="1447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143000" y="4495800"/>
              <a:ext cx="1981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H="1" flipV="1">
              <a:off x="2971800" y="4648200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 flipV="1">
              <a:off x="990600" y="4648200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2057400" y="4419600"/>
              <a:ext cx="152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/>
            <p:cNvSpPr/>
            <p:nvPr/>
          </p:nvSpPr>
          <p:spPr>
            <a:xfrm>
              <a:off x="2057400" y="4191000"/>
              <a:ext cx="152400" cy="152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" y="5943600"/>
              <a:ext cx="1447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38400" y="5943600"/>
              <a:ext cx="1447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10" idx="0"/>
              <a:endCxn id="2" idx="2"/>
            </p:cNvCxnSpPr>
            <p:nvPr/>
          </p:nvCxnSpPr>
          <p:spPr>
            <a:xfrm rot="5400000" flipH="1" flipV="1">
              <a:off x="838200" y="56769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3"/>
              <a:endCxn id="11" idx="1"/>
            </p:cNvCxnSpPr>
            <p:nvPr/>
          </p:nvCxnSpPr>
          <p:spPr>
            <a:xfrm>
              <a:off x="1828800" y="62484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5562600" y="2362200"/>
            <a:ext cx="990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543800" y="2362200"/>
            <a:ext cx="990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53200" y="1752600"/>
            <a:ext cx="990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62600" y="3124200"/>
            <a:ext cx="990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43800" y="3124200"/>
            <a:ext cx="990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4" idx="0"/>
            <a:endCxn id="16" idx="2"/>
          </p:cNvCxnSpPr>
          <p:nvPr/>
        </p:nvCxnSpPr>
        <p:spPr>
          <a:xfrm rot="5400000" flipH="1" flipV="1">
            <a:off x="5867400" y="2933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24" idx="3"/>
            <a:endCxn id="25" idx="1"/>
          </p:cNvCxnSpPr>
          <p:nvPr/>
        </p:nvCxnSpPr>
        <p:spPr>
          <a:xfrm>
            <a:off x="6553200" y="33147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8" name="Straight Arrow Connector 27"/>
          <p:cNvCxnSpPr>
            <a:stCxn id="25" idx="0"/>
            <a:endCxn id="17" idx="2"/>
          </p:cNvCxnSpPr>
          <p:nvPr/>
        </p:nvCxnSpPr>
        <p:spPr>
          <a:xfrm rot="5400000" flipH="1" flipV="1">
            <a:off x="7848600" y="2933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Straight Arrow Connector 30"/>
          <p:cNvCxnSpPr>
            <a:stCxn id="17" idx="1"/>
          </p:cNvCxnSpPr>
          <p:nvPr/>
        </p:nvCxnSpPr>
        <p:spPr>
          <a:xfrm rot="10800000">
            <a:off x="6934200" y="2133600"/>
            <a:ext cx="6096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>
            <a:endCxn id="16" idx="3"/>
          </p:cNvCxnSpPr>
          <p:nvPr/>
        </p:nvCxnSpPr>
        <p:spPr>
          <a:xfrm rot="10800000">
            <a:off x="6553200" y="2552700"/>
            <a:ext cx="12954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73" name="Group 72"/>
          <p:cNvGrpSpPr/>
          <p:nvPr/>
        </p:nvGrpSpPr>
        <p:grpSpPr>
          <a:xfrm>
            <a:off x="5257800" y="4191000"/>
            <a:ext cx="3657600" cy="2133600"/>
            <a:chOff x="5486400" y="3733800"/>
            <a:chExt cx="3657600" cy="2133600"/>
          </a:xfrm>
        </p:grpSpPr>
        <p:sp>
          <p:nvSpPr>
            <p:cNvPr id="72" name="Rounded Rectangle 71"/>
            <p:cNvSpPr/>
            <p:nvPr/>
          </p:nvSpPr>
          <p:spPr>
            <a:xfrm>
              <a:off x="5486400" y="3733800"/>
              <a:ext cx="3657600" cy="21336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10800000">
              <a:off x="7696200" y="4724400"/>
              <a:ext cx="9906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0800000">
              <a:off x="6248400" y="4724400"/>
              <a:ext cx="9906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10800000">
              <a:off x="7696200" y="3886200"/>
              <a:ext cx="9906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0800000">
              <a:off x="6019800" y="3886200"/>
              <a:ext cx="9906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4" idx="0"/>
              <a:endCxn id="41" idx="2"/>
            </p:cNvCxnSpPr>
            <p:nvPr/>
          </p:nvCxnSpPr>
          <p:spPr>
            <a:xfrm rot="5400000">
              <a:off x="7962900" y="449580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7" name="Straight Arrow Connector 46"/>
            <p:cNvCxnSpPr>
              <a:stCxn id="44" idx="3"/>
              <a:endCxn id="45" idx="1"/>
            </p:cNvCxnSpPr>
            <p:nvPr/>
          </p:nvCxnSpPr>
          <p:spPr>
            <a:xfrm rot="10800000">
              <a:off x="7010400" y="40767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8" name="Straight Arrow Connector 47"/>
            <p:cNvCxnSpPr>
              <a:stCxn id="45" idx="0"/>
              <a:endCxn id="42" idx="2"/>
            </p:cNvCxnSpPr>
            <p:nvPr/>
          </p:nvCxnSpPr>
          <p:spPr>
            <a:xfrm rot="16200000" flipH="1">
              <a:off x="6400800" y="4381500"/>
              <a:ext cx="4572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1" name="Straight Arrow Connector 60"/>
            <p:cNvCxnSpPr>
              <a:endCxn id="42" idx="1"/>
            </p:cNvCxnSpPr>
            <p:nvPr/>
          </p:nvCxnSpPr>
          <p:spPr>
            <a:xfrm rot="10800000" flipV="1">
              <a:off x="7239000" y="4267200"/>
              <a:ext cx="685800" cy="647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64" name="Rectangle 63"/>
            <p:cNvSpPr/>
            <p:nvPr/>
          </p:nvSpPr>
          <p:spPr>
            <a:xfrm rot="10800000">
              <a:off x="6934200" y="5410200"/>
              <a:ext cx="990600" cy="381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>
              <a:stCxn id="42" idx="0"/>
              <a:endCxn id="64" idx="2"/>
            </p:cNvCxnSpPr>
            <p:nvPr/>
          </p:nvCxnSpPr>
          <p:spPr>
            <a:xfrm rot="16200000" flipH="1">
              <a:off x="6934200" y="4914900"/>
              <a:ext cx="3048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8" name="Straight Arrow Connector 67"/>
            <p:cNvCxnSpPr>
              <a:stCxn id="41" idx="0"/>
              <a:endCxn id="64" idx="2"/>
            </p:cNvCxnSpPr>
            <p:nvPr/>
          </p:nvCxnSpPr>
          <p:spPr>
            <a:xfrm rot="5400000">
              <a:off x="7658100" y="4876800"/>
              <a:ext cx="3048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74" name="Right Arrow 73"/>
          <p:cNvSpPr/>
          <p:nvPr/>
        </p:nvSpPr>
        <p:spPr>
          <a:xfrm rot="10800000">
            <a:off x="4267200" y="2667000"/>
            <a:ext cx="685800" cy="685800"/>
          </a:xfrm>
          <a:prstGeom prst="rightArrow">
            <a:avLst>
              <a:gd name="adj1" fmla="val 48889"/>
              <a:gd name="adj2" fmla="val 52778"/>
            </a:avLst>
          </a:prstGeom>
          <a:ln w="317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 rot="10800000">
            <a:off x="4267200" y="4191000"/>
            <a:ext cx="685800" cy="685800"/>
          </a:xfrm>
          <a:prstGeom prst="rightArrow">
            <a:avLst>
              <a:gd name="adj1" fmla="val 48889"/>
              <a:gd name="adj2" fmla="val 52778"/>
            </a:avLst>
          </a:prstGeom>
          <a:ln w="317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295400" y="2667000"/>
            <a:ext cx="1447800" cy="7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295400" y="2514600"/>
            <a:ext cx="1447800" cy="7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295400" y="2590800"/>
            <a:ext cx="1447800" cy="76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04800" y="3733800"/>
            <a:ext cx="14478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04800" y="3657600"/>
            <a:ext cx="1447800" cy="76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362200" y="3733800"/>
            <a:ext cx="1447800" cy="7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362200" y="3962400"/>
            <a:ext cx="1447800" cy="76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04800" y="4724400"/>
            <a:ext cx="1447800" cy="7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04800" y="5105400"/>
            <a:ext cx="1447800" cy="76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362200" y="4876800"/>
            <a:ext cx="1447800" cy="7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362200" y="4724400"/>
            <a:ext cx="1447800" cy="76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362200" y="5029200"/>
            <a:ext cx="1447800" cy="76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362200" y="3886200"/>
            <a:ext cx="1447800" cy="76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0" y="390257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MX" sz="3600" dirty="0" smtClean="0">
                <a:latin typeface="Arial" pitchFamily="34" charset="0"/>
                <a:cs typeface="Arial" pitchFamily="34" charset="0"/>
              </a:rPr>
              <a:t>Existen problemas que no pueden “</a:t>
            </a:r>
            <a:r>
              <a:rPr lang="es-MX" sz="3600" dirty="0" err="1" smtClean="0">
                <a:latin typeface="Arial" pitchFamily="34" charset="0"/>
                <a:cs typeface="Arial" pitchFamily="34" charset="0"/>
              </a:rPr>
              <a:t>modularizarse</a:t>
            </a:r>
            <a:r>
              <a:rPr lang="es-MX" sz="3600" dirty="0" smtClean="0">
                <a:latin typeface="Arial" pitchFamily="34" charset="0"/>
                <a:cs typeface="Arial" pitchFamily="34" charset="0"/>
              </a:rPr>
              <a:t>” correctamente con objetos?</a:t>
            </a:r>
            <a:endParaRPr lang="es-MX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43329"/>
            <a:ext cx="6858000" cy="4676471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22860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dirty="0" smtClean="0">
                <a:latin typeface="Arial" pitchFamily="34" charset="0"/>
                <a:cs typeface="Arial" pitchFamily="34" charset="0"/>
              </a:rPr>
              <a:t>Editor Grafico, si cambia una figura de tamaño, color, posición, efectos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5939547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Se debería actualizar la pantalla</a:t>
            </a:r>
            <a:endParaRPr lang="en-US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289" y="1412875"/>
            <a:ext cx="7717061" cy="460692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3810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dirty="0" err="1" smtClean="0">
                <a:latin typeface="Arial" pitchFamily="34" charset="0"/>
                <a:cs typeface="Arial" pitchFamily="34" charset="0"/>
              </a:rPr>
              <a:t>Draft</a:t>
            </a:r>
            <a:r>
              <a:rPr lang="es-MX" sz="3600" dirty="0" smtClean="0">
                <a:latin typeface="Arial" pitchFamily="34" charset="0"/>
                <a:cs typeface="Arial" pitchFamily="34" charset="0"/>
              </a:rPr>
              <a:t> 0.00001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shot-1.png"/>
          <p:cNvPicPr>
            <a:picLocks noChangeAspect="1"/>
          </p:cNvPicPr>
          <p:nvPr/>
        </p:nvPicPr>
        <p:blipFill>
          <a:blip r:embed="rId2" cstate="print"/>
          <a:srcRect l="5416" t="21838" r="72500" b="33770"/>
          <a:stretch>
            <a:fillRect/>
          </a:stretch>
        </p:blipFill>
        <p:spPr>
          <a:xfrm>
            <a:off x="0" y="609600"/>
            <a:ext cx="4045527" cy="457200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381000" y="2142067"/>
            <a:ext cx="8086785" cy="2743200"/>
            <a:chOff x="762000" y="2142067"/>
            <a:chExt cx="8086785" cy="2743200"/>
          </a:xfrm>
        </p:grpSpPr>
        <p:sp>
          <p:nvSpPr>
            <p:cNvPr id="3" name="Rectangle 2"/>
            <p:cNvSpPr/>
            <p:nvPr/>
          </p:nvSpPr>
          <p:spPr>
            <a:xfrm>
              <a:off x="762000" y="2142067"/>
              <a:ext cx="2743200" cy="228600"/>
            </a:xfrm>
            <a:prstGeom prst="rect">
              <a:avLst/>
            </a:prstGeom>
            <a:solidFill>
              <a:schemeClr val="accent3">
                <a:alpha val="3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62000" y="3285067"/>
              <a:ext cx="2743200" cy="228600"/>
            </a:xfrm>
            <a:prstGeom prst="rect">
              <a:avLst/>
            </a:prstGeom>
            <a:solidFill>
              <a:schemeClr val="accent3">
                <a:alpha val="3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4656667"/>
              <a:ext cx="2743200" cy="228600"/>
            </a:xfrm>
            <a:prstGeom prst="rect">
              <a:avLst/>
            </a:prstGeom>
            <a:solidFill>
              <a:schemeClr val="accent3">
                <a:alpha val="3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76800" y="2209800"/>
              <a:ext cx="39719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3600" dirty="0" err="1" smtClean="0">
                  <a:latin typeface="Arial" pitchFamily="34" charset="0"/>
                  <a:cs typeface="Arial" pitchFamily="34" charset="0"/>
                </a:rPr>
                <a:t>Display.update</a:t>
              </a:r>
              <a:r>
                <a:rPr lang="es-AR" sz="3600" dirty="0" smtClean="0">
                  <a:latin typeface="Arial" pitchFamily="34" charset="0"/>
                  <a:cs typeface="Arial" pitchFamily="34" charset="0"/>
                </a:rPr>
                <a:t>(…)</a:t>
              </a:r>
              <a:endParaRPr lang="en-US" sz="36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>
              <a:off x="3657600" y="2370668"/>
              <a:ext cx="1143000" cy="143933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0800000" flipV="1">
              <a:off x="3657600" y="2590800"/>
              <a:ext cx="1143000" cy="846666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3272367" y="3052233"/>
              <a:ext cx="1913467" cy="114300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990600" y="29203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dirty="0" err="1" smtClean="0">
                <a:latin typeface="Arial" pitchFamily="34" charset="0"/>
                <a:cs typeface="Arial" pitchFamily="34" charset="0"/>
              </a:rPr>
              <a:t>Draft</a:t>
            </a:r>
            <a:r>
              <a:rPr lang="es-MX" sz="3600" dirty="0" smtClean="0">
                <a:latin typeface="Arial" pitchFamily="34" charset="0"/>
                <a:cs typeface="Arial" pitchFamily="34" charset="0"/>
              </a:rPr>
              <a:t> 0.00001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22" descr="Screenshot-2.png"/>
          <p:cNvPicPr>
            <a:picLocks noChangeAspect="1"/>
          </p:cNvPicPr>
          <p:nvPr/>
        </p:nvPicPr>
        <p:blipFill>
          <a:blip r:embed="rId3" cstate="print"/>
          <a:srcRect l="18114" t="64822" r="76667" b="23242"/>
          <a:stretch>
            <a:fillRect/>
          </a:stretch>
        </p:blipFill>
        <p:spPr>
          <a:xfrm>
            <a:off x="2743200" y="4953000"/>
            <a:ext cx="503766" cy="1295400"/>
          </a:xfrm>
          <a:prstGeom prst="rect">
            <a:avLst/>
          </a:prstGeom>
        </p:spPr>
      </p:pic>
      <p:pic>
        <p:nvPicPr>
          <p:cNvPr id="22" name="Picture 21" descr="Screenshot-2.png"/>
          <p:cNvPicPr>
            <a:picLocks noChangeAspect="1"/>
          </p:cNvPicPr>
          <p:nvPr/>
        </p:nvPicPr>
        <p:blipFill>
          <a:blip r:embed="rId3" cstate="print"/>
          <a:srcRect l="6667" t="64822" r="76667" b="23242"/>
          <a:stretch>
            <a:fillRect/>
          </a:stretch>
        </p:blipFill>
        <p:spPr>
          <a:xfrm>
            <a:off x="152400" y="5257800"/>
            <a:ext cx="3217333" cy="1295400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81000" y="2743200"/>
            <a:ext cx="4114801" cy="3581398"/>
            <a:chOff x="762000" y="2667002"/>
            <a:chExt cx="4114801" cy="3581398"/>
          </a:xfrm>
        </p:grpSpPr>
        <p:sp>
          <p:nvSpPr>
            <p:cNvPr id="25" name="Rectangle 24"/>
            <p:cNvSpPr/>
            <p:nvPr/>
          </p:nvSpPr>
          <p:spPr>
            <a:xfrm>
              <a:off x="762000" y="6019800"/>
              <a:ext cx="2743200" cy="228600"/>
            </a:xfrm>
            <a:prstGeom prst="rect">
              <a:avLst/>
            </a:prstGeom>
            <a:solidFill>
              <a:schemeClr val="accent3">
                <a:alpha val="3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5400000">
              <a:off x="2514604" y="3733802"/>
              <a:ext cx="3428997" cy="1295397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 descr="Screenshot-1.png"/>
            <p:cNvPicPr>
              <a:picLocks noChangeAspect="1"/>
            </p:cNvPicPr>
            <p:nvPr/>
          </p:nvPicPr>
          <p:blipFill>
            <a:blip r:embed="rId2" cstate="print"/>
            <a:srcRect l="9197" t="47733" r="77492" b="50047"/>
            <a:stretch>
              <a:fillRect/>
            </a:stretch>
          </p:blipFill>
          <p:spPr>
            <a:xfrm>
              <a:off x="990600" y="6019800"/>
              <a:ext cx="2438400" cy="228600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3873232" y="5105400"/>
            <a:ext cx="7175768" cy="1292662"/>
            <a:chOff x="3873232" y="5105400"/>
            <a:chExt cx="7175768" cy="1292662"/>
          </a:xfrm>
        </p:grpSpPr>
        <p:sp>
          <p:nvSpPr>
            <p:cNvPr id="42" name="TextBox 41"/>
            <p:cNvSpPr txBox="1"/>
            <p:nvPr/>
          </p:nvSpPr>
          <p:spPr>
            <a:xfrm>
              <a:off x="3873232" y="5105400"/>
              <a:ext cx="7175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600" dirty="0" smtClean="0">
                  <a:latin typeface="Arial" pitchFamily="34" charset="0"/>
                  <a:cs typeface="Arial" pitchFamily="34" charset="0"/>
                </a:rPr>
                <a:t>- No es tan modular</a:t>
              </a:r>
              <a:endParaRPr lang="en-US" sz="3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3232" y="5751731"/>
              <a:ext cx="5339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3600" dirty="0" smtClean="0">
                  <a:latin typeface="Arial" pitchFamily="34" charset="0"/>
                  <a:cs typeface="Arial" pitchFamily="34" charset="0"/>
                </a:rPr>
                <a:t>- Intrínseco vs extrínseco</a:t>
              </a:r>
              <a:endParaRPr lang="en-US" sz="36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-3.png"/>
          <p:cNvPicPr>
            <a:picLocks noChangeAspect="1"/>
          </p:cNvPicPr>
          <p:nvPr/>
        </p:nvPicPr>
        <p:blipFill>
          <a:blip r:embed="rId2" cstate="print"/>
          <a:srcRect l="4167" t="21838" r="73333" b="21838"/>
          <a:stretch>
            <a:fillRect/>
          </a:stretch>
        </p:blipFill>
        <p:spPr>
          <a:xfrm>
            <a:off x="0" y="225778"/>
            <a:ext cx="4712368" cy="663222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39147" y="1981199"/>
            <a:ext cx="3293704" cy="3668998"/>
            <a:chOff x="786963" y="1879722"/>
            <a:chExt cx="2782613" cy="3157946"/>
          </a:xfrm>
        </p:grpSpPr>
        <p:sp>
          <p:nvSpPr>
            <p:cNvPr id="4" name="Rectangle 3"/>
            <p:cNvSpPr/>
            <p:nvPr/>
          </p:nvSpPr>
          <p:spPr>
            <a:xfrm>
              <a:off x="826376" y="1879722"/>
              <a:ext cx="2743200" cy="228600"/>
            </a:xfrm>
            <a:prstGeom prst="rect">
              <a:avLst/>
            </a:prstGeom>
            <a:solidFill>
              <a:schemeClr val="accent3">
                <a:alpha val="3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86963" y="3225191"/>
              <a:ext cx="2743200" cy="228600"/>
            </a:xfrm>
            <a:prstGeom prst="rect">
              <a:avLst/>
            </a:prstGeom>
            <a:solidFill>
              <a:schemeClr val="accent3">
                <a:alpha val="3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86963" y="4809068"/>
              <a:ext cx="2743200" cy="228600"/>
            </a:xfrm>
            <a:prstGeom prst="rect">
              <a:avLst/>
            </a:prstGeom>
            <a:solidFill>
              <a:schemeClr val="accent3">
                <a:alpha val="3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685800" y="2249005"/>
            <a:ext cx="3247053" cy="265595"/>
          </a:xfrm>
          <a:prstGeom prst="rect">
            <a:avLst/>
          </a:prstGeom>
          <a:solidFill>
            <a:schemeClr val="accent6">
              <a:alpha val="33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9147" y="3810000"/>
            <a:ext cx="3247053" cy="265595"/>
          </a:xfrm>
          <a:prstGeom prst="rect">
            <a:avLst/>
          </a:prstGeom>
          <a:solidFill>
            <a:schemeClr val="accent6">
              <a:alpha val="33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9147" y="5638800"/>
            <a:ext cx="3247053" cy="265595"/>
          </a:xfrm>
          <a:prstGeom prst="rect">
            <a:avLst/>
          </a:prstGeom>
          <a:solidFill>
            <a:schemeClr val="accent6">
              <a:alpha val="33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14800" y="1371600"/>
            <a:ext cx="502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dirty="0" smtClean="0">
                <a:latin typeface="Arial" pitchFamily="34" charset="0"/>
                <a:cs typeface="Arial" pitchFamily="34" charset="0"/>
              </a:rPr>
              <a:t>Corresponde  a Point </a:t>
            </a:r>
          </a:p>
          <a:p>
            <a:pPr algn="ctr"/>
            <a:r>
              <a:rPr lang="es-MX" sz="3600" dirty="0" smtClean="0">
                <a:latin typeface="Arial" pitchFamily="34" charset="0"/>
                <a:cs typeface="Arial" pitchFamily="34" charset="0"/>
              </a:rPr>
              <a:t>  guardar y actualizar ?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67200" y="3905071"/>
            <a:ext cx="502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dirty="0" smtClean="0">
                <a:latin typeface="Arial" pitchFamily="34" charset="0"/>
                <a:cs typeface="Arial" pitchFamily="34" charset="0"/>
              </a:rPr>
              <a:t>Son responsabilidades intrínsecas ?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4094</TotalTime>
  <Words>565</Words>
  <Application>Microsoft Office PowerPoint</Application>
  <PresentationFormat>On-screen Show (4:3)</PresentationFormat>
  <Paragraphs>189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AOP - Servicios</dc:title>
  <dc:creator>Cristian López</dc:creator>
  <cp:lastModifiedBy>Cristian Lopez</cp:lastModifiedBy>
  <cp:revision>248</cp:revision>
  <dcterms:created xsi:type="dcterms:W3CDTF">2006-08-16T00:00:00Z</dcterms:created>
  <dcterms:modified xsi:type="dcterms:W3CDTF">2016-09-20T21:33:51Z</dcterms:modified>
</cp:coreProperties>
</file>