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300" r:id="rId4"/>
    <p:sldId id="301" r:id="rId5"/>
    <p:sldId id="260" r:id="rId6"/>
    <p:sldId id="262" r:id="rId7"/>
    <p:sldId id="302" r:id="rId8"/>
    <p:sldId id="303" r:id="rId9"/>
    <p:sldId id="264" r:id="rId10"/>
    <p:sldId id="304" r:id="rId11"/>
    <p:sldId id="305" r:id="rId12"/>
    <p:sldId id="269" r:id="rId13"/>
    <p:sldId id="293" r:id="rId14"/>
    <p:sldId id="270" r:id="rId15"/>
    <p:sldId id="271" r:id="rId16"/>
    <p:sldId id="306" r:id="rId17"/>
    <p:sldId id="307" r:id="rId18"/>
    <p:sldId id="275" r:id="rId19"/>
    <p:sldId id="276" r:id="rId20"/>
    <p:sldId id="277" r:id="rId21"/>
    <p:sldId id="278" r:id="rId22"/>
    <p:sldId id="279" r:id="rId23"/>
    <p:sldId id="280" r:id="rId24"/>
    <p:sldId id="294" r:id="rId25"/>
    <p:sldId id="281" r:id="rId26"/>
    <p:sldId id="282" r:id="rId27"/>
    <p:sldId id="283" r:id="rId28"/>
    <p:sldId id="284" r:id="rId29"/>
    <p:sldId id="295" r:id="rId30"/>
    <p:sldId id="285" r:id="rId31"/>
    <p:sldId id="286" r:id="rId32"/>
    <p:sldId id="287" r:id="rId33"/>
    <p:sldId id="296" r:id="rId34"/>
    <p:sldId id="29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77018" autoAdjust="0"/>
  </p:normalViewPr>
  <p:slideViewPr>
    <p:cSldViewPr>
      <p:cViewPr varScale="1">
        <p:scale>
          <a:sx n="35" d="100"/>
          <a:sy n="35" d="100"/>
        </p:scale>
        <p:origin x="-10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44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5B7AC-6458-4C6B-B495-2C406ECDA12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42809-E86B-4AED-ADD8-3DF4E863A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2009/02/19/constructor-injection-vs-setter-injec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Explicar qué es la BeanFactory. Mencionar ApplicationContext como subinterfaz de BeanFactory y de uso común.</a:t>
            </a: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10FA2B-5A8E-43C4-A97B-E36EE216B5EF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Mencionar ApplicationContextAwareProcessor, que inyecta el applicationContext a todo bean que implemente ApplicationContextAware.</a:t>
            </a:r>
          </a:p>
          <a:p>
            <a:r>
              <a:rPr lang="es-AR" smtClean="0"/>
              <a:t>Problema de dependencias circulares.</a:t>
            </a:r>
            <a:endParaRPr 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51D8F-B36C-495D-B307-46EC8A3CD082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Si el contenedor web soporta Servlet 2.4+ con agregar esto al web.xml alcanza.</a:t>
            </a:r>
          </a:p>
          <a:p>
            <a:endParaRPr lang="es-AR" smtClean="0"/>
          </a:p>
          <a:p>
            <a:r>
              <a:rPr lang="es-AR" smtClean="0"/>
              <a:t>Explicar los scopes Request, Session y GlobalSession.</a:t>
            </a:r>
            <a:endParaRPr lang="en-US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45F003-787B-474C-B433-A132C0E2F598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dirty="0" smtClean="0"/>
              <a:t>Explicar cada una de las anotaciones.</a:t>
            </a:r>
          </a:p>
          <a:p>
            <a:r>
              <a:rPr lang="es-AR" dirty="0" err="1" smtClean="0"/>
              <a:t>Required</a:t>
            </a:r>
            <a:r>
              <a:rPr lang="es-AR" dirty="0" smtClean="0"/>
              <a:t>: el atributo debe ser </a:t>
            </a:r>
            <a:r>
              <a:rPr lang="es-AR" dirty="0" err="1" smtClean="0"/>
              <a:t>populado</a:t>
            </a:r>
            <a:r>
              <a:rPr lang="es-AR" dirty="0" smtClean="0"/>
              <a:t> mediante </a:t>
            </a:r>
            <a:r>
              <a:rPr lang="es-AR" dirty="0" err="1" smtClean="0"/>
              <a:t>autowiring</a:t>
            </a:r>
            <a:r>
              <a:rPr lang="es-AR" dirty="0" smtClean="0"/>
              <a:t> o una definición explícita.</a:t>
            </a:r>
          </a:p>
          <a:p>
            <a:r>
              <a:rPr lang="es-AR" dirty="0" err="1" smtClean="0"/>
              <a:t>Autowired</a:t>
            </a:r>
            <a:r>
              <a:rPr lang="es-AR" dirty="0" smtClean="0"/>
              <a:t>: </a:t>
            </a:r>
            <a:r>
              <a:rPr lang="es-AR" dirty="0" err="1" smtClean="0"/>
              <a:t>autowiring</a:t>
            </a:r>
            <a:r>
              <a:rPr lang="es-AR" dirty="0" smtClean="0"/>
              <a:t> para un atributo, constructor o setter.</a:t>
            </a:r>
          </a:p>
          <a:p>
            <a:r>
              <a:rPr lang="es-AR" dirty="0" err="1" smtClean="0"/>
              <a:t>Resource</a:t>
            </a:r>
            <a:r>
              <a:rPr lang="es-AR" dirty="0" smtClean="0"/>
              <a:t>: a un atributo o un método setter, define </a:t>
            </a:r>
            <a:r>
              <a:rPr lang="es-AR" dirty="0" err="1" smtClean="0"/>
              <a:t>bean</a:t>
            </a:r>
            <a:r>
              <a:rPr lang="es-AR" dirty="0" smtClean="0"/>
              <a:t> a inyectar.</a:t>
            </a:r>
          </a:p>
          <a:p>
            <a:r>
              <a:rPr lang="es-AR" dirty="0" err="1" smtClean="0"/>
              <a:t>PostConstruct</a:t>
            </a:r>
            <a:r>
              <a:rPr lang="es-AR" dirty="0" smtClean="0"/>
              <a:t> y </a:t>
            </a:r>
            <a:r>
              <a:rPr lang="es-AR" dirty="0" err="1" smtClean="0"/>
              <a:t>PreDestroy</a:t>
            </a:r>
            <a:r>
              <a:rPr lang="es-AR" dirty="0" smtClean="0"/>
              <a:t>: inicialización y destrucción de un </a:t>
            </a:r>
            <a:r>
              <a:rPr lang="es-AR" dirty="0" err="1" smtClean="0"/>
              <a:t>bean</a:t>
            </a:r>
            <a:r>
              <a:rPr lang="es-AR" dirty="0" smtClean="0"/>
              <a:t>.</a:t>
            </a:r>
            <a:endParaRPr lang="en-US" dirty="0" smtClean="0"/>
          </a:p>
          <a:p>
            <a:r>
              <a:rPr lang="es-AR" dirty="0" err="1" smtClean="0"/>
              <a:t>Component</a:t>
            </a:r>
            <a:r>
              <a:rPr lang="es-AR" dirty="0" smtClean="0"/>
              <a:t>: representa un componente administrado por Spring. El resto son especializaciones.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68E1B6-C7F0-4519-B486-5F9F1D719295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Si no se especifica el nombre del bean a ser inyectado se busca el que especifique el setter. En este caso, movieFinder.</a:t>
            </a:r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B5F67F-E1A5-4869-9BE1-97E88C49CCB5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Se alienta el uso de mocks.</a:t>
            </a:r>
          </a:p>
          <a:p>
            <a:r>
              <a:rPr lang="es-AR" smtClean="0"/>
              <a:t>Las clases *SpringContextTest extienden de junit.framework.TestCase.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279A80-DBF4-4D01-A2EF-C9C865B6A888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Se alienta el uso de mocks.</a:t>
            </a:r>
          </a:p>
          <a:p>
            <a:r>
              <a:rPr lang="es-AR" smtClean="0"/>
              <a:t>Las clases *SpringContextTest extienden de junit.framework.TestCase.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279A80-DBF4-4D01-A2EF-C9C865B6A888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FC651D-A23B-4FC7-A4D1-51EDCD62803E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es-AR" smtClean="0"/>
              <a:t>El bean sessionFactory es implementado por AnnotationSessionFactoryBean y acepta tres propiedades:</a:t>
            </a:r>
          </a:p>
          <a:p>
            <a:pPr marL="228600" indent="-228600"/>
            <a:r>
              <a:rPr lang="es-AR" smtClean="0"/>
              <a:t>- Un dataSource, que puede ser definido en un servidor de aplicaciones, expuesto a traves de JNDI, y defino como DataSource en Spring, o puede ser definido explixitamente en el archivo applicationContext.xml</a:t>
            </a:r>
          </a:p>
          <a:p>
            <a:pPr marL="228600" indent="-228600"/>
            <a:r>
              <a:rPr lang="es-AR" smtClean="0"/>
              <a:t>- Una lista de clases anotadas</a:t>
            </a:r>
          </a:p>
          <a:p>
            <a:pPr marL="228600" indent="-228600"/>
            <a:r>
              <a:rPr lang="es-AR" smtClean="0"/>
              <a:t>- Una lista de propiedades de Hibernate</a:t>
            </a: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es-AR" smtClean="0"/>
              <a:t>La clase MyDAOImp tiene acceso a la clase HibernateTemplate invocando el método getHibernateTemplate y luego tiene full acceso a todos los métodos que esta provee. 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Explicar principio IoC. Problema de alto acoplamiento y por qué surge como solución.</a:t>
            </a: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6C1126-5AD8-44B2-A846-F519B061E33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es-AR" smtClean="0"/>
              <a:t>La clase MyDAOImp tiene acceso a la clase HibernateTemplate invocando el método getHibernateTemplate y luego tiene full acceso a todos los métodos que esta provee. 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http://misko.hevery.com/2009/02/19/constructor-injection-vs-setter-injection/</a:t>
            </a:r>
            <a:r>
              <a:rPr lang="en-US" dirty="0" smtClean="0"/>
              <a:t> post de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</a:t>
            </a:r>
            <a:r>
              <a:rPr lang="en-US" dirty="0" err="1" smtClean="0"/>
              <a:t>comparando</a:t>
            </a:r>
            <a:r>
              <a:rPr lang="en-US" dirty="0" smtClean="0"/>
              <a:t> </a:t>
            </a:r>
            <a:r>
              <a:rPr lang="en-US" dirty="0" err="1" smtClean="0"/>
              <a:t>inyección</a:t>
            </a:r>
            <a:r>
              <a:rPr lang="en-US" dirty="0" smtClean="0"/>
              <a:t> </a:t>
            </a:r>
            <a:r>
              <a:rPr lang="en-US" dirty="0" err="1" smtClean="0"/>
              <a:t>vía</a:t>
            </a:r>
            <a:r>
              <a:rPr lang="en-US" dirty="0" smtClean="0"/>
              <a:t> constructor y </a:t>
            </a:r>
            <a:r>
              <a:rPr lang="en-US" dirty="0" err="1" smtClean="0"/>
              <a:t>vía</a:t>
            </a:r>
            <a:r>
              <a:rPr lang="en-US" dirty="0" smtClean="0"/>
              <a:t> setters.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42809-E86B-4AED-ADD8-3DF4E863AD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Explicar DI como una implementación de IoC.  Fields y colaboradores son seteados por una entidad externa.</a:t>
            </a: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7D55CF-4B19-40EF-8181-2F1850FC3D2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5FC75-3A80-4119-B1F3-94DCB488AD0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Valores posibles: no, byName, byType, constructor, autodetect.</a:t>
            </a:r>
            <a:endParaRPr lang="en-US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38CFD6-4AA8-4644-94C0-600501F1A4E7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Explicar cada tipo de chequeo de dependencias.</a:t>
            </a:r>
            <a:endParaRPr 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77D3F6-EBCE-4CE2-81AB-1F720FDF1EFF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Para qué sirven PropertyOverrideConfigurer y PropertyPlaceholderConfigurer.</a:t>
            </a:r>
            <a:endParaRPr lang="en-US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6B18F4-ADBE-4B48-A22E-599D464EC613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smtClean="0"/>
              <a:t>Mencionar ApplicationContextAwareProcessor, que inyecta el applicationContext a todo bean que implemente ApplicationContextAware.</a:t>
            </a:r>
          </a:p>
          <a:p>
            <a:r>
              <a:rPr lang="es-AR" smtClean="0"/>
              <a:t>Problema de dependencias circulares.</a:t>
            </a:r>
            <a:endParaRPr 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51D8F-B36C-495D-B307-46EC8A3CD08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5B65C-9DEF-433E-9239-6A29164D7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06C8-DDF1-4218-BB39-2D838EC3D0E1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DC2-DD86-4F33-8DCA-3BAB085A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eingwife.files.wordpress.com/2009/03/spring-re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130"/>
            <a:ext cx="9144000" cy="5671930"/>
          </a:xfrm>
          <a:prstGeom prst="rect">
            <a:avLst/>
          </a:prstGeom>
          <a:noFill/>
        </p:spPr>
      </p:pic>
      <p:pic>
        <p:nvPicPr>
          <p:cNvPr id="1030" name="Picture 6" descr="Spring 2.5"/>
          <p:cNvPicPr>
            <a:picLocks noChangeAspect="1" noChangeArrowheads="1"/>
          </p:cNvPicPr>
          <p:nvPr/>
        </p:nvPicPr>
        <p:blipFill>
          <a:blip r:embed="rId3" cstate="print"/>
          <a:srcRect l="3506" r="12346"/>
          <a:stretch>
            <a:fillRect/>
          </a:stretch>
        </p:blipFill>
        <p:spPr bwMode="auto">
          <a:xfrm>
            <a:off x="2743200" y="4800600"/>
            <a:ext cx="36576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58" y="857232"/>
            <a:ext cx="8534400" cy="59093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examples;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Persona{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Persona padre = null;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Persona(){}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Persona(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año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.fechaNacimiento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año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}  </a:t>
            </a: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   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Persona(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año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Persona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padre){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.padre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padre; 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.fechaNacimiento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año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 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 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4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 algn="ctr"/>
            <a:r>
              <a:rPr lang="es-AR" sz="4000" dirty="0" smtClean="0">
                <a:latin typeface="Arial" pitchFamily="34" charset="0"/>
                <a:cs typeface="Arial" pitchFamily="34" charset="0"/>
              </a:rPr>
              <a:t>Contenedor de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Beans</a:t>
            </a:r>
            <a:r>
              <a:rPr lang="es-AR" sz="40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IoC</a:t>
            </a:r>
            <a:endParaRPr lang="es-AR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82" y="1101756"/>
            <a:ext cx="8686800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bean 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anakin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examples.Persona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&lt;constructor-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index="0" 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=“958"/&gt;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&lt;constructor-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index="1" 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=“Anakin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Skywalker</a:t>
            </a:r>
            <a:r>
              <a:rPr lang="es-AR" b="1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bean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&gt; </a:t>
            </a: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&lt;bean id=“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examples.Persona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   &lt;constructor-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index="0" value=“981"/&gt; 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&lt;constructor-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index="1" value=“Luke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Skywalker</a:t>
            </a:r>
            <a:r>
              <a:rPr lang="es-AR" b="1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"/&gt;    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&lt;constructor-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=“2"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ref=“</a:t>
            </a:r>
            <a:r>
              <a:rPr lang="es-A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anakin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&lt;/bean&gt;</a:t>
            </a:r>
          </a:p>
          <a:p>
            <a:pP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&lt;bean id=“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examples.Persona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 &lt;property name=“padre“ ref=“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anakin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/&gt;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sz="4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 algn="ctr"/>
            <a:r>
              <a:rPr lang="es-AR" sz="4000" dirty="0" smtClean="0">
                <a:latin typeface="Arial" pitchFamily="34" charset="0"/>
                <a:cs typeface="Arial" pitchFamily="34" charset="0"/>
              </a:rPr>
              <a:t>Contenedor de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Beans</a:t>
            </a:r>
            <a:r>
              <a:rPr lang="es-AR" sz="40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IoC</a:t>
            </a:r>
            <a:endParaRPr lang="es-AR" sz="4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428860" y="1428736"/>
            <a:ext cx="2571768" cy="20717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1750199" y="1964521"/>
            <a:ext cx="3143272" cy="20717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00562" y="5181600"/>
            <a:ext cx="35814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/>
          <p:cNvSpPr/>
          <p:nvPr/>
        </p:nvSpPr>
        <p:spPr>
          <a:xfrm>
            <a:off x="4800600" y="5334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anakin</a:t>
            </a:r>
            <a:endParaRPr lang="es-AR" dirty="0"/>
          </a:p>
        </p:txBody>
      </p:sp>
      <p:sp>
        <p:nvSpPr>
          <p:cNvPr id="20" name="Oval 19"/>
          <p:cNvSpPr/>
          <p:nvPr/>
        </p:nvSpPr>
        <p:spPr>
          <a:xfrm>
            <a:off x="6400800" y="5715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leia</a:t>
            </a:r>
            <a:endParaRPr lang="es-AR" dirty="0"/>
          </a:p>
        </p:txBody>
      </p:sp>
      <p:sp>
        <p:nvSpPr>
          <p:cNvPr id="21" name="Oval 20"/>
          <p:cNvSpPr/>
          <p:nvPr/>
        </p:nvSpPr>
        <p:spPr>
          <a:xfrm>
            <a:off x="5334000" y="6096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luke</a:t>
            </a:r>
            <a:endParaRPr lang="es-AR" dirty="0"/>
          </a:p>
        </p:txBody>
      </p:sp>
      <p:cxnSp>
        <p:nvCxnSpPr>
          <p:cNvPr id="22" name="Straight Arrow Connector 21"/>
          <p:cNvCxnSpPr>
            <a:stCxn id="20" idx="1"/>
            <a:endCxn id="19" idx="6"/>
          </p:cNvCxnSpPr>
          <p:nvPr/>
        </p:nvCxnSpPr>
        <p:spPr>
          <a:xfrm rot="16200000" flipV="1">
            <a:off x="6203367" y="5417134"/>
            <a:ext cx="192415" cy="559548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5524501" y="5905501"/>
            <a:ext cx="228598" cy="15240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AOP</a:t>
            </a:r>
            <a:endParaRPr lang="en-US" smtClean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Cross-</a:t>
            </a:r>
            <a:r>
              <a:rPr lang="es-AR" dirty="0" err="1" smtClean="0"/>
              <a:t>cutting</a:t>
            </a:r>
            <a:r>
              <a:rPr lang="es-AR" dirty="0" smtClean="0"/>
              <a:t> </a:t>
            </a:r>
            <a:r>
              <a:rPr lang="es-AR" dirty="0" err="1" smtClean="0"/>
              <a:t>concerns</a:t>
            </a:r>
            <a:r>
              <a:rPr lang="es-AR" dirty="0" smtClean="0"/>
              <a:t> son aquellos que no pueden ser </a:t>
            </a:r>
            <a:r>
              <a:rPr lang="es-AR" dirty="0" err="1" smtClean="0"/>
              <a:t>modularizados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Scattered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(código esparcido)</a:t>
            </a:r>
          </a:p>
          <a:p>
            <a:endParaRPr lang="es-AR" dirty="0" smtClean="0"/>
          </a:p>
          <a:p>
            <a:r>
              <a:rPr lang="es-AR" dirty="0" err="1" smtClean="0"/>
              <a:t>Tangled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(código enredado)</a:t>
            </a:r>
          </a:p>
          <a:p>
            <a:endParaRPr lang="es-AR" dirty="0" smtClean="0"/>
          </a:p>
          <a:p>
            <a:r>
              <a:rPr lang="es-AR" dirty="0" err="1" smtClean="0"/>
              <a:t>Join</a:t>
            </a:r>
            <a:r>
              <a:rPr lang="es-AR" dirty="0" smtClean="0"/>
              <a:t> </a:t>
            </a:r>
            <a:r>
              <a:rPr lang="es-AR" dirty="0" err="1" smtClean="0"/>
              <a:t>points</a:t>
            </a:r>
            <a:r>
              <a:rPr lang="es-AR" dirty="0" smtClean="0"/>
              <a:t>: puntos de ejecución de un sistema.</a:t>
            </a:r>
          </a:p>
          <a:p>
            <a:endParaRPr lang="es-AR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488" y="285728"/>
            <a:ext cx="8449056" cy="228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AOP</a:t>
            </a:r>
            <a:endParaRPr lang="en-US" smtClean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Pointcuts</a:t>
            </a:r>
            <a:r>
              <a:rPr lang="es-AR" dirty="0" smtClean="0"/>
              <a:t>: conjunto de </a:t>
            </a:r>
            <a:r>
              <a:rPr lang="es-AR" dirty="0" err="1" smtClean="0"/>
              <a:t>join</a:t>
            </a:r>
            <a:r>
              <a:rPr lang="es-AR" dirty="0" smtClean="0"/>
              <a:t> </a:t>
            </a:r>
            <a:r>
              <a:rPr lang="es-AR" dirty="0" err="1" smtClean="0"/>
              <a:t>points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Advice</a:t>
            </a:r>
            <a:r>
              <a:rPr lang="es-AR" dirty="0" smtClean="0"/>
              <a:t>: código que se ejecuta cuando se alcanza un determinado </a:t>
            </a:r>
            <a:r>
              <a:rPr lang="es-AR" dirty="0" err="1" smtClean="0"/>
              <a:t>join</a:t>
            </a:r>
            <a:r>
              <a:rPr lang="es-AR" dirty="0" smtClean="0"/>
              <a:t> </a:t>
            </a:r>
            <a:r>
              <a:rPr lang="es-AR" dirty="0" err="1" smtClean="0"/>
              <a:t>point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Aspecto: nuevo módulo formado por </a:t>
            </a:r>
            <a:r>
              <a:rPr lang="es-AR" dirty="0" err="1" smtClean="0"/>
              <a:t>pointcuts</a:t>
            </a:r>
            <a:r>
              <a:rPr lang="es-AR" dirty="0" smtClean="0"/>
              <a:t> más </a:t>
            </a:r>
            <a:r>
              <a:rPr lang="es-AR" dirty="0" err="1" smtClean="0"/>
              <a:t>advices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Weaver</a:t>
            </a:r>
            <a:r>
              <a:rPr lang="es-AR" dirty="0" smtClean="0"/>
              <a:t>: “algo” que mezcla el sistema base con los aspectos para “fabricar” el sistema.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AOP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71406" y="1357314"/>
          <a:ext cx="8901802" cy="5072082"/>
        </p:xfrm>
        <a:graphic>
          <a:graphicData uri="http://schemas.openxmlformats.org/presentationml/2006/ole">
            <p:oleObj spid="_x0000_s1026" name="Visio" r:id="rId4" imgW="5466207" imgH="3114294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AOP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Ejemplo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624" y="1241425"/>
            <a:ext cx="8715375" cy="45243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AuditoriaInterceptor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MethodInterceptor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MethodInvocation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s-A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method.proceed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timeMs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s-A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“ +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method.toString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 “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took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 + </a:t>
            </a:r>
            <a:r>
              <a:rPr lang="es-A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timeMs</a:t>
            </a: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“ms.”);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s-A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Spring AOP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1604" y="1434100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/>
            <a:r>
              <a:rPr lang="es-AR" sz="3000" dirty="0" smtClean="0"/>
              <a:t>Implementación mediante proxy</a:t>
            </a:r>
          </a:p>
          <a:p>
            <a:pPr marL="173038" lvl="1"/>
            <a:endParaRPr lang="es-A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0025" y="2971800"/>
            <a:ext cx="714375" cy="357187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FFFFFF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dirty="0" err="1">
                <a:latin typeface="Calibri" pitchFamily="32" charset="0"/>
              </a:rPr>
              <a:t>caller</a:t>
            </a:r>
            <a:endParaRPr lang="es-MX" dirty="0">
              <a:latin typeface="Calibri" pitchFamily="32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58925" y="2971800"/>
            <a:ext cx="1285875" cy="357187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FFFFFF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 dirty="0" err="1" smtClean="0">
                <a:latin typeface="Calibri" pitchFamily="32" charset="0"/>
              </a:rPr>
              <a:t>proxyObject</a:t>
            </a:r>
            <a:endParaRPr lang="es-MX" sz="1600" dirty="0">
              <a:latin typeface="Calibri" pitchFamily="32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73425" y="2971800"/>
            <a:ext cx="2214563" cy="357187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FFFFFF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dirty="0" err="1" smtClean="0">
                <a:latin typeface="Calibri" pitchFamily="32" charset="0"/>
              </a:rPr>
              <a:t>txAfterAdvice</a:t>
            </a:r>
            <a:endParaRPr lang="es-MX" dirty="0">
              <a:latin typeface="Calibri" pitchFamily="32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16613" y="2971800"/>
            <a:ext cx="2389187" cy="357187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FFFFFF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 err="1" smtClean="0">
                <a:latin typeface="Calibri" pitchFamily="32" charset="0"/>
              </a:rPr>
              <a:t>aPersonServiceImpl</a:t>
            </a:r>
            <a:endParaRPr lang="es-MX" sz="2000" dirty="0">
              <a:latin typeface="Calibri" pitchFamily="32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2923" y="3328988"/>
            <a:ext cx="19051" cy="2209800"/>
          </a:xfrm>
          <a:prstGeom prst="line">
            <a:avLst/>
          </a:prstGeom>
          <a:noFill/>
          <a:ln w="12600">
            <a:solidFill>
              <a:srgbClr val="4A7EBB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162175" y="3328988"/>
            <a:ext cx="34925" cy="2139950"/>
          </a:xfrm>
          <a:prstGeom prst="line">
            <a:avLst/>
          </a:prstGeom>
          <a:noFill/>
          <a:ln w="12600">
            <a:solidFill>
              <a:srgbClr val="4A7EBB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7413625" y="3328988"/>
            <a:ext cx="6350" cy="2139950"/>
          </a:xfrm>
          <a:prstGeom prst="line">
            <a:avLst/>
          </a:prstGeom>
          <a:noFill/>
          <a:ln w="12600">
            <a:solidFill>
              <a:srgbClr val="4A7EBB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0426" y="3824287"/>
            <a:ext cx="107949" cy="1714500"/>
          </a:xfrm>
          <a:prstGeom prst="rect">
            <a:avLst/>
          </a:prstGeom>
          <a:solidFill>
            <a:srgbClr val="F2F2F2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358063" y="3824287"/>
            <a:ext cx="130175" cy="785812"/>
          </a:xfrm>
          <a:prstGeom prst="rect">
            <a:avLst/>
          </a:prstGeom>
          <a:solidFill>
            <a:srgbClr val="F2F2F2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>
            <a:off x="533400" y="3962400"/>
            <a:ext cx="1597025" cy="6349"/>
          </a:xfrm>
          <a:prstGeom prst="straightConnector1">
            <a:avLst/>
          </a:prstGeom>
          <a:noFill/>
          <a:ln w="1908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>
            <a:off x="2273300" y="4110037"/>
            <a:ext cx="5072063" cy="1587"/>
          </a:xfrm>
          <a:prstGeom prst="straightConnector1">
            <a:avLst/>
          </a:prstGeom>
          <a:noFill/>
          <a:ln w="1908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5" name="AutoShape 16"/>
          <p:cNvCxnSpPr>
            <a:cxnSpLocks noChangeShapeType="1"/>
          </p:cNvCxnSpPr>
          <p:nvPr/>
        </p:nvCxnSpPr>
        <p:spPr bwMode="auto">
          <a:xfrm>
            <a:off x="2273300" y="4324349"/>
            <a:ext cx="5072063" cy="1588"/>
          </a:xfrm>
          <a:prstGeom prst="straightConnector1">
            <a:avLst/>
          </a:prstGeom>
          <a:noFill/>
          <a:ln w="19080">
            <a:solidFill>
              <a:srgbClr val="4A7EBB"/>
            </a:solidFill>
            <a:prstDash val="dash"/>
            <a:miter lim="800000"/>
            <a:headEnd type="triangle" w="med" len="med"/>
            <a:tailEnd/>
          </a:ln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2273300" y="5253037"/>
            <a:ext cx="2000250" cy="1587"/>
          </a:xfrm>
          <a:prstGeom prst="straightConnector1">
            <a:avLst/>
          </a:prstGeom>
          <a:noFill/>
          <a:ln w="19080">
            <a:solidFill>
              <a:srgbClr val="4A7EBB"/>
            </a:solidFill>
            <a:prstDash val="dash"/>
            <a:miter lim="800000"/>
            <a:headEnd type="triangle" w="med" len="med"/>
            <a:tailEnd/>
          </a:ln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>
            <a:off x="2273300" y="5037137"/>
            <a:ext cx="2000250" cy="1587"/>
          </a:xfrm>
          <a:prstGeom prst="straightConnector1">
            <a:avLst/>
          </a:prstGeom>
          <a:noFill/>
          <a:ln w="1908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 flipV="1">
            <a:off x="533400" y="5397499"/>
            <a:ext cx="1597025" cy="12701"/>
          </a:xfrm>
          <a:prstGeom prst="straightConnector1">
            <a:avLst/>
          </a:prstGeom>
          <a:noFill/>
          <a:ln w="19080">
            <a:solidFill>
              <a:srgbClr val="4A7EBB"/>
            </a:solidFill>
            <a:prstDash val="dash"/>
            <a:miter lim="800000"/>
            <a:headEnd type="triangle" w="med" len="med"/>
            <a:tailEnd/>
          </a:ln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90575" y="3557587"/>
            <a:ext cx="141139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 err="1" smtClean="0">
                <a:latin typeface="Calibri" pitchFamily="32" charset="0"/>
              </a:rPr>
              <a:t>addPerson</a:t>
            </a:r>
            <a:r>
              <a:rPr lang="es-MX" sz="1600" dirty="0" smtClean="0">
                <a:latin typeface="Calibri" pitchFamily="32" charset="0"/>
              </a:rPr>
              <a:t>()</a:t>
            </a:r>
            <a:r>
              <a:rPr lang="es-MX" sz="1600" dirty="0">
                <a:latin typeface="Calibri" pitchFamily="32" charset="0"/>
              </a:rPr>
              <a:t>‏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229225" y="3771899"/>
            <a:ext cx="144345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 err="1" smtClean="0">
                <a:latin typeface="Calibri" pitchFamily="32" charset="0"/>
              </a:rPr>
              <a:t>addPerson</a:t>
            </a:r>
            <a:r>
              <a:rPr lang="es-MX" sz="2000" dirty="0" smtClean="0">
                <a:latin typeface="Calibri" pitchFamily="32" charset="0"/>
              </a:rPr>
              <a:t>()</a:t>
            </a:r>
            <a:r>
              <a:rPr lang="es-MX" sz="2000" dirty="0">
                <a:latin typeface="Calibri" pitchFamily="32" charset="0"/>
              </a:rPr>
              <a:t>‏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339975" y="4700587"/>
            <a:ext cx="183079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Font typeface="Calibri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 err="1">
                <a:latin typeface="Calibri" pitchFamily="32" charset="0"/>
              </a:rPr>
              <a:t>afterReturning</a:t>
            </a:r>
            <a:r>
              <a:rPr lang="es-MX" sz="1600" dirty="0">
                <a:latin typeface="Calibri" pitchFamily="32" charset="0"/>
              </a:rPr>
              <a:t>()‏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371975" y="3405188"/>
            <a:ext cx="6350" cy="2062162"/>
          </a:xfrm>
          <a:prstGeom prst="line">
            <a:avLst/>
          </a:prstGeom>
          <a:noFill/>
          <a:ln w="12600">
            <a:solidFill>
              <a:srgbClr val="4A7EBB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308475" y="4824412"/>
            <a:ext cx="142875" cy="714375"/>
          </a:xfrm>
          <a:prstGeom prst="rect">
            <a:avLst/>
          </a:prstGeom>
          <a:solidFill>
            <a:srgbClr val="F2F2F2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95400" y="2438400"/>
            <a:ext cx="1828800" cy="1143000"/>
          </a:xfrm>
          <a:prstGeom prst="roundRect">
            <a:avLst/>
          </a:prstGeom>
          <a:solidFill>
            <a:schemeClr val="accent6">
              <a:alpha val="2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243840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Spring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644" y="1714488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PersonService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244" y="3162288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PersonServiceImpl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0"/>
            <a:endCxn id="6" idx="0"/>
          </p:cNvCxnSpPr>
          <p:nvPr/>
        </p:nvCxnSpPr>
        <p:spPr>
          <a:xfrm rot="5400000" flipH="1" flipV="1">
            <a:off x="1613188" y="2459696"/>
            <a:ext cx="824648" cy="580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1686509">
            <a:off x="2071428" y="2324159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7844" y="3162288"/>
            <a:ext cx="22860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&lt;SPRING&gt;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ProxyObject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649644" y="2324088"/>
            <a:ext cx="12192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8575805">
            <a:off x="2592439" y="2294945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0882" y="2289365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latin typeface="Arial" pitchFamily="34" charset="0"/>
                <a:cs typeface="Arial" pitchFamily="34" charset="0"/>
              </a:rPr>
              <a:t>Mismo protocolo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 rot="8192639">
            <a:off x="1108760" y="1116813"/>
            <a:ext cx="3276600" cy="3200400"/>
          </a:xfrm>
          <a:prstGeom prst="arc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3000" y="5029200"/>
            <a:ext cx="2286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&lt;SPRING&gt;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ProxyObject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5029200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PersonServiceImpl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3429000" y="5334000"/>
            <a:ext cx="1905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5800" y="4953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Arial" pitchFamily="34" charset="0"/>
                <a:cs typeface="Arial" pitchFamily="34" charset="0"/>
              </a:rPr>
              <a:t>target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3000" y="5638800"/>
            <a:ext cx="2286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6388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Proxy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Autowiring</a:t>
            </a:r>
            <a:endParaRPr lang="en-US" dirty="0" smtClean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mtClean="0"/>
              <a:t>No hace falta definir las propiedades o argumentos en la configuración de Spring.</a:t>
            </a:r>
          </a:p>
          <a:p>
            <a:endParaRPr lang="es-AR" smtClean="0"/>
          </a:p>
          <a:p>
            <a:r>
              <a:rPr lang="es-AR" smtClean="0"/>
              <a:t>El contenedor resuelve cuales son los colaboradores de un bean inspeccionando la BeanFactory.</a:t>
            </a:r>
          </a:p>
          <a:p>
            <a:endParaRPr lang="es-AR" smtClean="0"/>
          </a:p>
          <a:p>
            <a:r>
              <a:rPr lang="es-AR" smtClean="0"/>
              <a:t>Se realiza por nombre o por tipo (byName, byType, constructor, autodetect).</a:t>
            </a:r>
          </a:p>
          <a:p>
            <a:endParaRPr lang="es-AR" smtClean="0"/>
          </a:p>
          <a:p>
            <a:endParaRPr lang="es-A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Chequeo de dependencias</a:t>
            </a:r>
            <a:endParaRPr lang="en-US" smtClean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Detectar dependencias sin resolver.</a:t>
            </a:r>
          </a:p>
          <a:p>
            <a:endParaRPr lang="es-AR" smtClean="0"/>
          </a:p>
          <a:p>
            <a:r>
              <a:rPr lang="es-AR" smtClean="0"/>
              <a:t>Este chequeo </a:t>
            </a:r>
            <a:r>
              <a:rPr lang="es-AR" b="1" u="sng" smtClean="0"/>
              <a:t>NO</a:t>
            </a:r>
            <a:r>
              <a:rPr lang="es-AR" smtClean="0"/>
              <a:t> se realiza por defecto.</a:t>
            </a:r>
          </a:p>
          <a:p>
            <a:endParaRPr lang="es-AR" smtClean="0"/>
          </a:p>
          <a:p>
            <a:r>
              <a:rPr lang="es-AR" smtClean="0"/>
              <a:t>Distintos tipos: none, simple, object, all</a:t>
            </a:r>
          </a:p>
          <a:p>
            <a:endParaRPr lang="es-AR" smtClean="0"/>
          </a:p>
          <a:p>
            <a:endParaRPr lang="es-AR" smtClean="0"/>
          </a:p>
          <a:p>
            <a:endParaRPr lang="es-AR" smtClean="0"/>
          </a:p>
          <a:p>
            <a:endParaRPr lang="es-A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625" y="3800486"/>
            <a:ext cx="83058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exampleBean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examples.ExampleBean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 dependency-check=“simple”&gt;</a:t>
            </a:r>
          </a:p>
          <a:p>
            <a:pPr>
              <a:defRPr/>
            </a:pPr>
            <a:r>
              <a:rPr lang="es-A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defRPr/>
            </a:pPr>
            <a:r>
              <a:rPr lang="es-A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bean</a:t>
            </a:r>
            <a:r>
              <a:rPr lang="es-A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524000"/>
            <a:ext cx="8229600" cy="4902741"/>
          </a:xfrm>
          <a:prstGeom prst="rect">
            <a:avLst/>
          </a:prstGeom>
          <a:noFill/>
          <a:ln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Spring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Post-procesadores</a:t>
            </a:r>
            <a:endParaRPr lang="en-US" smtClean="0"/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ejecutan después de que el contenedor instancia y configura un </a:t>
            </a:r>
            <a:r>
              <a:rPr lang="es-AR" dirty="0" err="1" smtClean="0"/>
              <a:t>bean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Permiten cambiar la lógica de instanciación o inyección de dependencias.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BeanPostProcessors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Post-procesadores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BeanPostProcessors</a:t>
            </a:r>
            <a:r>
              <a:rPr lang="es-AR" dirty="0" smtClean="0"/>
              <a:t>: Ejemplo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282" y="1698390"/>
            <a:ext cx="8715375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InstantiationTracingBeanPostProcessor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BeanPostProcessor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  </a:t>
            </a:r>
          </a:p>
          <a:p>
            <a:pPr>
              <a:defRPr/>
            </a:pPr>
            <a:r>
              <a:rPr lang="es-AR" sz="1600" dirty="0">
                <a:latin typeface="Courier New" pitchFamily="49" charset="0"/>
                <a:cs typeface="Courier New" pitchFamily="49" charset="0"/>
              </a:rPr>
              <a:t> 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postProcessBeforeInitialization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(Object bean,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BeansException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s-AR" sz="1600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dirty="0" err="1">
                <a:latin typeface="Courier New" pitchFamily="49" charset="0"/>
                <a:cs typeface="Courier New" pitchFamily="49" charset="0"/>
              </a:rPr>
              <a:t>bean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; 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i="1" dirty="0">
                <a:latin typeface="Courier New" pitchFamily="49" charset="0"/>
                <a:cs typeface="Courier New" pitchFamily="49" charset="0"/>
              </a:rPr>
              <a:t>        // se podría devolver cualquier objeto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 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 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postProcessAfterInitialization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(Object bean,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BeansException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 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("Bean '"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"' created : 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bean.toString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 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n-US" sz="16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bean;   </a:t>
            </a:r>
          </a:p>
          <a:p>
            <a:pPr>
              <a:defRPr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}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4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Post-procesadores</a:t>
            </a:r>
            <a:endParaRPr lang="en-US" smtClean="0"/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Pueden leer la metadata de configuración y cambiarla antes de que el contenedor instancia cualquier bean.</a:t>
            </a:r>
          </a:p>
          <a:p>
            <a:endParaRPr lang="es-AR" smtClean="0"/>
          </a:p>
          <a:p>
            <a:r>
              <a:rPr lang="es-AR" smtClean="0"/>
              <a:t>Spring provee algunos: PropertyOverrideConfigurer, PropertyPlaceholderConfigurer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Ciclo de vida</a:t>
            </a:r>
            <a:endParaRPr lang="en-US" smtClean="0"/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El contenedor busca y levanta la definición de los </a:t>
            </a:r>
            <a:r>
              <a:rPr lang="es-AR" dirty="0" err="1" smtClean="0"/>
              <a:t>beans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 instancian todos los </a:t>
            </a:r>
            <a:r>
              <a:rPr lang="es-AR" dirty="0" err="1" smtClean="0"/>
              <a:t>BeanFactoryPostProcessors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 invocan los </a:t>
            </a:r>
            <a:r>
              <a:rPr lang="es-AR" dirty="0" err="1" smtClean="0"/>
              <a:t>BeanFactoryPostProcessors</a:t>
            </a:r>
            <a:r>
              <a:rPr lang="es-AR" dirty="0" smtClean="0"/>
              <a:t> en forma ordenada.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Ciclo de vida</a:t>
            </a:r>
            <a:endParaRPr lang="en-US" smtClean="0"/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AR" dirty="0" smtClean="0"/>
              <a:t>Se instancian los </a:t>
            </a:r>
            <a:r>
              <a:rPr lang="es-AR" dirty="0" err="1" smtClean="0"/>
              <a:t>beans</a:t>
            </a:r>
            <a:r>
              <a:rPr lang="es-AR" dirty="0" smtClean="0"/>
              <a:t> que implementen </a:t>
            </a:r>
            <a:r>
              <a:rPr lang="es-AR" dirty="0" err="1" smtClean="0"/>
              <a:t>BeanPostProcessor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s-A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s-AR" dirty="0" smtClean="0"/>
              <a:t>Se registran los post-procesadores.</a:t>
            </a:r>
          </a:p>
          <a:p>
            <a:pPr marL="514350" indent="-514350">
              <a:buFont typeface="+mj-lt"/>
              <a:buAutoNum type="arabicPeriod" startAt="4"/>
            </a:pPr>
            <a:endParaRPr lang="es-A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s-AR" dirty="0" smtClean="0"/>
              <a:t>Se inicializan los demás </a:t>
            </a:r>
            <a:r>
              <a:rPr lang="es-AR" dirty="0" err="1" smtClean="0"/>
              <a:t>beans</a:t>
            </a:r>
            <a:r>
              <a:rPr lang="es-AR" dirty="0" smtClean="0"/>
              <a:t>. Luego de ser instanciados y configurados pasan por los post-procesadores.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Spring en aplicaciones web</a:t>
            </a:r>
            <a:endParaRPr lang="en-US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625" y="1230313"/>
            <a:ext cx="8305800" cy="4678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&lt;web-app&gt;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...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&lt;context-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-name&gt;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-value&gt;/WEB-INF/daoContext.xml /WEB-INF/applicationContext.xml&lt;/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-value&gt;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&lt;/context-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&lt;listener&gt;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    &lt;listener-class&gt;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org.springframework.web.context.ContextLoaderListener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&lt;/listener-class&gt; 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1600" dirty="0" err="1">
                <a:latin typeface="Courier New" pitchFamily="49" charset="0"/>
                <a:cs typeface="Courier New" pitchFamily="49" charset="0"/>
              </a:rPr>
              <a:t>listener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latin typeface="Courier New" pitchFamily="49" charset="0"/>
                <a:cs typeface="Courier New" pitchFamily="49" charset="0"/>
              </a:rPr>
              <a:t>    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sz="1600" dirty="0">
                <a:latin typeface="Courier New" pitchFamily="49" charset="0"/>
                <a:cs typeface="Courier New" pitchFamily="49" charset="0"/>
              </a:rPr>
              <a:t>&lt;/web-</a:t>
            </a:r>
            <a:r>
              <a:rPr lang="es-AR" sz="1600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4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Spring annotations</a:t>
            </a:r>
            <a:endParaRPr lang="en-US" smtClean="0"/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@</a:t>
            </a:r>
            <a:r>
              <a:rPr lang="es-AR" dirty="0" err="1" smtClean="0"/>
              <a:t>Required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Autowired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Resource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PostConstruct</a:t>
            </a:r>
            <a:r>
              <a:rPr lang="es-AR" dirty="0" smtClean="0"/>
              <a:t> y @</a:t>
            </a:r>
            <a:r>
              <a:rPr lang="es-AR" dirty="0" err="1" smtClean="0"/>
              <a:t>PreDestroy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Component</a:t>
            </a:r>
            <a:r>
              <a:rPr lang="es-AR" dirty="0" smtClean="0"/>
              <a:t>, @</a:t>
            </a:r>
            <a:r>
              <a:rPr lang="es-AR" dirty="0" err="1" smtClean="0"/>
              <a:t>Repository</a:t>
            </a:r>
            <a:r>
              <a:rPr lang="es-AR" dirty="0" smtClean="0"/>
              <a:t>, @</a:t>
            </a:r>
            <a:r>
              <a:rPr lang="es-AR" dirty="0" err="1" smtClean="0"/>
              <a:t>Service</a:t>
            </a:r>
            <a:r>
              <a:rPr lang="es-AR" dirty="0" smtClean="0"/>
              <a:t>, @</a:t>
            </a:r>
            <a:r>
              <a:rPr lang="es-AR" dirty="0" err="1" smtClean="0"/>
              <a:t>Controller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Spring annotations</a:t>
            </a:r>
            <a:endParaRPr lang="en-US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625" y="1657350"/>
            <a:ext cx="83058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SimpleMovieLister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 @Resource(name="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 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movieFinder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       </a:t>
            </a:r>
            <a:r>
              <a:rPr lang="es-AR" dirty="0" err="1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.movieFinder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movieFinder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    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4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Testing</a:t>
            </a:r>
            <a:endParaRPr lang="en-US" smtClean="0"/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Integración con </a:t>
            </a:r>
            <a:r>
              <a:rPr lang="es-AR" dirty="0" err="1" smtClean="0"/>
              <a:t>JUnit</a:t>
            </a:r>
            <a:r>
              <a:rPr lang="es-AR" dirty="0" smtClean="0"/>
              <a:t> y </a:t>
            </a:r>
            <a:r>
              <a:rPr lang="es-AR" dirty="0" err="1" smtClean="0"/>
              <a:t>TestNG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Framework basado en anotaciones.</a:t>
            </a:r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ContextConfiguration</a:t>
            </a:r>
            <a:r>
              <a:rPr lang="es-AR" dirty="0" smtClean="0"/>
              <a:t> para definir la configuración a utilizar.</a:t>
            </a:r>
          </a:p>
          <a:p>
            <a:endParaRPr lang="es-AR" dirty="0" smtClean="0"/>
          </a:p>
          <a:p>
            <a:r>
              <a:rPr lang="es-AR" dirty="0" smtClean="0"/>
              <a:t>@</a:t>
            </a:r>
            <a:r>
              <a:rPr lang="es-AR" dirty="0" err="1" smtClean="0"/>
              <a:t>Autowired</a:t>
            </a:r>
            <a:r>
              <a:rPr lang="es-AR" dirty="0" smtClean="0"/>
              <a:t> y @</a:t>
            </a:r>
            <a:r>
              <a:rPr lang="es-AR" dirty="0" err="1" smtClean="0"/>
              <a:t>Resource</a:t>
            </a:r>
            <a:r>
              <a:rPr lang="es-AR" dirty="0" smtClean="0"/>
              <a:t> para la inyección de dependencias.</a:t>
            </a:r>
          </a:p>
          <a:p>
            <a:endParaRPr lang="es-AR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endParaRPr lang="en-US" dirty="0" smtClean="0"/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Manejo de transacciones con @</a:t>
            </a:r>
            <a:r>
              <a:rPr lang="es-AR" dirty="0" err="1" smtClean="0"/>
              <a:t>Transactional</a:t>
            </a:r>
            <a:r>
              <a:rPr lang="es-AR" dirty="0" smtClean="0"/>
              <a:t> y @</a:t>
            </a:r>
            <a:r>
              <a:rPr lang="es-AR" dirty="0" err="1" smtClean="0"/>
              <a:t>NotTransactional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Distintos entornos de test mediante @</a:t>
            </a:r>
            <a:r>
              <a:rPr lang="es-AR" dirty="0" err="1" smtClean="0"/>
              <a:t>ProfileValueSourceConfiguration</a:t>
            </a:r>
            <a:r>
              <a:rPr lang="es-AR" dirty="0" smtClean="0"/>
              <a:t> y @</a:t>
            </a:r>
            <a:r>
              <a:rPr lang="es-AR" dirty="0" err="1" smtClean="0"/>
              <a:t>IfProfileValue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Otras útiles: @</a:t>
            </a:r>
            <a:r>
              <a:rPr lang="es-AR" dirty="0" err="1" smtClean="0"/>
              <a:t>DirtiesContext</a:t>
            </a:r>
            <a:r>
              <a:rPr lang="es-AR" dirty="0" smtClean="0"/>
              <a:t>, @</a:t>
            </a:r>
            <a:r>
              <a:rPr lang="es-AR" dirty="0" err="1" smtClean="0"/>
              <a:t>ExpectedException</a:t>
            </a:r>
            <a:r>
              <a:rPr lang="es-AR" dirty="0" smtClean="0"/>
              <a:t>, @</a:t>
            </a:r>
            <a:r>
              <a:rPr lang="es-AR" dirty="0" err="1" smtClean="0"/>
              <a:t>Timed</a:t>
            </a:r>
            <a:r>
              <a:rPr lang="es-AR" dirty="0" smtClean="0"/>
              <a:t>, @</a:t>
            </a:r>
            <a:r>
              <a:rPr lang="es-AR" dirty="0" err="1" smtClean="0"/>
              <a:t>Repeat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8" descr="springframework_package_dependencies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00200"/>
            <a:ext cx="9143999" cy="230371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4572000"/>
            <a:ext cx="83920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139 packages</a:t>
            </a:r>
          </a:p>
          <a:p>
            <a:pPr>
              <a:buFontTx/>
              <a:buChar char="-"/>
            </a:pPr>
            <a:endParaRPr lang="es-AR" sz="36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AR" sz="3600" dirty="0" smtClean="0">
                <a:latin typeface="Arial" pitchFamily="34" charset="0"/>
                <a:cs typeface="Arial" pitchFamily="34" charset="0"/>
              </a:rPr>
              <a:t>Integración con tecnología del mercado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Spring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- Ejemplo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625" y="1271588"/>
            <a:ext cx="8305800" cy="3970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</a:rPr>
              <a:t>RunWith</a:t>
            </a:r>
            <a:r>
              <a:rPr lang="en-US" dirty="0">
                <a:latin typeface="Courier New" pitchFamily="49" charset="0"/>
              </a:rPr>
              <a:t>(SpringJUnit4ClassRunner.class)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</a:rPr>
              <a:t>ContextConfiguration</a:t>
            </a:r>
            <a:r>
              <a:rPr lang="en-US" dirty="0">
                <a:latin typeface="Courier New" pitchFamily="49" charset="0"/>
              </a:rPr>
              <a:t>(locations={"daos.xml"}) </a:t>
            </a:r>
          </a:p>
          <a:p>
            <a:pPr>
              <a:defRPr/>
            </a:pPr>
            <a:r>
              <a:rPr lang="en-US" dirty="0">
                <a:solidFill>
                  <a:srgbClr val="68206A"/>
                </a:solidFill>
                <a:latin typeface="Courier New" pitchFamily="49" charset="0"/>
              </a:rPr>
              <a:t>public final class </a:t>
            </a:r>
            <a:r>
              <a:rPr lang="en-US" dirty="0" err="1">
                <a:latin typeface="Courier New" pitchFamily="49" charset="0"/>
              </a:rPr>
              <a:t>HibernateTitleDaoTests</a:t>
            </a:r>
            <a:r>
              <a:rPr lang="en-US" dirty="0">
                <a:latin typeface="Courier New" pitchFamily="49" charset="0"/>
              </a:rPr>
              <a:t> { </a:t>
            </a:r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@</a:t>
            </a:r>
            <a:r>
              <a:rPr lang="en-US" dirty="0" err="1">
                <a:latin typeface="Courier New" pitchFamily="49" charset="0"/>
              </a:rPr>
              <a:t>Autowired</a:t>
            </a: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 	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HibernateTitleDao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titleDao</a:t>
            </a:r>
            <a:r>
              <a:rPr lang="en-US" dirty="0">
                <a:latin typeface="Courier New" pitchFamily="49" charset="0"/>
              </a:rPr>
              <a:t>; </a:t>
            </a:r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</a:rPr>
              <a:t>testLoadTitle</a:t>
            </a:r>
            <a:r>
              <a:rPr lang="en-US" dirty="0">
                <a:latin typeface="Courier New" pitchFamily="49" charset="0"/>
              </a:rPr>
              <a:t>() 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</a:rPr>
              <a:t> Exception {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Title </a:t>
            </a:r>
            <a:r>
              <a:rPr lang="en-US" dirty="0" err="1">
                <a:latin typeface="Courier New" pitchFamily="49" charset="0"/>
              </a:rPr>
              <a:t>title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68206A"/>
                </a:solidFill>
                <a:latin typeface="Courier New" pitchFamily="49" charset="0"/>
              </a:rPr>
              <a:t>this</a:t>
            </a:r>
            <a:r>
              <a:rPr lang="en-US" dirty="0" err="1">
                <a:latin typeface="Courier New" pitchFamily="49" charset="0"/>
              </a:rPr>
              <a:t>.titleDao.loadTitle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rgbClr val="68206A"/>
                </a:solidFill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Long(10));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assertNotNull</a:t>
            </a:r>
            <a:r>
              <a:rPr lang="en-US" dirty="0">
                <a:latin typeface="Courier New" pitchFamily="49" charset="0"/>
              </a:rPr>
              <a:t>(title);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}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305800" cy="6986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(SpringJUnit4ClassRunner.class)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ContextConfiguration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TransactionConfiguration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txMgr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defaultRollback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=false)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@Transactional </a:t>
            </a:r>
          </a:p>
          <a:p>
            <a:pPr>
              <a:defRPr/>
            </a:pP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FictitiousTransactionalTest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BeforeTransaction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verifyInitialDatabaseState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@Before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setUpTestDataWithinTransaction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@Test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@Rollback(true)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modifyDatabaseWithinTransaction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@After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tearDownWithinTransaction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} 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AfterTransaction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verifyFinalDatabaseState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@Test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NotTransactional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68206A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performNonDatabaseRelatedAction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28184" y="2564904"/>
            <a:ext cx="8229600" cy="1143000"/>
          </a:xfrm>
        </p:spPr>
        <p:txBody>
          <a:bodyPr/>
          <a:lstStyle/>
          <a:p>
            <a:pPr algn="l"/>
            <a:r>
              <a:rPr lang="es-AR" dirty="0" smtClean="0"/>
              <a:t>Ejemplo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Integración con </a:t>
            </a:r>
            <a:r>
              <a:rPr lang="es-AR" dirty="0" err="1" smtClean="0"/>
              <a:t>Hibernate</a:t>
            </a:r>
            <a:endParaRPr lang="en-US" dirty="0" smtClean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Spring soporta varias tecnologías de persistencia, incluyendo soporte para JDBC y ORM</a:t>
            </a:r>
          </a:p>
          <a:p>
            <a:pPr>
              <a:buFontTx/>
              <a:buNone/>
            </a:pPr>
            <a:endParaRPr lang="es-AR" dirty="0" smtClean="0"/>
          </a:p>
          <a:p>
            <a:r>
              <a:rPr lang="es-AR" dirty="0" smtClean="0"/>
              <a:t>El mayor trabajo de integrar </a:t>
            </a:r>
            <a:r>
              <a:rPr lang="es-AR" dirty="0" err="1" smtClean="0"/>
              <a:t>Hibernate</a:t>
            </a:r>
            <a:r>
              <a:rPr lang="es-AR" dirty="0" smtClean="0"/>
              <a:t> con Spring es definir y configurar los </a:t>
            </a:r>
            <a:r>
              <a:rPr lang="es-AR" dirty="0" err="1" smtClean="0"/>
              <a:t>beans</a:t>
            </a:r>
            <a:r>
              <a:rPr lang="es-AR" dirty="0" smtClean="0"/>
              <a:t>. </a:t>
            </a:r>
            <a:r>
              <a:rPr lang="en-US" dirty="0" smtClean="0"/>
              <a:t>Spring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con Hibernate.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Integración con </a:t>
            </a:r>
            <a:r>
              <a:rPr lang="es-AR" dirty="0" err="1" smtClean="0"/>
              <a:t>Hibernate</a:t>
            </a:r>
            <a:endParaRPr lang="en-US" dirty="0" smtClean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Configuración de Spring:</a:t>
            </a:r>
          </a:p>
          <a:p>
            <a:pPr lvl="1"/>
            <a:r>
              <a:rPr lang="es-AR" dirty="0" smtClean="0"/>
              <a:t>Crear una referencia a un origen de datos (data </a:t>
            </a:r>
            <a:r>
              <a:rPr lang="es-AR" dirty="0" err="1" smtClean="0"/>
              <a:t>source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Inyectar el origen de datos en una clase que extiende la clase </a:t>
            </a:r>
            <a:r>
              <a:rPr lang="es-AR" dirty="0" err="1" smtClean="0"/>
              <a:t>HibernateDaoSupport</a:t>
            </a:r>
            <a:endParaRPr lang="es-AR" dirty="0" smtClean="0"/>
          </a:p>
          <a:p>
            <a:pPr lvl="1"/>
            <a:r>
              <a:rPr lang="es-AR" dirty="0" smtClean="0"/>
              <a:t>Acceder a </a:t>
            </a:r>
            <a:r>
              <a:rPr lang="es-AR" dirty="0" err="1" smtClean="0"/>
              <a:t>HibernateTemplate</a:t>
            </a:r>
            <a:r>
              <a:rPr lang="es-AR" dirty="0" smtClean="0"/>
              <a:t> llamando a </a:t>
            </a:r>
            <a:r>
              <a:rPr lang="es-AR" dirty="0" err="1" smtClean="0"/>
              <a:t>getHibernateTemplate</a:t>
            </a:r>
            <a:r>
              <a:rPr lang="es-AR" dirty="0" smtClean="0"/>
              <a:t>(), que provee todas las funcionalidades de </a:t>
            </a:r>
            <a:r>
              <a:rPr lang="es-AR" dirty="0" err="1" smtClean="0"/>
              <a:t>SessionFactory</a:t>
            </a:r>
            <a:endParaRPr lang="es-AR" dirty="0" smtClean="0"/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Integración con Hibernate</a:t>
            </a:r>
            <a:endParaRPr lang="en-US" smtClean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Template</a:t>
            </a:r>
            <a:r>
              <a:rPr lang="es-AR" dirty="0" smtClean="0"/>
              <a:t> de Spring para dar soporte a </a:t>
            </a:r>
            <a:r>
              <a:rPr lang="es-AR" dirty="0" err="1" smtClean="0"/>
              <a:t>Hibernate</a:t>
            </a:r>
            <a:r>
              <a:rPr lang="es-AR" dirty="0" smtClean="0"/>
              <a:t>, </a:t>
            </a:r>
            <a:r>
              <a:rPr lang="es-AR" dirty="0" err="1" smtClean="0"/>
              <a:t>HibernateTemplate</a:t>
            </a:r>
            <a:r>
              <a:rPr lang="es-AR" dirty="0" smtClean="0"/>
              <a:t>. Provee una capa de abstracción sobre </a:t>
            </a:r>
            <a:r>
              <a:rPr lang="es-AR" dirty="0" err="1" smtClean="0"/>
              <a:t>HibernateSession</a:t>
            </a:r>
            <a:r>
              <a:rPr lang="en-US" dirty="0" smtClean="0"/>
              <a:t>. </a:t>
            </a:r>
            <a:r>
              <a:rPr lang="es-AR" dirty="0" err="1" smtClean="0"/>
              <a:t>Metodo</a:t>
            </a:r>
            <a:r>
              <a:rPr lang="es-AR" dirty="0" smtClean="0"/>
              <a:t> setter para </a:t>
            </a:r>
            <a:r>
              <a:rPr lang="es-AR" dirty="0" err="1" smtClean="0"/>
              <a:t>sessionFactory</a:t>
            </a:r>
            <a:r>
              <a:rPr lang="es-AR" dirty="0" smtClean="0"/>
              <a:t> para inyectar una </a:t>
            </a:r>
            <a:r>
              <a:rPr lang="es-AR" dirty="0" err="1" smtClean="0"/>
              <a:t>SessionFactory</a:t>
            </a:r>
            <a:r>
              <a:rPr lang="es-AR" dirty="0" smtClean="0"/>
              <a:t>.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smtClean="0"/>
              <a:t>Integración con Hibernate</a:t>
            </a:r>
            <a:endParaRPr lang="en-US" smtClean="0"/>
          </a:p>
        </p:txBody>
      </p:sp>
      <p:sp>
        <p:nvSpPr>
          <p:cNvPr id="1034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9371384" cy="5257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&lt;bean id="</a:t>
            </a:r>
            <a:r>
              <a:rPr lang="en-US" sz="1400" dirty="0" err="1" smtClean="0"/>
              <a:t>sessionFactory</a:t>
            </a:r>
            <a:r>
              <a:rPr lang="en-US" sz="1400" dirty="0" smtClean="0"/>
              <a:t>"   	class="org.springframework.orm.hibernate3.annotation.AnnotationSessionFactoryBean"&gt;	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" ref="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" /&gt;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annotatedClasses</a:t>
            </a:r>
            <a:r>
              <a:rPr lang="en-US" sz="1400" dirty="0" smtClean="0"/>
              <a:t>"&gt;</a:t>
            </a:r>
          </a:p>
          <a:p>
            <a:pPr marL="1143000" lvl="2" indent="-228600">
              <a:buFont typeface="Arial" charset="0"/>
              <a:buNone/>
            </a:pPr>
            <a:r>
              <a:rPr lang="en-US" sz="1400" dirty="0" smtClean="0"/>
              <a:t>&lt;list&gt;			</a:t>
            </a:r>
          </a:p>
          <a:p>
            <a:pPr marL="1143000" lvl="2" indent="-228600">
              <a:buFont typeface="Arial" charset="0"/>
              <a:buNone/>
            </a:pPr>
            <a:r>
              <a:rPr lang="en-US" sz="1400" dirty="0" smtClean="0"/>
              <a:t>	&lt;value&gt;</a:t>
            </a:r>
            <a:r>
              <a:rPr lang="en-US" sz="1400" dirty="0" err="1" smtClean="0"/>
              <a:t>com.javasrc.hibernate.MyPOJO</a:t>
            </a:r>
            <a:r>
              <a:rPr lang="en-US" sz="1400" dirty="0" smtClean="0"/>
              <a:t>&lt;/value&gt;		</a:t>
            </a:r>
          </a:p>
          <a:p>
            <a:pPr marL="1143000" lvl="2" indent="-228600">
              <a:buFont typeface="Arial" charset="0"/>
              <a:buNone/>
            </a:pPr>
            <a:r>
              <a:rPr lang="en-US" sz="1400" dirty="0" smtClean="0"/>
              <a:t>&lt;/list&gt;	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&lt;/property&gt;	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hibernateProperties</a:t>
            </a:r>
            <a:r>
              <a:rPr lang="en-US" sz="1400" dirty="0" smtClean="0"/>
              <a:t>"&gt;		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	&lt;props&gt;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		&lt;prop key="</a:t>
            </a:r>
            <a:r>
              <a:rPr lang="en-US" sz="1400" dirty="0" err="1" smtClean="0"/>
              <a:t>hibernate.dialect</a:t>
            </a:r>
            <a:r>
              <a:rPr lang="en-US" sz="1400" dirty="0" smtClean="0"/>
              <a:t>"&gt;</a:t>
            </a:r>
            <a:r>
              <a:rPr lang="en-US" sz="1400" dirty="0" err="1" smtClean="0"/>
              <a:t>org.hibernate.dialect.MySQLDialect</a:t>
            </a:r>
            <a:r>
              <a:rPr lang="en-US" sz="1400" dirty="0" smtClean="0"/>
              <a:t>&lt;/prop&gt;	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	&lt;/props&gt;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&lt;/property&gt;</a:t>
            </a:r>
          </a:p>
          <a:p>
            <a:pPr>
              <a:buFontTx/>
              <a:buNone/>
            </a:pPr>
            <a:r>
              <a:rPr lang="en-US" sz="1400" dirty="0" smtClean="0"/>
              <a:t>      &lt;/bean&gt;</a:t>
            </a:r>
          </a:p>
          <a:p>
            <a:pPr>
              <a:buFontTx/>
              <a:buNone/>
            </a:pPr>
            <a:r>
              <a:rPr lang="en-US" sz="1400" dirty="0" smtClean="0"/>
              <a:t>      &lt;bean id="</a:t>
            </a:r>
            <a:r>
              <a:rPr lang="en-US" sz="1400" dirty="0" err="1" smtClean="0"/>
              <a:t>transactionManager</a:t>
            </a:r>
            <a:r>
              <a:rPr lang="en-US" sz="1400" dirty="0" smtClean="0"/>
              <a:t>“</a:t>
            </a:r>
          </a:p>
          <a:p>
            <a:pPr>
              <a:buFontTx/>
              <a:buNone/>
            </a:pPr>
            <a:r>
              <a:rPr lang="en-US" sz="1400" dirty="0" smtClean="0"/>
              <a:t>              class="org.springframework.orm.hibernate3.HibernateTransactionManager"&gt;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400" dirty="0" smtClean="0"/>
              <a:t>	&lt;property name="</a:t>
            </a:r>
            <a:r>
              <a:rPr lang="en-US" sz="1400" dirty="0" err="1" smtClean="0"/>
              <a:t>sessionFactory</a:t>
            </a:r>
            <a:r>
              <a:rPr lang="en-US" sz="1400" dirty="0" smtClean="0"/>
              <a:t>" ref="</a:t>
            </a:r>
            <a:r>
              <a:rPr lang="en-US" sz="1400" dirty="0" err="1" smtClean="0"/>
              <a:t>sessionFactory</a:t>
            </a:r>
            <a:r>
              <a:rPr lang="en-US" sz="1400" dirty="0" smtClean="0"/>
              <a:t>" /&gt; </a:t>
            </a:r>
          </a:p>
          <a:p>
            <a:pPr>
              <a:buFontTx/>
              <a:buNone/>
            </a:pPr>
            <a:r>
              <a:rPr lang="es-AR" sz="1400" dirty="0" smtClean="0"/>
              <a:t>      &lt;/</a:t>
            </a:r>
            <a:r>
              <a:rPr lang="es-AR" sz="1400" dirty="0" err="1" smtClean="0"/>
              <a:t>bean</a:t>
            </a:r>
            <a:r>
              <a:rPr lang="es-AR" sz="1400" dirty="0" smtClean="0"/>
              <a:t>&gt; </a:t>
            </a:r>
            <a:r>
              <a:rPr lang="en-US" sz="14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51520" y="188640"/>
            <a:ext cx="8448675" cy="228600"/>
          </a:xfrm>
        </p:spPr>
        <p:txBody>
          <a:bodyPr lIns="0" tIns="0" rIns="0" bIns="0">
            <a:normAutofit lnSpcReduction="10000"/>
          </a:bodyPr>
          <a:lstStyle/>
          <a:p>
            <a:pPr>
              <a:buFontTx/>
              <a:buNone/>
            </a:pPr>
            <a:r>
              <a:rPr lang="es-AR" sz="1600" dirty="0" smtClean="0">
                <a:solidFill>
                  <a:srgbClr val="7F7F7F"/>
                </a:solidFill>
              </a:rPr>
              <a:t>Configuración </a:t>
            </a:r>
            <a:r>
              <a:rPr lang="es-AR" sz="1600" dirty="0" err="1" smtClean="0">
                <a:solidFill>
                  <a:srgbClr val="7F7F7F"/>
                </a:solidFill>
              </a:rPr>
              <a:t>SessionFactory</a:t>
            </a:r>
            <a:r>
              <a:rPr lang="es-AR" sz="1600" dirty="0" smtClean="0">
                <a:solidFill>
                  <a:srgbClr val="7F7F7F"/>
                </a:solidFill>
              </a:rPr>
              <a:t> con </a:t>
            </a:r>
            <a:r>
              <a:rPr lang="es-AR" sz="1600" dirty="0" err="1" smtClean="0">
                <a:solidFill>
                  <a:srgbClr val="7F7F7F"/>
                </a:solidFill>
              </a:rPr>
              <a:t>annotation</a:t>
            </a:r>
            <a:endParaRPr lang="en-US" sz="1600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smtClean="0"/>
              <a:t>Integración con Hibernate</a:t>
            </a:r>
            <a:endParaRPr lang="en-US" smtClean="0"/>
          </a:p>
        </p:txBody>
      </p:sp>
      <p:sp>
        <p:nvSpPr>
          <p:cNvPr id="10547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&lt;bean id="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"      </a:t>
            </a:r>
          </a:p>
          <a:p>
            <a:pPr>
              <a:buFontTx/>
              <a:buNone/>
            </a:pPr>
            <a:r>
              <a:rPr lang="en-US" sz="1600" dirty="0" smtClean="0"/>
              <a:t>	     class="</a:t>
            </a:r>
            <a:r>
              <a:rPr lang="en-US" sz="1600" dirty="0" err="1" smtClean="0"/>
              <a:t>org.apache.commons.dbcp.BasicDataSource</a:t>
            </a:r>
            <a:r>
              <a:rPr lang="en-US" sz="1600" dirty="0" smtClean="0"/>
              <a:t>"            </a:t>
            </a:r>
          </a:p>
          <a:p>
            <a:pPr>
              <a:buFontTx/>
              <a:buNone/>
            </a:pPr>
            <a:r>
              <a:rPr lang="en-US" sz="1600" dirty="0" smtClean="0"/>
              <a:t>	     </a:t>
            </a:r>
            <a:r>
              <a:rPr lang="en-US" sz="1600" dirty="0" err="1" smtClean="0"/>
              <a:t>destroymethod</a:t>
            </a:r>
            <a:r>
              <a:rPr lang="en-US" sz="1600" dirty="0" smtClean="0"/>
              <a:t>="close"&gt;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&lt;property name="</a:t>
            </a:r>
            <a:r>
              <a:rPr lang="en-US" sz="1600" dirty="0" err="1" smtClean="0"/>
              <a:t>driverClassName</a:t>
            </a:r>
            <a:r>
              <a:rPr lang="en-US" sz="1600" dirty="0" smtClean="0"/>
              <a:t>"&gt;       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	&lt;value&gt;</a:t>
            </a:r>
            <a:r>
              <a:rPr lang="en-US" sz="1600" dirty="0" err="1" smtClean="0"/>
              <a:t>com.mysql.jdbc.Driver</a:t>
            </a:r>
            <a:r>
              <a:rPr lang="en-US" sz="1600" dirty="0" smtClean="0"/>
              <a:t>&lt;/value&gt;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&lt;/property&gt;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       &lt;property name="</a:t>
            </a:r>
            <a:r>
              <a:rPr lang="en-US" sz="1600" dirty="0" err="1" smtClean="0"/>
              <a:t>url</a:t>
            </a:r>
            <a:r>
              <a:rPr lang="en-US" sz="1600" dirty="0" smtClean="0"/>
              <a:t>"&gt;        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	&lt;value&gt;</a:t>
            </a:r>
            <a:r>
              <a:rPr lang="en-US" sz="1600" dirty="0" err="1" smtClean="0"/>
              <a:t>jdbc:mysql</a:t>
            </a:r>
            <a:r>
              <a:rPr lang="en-US" sz="1600" dirty="0" smtClean="0"/>
              <a:t>://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/</a:t>
            </a:r>
            <a:r>
              <a:rPr lang="en-US" sz="1600" dirty="0" err="1" smtClean="0"/>
              <a:t>myDb</a:t>
            </a:r>
            <a:r>
              <a:rPr lang="en-US" sz="1600" dirty="0" smtClean="0"/>
              <a:t>&lt;/value&gt;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&lt;/property&gt;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&lt;property name="username"&gt;       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 		&lt;value&gt;root&lt;/value&gt;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&lt;/property&gt;  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&lt;property name="password"&gt;       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smtClean="0"/>
              <a:t>		&lt;value&gt;root&lt;/value&gt;  </a:t>
            </a:r>
            <a:r>
              <a:rPr lang="es-AR" sz="1600" dirty="0" smtClean="0"/>
              <a:t>          </a:t>
            </a:r>
          </a:p>
          <a:p>
            <a:pPr marL="742950" lvl="1" indent="-285750">
              <a:buFont typeface="Arial" charset="0"/>
              <a:buNone/>
            </a:pPr>
            <a:r>
              <a:rPr lang="es-AR" sz="1600" dirty="0" smtClean="0"/>
              <a:t>	&lt;/</a:t>
            </a:r>
            <a:r>
              <a:rPr lang="es-AR" sz="1600" dirty="0" err="1" smtClean="0"/>
              <a:t>property</a:t>
            </a:r>
            <a:r>
              <a:rPr lang="es-AR" sz="1600" dirty="0" smtClean="0"/>
              <a:t>&gt;</a:t>
            </a:r>
          </a:p>
          <a:p>
            <a:pPr marL="742950" lvl="1" indent="-285750">
              <a:buFont typeface="Arial" charset="0"/>
              <a:buNone/>
            </a:pPr>
            <a:r>
              <a:rPr lang="es-AR" sz="1600" dirty="0" smtClean="0"/>
              <a:t>&lt;/</a:t>
            </a:r>
            <a:r>
              <a:rPr lang="es-AR" sz="1600" dirty="0" err="1" smtClean="0"/>
              <a:t>bean</a:t>
            </a:r>
            <a:r>
              <a:rPr lang="es-AR" sz="1600" dirty="0" smtClean="0"/>
              <a:t>&gt;  </a:t>
            </a:r>
            <a:r>
              <a:rPr lang="en-US" sz="16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23528" y="260648"/>
            <a:ext cx="8448675" cy="228600"/>
          </a:xfrm>
        </p:spPr>
        <p:txBody>
          <a:bodyPr lIns="0" tIns="0" rIns="0" bIns="0">
            <a:normAutofit lnSpcReduction="10000"/>
          </a:bodyPr>
          <a:lstStyle/>
          <a:p>
            <a:pPr>
              <a:buFontTx/>
              <a:buNone/>
            </a:pPr>
            <a:r>
              <a:rPr lang="es-AR" sz="1600" dirty="0" smtClean="0">
                <a:solidFill>
                  <a:srgbClr val="7F7F7F"/>
                </a:solidFill>
              </a:rPr>
              <a:t>Configuración </a:t>
            </a:r>
            <a:r>
              <a:rPr lang="es-AR" sz="1600" dirty="0" err="1" smtClean="0">
                <a:solidFill>
                  <a:srgbClr val="7F7F7F"/>
                </a:solidFill>
              </a:rPr>
              <a:t>dataSource</a:t>
            </a:r>
            <a:endParaRPr lang="en-US" sz="1600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dirty="0" smtClean="0"/>
              <a:t>Integración con </a:t>
            </a:r>
            <a:r>
              <a:rPr lang="es-AR" dirty="0" err="1" smtClean="0"/>
              <a:t>Hibernate</a:t>
            </a:r>
            <a:endParaRPr lang="en-US" dirty="0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myDAO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com.javasrc.hibernate.dao.MyDAOImpl</a:t>
            </a:r>
            <a:r>
              <a:rPr lang="en-US" sz="1800" dirty="0" smtClean="0"/>
              <a:t>"&gt;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	&lt;property name="</a:t>
            </a:r>
            <a:r>
              <a:rPr lang="en-US" sz="1800" dirty="0" err="1" smtClean="0"/>
              <a:t>sessionFactory</a:t>
            </a:r>
            <a:r>
              <a:rPr lang="en-US" sz="1800" dirty="0" smtClean="0"/>
              <a:t>" ref="</a:t>
            </a:r>
            <a:r>
              <a:rPr lang="en-US" sz="1800" dirty="0" err="1" smtClean="0"/>
              <a:t>sessionFactory</a:t>
            </a:r>
            <a:r>
              <a:rPr lang="en-US" sz="1800" dirty="0" smtClean="0"/>
              <a:t>" /&gt;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&lt;/bean&gt; 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endParaRPr lang="es-AR" sz="1800" dirty="0" smtClean="0"/>
          </a:p>
          <a:p>
            <a:pPr>
              <a:buClr>
                <a:schemeClr val="tx1"/>
              </a:buClr>
              <a:buFont typeface="Arial" charset="0"/>
              <a:buNone/>
            </a:pPr>
            <a:endParaRPr lang="es-AR" sz="1800" dirty="0" smtClean="0"/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public interface </a:t>
            </a:r>
            <a:r>
              <a:rPr lang="en-US" sz="1800" dirty="0" err="1" smtClean="0"/>
              <a:t>MyDAO</a:t>
            </a:r>
            <a:r>
              <a:rPr lang="en-US" sz="1800" dirty="0" smtClean="0"/>
              <a:t> {	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	public List&lt;</a:t>
            </a:r>
            <a:r>
              <a:rPr lang="en-US" sz="1800" dirty="0" err="1" smtClean="0"/>
              <a:t>MyPOJO</a:t>
            </a:r>
            <a:r>
              <a:rPr lang="en-US" sz="1800" dirty="0" smtClean="0"/>
              <a:t>&gt; </a:t>
            </a:r>
            <a:r>
              <a:rPr lang="en-US" sz="1800" dirty="0" err="1" smtClean="0"/>
              <a:t>findAll</a:t>
            </a:r>
            <a:r>
              <a:rPr lang="en-US" sz="1800" dirty="0" smtClean="0"/>
              <a:t>();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}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endParaRPr lang="es-AR" sz="1800" dirty="0" smtClean="0"/>
          </a:p>
          <a:p>
            <a:pPr>
              <a:buClr>
                <a:schemeClr val="tx1"/>
              </a:buClr>
              <a:buFont typeface="Arial" charset="0"/>
              <a:buNone/>
            </a:pPr>
            <a:endParaRPr lang="en-US" sz="1800" dirty="0" smtClean="0"/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MyDAOImpl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HibernateDaoSupport</a:t>
            </a:r>
            <a:r>
              <a:rPr lang="en-US" sz="1800" dirty="0" smtClean="0"/>
              <a:t> implements </a:t>
            </a:r>
            <a:r>
              <a:rPr lang="en-US" sz="1800" dirty="0" err="1" smtClean="0"/>
              <a:t>MyDAO</a:t>
            </a:r>
            <a:r>
              <a:rPr lang="en-US" sz="1800" dirty="0" smtClean="0"/>
              <a:t> {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	public List&lt;</a:t>
            </a:r>
            <a:r>
              <a:rPr lang="en-US" sz="1800" dirty="0" err="1" smtClean="0"/>
              <a:t>MyPOJO</a:t>
            </a:r>
            <a:r>
              <a:rPr lang="en-US" sz="1800" dirty="0" smtClean="0"/>
              <a:t>&gt; </a:t>
            </a:r>
            <a:r>
              <a:rPr lang="en-US" sz="1800" dirty="0" err="1" smtClean="0"/>
              <a:t>findAll</a:t>
            </a:r>
            <a:r>
              <a:rPr lang="en-US" sz="1800" dirty="0" smtClean="0"/>
              <a:t>() {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 		return </a:t>
            </a:r>
            <a:r>
              <a:rPr lang="en-US" sz="1800" dirty="0" err="1" smtClean="0"/>
              <a:t>getHibernateTemplate</a:t>
            </a:r>
            <a:r>
              <a:rPr lang="en-US" sz="1800" dirty="0" smtClean="0"/>
              <a:t>().find("from </a:t>
            </a:r>
            <a:r>
              <a:rPr lang="en-US" sz="1800" dirty="0" err="1" smtClean="0"/>
              <a:t>MyPOJO</a:t>
            </a:r>
            <a:r>
              <a:rPr lang="en-US" sz="1800" dirty="0" smtClean="0"/>
              <a:t>"); 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n-US" sz="1800" dirty="0" smtClean="0"/>
              <a:t>	}</a:t>
            </a:r>
          </a:p>
          <a:p>
            <a:pPr>
              <a:buClr>
                <a:schemeClr val="tx1"/>
              </a:buClr>
              <a:buFont typeface="Arial" charset="0"/>
              <a:buNone/>
            </a:pPr>
            <a:r>
              <a:rPr lang="es-AR" sz="1800" dirty="0" smtClean="0"/>
              <a:t>}</a:t>
            </a:r>
            <a:r>
              <a:rPr lang="en-US" sz="18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51520" y="260648"/>
            <a:ext cx="8448675" cy="228600"/>
          </a:xfrm>
        </p:spPr>
        <p:txBody>
          <a:bodyPr lIns="0" tIns="0" rIns="0" bIns="0">
            <a:normAutofit lnSpcReduction="10000"/>
          </a:bodyPr>
          <a:lstStyle/>
          <a:p>
            <a:pPr>
              <a:buFontTx/>
              <a:buNone/>
            </a:pPr>
            <a:r>
              <a:rPr lang="es-AR" sz="1600" dirty="0" smtClean="0">
                <a:solidFill>
                  <a:srgbClr val="7F7F7F"/>
                </a:solidFill>
              </a:rPr>
              <a:t>Definimos una clase DAO y le inyectamos </a:t>
            </a:r>
            <a:r>
              <a:rPr lang="es-AR" sz="1600" dirty="0" err="1" smtClean="0">
                <a:solidFill>
                  <a:srgbClr val="7F7F7F"/>
                </a:solidFill>
              </a:rPr>
              <a:t>HibernateTemplate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smtClean="0"/>
              <a:t>Integración con Hibernate</a:t>
            </a:r>
            <a:endParaRPr lang="en-US" smtClean="0"/>
          </a:p>
        </p:txBody>
      </p:sp>
      <p:sp>
        <p:nvSpPr>
          <p:cNvPr id="1095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public class </a:t>
            </a:r>
            <a:r>
              <a:rPr lang="en-US" sz="1400" dirty="0" err="1" smtClean="0"/>
              <a:t>MyDAOTest</a:t>
            </a:r>
            <a:r>
              <a:rPr lang="en-US" sz="1400" dirty="0" smtClean="0"/>
              <a:t>  {      </a:t>
            </a:r>
          </a:p>
          <a:p>
            <a:pPr>
              <a:buNone/>
            </a:pPr>
            <a:r>
              <a:rPr lang="en-US" sz="1400" dirty="0" smtClean="0"/>
              <a:t>      private </a:t>
            </a:r>
            <a:r>
              <a:rPr lang="en-US" sz="1400" dirty="0" err="1" smtClean="0"/>
              <a:t>ApplicationContext</a:t>
            </a:r>
            <a:r>
              <a:rPr lang="en-US" sz="1400" dirty="0" smtClean="0"/>
              <a:t>  factory;    </a:t>
            </a:r>
            <a:endParaRPr lang="es-AR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   @</a:t>
            </a:r>
            <a:r>
              <a:rPr lang="en-US" sz="1400" dirty="0" err="1" smtClean="0"/>
              <a:t>org.junit.Before</a:t>
            </a:r>
            <a:r>
              <a:rPr lang="en-US" sz="1400" dirty="0" smtClean="0"/>
              <a:t>    </a:t>
            </a:r>
          </a:p>
          <a:p>
            <a:pPr>
              <a:buNone/>
            </a:pPr>
            <a:r>
              <a:rPr lang="en-US" sz="1400" dirty="0" smtClean="0"/>
              <a:t>      public void </a:t>
            </a:r>
            <a:r>
              <a:rPr lang="en-US" sz="1400" dirty="0" err="1" smtClean="0"/>
              <a:t>initTests</a:t>
            </a:r>
            <a:r>
              <a:rPr lang="en-US" sz="1400" dirty="0" smtClean="0"/>
              <a:t>(){    </a:t>
            </a:r>
          </a:p>
          <a:p>
            <a:pPr>
              <a:buNone/>
            </a:pPr>
            <a:r>
              <a:rPr lang="en-US" sz="1400" dirty="0" smtClean="0"/>
              <a:t>          </a:t>
            </a:r>
            <a:r>
              <a:rPr lang="en-US" sz="1400" dirty="0" err="1" smtClean="0"/>
              <a:t>this.factory</a:t>
            </a:r>
            <a:r>
              <a:rPr lang="en-US" sz="1400" dirty="0" smtClean="0"/>
              <a:t>  = new </a:t>
            </a:r>
            <a:r>
              <a:rPr lang="en-US" sz="1400" dirty="0" err="1" smtClean="0"/>
              <a:t>ClassPathXmlApplicationContext</a:t>
            </a:r>
            <a:r>
              <a:rPr lang="en-US" sz="1400" dirty="0" smtClean="0"/>
              <a:t>("applicationContext.xml");  </a:t>
            </a:r>
          </a:p>
          <a:p>
            <a:pPr>
              <a:buNone/>
            </a:pPr>
            <a:r>
              <a:rPr lang="en-US" sz="1400" dirty="0" smtClean="0"/>
              <a:t>      }    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  @</a:t>
            </a:r>
            <a:r>
              <a:rPr lang="en-US" sz="1400" dirty="0" err="1" smtClean="0"/>
              <a:t>org.junit.Test</a:t>
            </a:r>
            <a:r>
              <a:rPr lang="en-US" sz="1400" dirty="0" smtClean="0"/>
              <a:t>  </a:t>
            </a:r>
          </a:p>
          <a:p>
            <a:pPr>
              <a:buNone/>
            </a:pPr>
            <a:r>
              <a:rPr lang="en-US" sz="1400" dirty="0" smtClean="0"/>
              <a:t>      public void </a:t>
            </a:r>
            <a:r>
              <a:rPr lang="en-US" sz="1400" dirty="0" err="1" smtClean="0"/>
              <a:t>testMyDAO</a:t>
            </a:r>
            <a:r>
              <a:rPr lang="en-US" sz="1400" dirty="0" smtClean="0"/>
              <a:t>() {  </a:t>
            </a:r>
            <a:endParaRPr lang="es-AR" sz="1400" dirty="0" smtClean="0"/>
          </a:p>
          <a:p>
            <a:pPr>
              <a:buNone/>
            </a:pPr>
            <a:r>
              <a:rPr lang="es-AR" sz="1400" dirty="0" smtClean="0"/>
              <a:t>          try {  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            </a:t>
            </a:r>
            <a:r>
              <a:rPr lang="en-US" sz="1400" dirty="0" err="1" smtClean="0"/>
              <a:t>MyDAO</a:t>
            </a:r>
            <a:r>
              <a:rPr lang="en-US" sz="1400" dirty="0" smtClean="0"/>
              <a:t> </a:t>
            </a:r>
            <a:r>
              <a:rPr lang="en-US" sz="1400" dirty="0" err="1" smtClean="0"/>
              <a:t>myDAO</a:t>
            </a:r>
            <a:r>
              <a:rPr lang="en-US" sz="1400" dirty="0" smtClean="0"/>
              <a:t>= (</a:t>
            </a:r>
            <a:r>
              <a:rPr lang="en-US" sz="1400" dirty="0" err="1" smtClean="0"/>
              <a:t>MyDAO</a:t>
            </a:r>
            <a:r>
              <a:rPr lang="en-US" sz="1400" dirty="0" smtClean="0"/>
              <a:t>) </a:t>
            </a:r>
            <a:r>
              <a:rPr lang="en-US" sz="1400" dirty="0" err="1" smtClean="0"/>
              <a:t>factory.getBean</a:t>
            </a:r>
            <a:r>
              <a:rPr lang="en-US" sz="1400" dirty="0" smtClean="0"/>
              <a:t>("</a:t>
            </a:r>
            <a:r>
              <a:rPr lang="en-US" sz="1400" dirty="0" err="1" smtClean="0"/>
              <a:t>myDAO</a:t>
            </a:r>
            <a:r>
              <a:rPr lang="en-US" sz="1400" dirty="0" smtClean="0"/>
              <a:t>");  </a:t>
            </a:r>
          </a:p>
          <a:p>
            <a:pPr>
              <a:buNone/>
            </a:pPr>
            <a:r>
              <a:rPr lang="en-US" sz="1400" dirty="0" smtClean="0"/>
              <a:t>                </a:t>
            </a:r>
          </a:p>
          <a:p>
            <a:pPr>
              <a:buNone/>
            </a:pPr>
            <a:r>
              <a:rPr lang="en-US" sz="1400" dirty="0" smtClean="0"/>
              <a:t>              List&lt;</a:t>
            </a:r>
            <a:r>
              <a:rPr lang="en-US" sz="1400" dirty="0" err="1" smtClean="0"/>
              <a:t>MyPOJO</a:t>
            </a:r>
            <a:r>
              <a:rPr lang="en-US" sz="1400" dirty="0" smtClean="0"/>
              <a:t>&gt; </a:t>
            </a:r>
            <a:r>
              <a:rPr lang="en-US" sz="1400" dirty="0" err="1" smtClean="0"/>
              <a:t>myPOJOS</a:t>
            </a:r>
            <a:r>
              <a:rPr lang="en-US" sz="1400" dirty="0" smtClean="0"/>
              <a:t> = </a:t>
            </a:r>
            <a:r>
              <a:rPr lang="en-US" sz="1400" dirty="0" err="1" smtClean="0"/>
              <a:t>myDAO.findAll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            </a:t>
            </a:r>
            <a:r>
              <a:rPr lang="en-US" sz="1400" dirty="0" err="1" smtClean="0"/>
              <a:t>Assert.assertNotNull</a:t>
            </a:r>
            <a:r>
              <a:rPr lang="en-US" sz="1400" dirty="0" smtClean="0"/>
              <a:t>(</a:t>
            </a:r>
            <a:r>
              <a:rPr lang="en-US" sz="1400" dirty="0" err="1" smtClean="0"/>
              <a:t>myPOJOS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  </a:t>
            </a:r>
          </a:p>
          <a:p>
            <a:pPr>
              <a:buNone/>
            </a:pPr>
            <a:r>
              <a:rPr lang="en-US" sz="1400" dirty="0" smtClean="0"/>
              <a:t>          } catch (</a:t>
            </a:r>
            <a:r>
              <a:rPr lang="en-US" sz="1400" dirty="0" err="1" smtClean="0"/>
              <a:t>org.springframework.dao.DataAccessException</a:t>
            </a:r>
            <a:r>
              <a:rPr lang="en-US" sz="1400" dirty="0" smtClean="0"/>
              <a:t> ex){  </a:t>
            </a:r>
          </a:p>
          <a:p>
            <a:pPr>
              <a:buNone/>
            </a:pPr>
            <a:r>
              <a:rPr lang="en-US" sz="1400" dirty="0" smtClean="0"/>
              <a:t>              </a:t>
            </a:r>
            <a:r>
              <a:rPr lang="en-US" sz="1400" dirty="0" err="1" smtClean="0"/>
              <a:t>Assert.fail</a:t>
            </a:r>
            <a:r>
              <a:rPr lang="en-US" sz="1400" dirty="0" smtClean="0"/>
              <a:t>();  </a:t>
            </a:r>
          </a:p>
          <a:p>
            <a:pPr>
              <a:buNone/>
            </a:pPr>
            <a:r>
              <a:rPr lang="en-US" sz="1400" dirty="0" smtClean="0"/>
              <a:t>          }  </a:t>
            </a:r>
          </a:p>
          <a:p>
            <a:pPr>
              <a:buNone/>
            </a:pPr>
            <a:r>
              <a:rPr lang="en-US" sz="1400" dirty="0" smtClean="0"/>
              <a:t>      } 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51520" y="260648"/>
            <a:ext cx="8448675" cy="228600"/>
          </a:xfrm>
        </p:spPr>
        <p:txBody>
          <a:bodyPr lIns="0" tIns="0" rIns="0" bIns="0">
            <a:normAutofit lnSpcReduction="10000"/>
          </a:bodyPr>
          <a:lstStyle/>
          <a:p>
            <a:pPr>
              <a:buFontTx/>
              <a:buNone/>
            </a:pPr>
            <a:r>
              <a:rPr lang="es-AR" sz="1600" dirty="0" err="1" smtClean="0">
                <a:solidFill>
                  <a:srgbClr val="7F7F7F"/>
                </a:solidFill>
              </a:rPr>
              <a:t>Testing</a:t>
            </a:r>
            <a:endParaRPr lang="en-US" sz="1600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66800"/>
            <a:ext cx="982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/>
            <a:endParaRPr lang="es-AR" sz="4800" dirty="0" smtClean="0">
              <a:latin typeface="Arial" pitchFamily="34" charset="0"/>
              <a:cs typeface="Arial" pitchFamily="34" charset="0"/>
            </a:endParaRPr>
          </a:p>
          <a:p>
            <a:pPr marL="173038" lvl="1"/>
            <a:r>
              <a:rPr lang="es-AR" sz="4800" dirty="0" smtClean="0">
                <a:latin typeface="Arial" pitchFamily="34" charset="0"/>
                <a:cs typeface="Arial" pitchFamily="34" charset="0"/>
              </a:rPr>
              <a:t>- Contenedor de </a:t>
            </a:r>
            <a:r>
              <a:rPr lang="es-AR" sz="4800" dirty="0" err="1" smtClean="0">
                <a:latin typeface="Arial" pitchFamily="34" charset="0"/>
                <a:cs typeface="Arial" pitchFamily="34" charset="0"/>
              </a:rPr>
              <a:t>Beans</a:t>
            </a:r>
            <a:endParaRPr lang="es-AR" sz="4800" dirty="0" smtClean="0">
              <a:latin typeface="Arial" pitchFamily="34" charset="0"/>
              <a:cs typeface="Arial" pitchFamily="34" charset="0"/>
            </a:endParaRPr>
          </a:p>
          <a:p>
            <a:pPr marL="173038" lvl="1"/>
            <a:endParaRPr lang="es-AR" sz="4800" dirty="0" smtClean="0">
              <a:latin typeface="Arial" pitchFamily="34" charset="0"/>
              <a:cs typeface="Arial" pitchFamily="34" charset="0"/>
            </a:endParaRPr>
          </a:p>
          <a:p>
            <a:pPr marL="173038" lvl="1"/>
            <a:r>
              <a:rPr lang="es-AR" sz="4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AR" sz="4800" dirty="0" err="1" smtClean="0">
                <a:latin typeface="Arial" pitchFamily="34" charset="0"/>
                <a:cs typeface="Arial" pitchFamily="34" charset="0"/>
              </a:rPr>
              <a:t>IoC</a:t>
            </a:r>
            <a:endParaRPr lang="es-AR" sz="4800" dirty="0" smtClean="0">
              <a:latin typeface="Arial" pitchFamily="34" charset="0"/>
              <a:cs typeface="Arial" pitchFamily="34" charset="0"/>
            </a:endParaRPr>
          </a:p>
          <a:p>
            <a:pPr marL="173038" lvl="1"/>
            <a:r>
              <a:rPr lang="es-AR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173038" lvl="1">
              <a:buFontTx/>
              <a:buChar char="-"/>
            </a:pPr>
            <a:endParaRPr lang="es-AR" sz="3600" dirty="0" smtClean="0">
              <a:latin typeface="Arial" pitchFamily="34" charset="0"/>
              <a:cs typeface="Arial" pitchFamily="34" charset="0"/>
            </a:endParaRPr>
          </a:p>
          <a:p>
            <a:pPr marL="173038" lvl="1">
              <a:buFontTx/>
              <a:buChar char="-"/>
            </a:pPr>
            <a:r>
              <a:rPr lang="es-AR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4800" dirty="0" smtClean="0">
                <a:latin typeface="Arial" pitchFamily="34" charset="0"/>
                <a:cs typeface="Arial" pitchFamily="34" charset="0"/>
              </a:rPr>
              <a:t>Inyección de dependencias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Spring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Spring </a:t>
            </a:r>
            <a:r>
              <a:rPr lang="es-AR" dirty="0" err="1" smtClean="0"/>
              <a:t>bean</a:t>
            </a:r>
            <a:endParaRPr lang="en-US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Cualquier objeto de la aplicación que es instanciado, ensamblado y configurado por el contenedor de Spring.</a:t>
            </a:r>
          </a:p>
          <a:p>
            <a:endParaRPr lang="es-AR" dirty="0" smtClean="0"/>
          </a:p>
          <a:p>
            <a:r>
              <a:rPr lang="es-AR" dirty="0" smtClean="0"/>
              <a:t>La definición de los </a:t>
            </a:r>
            <a:r>
              <a:rPr lang="es-AR" dirty="0" err="1" smtClean="0"/>
              <a:t>beans</a:t>
            </a:r>
            <a:r>
              <a:rPr lang="es-AR" dirty="0" smtClean="0"/>
              <a:t> y las relaciones entre ellos constituyen la </a:t>
            </a:r>
            <a:r>
              <a:rPr lang="es-AR" dirty="0" err="1" smtClean="0"/>
              <a:t>metadata</a:t>
            </a:r>
            <a:r>
              <a:rPr lang="es-AR" dirty="0" smtClean="0"/>
              <a:t> de configuración del contenedor.</a:t>
            </a:r>
          </a:p>
          <a:p>
            <a:endParaRPr lang="es-AR" dirty="0" smtClean="0"/>
          </a:p>
          <a:p>
            <a:r>
              <a:rPr lang="es-AR" dirty="0" smtClean="0"/>
              <a:t>La representación del contenedor de Spring es la </a:t>
            </a:r>
            <a:r>
              <a:rPr lang="es-AR" dirty="0" err="1" smtClean="0"/>
              <a:t>BeanFactory</a:t>
            </a:r>
            <a:r>
              <a:rPr lang="es-A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Inversión de control</a:t>
            </a:r>
            <a:endParaRPr lang="en-US" smtClean="0"/>
          </a:p>
        </p:txBody>
      </p:sp>
      <p:sp>
        <p:nvSpPr>
          <p:cNvPr id="23554" name="Content Placeholder 5"/>
          <p:cNvSpPr>
            <a:spLocks noGrp="1"/>
          </p:cNvSpPr>
          <p:nvPr>
            <p:ph idx="1"/>
          </p:nvPr>
        </p:nvSpPr>
        <p:spPr>
          <a:xfrm>
            <a:off x="722313" y="1446213"/>
            <a:ext cx="7888287" cy="4411662"/>
          </a:xfrm>
        </p:spPr>
        <p:txBody>
          <a:bodyPr/>
          <a:lstStyle/>
          <a:p>
            <a:pPr marL="342900" lvl="1" indent="-342900">
              <a:buClrTx/>
              <a:buFont typeface="Arial" pitchFamily="34" charset="0"/>
              <a:buChar char="•"/>
            </a:pPr>
            <a:r>
              <a:rPr lang="es-AR" sz="3000" dirty="0" smtClean="0"/>
              <a:t>Principio de Hollywood: No nos llames, nosotros te llamamos.</a:t>
            </a:r>
          </a:p>
          <a:p>
            <a:pPr marL="342900" lvl="1" indent="-342900">
              <a:buClrTx/>
              <a:buFont typeface="Arial" pitchFamily="34" charset="0"/>
              <a:buChar char="•"/>
            </a:pPr>
            <a:endParaRPr lang="es-AR" sz="3000" dirty="0" smtClean="0"/>
          </a:p>
          <a:p>
            <a:pPr marL="342900" lvl="1" indent="-342900">
              <a:buClrTx/>
              <a:buFont typeface="Arial" pitchFamily="34" charset="0"/>
              <a:buChar char="•"/>
            </a:pPr>
            <a:r>
              <a:rPr lang="es-AR" sz="3000" dirty="0" smtClean="0"/>
              <a:t>Permite desacoplar la creación de los colaboradores de un objeto.</a:t>
            </a:r>
          </a:p>
          <a:p>
            <a:pPr marL="342900" lvl="1" indent="-342900">
              <a:buClrTx/>
              <a:buFont typeface="Arial" pitchFamily="34" charset="0"/>
              <a:buChar char="•"/>
            </a:pPr>
            <a:endParaRPr lang="es-AR" sz="3000" dirty="0" smtClean="0"/>
          </a:p>
          <a:p>
            <a:pPr marL="342900" lvl="1" indent="-342900">
              <a:buClrTx/>
              <a:buFont typeface="Arial" pitchFamily="34" charset="0"/>
              <a:buChar char="•"/>
            </a:pPr>
            <a:r>
              <a:rPr lang="es-AR" sz="3000" dirty="0" smtClean="0"/>
              <a:t>El </a:t>
            </a:r>
            <a:r>
              <a:rPr lang="es-AR" sz="3000" dirty="0" err="1" smtClean="0"/>
              <a:t>framework</a:t>
            </a:r>
            <a:r>
              <a:rPr lang="es-AR" sz="3000" dirty="0" smtClean="0"/>
              <a:t> invoca código del usuario.</a:t>
            </a: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None/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marL="173038" lvl="1" eaLnBrk="1" hangingPunct="1">
              <a:buClrTx/>
              <a:buFont typeface="Arial" charset="0"/>
              <a:buBlip>
                <a:blip r:embed="rId3"/>
              </a:buBlip>
            </a:pPr>
            <a:endParaRPr lang="es-AR" sz="1600" dirty="0" smtClean="0">
              <a:solidFill>
                <a:srgbClr val="000000"/>
              </a:solidFill>
            </a:endParaRPr>
          </a:p>
          <a:p>
            <a:pPr eaLnBrk="1" hangingPunct="1"/>
            <a:endParaRPr lang="es-AR" sz="1800" dirty="0" smtClean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6250" y="214290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La solución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 cstate="print"/>
          <a:srcRect l="14547"/>
          <a:stretch>
            <a:fillRect/>
          </a:stretch>
        </p:blipFill>
        <p:spPr bwMode="auto">
          <a:xfrm>
            <a:off x="285720" y="1000108"/>
            <a:ext cx="4527099" cy="3429024"/>
          </a:xfrm>
          <a:prstGeom prst="rect">
            <a:avLst/>
          </a:prstGeom>
          <a:noFill/>
        </p:spPr>
      </p:pic>
      <p:pic>
        <p:nvPicPr>
          <p:cNvPr id="3076" name="Picture 4" descr="http://intranet.hexacta.com/Blogs/HAT/Lists/Photos/im2.bmp"/>
          <p:cNvPicPr>
            <a:picLocks noChangeAspect="1" noChangeArrowheads="1"/>
          </p:cNvPicPr>
          <p:nvPr/>
        </p:nvPicPr>
        <p:blipFill>
          <a:blip r:embed="rId3" cstate="print"/>
          <a:srcRect l="11468" t="11607" r="15949" b="8035"/>
          <a:stretch>
            <a:fillRect/>
          </a:stretch>
        </p:blipFill>
        <p:spPr bwMode="auto">
          <a:xfrm>
            <a:off x="263011" y="4500594"/>
            <a:ext cx="8452393" cy="235743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rial" pitchFamily="34" charset="0"/>
                <a:cs typeface="Arial" pitchFamily="34" charset="0"/>
              </a:rPr>
              <a:t>IoC</a:t>
            </a:r>
            <a:r>
              <a:rPr lang="es-MX" sz="4800" dirty="0" smtClean="0">
                <a:latin typeface="Arial" pitchFamily="34" charset="0"/>
                <a:cs typeface="Arial" pitchFamily="34" charset="0"/>
              </a:rPr>
              <a:t> (construcción)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ttp://intranet.hexacta.com/Blogs/HAT/Lists/Photos/im2.bmp"/>
          <p:cNvPicPr>
            <a:picLocks noChangeAspect="1" noChangeArrowheads="1"/>
          </p:cNvPicPr>
          <p:nvPr/>
        </p:nvPicPr>
        <p:blipFill>
          <a:blip r:embed="rId3" cstate="print"/>
          <a:srcRect l="83855" t="50569" b="34820"/>
          <a:stretch>
            <a:fillRect/>
          </a:stretch>
        </p:blipFill>
        <p:spPr bwMode="auto">
          <a:xfrm>
            <a:off x="7143768" y="5929330"/>
            <a:ext cx="1880097" cy="42862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14282" y="4429132"/>
            <a:ext cx="8358246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intranet.hexacta.com/Blogs/HAT/Lists/Photos/im3.bmp"/>
          <p:cNvPicPr>
            <a:picLocks noChangeAspect="1" noChangeArrowheads="1"/>
          </p:cNvPicPr>
          <p:nvPr/>
        </p:nvPicPr>
        <p:blipFill>
          <a:blip r:embed="rId3" cstate="print"/>
          <a:srcRect l="12356"/>
          <a:stretch>
            <a:fillRect/>
          </a:stretch>
        </p:blipFill>
        <p:spPr bwMode="auto">
          <a:xfrm>
            <a:off x="357157" y="642918"/>
            <a:ext cx="8182325" cy="3786214"/>
          </a:xfrm>
          <a:prstGeom prst="rect">
            <a:avLst/>
          </a:prstGeom>
          <a:noFill/>
        </p:spPr>
      </p:pic>
      <p:pic>
        <p:nvPicPr>
          <p:cNvPr id="62468" name="Picture 4" descr="Picture"/>
          <p:cNvPicPr>
            <a:picLocks noChangeAspect="1" noChangeArrowheads="1"/>
          </p:cNvPicPr>
          <p:nvPr/>
        </p:nvPicPr>
        <p:blipFill>
          <a:blip r:embed="rId4" cstate="print"/>
          <a:srcRect l="12914"/>
          <a:stretch>
            <a:fillRect/>
          </a:stretch>
        </p:blipFill>
        <p:spPr bwMode="auto">
          <a:xfrm>
            <a:off x="571472" y="4165910"/>
            <a:ext cx="7858180" cy="26920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062782" y="309562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>
                <a:latin typeface="Arial" pitchFamily="34" charset="0"/>
                <a:cs typeface="Arial" pitchFamily="34" charset="0"/>
              </a:rPr>
              <a:t>Seam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86182" y="2714620"/>
            <a:ext cx="1905000" cy="609600"/>
          </a:xfrm>
          <a:prstGeom prst="ellipse">
            <a:avLst/>
          </a:prstGeom>
          <a:solidFill>
            <a:schemeClr val="accent6">
              <a:alpha val="4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00694" y="3286124"/>
            <a:ext cx="1562088" cy="11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rial" pitchFamily="34" charset="0"/>
                <a:cs typeface="Arial" pitchFamily="34" charset="0"/>
              </a:rPr>
              <a:t>IoC</a:t>
            </a:r>
            <a:r>
              <a:rPr lang="es-MX" sz="4800" dirty="0" smtClean="0">
                <a:latin typeface="Arial" pitchFamily="34" charset="0"/>
                <a:cs typeface="Arial" pitchFamily="34" charset="0"/>
              </a:rPr>
              <a:t> (construcción)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4282" y="4429132"/>
            <a:ext cx="8358246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 de dependencias</a:t>
            </a:r>
            <a:endParaRPr lang="en-US" smtClean="0"/>
          </a:p>
        </p:txBody>
      </p:sp>
      <p:pic>
        <p:nvPicPr>
          <p:cNvPr id="27650" name="Picture 2" descr="container-mag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90" y="1485378"/>
            <a:ext cx="892870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6250" y="285728"/>
            <a:ext cx="8448675" cy="2286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1187</Words>
  <Application>Microsoft Office PowerPoint</Application>
  <PresentationFormat>On-screen Show (4:3)</PresentationFormat>
  <Paragraphs>413</Paragraphs>
  <Slides>38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Slide 1</vt:lpstr>
      <vt:lpstr>Slide 2</vt:lpstr>
      <vt:lpstr>Slide 3</vt:lpstr>
      <vt:lpstr>Slide 4</vt:lpstr>
      <vt:lpstr>Spring bean</vt:lpstr>
      <vt:lpstr>Inversión de control</vt:lpstr>
      <vt:lpstr>Slide 7</vt:lpstr>
      <vt:lpstr>Slide 8</vt:lpstr>
      <vt:lpstr>Inyección de dependencias</vt:lpstr>
      <vt:lpstr>Slide 10</vt:lpstr>
      <vt:lpstr>Slide 11</vt:lpstr>
      <vt:lpstr>AOP</vt:lpstr>
      <vt:lpstr>AOP</vt:lpstr>
      <vt:lpstr>AOP</vt:lpstr>
      <vt:lpstr>AOP</vt:lpstr>
      <vt:lpstr>Slide 16</vt:lpstr>
      <vt:lpstr>Slide 17</vt:lpstr>
      <vt:lpstr>Autowiring</vt:lpstr>
      <vt:lpstr>Chequeo de dependencias</vt:lpstr>
      <vt:lpstr>Post-procesadores</vt:lpstr>
      <vt:lpstr>Post-procesadores</vt:lpstr>
      <vt:lpstr>Post-procesadores</vt:lpstr>
      <vt:lpstr>Ciclo de vida</vt:lpstr>
      <vt:lpstr>Ciclo de vida</vt:lpstr>
      <vt:lpstr>Spring en aplicaciones web</vt:lpstr>
      <vt:lpstr>Spring annotations</vt:lpstr>
      <vt:lpstr>Spring annotations</vt:lpstr>
      <vt:lpstr>Testing</vt:lpstr>
      <vt:lpstr>Testing</vt:lpstr>
      <vt:lpstr>Testing - Ejemplo</vt:lpstr>
      <vt:lpstr>Ejemplo</vt:lpstr>
      <vt:lpstr>Integración con Hibernate</vt:lpstr>
      <vt:lpstr>Integración con Hibernate</vt:lpstr>
      <vt:lpstr>Integración con Hibernate</vt:lpstr>
      <vt:lpstr>Integración con Hibernate</vt:lpstr>
      <vt:lpstr>Integración con Hibernate</vt:lpstr>
      <vt:lpstr>Integración con Hibernate</vt:lpstr>
      <vt:lpstr>Integración con Hibernate</vt:lpstr>
    </vt:vector>
  </TitlesOfParts>
  <Company>Hexacta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Cristian López</dc:creator>
  <cp:lastModifiedBy>clopez</cp:lastModifiedBy>
  <cp:revision>50</cp:revision>
  <dcterms:created xsi:type="dcterms:W3CDTF">2011-04-22T19:37:38Z</dcterms:created>
  <dcterms:modified xsi:type="dcterms:W3CDTF">2012-04-16T22:49:10Z</dcterms:modified>
</cp:coreProperties>
</file>