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98" r:id="rId4"/>
    <p:sldId id="265" r:id="rId5"/>
    <p:sldId id="275" r:id="rId6"/>
    <p:sldId id="276" r:id="rId7"/>
    <p:sldId id="266" r:id="rId8"/>
    <p:sldId id="278" r:id="rId9"/>
    <p:sldId id="279" r:id="rId10"/>
    <p:sldId id="280" r:id="rId11"/>
    <p:sldId id="296" r:id="rId12"/>
    <p:sldId id="297" r:id="rId13"/>
    <p:sldId id="282" r:id="rId14"/>
    <p:sldId id="286" r:id="rId15"/>
    <p:sldId id="287" r:id="rId16"/>
    <p:sldId id="288" r:id="rId17"/>
    <p:sldId id="269" r:id="rId18"/>
    <p:sldId id="271" r:id="rId19"/>
    <p:sldId id="273" r:id="rId20"/>
    <p:sldId id="283" r:id="rId21"/>
    <p:sldId id="284" r:id="rId22"/>
    <p:sldId id="285" r:id="rId23"/>
    <p:sldId id="289" r:id="rId24"/>
    <p:sldId id="274" r:id="rId25"/>
    <p:sldId id="301" r:id="rId26"/>
    <p:sldId id="302" r:id="rId27"/>
    <p:sldId id="303" r:id="rId28"/>
    <p:sldId id="290" r:id="rId29"/>
    <p:sldId id="291" r:id="rId30"/>
    <p:sldId id="292" r:id="rId31"/>
    <p:sldId id="293" r:id="rId32"/>
    <p:sldId id="295" r:id="rId33"/>
    <p:sldId id="305" r:id="rId34"/>
    <p:sldId id="306" r:id="rId35"/>
    <p:sldId id="307" r:id="rId3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EB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56" autoAdjust="0"/>
    <p:restoredTop sz="42105" autoAdjust="0"/>
  </p:normalViewPr>
  <p:slideViewPr>
    <p:cSldViewPr>
      <p:cViewPr varScale="1">
        <p:scale>
          <a:sx n="29" d="100"/>
          <a:sy n="29" d="100"/>
        </p:scale>
        <p:origin x="-25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E17D5400-CFE4-4869-830A-F9A803DFD581}" type="datetimeFigureOut">
              <a:rPr lang="en-US" smtClean="0"/>
              <a:pPr/>
              <a:t>9/4/2012</a:t>
            </a:fld>
            <a:endParaRPr lang="es-A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s-A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4EC1C5CA-8687-4F18-A47A-EE27400CD689}" type="slidenum">
              <a:rPr lang="es-AR" smtClean="0"/>
              <a:pPr/>
              <a:t>‹#›</a:t>
            </a:fld>
            <a:endParaRPr lang="es-A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1</a:t>
            </a:fld>
            <a:endParaRPr lang="es-A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Supongamos que queremos persistir</a:t>
            </a:r>
            <a:r>
              <a:rPr lang="es-AR" baseline="0" dirty="0" smtClean="0"/>
              <a:t> esa “unidad” de objetos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10</a:t>
            </a:fld>
            <a:endParaRPr lang="es-A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Persisto</a:t>
            </a:r>
            <a:r>
              <a:rPr lang="es-AR" baseline="0" dirty="0" smtClean="0"/>
              <a:t> de a una, y explícitamente.</a:t>
            </a:r>
          </a:p>
          <a:p>
            <a:endParaRPr lang="es-AR" baseline="0" dirty="0" smtClean="0"/>
          </a:p>
          <a:p>
            <a:pPr defTabSz="924458">
              <a:defRPr/>
            </a:pPr>
            <a:r>
              <a:rPr lang="es-AR" dirty="0" smtClean="0"/>
              <a:t>El problema de lo anterior, es que es necesario hacer todos los “</a:t>
            </a:r>
            <a:r>
              <a:rPr lang="es-AR" dirty="0" err="1" smtClean="0"/>
              <a:t>saves</a:t>
            </a:r>
            <a:r>
              <a:rPr lang="es-AR" dirty="0" smtClean="0"/>
              <a:t>” explícitamente, y además, el programador deberá modelar transacciones de negocio a mano. Que pasa si algo sale mal en el medio y queremos </a:t>
            </a:r>
            <a:r>
              <a:rPr lang="es-AR" dirty="0" err="1" smtClean="0"/>
              <a:t>rollback</a:t>
            </a:r>
            <a:r>
              <a:rPr lang="es-AR" dirty="0" smtClean="0"/>
              <a:t> de todo?</a:t>
            </a:r>
            <a:endParaRPr lang="en-US" dirty="0" smtClean="0"/>
          </a:p>
          <a:p>
            <a:endParaRPr lang="es-AR" dirty="0" smtClean="0"/>
          </a:p>
          <a:p>
            <a:r>
              <a:rPr lang="es-AR" dirty="0" smtClean="0"/>
              <a:t> A veces se ve como la opción</a:t>
            </a:r>
            <a:r>
              <a:rPr lang="es-AR" baseline="0" dirty="0" smtClean="0"/>
              <a:t> 1.2</a:t>
            </a:r>
            <a:endParaRPr lang="es-AR" dirty="0" smtClean="0"/>
          </a:p>
          <a:p>
            <a:r>
              <a:rPr lang="es-AR" dirty="0" smtClean="0"/>
              <a:t>La opción 1.2, viene con un </a:t>
            </a:r>
            <a:r>
              <a:rPr lang="es-AR" dirty="0" err="1" smtClean="0"/>
              <a:t>tradeoff</a:t>
            </a:r>
            <a:r>
              <a:rPr lang="es-AR" dirty="0" smtClean="0"/>
              <a:t> importante a la hora de</a:t>
            </a:r>
            <a:r>
              <a:rPr lang="es-AR" baseline="0" dirty="0" smtClean="0"/>
              <a:t> modelar nuestro dominio (agregándole responsabilidades de persistencia a objetos de dominio). Algunos </a:t>
            </a:r>
            <a:r>
              <a:rPr lang="es-AR" baseline="0" dirty="0" err="1" smtClean="0"/>
              <a:t>fwks</a:t>
            </a:r>
            <a:r>
              <a:rPr lang="es-AR" baseline="0" dirty="0" smtClean="0"/>
              <a:t> utilizan este </a:t>
            </a:r>
            <a:r>
              <a:rPr lang="es-AR" baseline="0" dirty="0" err="1" smtClean="0"/>
              <a:t>patron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11</a:t>
            </a:fld>
            <a:endParaRPr lang="es-A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Otra opción consiste en impactar los cambios todos juntos en forma de transacción de negocio. Donde también se impactaran implícitamente todos los objetos afectados.</a:t>
            </a:r>
            <a:endParaRPr lang="en-US" dirty="0" smtClean="0"/>
          </a:p>
          <a:p>
            <a:r>
              <a:rPr lang="es-AR" dirty="0" smtClean="0"/>
              <a:t>Determinados escenarios constituyen transacciones de negocios, esto significa que se deben cumplir todos los pasos o ninguno. Ejemplo: transferencia de cuentas.</a:t>
            </a:r>
            <a:endParaRPr lang="en-US" dirty="0" smtClean="0"/>
          </a:p>
          <a:p>
            <a:r>
              <a:rPr lang="es-AR" i="1" dirty="0" smtClean="0"/>
              <a:t>Cuenta origen -&gt; extracción</a:t>
            </a:r>
            <a:endParaRPr lang="en-US" dirty="0" smtClean="0"/>
          </a:p>
          <a:p>
            <a:r>
              <a:rPr lang="es-AR" i="1" dirty="0" smtClean="0"/>
              <a:t>Cuenta destino &lt;- transferencia</a:t>
            </a:r>
            <a:endParaRPr lang="en-US" dirty="0" smtClean="0"/>
          </a:p>
          <a:p>
            <a:r>
              <a:rPr lang="es-AR" dirty="0" smtClean="0"/>
              <a:t>Debemos persistir ambas cosas o ninguna de las dos, sino nuestro sistema quedará inconsistente.</a:t>
            </a:r>
            <a:endParaRPr lang="en-US" dirty="0" smtClean="0"/>
          </a:p>
          <a:p>
            <a:endParaRPr lang="es-AR" dirty="0" smtClean="0"/>
          </a:p>
          <a:p>
            <a:r>
              <a:rPr lang="es-AR" dirty="0" smtClean="0"/>
              <a:t>Por otro lado se minimizan la cantidad de transacciones de sistema (Ejemplo las de Base de datos.)</a:t>
            </a:r>
            <a:endParaRPr lang="en-US" dirty="0" smtClean="0"/>
          </a:p>
          <a:p>
            <a:r>
              <a:rPr lang="es-AR" dirty="0" smtClean="0"/>
              <a:t>También nos permitirá hacer un </a:t>
            </a:r>
            <a:r>
              <a:rPr lang="es-AR" dirty="0" err="1" smtClean="0"/>
              <a:t>rollback</a:t>
            </a:r>
            <a:r>
              <a:rPr lang="es-AR" dirty="0" smtClean="0"/>
              <a:t> si algo salió mal en la transacción.</a:t>
            </a:r>
            <a:endParaRPr lang="en-US" dirty="0" smtClean="0"/>
          </a:p>
          <a:p>
            <a:endParaRPr lang="es-AR" dirty="0" smtClean="0"/>
          </a:p>
          <a:p>
            <a:r>
              <a:rPr lang="es-AR" dirty="0" smtClean="0"/>
              <a:t>Notar que solo registramos empleado, luego por “</a:t>
            </a:r>
            <a:r>
              <a:rPr lang="es-AR" dirty="0" err="1" smtClean="0"/>
              <a:t>reachability</a:t>
            </a:r>
            <a:r>
              <a:rPr lang="es-AR" dirty="0" smtClean="0"/>
              <a:t>” se persiste la </a:t>
            </a:r>
            <a:r>
              <a:rPr lang="es-AR" dirty="0" err="1" smtClean="0"/>
              <a:t>dir.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Aquí estaremos trabajando con </a:t>
            </a:r>
            <a:r>
              <a:rPr lang="es-AR" dirty="0" err="1" smtClean="0"/>
              <a:t>tx</a:t>
            </a:r>
            <a:r>
              <a:rPr lang="es-AR" dirty="0" smtClean="0"/>
              <a:t> de negocio o </a:t>
            </a:r>
            <a:r>
              <a:rPr lang="es-AR" dirty="0" err="1" smtClean="0"/>
              <a:t>UnitOfWorks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13</a:t>
            </a:fld>
            <a:endParaRPr lang="es-A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Esto sigue el patrón </a:t>
            </a:r>
            <a:r>
              <a:rPr lang="es-AR" dirty="0" err="1" smtClean="0"/>
              <a:t>repository</a:t>
            </a:r>
            <a:r>
              <a:rPr lang="es-AR" dirty="0" smtClean="0"/>
              <a:t> de Evans. Donde el </a:t>
            </a:r>
            <a:r>
              <a:rPr lang="es-AR" dirty="0" err="1" smtClean="0"/>
              <a:t>repository</a:t>
            </a:r>
            <a:r>
              <a:rPr lang="es-AR" dirty="0" smtClean="0"/>
              <a:t> es un concepto del dominio, pero cuya implementación es un concepto de la persistencia.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14</a:t>
            </a:fld>
            <a:endParaRPr lang="es-A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4458">
              <a:defRPr/>
            </a:pPr>
            <a:r>
              <a:rPr lang="es-AR" dirty="0" smtClean="0"/>
              <a:t>Los objetos constituyen una red. Al cargar un objeto determinado, podría pasar que el mismo tenga otros colaboradores que requerirán ser cargados, y esos a su vez otros, y esos otros a su vez otros, y así siguiendo hasta formar todos los objetos del sistema. </a:t>
            </a:r>
            <a:endParaRPr lang="en-US" dirty="0" smtClean="0"/>
          </a:p>
          <a:p>
            <a:endParaRPr lang="en-US" dirty="0" smtClean="0"/>
          </a:p>
          <a:p>
            <a:r>
              <a:rPr lang="es-AR" dirty="0" smtClean="0"/>
              <a:t>Existen técnicas para cortar esa cadena, y cargar el resto de los objetos a demanda. Una de esas técnicas se denomina </a:t>
            </a:r>
            <a:r>
              <a:rPr lang="es-AR" dirty="0" err="1" smtClean="0"/>
              <a:t>LazyLoad</a:t>
            </a:r>
            <a:r>
              <a:rPr lang="es-AR" dirty="0" smtClean="0"/>
              <a:t>. </a:t>
            </a:r>
            <a:endParaRPr lang="en-US" dirty="0" smtClean="0"/>
          </a:p>
          <a:p>
            <a:r>
              <a:rPr lang="es-AR" dirty="0" smtClean="0"/>
              <a:t>Medio no persistente</a:t>
            </a:r>
            <a:endParaRPr lang="en-US" dirty="0" smtClean="0"/>
          </a:p>
          <a:p>
            <a:r>
              <a:rPr lang="es-AR" dirty="0" smtClean="0"/>
              <a:t>Medio persistente</a:t>
            </a:r>
            <a:endParaRPr lang="en-US" dirty="0" smtClean="0"/>
          </a:p>
          <a:p>
            <a:r>
              <a:rPr lang="es-AR" dirty="0" smtClean="0"/>
              <a:t>Una </a:t>
            </a:r>
            <a:r>
              <a:rPr lang="es-AR" dirty="0" err="1" smtClean="0"/>
              <a:t>implementacion</a:t>
            </a:r>
            <a:r>
              <a:rPr lang="es-AR" dirty="0" smtClean="0"/>
              <a:t> </a:t>
            </a:r>
            <a:r>
              <a:rPr lang="es-AR" dirty="0" err="1" smtClean="0"/>
              <a:t>clasica</a:t>
            </a:r>
            <a:r>
              <a:rPr lang="es-AR" dirty="0" smtClean="0"/>
              <a:t> de </a:t>
            </a:r>
            <a:r>
              <a:rPr lang="es-AR" dirty="0" err="1" smtClean="0"/>
              <a:t>LazyLoad</a:t>
            </a:r>
            <a:r>
              <a:rPr lang="es-AR" dirty="0" smtClean="0"/>
              <a:t> se basa en </a:t>
            </a:r>
            <a:r>
              <a:rPr lang="es-AR" dirty="0" err="1" smtClean="0"/>
              <a:t>Proxies</a:t>
            </a:r>
            <a:r>
              <a:rPr lang="es-AR" dirty="0" smtClean="0"/>
              <a:t>. Básicamente consiste en poner un Proxy en algún colaborador del objeto requerido, y al momento de ser accedido ese colaborador (que ahora es un proxy) se procederá a cargar el objeto real.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defTabSz="924458">
              <a:defRPr/>
            </a:pPr>
            <a:r>
              <a:rPr lang="es-AR" dirty="0" smtClean="0"/>
              <a:t>El proxy sabe como materializar al objeto que representa. Si nunca se accede al proxy, nunca se materializa el objeto.</a:t>
            </a:r>
            <a:endParaRPr lang="en-US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17</a:t>
            </a:fld>
            <a:endParaRPr lang="es-A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En el Medio no persistente asumimos que corre un GC.</a:t>
            </a:r>
          </a:p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el </a:t>
            </a:r>
            <a:r>
              <a:rPr lang="en-US" dirty="0" err="1" smtClean="0"/>
              <a:t>identityMap</a:t>
            </a:r>
            <a:r>
              <a:rPr lang="en-US" dirty="0" smtClean="0"/>
              <a:t>, </a:t>
            </a:r>
            <a:r>
              <a:rPr lang="en-US" dirty="0" err="1" smtClean="0"/>
              <a:t>todavia</a:t>
            </a:r>
            <a:r>
              <a:rPr lang="en-US" dirty="0" smtClean="0"/>
              <a:t> los </a:t>
            </a:r>
            <a:r>
              <a:rPr lang="en-US" dirty="0" err="1" smtClean="0"/>
              <a:t>referenciamos</a:t>
            </a:r>
            <a:r>
              <a:rPr lang="en-US" dirty="0" smtClean="0"/>
              <a:t>? -&gt; el GC no los </a:t>
            </a:r>
            <a:r>
              <a:rPr lang="en-US" dirty="0" err="1" smtClean="0"/>
              <a:t>limpia</a:t>
            </a:r>
            <a:r>
              <a:rPr lang="en-US" dirty="0" smtClean="0"/>
              <a:t>!!</a:t>
            </a:r>
            <a:endParaRPr lang="es-AR" dirty="0" smtClean="0"/>
          </a:p>
          <a:p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se reduce a </a:t>
            </a:r>
            <a:r>
              <a:rPr lang="en-US" dirty="0" err="1" smtClean="0"/>
              <a:t>sacarlos</a:t>
            </a:r>
            <a:r>
              <a:rPr lang="en-US" dirty="0" smtClean="0"/>
              <a:t> del </a:t>
            </a:r>
            <a:r>
              <a:rPr lang="en-US" dirty="0" err="1" smtClean="0"/>
              <a:t>IndentityMap</a:t>
            </a:r>
            <a:r>
              <a:rPr lang="en-US" dirty="0" smtClean="0"/>
              <a:t>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luego</a:t>
            </a:r>
            <a:r>
              <a:rPr lang="en-US" dirty="0" smtClean="0"/>
              <a:t> el GC </a:t>
            </a:r>
            <a:r>
              <a:rPr lang="en-US" dirty="0" err="1" smtClean="0"/>
              <a:t>haga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trabajo</a:t>
            </a:r>
            <a:r>
              <a:rPr lang="en-US" dirty="0" smtClean="0"/>
              <a:t>.</a:t>
            </a:r>
            <a:endParaRPr lang="es-AR" dirty="0" smtClean="0"/>
          </a:p>
          <a:p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sacarlos</a:t>
            </a:r>
            <a:r>
              <a:rPr lang="en-US" dirty="0" smtClean="0"/>
              <a:t> del </a:t>
            </a:r>
            <a:r>
              <a:rPr lang="en-US" dirty="0" err="1" smtClean="0"/>
              <a:t>IndentityMap</a:t>
            </a:r>
            <a:r>
              <a:rPr lang="en-US" dirty="0" smtClean="0"/>
              <a:t>:</a:t>
            </a:r>
            <a:endParaRPr lang="es-AR" dirty="0" smtClean="0"/>
          </a:p>
          <a:p>
            <a:pPr>
              <a:buFontTx/>
              <a:buChar char="-"/>
            </a:pPr>
            <a:r>
              <a:rPr lang="es-AR" dirty="0" smtClean="0"/>
              <a:t>Time </a:t>
            </a:r>
            <a:r>
              <a:rPr lang="es-AR" dirty="0" err="1" smtClean="0"/>
              <a:t>out</a:t>
            </a:r>
            <a:endParaRPr lang="es-AR" dirty="0" smtClean="0"/>
          </a:p>
          <a:p>
            <a:pPr>
              <a:buFontTx/>
              <a:buNone/>
            </a:pPr>
            <a:r>
              <a:rPr lang="en-US" dirty="0" smtClean="0"/>
              <a:t>O </a:t>
            </a:r>
            <a:endParaRPr lang="es-AR" dirty="0" smtClean="0"/>
          </a:p>
          <a:p>
            <a:r>
              <a:rPr lang="es-AR" dirty="0" smtClean="0"/>
              <a:t>- </a:t>
            </a:r>
            <a:r>
              <a:rPr lang="es-AR" dirty="0" err="1" smtClean="0"/>
              <a:t>Weak</a:t>
            </a:r>
            <a:r>
              <a:rPr lang="es-AR" dirty="0" smtClean="0"/>
              <a:t> </a:t>
            </a:r>
            <a:r>
              <a:rPr lang="es-AR" dirty="0" err="1" smtClean="0"/>
              <a:t>references</a:t>
            </a:r>
            <a:r>
              <a:rPr lang="es-AR" dirty="0" smtClean="0"/>
              <a:t> (si nuestro lenguaje lo provee)</a:t>
            </a:r>
          </a:p>
          <a:p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18</a:t>
            </a:fld>
            <a:endParaRPr lang="es-A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19</a:t>
            </a:fld>
            <a:endParaRPr lang="es-A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20</a:t>
            </a:fld>
            <a:endParaRPr lang="es-A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Simplemente detecta Conflictos!</a:t>
            </a:r>
          </a:p>
          <a:p>
            <a:endParaRPr lang="es-AR" dirty="0" smtClean="0"/>
          </a:p>
          <a:p>
            <a:r>
              <a:rPr lang="es-AR" dirty="0" smtClean="0"/>
              <a:t>P= Probabilidad</a:t>
            </a:r>
          </a:p>
          <a:p>
            <a:r>
              <a:rPr lang="es-AR" dirty="0" smtClean="0"/>
              <a:t>Costo, se refiere al costo de hacer las cosas de vuelta por el usuario (si el tipo</a:t>
            </a:r>
            <a:r>
              <a:rPr lang="es-AR" baseline="0" dirty="0" smtClean="0"/>
              <a:t> tiene que llenar un </a:t>
            </a:r>
            <a:r>
              <a:rPr lang="es-AR" baseline="0" dirty="0" err="1" smtClean="0"/>
              <a:t>wizard</a:t>
            </a:r>
            <a:r>
              <a:rPr lang="es-AR" baseline="0" dirty="0" smtClean="0"/>
              <a:t> con 20 campos pasando por 3 pantallas, el costo es alto, si son 3 daos locos es bajo</a:t>
            </a:r>
            <a:r>
              <a:rPr lang="es-AR" dirty="0" smtClean="0"/>
              <a:t>).</a:t>
            </a:r>
          </a:p>
          <a:p>
            <a:endParaRPr lang="es-AR" dirty="0" smtClean="0"/>
          </a:p>
          <a:p>
            <a:r>
              <a:rPr lang="es-AR" dirty="0" smtClean="0"/>
              <a:t>Usarlo cuando: </a:t>
            </a:r>
          </a:p>
          <a:p>
            <a:r>
              <a:rPr lang="es-AR" dirty="0" smtClean="0"/>
              <a:t>P(conflicto) = BAJA &amp;</a:t>
            </a:r>
            <a:r>
              <a:rPr lang="es-AR" baseline="0" dirty="0" smtClean="0"/>
              <a:t> P(Costo) = BAJA</a:t>
            </a:r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21</a:t>
            </a:fld>
            <a:endParaRPr lang="es-A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Previene conflictos, no deja que ocurran.</a:t>
            </a:r>
          </a:p>
          <a:p>
            <a:r>
              <a:rPr lang="es-AR" dirty="0" smtClean="0"/>
              <a:t>“Intente mas tarde” </a:t>
            </a:r>
            <a:r>
              <a:rPr lang="es-AR" dirty="0" smtClean="0">
                <a:sym typeface="Wingdings" pitchFamily="2" charset="2"/>
              </a:rPr>
              <a:t>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Usarlo cuando: </a:t>
            </a:r>
          </a:p>
          <a:p>
            <a:pPr marL="231115" indent="-231115">
              <a:buAutoNum type="arabicParenR"/>
            </a:pPr>
            <a:r>
              <a:rPr lang="es-AR" dirty="0" smtClean="0"/>
              <a:t>P(conflicto) = ALTA &amp;</a:t>
            </a:r>
            <a:r>
              <a:rPr lang="es-AR" baseline="0" dirty="0" smtClean="0"/>
              <a:t> P(Costo) = ALTA</a:t>
            </a:r>
          </a:p>
          <a:p>
            <a:pPr marL="231115" indent="-231115">
              <a:buAutoNum type="arabicParenR"/>
            </a:pPr>
            <a:r>
              <a:rPr lang="es-AR" baseline="0" dirty="0" smtClean="0"/>
              <a:t>Nunca se quiere pagar el costo. 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22</a:t>
            </a:fld>
            <a:endParaRPr lang="es-A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Comentar cuales son las alternativas</a:t>
            </a:r>
            <a:r>
              <a:rPr lang="es-AR" baseline="0" dirty="0" smtClean="0"/>
              <a:t> a la hora de persistir nuestros objetos:</a:t>
            </a:r>
          </a:p>
          <a:p>
            <a:r>
              <a:rPr lang="es-ES" dirty="0" smtClean="0"/>
              <a:t>- </a:t>
            </a:r>
            <a:r>
              <a:rPr lang="es-ES" dirty="0" err="1" smtClean="0"/>
              <a:t>serialización</a:t>
            </a:r>
            <a:r>
              <a:rPr lang="es-ES" dirty="0" smtClean="0"/>
              <a:t> (</a:t>
            </a:r>
            <a:r>
              <a:rPr lang="es-ES" dirty="0" err="1" smtClean="0"/>
              <a:t>Leng</a:t>
            </a:r>
            <a:r>
              <a:rPr lang="es-ES" dirty="0" smtClean="0"/>
              <a:t> o XML o Propia)</a:t>
            </a:r>
          </a:p>
          <a:p>
            <a:r>
              <a:rPr lang="es-ES" dirty="0" smtClean="0"/>
              <a:t>- prevalencia</a:t>
            </a:r>
          </a:p>
          <a:p>
            <a:r>
              <a:rPr lang="es-ES" dirty="0" smtClean="0"/>
              <a:t>- OODBMS</a:t>
            </a:r>
          </a:p>
          <a:p>
            <a:r>
              <a:rPr lang="es-ES" dirty="0" smtClean="0"/>
              <a:t>- RDBMS</a:t>
            </a:r>
          </a:p>
          <a:p>
            <a:r>
              <a:rPr lang="es-ES" dirty="0" smtClean="0"/>
              <a:t>- </a:t>
            </a:r>
            <a:r>
              <a:rPr lang="es-ES" dirty="0" err="1" smtClean="0"/>
              <a:t>NoSQL</a:t>
            </a:r>
            <a:endParaRPr lang="es-ES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2</a:t>
            </a:fld>
            <a:endParaRPr lang="es-A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En que medio estamos </a:t>
            </a:r>
            <a:r>
              <a:rPr lang="es-AR" dirty="0" err="1" smtClean="0"/>
              <a:t>lockeando</a:t>
            </a:r>
            <a:r>
              <a:rPr lang="es-AR" dirty="0" smtClean="0"/>
              <a:t> aquí?</a:t>
            </a:r>
          </a:p>
          <a:p>
            <a:endParaRPr lang="es-AR" dirty="0" smtClean="0"/>
          </a:p>
          <a:p>
            <a:r>
              <a:rPr lang="es-AR" dirty="0" smtClean="0"/>
              <a:t>Notas: </a:t>
            </a:r>
          </a:p>
          <a:p>
            <a:r>
              <a:rPr lang="es-AR" dirty="0" smtClean="0"/>
              <a:t>-</a:t>
            </a:r>
            <a:r>
              <a:rPr lang="es-AR" dirty="0" err="1" smtClean="0"/>
              <a:t>TicketAgent</a:t>
            </a:r>
            <a:r>
              <a:rPr lang="es-AR" dirty="0" smtClean="0"/>
              <a:t> significa boletero en castellano</a:t>
            </a:r>
          </a:p>
          <a:p>
            <a:r>
              <a:rPr lang="es-AR" dirty="0" smtClean="0"/>
              <a:t>-</a:t>
            </a:r>
            <a:r>
              <a:rPr lang="es-AR" dirty="0" err="1" smtClean="0"/>
              <a:t>ticketOffice</a:t>
            </a:r>
            <a:r>
              <a:rPr lang="es-AR" dirty="0" smtClean="0"/>
              <a:t> es el “</a:t>
            </a:r>
            <a:r>
              <a:rPr lang="es-AR" dirty="0" err="1" smtClean="0"/>
              <a:t>Repository</a:t>
            </a:r>
            <a:r>
              <a:rPr lang="es-AR" dirty="0" smtClean="0"/>
              <a:t>” de Tickets (su</a:t>
            </a:r>
            <a:r>
              <a:rPr lang="es-AR" baseline="0" dirty="0" smtClean="0"/>
              <a:t> traducción es </a:t>
            </a:r>
            <a:r>
              <a:rPr lang="es-AR" baseline="0" dirty="0" err="1" smtClean="0"/>
              <a:t>boleteria</a:t>
            </a:r>
            <a:r>
              <a:rPr lang="es-AR" dirty="0" smtClean="0"/>
              <a:t>).</a:t>
            </a:r>
          </a:p>
          <a:p>
            <a:r>
              <a:rPr lang="es-AR" dirty="0" smtClean="0"/>
              <a:t>-n</a:t>
            </a:r>
            <a:r>
              <a:rPr lang="es-ES" dirty="0" err="1" smtClean="0"/>
              <a:t>extTicket</a:t>
            </a:r>
            <a:r>
              <a:rPr lang="es-ES" dirty="0" smtClean="0"/>
              <a:t> incrementa el ultimo ticket que dio y lo retorna (o sea hace un </a:t>
            </a:r>
            <a:r>
              <a:rPr lang="es-AR" dirty="0" smtClean="0"/>
              <a:t>"</a:t>
            </a:r>
            <a:r>
              <a:rPr lang="es-AR" dirty="0" err="1" smtClean="0"/>
              <a:t>update</a:t>
            </a:r>
            <a:r>
              <a:rPr lang="es-AR" dirty="0" smtClean="0"/>
              <a:t>" en la "base").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23</a:t>
            </a:fld>
            <a:endParaRPr lang="es-A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Si </a:t>
            </a:r>
            <a:r>
              <a:rPr lang="es-AR" noProof="0" dirty="0" err="1" smtClean="0"/>
              <a:t>lockeamos</a:t>
            </a:r>
            <a:r>
              <a:rPr lang="es-AR" noProof="0" dirty="0" smtClean="0"/>
              <a:t> en</a:t>
            </a:r>
            <a:r>
              <a:rPr lang="es-AR" baseline="0" noProof="0" dirty="0" smtClean="0"/>
              <a:t> el medio no persistente, solo vamos a </a:t>
            </a:r>
            <a:r>
              <a:rPr lang="es-AR" baseline="0" noProof="0" dirty="0" err="1" smtClean="0"/>
              <a:t>lockear</a:t>
            </a:r>
            <a:r>
              <a:rPr lang="es-AR" baseline="0" noProof="0" dirty="0" smtClean="0"/>
              <a:t> a los procesos que vivan en ese entorno.</a:t>
            </a:r>
          </a:p>
          <a:p>
            <a:r>
              <a:rPr lang="es-AR" baseline="0" noProof="0" dirty="0" smtClean="0"/>
              <a:t>En la realidad, tenemos varios de esos entornos (Por ejemplo cada </a:t>
            </a:r>
            <a:r>
              <a:rPr lang="es-AR" baseline="0" noProof="0" dirty="0" err="1" smtClean="0"/>
              <a:t>session</a:t>
            </a:r>
            <a:r>
              <a:rPr lang="es-AR" baseline="0" noProof="0" dirty="0" smtClean="0"/>
              <a:t> con un usuario diferente).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Siempre deberemos poner el </a:t>
            </a:r>
            <a:r>
              <a:rPr lang="es-AR" baseline="0" noProof="0" dirty="0" err="1" smtClean="0"/>
              <a:t>locking</a:t>
            </a:r>
            <a:r>
              <a:rPr lang="es-AR" baseline="0" noProof="0" dirty="0" smtClean="0"/>
              <a:t> en el “recurso compartido” (que en este caso es la </a:t>
            </a:r>
            <a:r>
              <a:rPr lang="es-AR" baseline="0" noProof="0" dirty="0" err="1" smtClean="0"/>
              <a:t>version</a:t>
            </a:r>
            <a:r>
              <a:rPr lang="es-AR" baseline="0" noProof="0" dirty="0" smtClean="0"/>
              <a:t> persistente del objeto)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Por ejemplo en el caso de que el medio no persistente sea java o </a:t>
            </a:r>
            <a:r>
              <a:rPr lang="es-AR" baseline="0" noProof="0" dirty="0" err="1" smtClean="0"/>
              <a:t>.net</a:t>
            </a:r>
            <a:r>
              <a:rPr lang="es-AR" baseline="0" noProof="0" dirty="0" smtClean="0"/>
              <a:t> y el medio persistente una RDBMS, esto significa, que deberemos utilizar </a:t>
            </a:r>
            <a:r>
              <a:rPr lang="es-AR" baseline="0" noProof="0" dirty="0" err="1" smtClean="0"/>
              <a:t>locks</a:t>
            </a:r>
            <a:r>
              <a:rPr lang="es-AR" baseline="0" noProof="0" dirty="0" smtClean="0"/>
              <a:t> a nivel de la RDBMS, y no e de java o </a:t>
            </a:r>
            <a:r>
              <a:rPr lang="es-AR" baseline="0" noProof="0" dirty="0" err="1" smtClean="0"/>
              <a:t>.net</a:t>
            </a:r>
            <a:r>
              <a:rPr lang="es-AR" baseline="0" noProof="0" dirty="0" smtClean="0"/>
              <a:t>.</a:t>
            </a:r>
          </a:p>
          <a:p>
            <a:endParaRPr lang="es-AR" baseline="0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24</a:t>
            </a:fld>
            <a:endParaRPr lang="es-AR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25</a:t>
            </a:fld>
            <a:endParaRPr lang="es-A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26</a:t>
            </a:fld>
            <a:endParaRPr lang="es-A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27</a:t>
            </a:fld>
            <a:endParaRPr lang="es-A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err="1" smtClean="0"/>
              <a:t>Repository</a:t>
            </a:r>
            <a:r>
              <a:rPr lang="es-AR" dirty="0" smtClean="0"/>
              <a:t> </a:t>
            </a:r>
            <a:r>
              <a:rPr lang="es-AR" dirty="0" err="1" smtClean="0"/>
              <a:t>Pattern</a:t>
            </a:r>
            <a:r>
              <a:rPr lang="es-AR" dirty="0" smtClean="0"/>
              <a:t>, muy parecido a el famoso DAO para los </a:t>
            </a:r>
            <a:r>
              <a:rPr lang="es-AR" dirty="0" err="1" smtClean="0"/>
              <a:t>javaleros</a:t>
            </a:r>
            <a:r>
              <a:rPr lang="es-AR" dirty="0" smtClean="0"/>
              <a:t> (impuesto por </a:t>
            </a:r>
            <a:r>
              <a:rPr lang="es-AR" dirty="0" err="1" smtClean="0"/>
              <a:t>sun</a:t>
            </a:r>
            <a:r>
              <a:rPr lang="es-AR" dirty="0" smtClean="0"/>
              <a:t> en su libro de J2EE </a:t>
            </a:r>
            <a:r>
              <a:rPr lang="es-AR" dirty="0" err="1" smtClean="0"/>
              <a:t>patterns</a:t>
            </a:r>
            <a:r>
              <a:rPr lang="es-AR" dirty="0" smtClean="0"/>
              <a:t>) ,</a:t>
            </a:r>
            <a:r>
              <a:rPr lang="es-AR" baseline="0" dirty="0" smtClean="0"/>
              <a:t> el cambio fundamental esta en el enfoque que tiene el </a:t>
            </a:r>
            <a:r>
              <a:rPr lang="es-AR" baseline="0" dirty="0" err="1" smtClean="0"/>
              <a:t>repository</a:t>
            </a:r>
            <a:r>
              <a:rPr lang="es-AR" baseline="0" dirty="0" smtClean="0"/>
              <a:t> en el dominio, y el </a:t>
            </a:r>
            <a:r>
              <a:rPr lang="es-AR" baseline="0" dirty="0" err="1" smtClean="0"/>
              <a:t>dao</a:t>
            </a:r>
            <a:r>
              <a:rPr lang="es-AR" baseline="0" dirty="0" smtClean="0"/>
              <a:t> en la persistencia</a:t>
            </a:r>
          </a:p>
          <a:p>
            <a:endParaRPr lang="es-AR" baseline="0" dirty="0" smtClean="0"/>
          </a:p>
          <a:p>
            <a:r>
              <a:rPr lang="es-AR" baseline="0" dirty="0" smtClean="0"/>
              <a:t>La idea del </a:t>
            </a:r>
            <a:r>
              <a:rPr lang="es-AR" baseline="0" dirty="0" err="1" smtClean="0"/>
              <a:t>repository</a:t>
            </a:r>
            <a:r>
              <a:rPr lang="es-AR" baseline="0" dirty="0" smtClean="0"/>
              <a:t> es el de un objeto que representa al conjunto (set) de entidades de determinado tipo. Es decir tiene la apariencia de una colección (en su interfaz) podemos ver métodos del estilo: </a:t>
            </a:r>
          </a:p>
          <a:p>
            <a:pPr>
              <a:buFontTx/>
              <a:buChar char="-"/>
            </a:pPr>
            <a:r>
              <a:rPr lang="es-AR" baseline="0" dirty="0" err="1" smtClean="0"/>
              <a:t>add</a:t>
            </a:r>
            <a:endParaRPr lang="es-AR" baseline="0" dirty="0" smtClean="0"/>
          </a:p>
          <a:p>
            <a:pPr>
              <a:buFontTx/>
              <a:buChar char="-"/>
            </a:pPr>
            <a:r>
              <a:rPr lang="es-AR" dirty="0" err="1" smtClean="0"/>
              <a:t>remove</a:t>
            </a:r>
            <a:endParaRPr lang="es-AR" dirty="0" smtClean="0"/>
          </a:p>
          <a:p>
            <a:pPr>
              <a:buFontTx/>
              <a:buChar char="-"/>
            </a:pPr>
            <a:r>
              <a:rPr lang="es-AR" dirty="0" smtClean="0"/>
              <a:t>Y luego </a:t>
            </a:r>
            <a:r>
              <a:rPr lang="es-AR" dirty="0" err="1" smtClean="0"/>
              <a:t>queries</a:t>
            </a:r>
            <a:r>
              <a:rPr lang="es-AR" dirty="0" smtClean="0"/>
              <a:t> </a:t>
            </a:r>
            <a:r>
              <a:rPr lang="es-AR" dirty="0" err="1" smtClean="0"/>
              <a:t>methods</a:t>
            </a:r>
            <a:r>
              <a:rPr lang="es-AR" dirty="0" smtClean="0"/>
              <a:t> particulares</a:t>
            </a:r>
            <a:r>
              <a:rPr lang="es-AR" baseline="0" dirty="0" smtClean="0"/>
              <a:t> a gusto. Ej: supongamos que portfolio es nuestro repo, podríamos tener métodos como:  </a:t>
            </a:r>
            <a:r>
              <a:rPr lang="es-AR" baseline="0" dirty="0" err="1" smtClean="0"/>
              <a:t>completedProjects</a:t>
            </a:r>
            <a:r>
              <a:rPr lang="es-AR" baseline="0" dirty="0" smtClean="0"/>
              <a:t>() o </a:t>
            </a:r>
            <a:r>
              <a:rPr lang="es-AR" baseline="0" dirty="0" err="1" smtClean="0"/>
              <a:t>projectsThatStartedBefore</a:t>
            </a:r>
            <a:r>
              <a:rPr lang="es-AR" baseline="0" dirty="0" smtClean="0"/>
              <a:t>(</a:t>
            </a:r>
            <a:r>
              <a:rPr lang="es-AR" baseline="0" dirty="0" err="1" smtClean="0"/>
              <a:t>aDate</a:t>
            </a:r>
            <a:r>
              <a:rPr lang="es-AR" baseline="0" dirty="0" smtClean="0"/>
              <a:t>) o </a:t>
            </a:r>
            <a:r>
              <a:rPr lang="es-AR" baseline="0" dirty="0" err="1" smtClean="0"/>
              <a:t>totalOfProjects</a:t>
            </a:r>
            <a:r>
              <a:rPr lang="es-AR" baseline="0" dirty="0" smtClean="0"/>
              <a:t>()</a:t>
            </a:r>
          </a:p>
          <a:p>
            <a:pPr>
              <a:buFontTx/>
              <a:buChar char="-"/>
            </a:pPr>
            <a:endParaRPr lang="es-AR" baseline="0" dirty="0" smtClean="0"/>
          </a:p>
          <a:p>
            <a:pPr>
              <a:buFontTx/>
              <a:buNone/>
            </a:pPr>
            <a:r>
              <a:rPr lang="es-AR" baseline="0" dirty="0" smtClean="0"/>
              <a:t>En cambio el estilo de DAO esta mas particularmente orientado a una base de datos (y particularmente a una RDBMS) y se ven métodos como (suponiendo </a:t>
            </a:r>
            <a:r>
              <a:rPr lang="es-AR" baseline="0" dirty="0" err="1" smtClean="0"/>
              <a:t>ProjectsDAO</a:t>
            </a:r>
            <a:r>
              <a:rPr lang="es-AR" baseline="0" dirty="0" smtClean="0"/>
              <a:t>): </a:t>
            </a:r>
            <a:r>
              <a:rPr lang="es-AR" baseline="0" dirty="0" err="1" smtClean="0"/>
              <a:t>save</a:t>
            </a:r>
            <a:r>
              <a:rPr lang="es-AR" baseline="0" dirty="0" smtClean="0"/>
              <a:t>(</a:t>
            </a:r>
            <a:r>
              <a:rPr lang="es-AR" baseline="0" dirty="0" err="1" smtClean="0"/>
              <a:t>aProject</a:t>
            </a:r>
            <a:r>
              <a:rPr lang="es-AR" baseline="0" dirty="0" smtClean="0"/>
              <a:t>) , </a:t>
            </a:r>
            <a:r>
              <a:rPr lang="es-AR" baseline="0" dirty="0" err="1" smtClean="0"/>
              <a:t>update</a:t>
            </a:r>
            <a:r>
              <a:rPr lang="es-AR" baseline="0" dirty="0" smtClean="0"/>
              <a:t>(</a:t>
            </a:r>
            <a:r>
              <a:rPr lang="es-AR" baseline="0" dirty="0" err="1" smtClean="0"/>
              <a:t>aProject</a:t>
            </a:r>
            <a:r>
              <a:rPr lang="es-AR" baseline="0" dirty="0" smtClean="0"/>
              <a:t>), </a:t>
            </a:r>
            <a:r>
              <a:rPr lang="es-AR" baseline="0" dirty="0" err="1" smtClean="0"/>
              <a:t>delete</a:t>
            </a:r>
            <a:r>
              <a:rPr lang="es-AR" baseline="0" dirty="0" smtClean="0"/>
              <a:t>(</a:t>
            </a:r>
            <a:r>
              <a:rPr lang="es-AR" baseline="0" dirty="0" err="1" smtClean="0"/>
              <a:t>aProject</a:t>
            </a:r>
            <a:r>
              <a:rPr lang="es-AR" baseline="0" dirty="0" smtClean="0"/>
              <a:t>), </a:t>
            </a:r>
            <a:r>
              <a:rPr lang="es-AR" baseline="0" dirty="0" err="1" smtClean="0"/>
              <a:t>findByName</a:t>
            </a:r>
            <a:r>
              <a:rPr lang="es-AR" baseline="0" dirty="0" smtClean="0"/>
              <a:t>(</a:t>
            </a:r>
            <a:r>
              <a:rPr lang="es-AR" baseline="0" dirty="0" err="1" smtClean="0"/>
              <a:t>aProjectName</a:t>
            </a:r>
            <a:r>
              <a:rPr lang="es-AR" baseline="0" dirty="0" smtClean="0"/>
              <a:t>), </a:t>
            </a:r>
            <a:r>
              <a:rPr lang="es-AR" baseline="0" dirty="0" err="1" smtClean="0"/>
              <a:t>findCompletedProjects</a:t>
            </a:r>
            <a:r>
              <a:rPr lang="es-AR" baseline="0" dirty="0" smtClean="0"/>
              <a:t>()</a:t>
            </a:r>
          </a:p>
          <a:p>
            <a:pPr>
              <a:buFontTx/>
              <a:buNone/>
            </a:pPr>
            <a:endParaRPr lang="es-AR" baseline="0" dirty="0" smtClean="0"/>
          </a:p>
          <a:p>
            <a:pPr>
              <a:buFontTx/>
              <a:buNone/>
            </a:pPr>
            <a:r>
              <a:rPr lang="es-AR" baseline="0" dirty="0" smtClean="0"/>
              <a:t>Creemos que el estilo del </a:t>
            </a:r>
            <a:r>
              <a:rPr lang="es-AR" baseline="0" dirty="0" err="1" smtClean="0"/>
              <a:t>repository</a:t>
            </a:r>
            <a:r>
              <a:rPr lang="es-AR" baseline="0" dirty="0" smtClean="0"/>
              <a:t> nos ayuda mucho mejor a hacer que la capa de domino sea agnóstica de cómo se persisten las cosas. Y además fomenta a pensar mas en términos de conceptos del dominio. (en vez de pensar en </a:t>
            </a:r>
            <a:r>
              <a:rPr lang="es-AR" baseline="0" dirty="0" err="1" smtClean="0"/>
              <a:t>ProjectsDAO</a:t>
            </a:r>
            <a:r>
              <a:rPr lang="es-AR" baseline="0" dirty="0" smtClean="0"/>
              <a:t> pensamos en un Portfolio, en vez de </a:t>
            </a:r>
            <a:r>
              <a:rPr lang="es-AR" baseline="0" dirty="0" err="1" smtClean="0"/>
              <a:t>ClientesDAO</a:t>
            </a:r>
            <a:r>
              <a:rPr lang="es-AR" baseline="0" dirty="0" smtClean="0"/>
              <a:t>, pensamos en </a:t>
            </a:r>
            <a:r>
              <a:rPr lang="es-AR" baseline="0" dirty="0" err="1" smtClean="0"/>
              <a:t>CarteraDeClientes</a:t>
            </a:r>
            <a:r>
              <a:rPr lang="es-AR" baseline="0" dirty="0" smtClean="0"/>
              <a:t>, es decir, en cosas que existen en nuestro dominio)</a:t>
            </a:r>
          </a:p>
          <a:p>
            <a:pPr>
              <a:buFontTx/>
              <a:buNone/>
            </a:pPr>
            <a:endParaRPr lang="es-AR" baseline="0" dirty="0" smtClean="0"/>
          </a:p>
          <a:p>
            <a:pPr>
              <a:buFontTx/>
              <a:buNone/>
            </a:pPr>
            <a:r>
              <a:rPr lang="es-AR" baseline="0" dirty="0" smtClean="0"/>
              <a:t>El rol de ambos </a:t>
            </a:r>
            <a:r>
              <a:rPr lang="es-AR" baseline="0" dirty="0" err="1" smtClean="0"/>
              <a:t>patterns</a:t>
            </a:r>
            <a:r>
              <a:rPr lang="es-AR" baseline="0" dirty="0" smtClean="0"/>
              <a:t> es el mismo, desacoplar modelo de domino de la tecnología de persistencia. Son lo que realmente separan las capas.</a:t>
            </a:r>
          </a:p>
          <a:p>
            <a:pPr>
              <a:buFontTx/>
              <a:buNone/>
            </a:pPr>
            <a:endParaRPr lang="es-AR" baseline="0" dirty="0" smtClean="0"/>
          </a:p>
          <a:p>
            <a:pPr>
              <a:buFontTx/>
              <a:buNone/>
            </a:pPr>
            <a:r>
              <a:rPr lang="es-AR" baseline="0" dirty="0" smtClean="0"/>
              <a:t>En general, definimos la interfaz del </a:t>
            </a:r>
            <a:r>
              <a:rPr lang="es-AR" baseline="0" dirty="0" err="1" smtClean="0"/>
              <a:t>repository</a:t>
            </a:r>
            <a:r>
              <a:rPr lang="es-AR" baseline="0" dirty="0" smtClean="0"/>
              <a:t> en la capa de dominio. Y la implementación en la capa de persistencia. Esto se conoce con el nombre de </a:t>
            </a:r>
            <a:r>
              <a:rPr lang="es-AR" baseline="0" dirty="0" err="1" smtClean="0"/>
              <a:t>separatedInterface</a:t>
            </a:r>
            <a:r>
              <a:rPr lang="es-AR" baseline="0" dirty="0" smtClean="0"/>
              <a:t> (ver PEAA de </a:t>
            </a:r>
            <a:r>
              <a:rPr lang="es-AR" baseline="0" dirty="0" err="1" smtClean="0"/>
              <a:t>fowler</a:t>
            </a:r>
            <a:r>
              <a:rPr lang="es-AR" baseline="0" dirty="0" smtClean="0"/>
              <a:t>). Es como que en el dominio dejamos algunos “enchufes” para que alguna otra capa se conecte.</a:t>
            </a:r>
          </a:p>
          <a:p>
            <a:pPr>
              <a:buFontTx/>
              <a:buNone/>
            </a:pPr>
            <a:endParaRPr lang="es-AR" baseline="0" dirty="0" smtClean="0"/>
          </a:p>
          <a:p>
            <a:pPr>
              <a:buFontTx/>
              <a:buNone/>
            </a:pPr>
            <a:r>
              <a:rPr lang="es-AR" baseline="0" dirty="0" smtClean="0"/>
              <a:t>En cuanto a nombres: </a:t>
            </a:r>
          </a:p>
          <a:p>
            <a:pPr>
              <a:buFontTx/>
              <a:buNone/>
            </a:pPr>
            <a:endParaRPr lang="es-AR" baseline="0" dirty="0" smtClean="0"/>
          </a:p>
          <a:p>
            <a:pPr>
              <a:buFontTx/>
              <a:buNone/>
            </a:pPr>
            <a:r>
              <a:rPr lang="es-AR" baseline="0" dirty="0" smtClean="0"/>
              <a:t>Que en el nombre aparezca </a:t>
            </a:r>
            <a:r>
              <a:rPr lang="es-AR" baseline="0" dirty="0" err="1" smtClean="0"/>
              <a:t>Repository</a:t>
            </a:r>
            <a:r>
              <a:rPr lang="es-AR" baseline="0" dirty="0" smtClean="0"/>
              <a:t> o DAO provoca que en el dominio aparezca conocimiento sobre cuestiones de persistencia, que no deberían aparecer. Por eso preferimos un estilo </a:t>
            </a:r>
            <a:r>
              <a:rPr lang="es-AR" baseline="0" dirty="0" err="1" smtClean="0"/>
              <a:t>repository</a:t>
            </a:r>
            <a:r>
              <a:rPr lang="es-AR" baseline="0" dirty="0" smtClean="0"/>
              <a:t> pero en el nombre tratar de encontrar algo en nuestro dominio que represente a ese conjunto.</a:t>
            </a:r>
          </a:p>
          <a:p>
            <a:pPr>
              <a:buFontTx/>
              <a:buNone/>
            </a:pPr>
            <a:r>
              <a:rPr lang="es-AR" baseline="0" dirty="0" smtClean="0"/>
              <a:t>Solo el que implemente la interfaz del repo tendrá algo en su nombre que deschabe que hace para persistirlos (y vivirá en otra capa).</a:t>
            </a:r>
          </a:p>
          <a:p>
            <a:pPr>
              <a:buFontTx/>
              <a:buNone/>
            </a:pPr>
            <a:endParaRPr lang="es-AR" baseline="0" dirty="0" smtClean="0"/>
          </a:p>
          <a:p>
            <a:pPr>
              <a:buFontTx/>
              <a:buNone/>
            </a:pPr>
            <a:r>
              <a:rPr lang="es-AR" baseline="0" dirty="0" smtClean="0"/>
              <a:t>Como regla general 1: Tratamos siempre de no usar nombres de clases o interfaces con nombres de patrones.  (al cliente del </a:t>
            </a:r>
            <a:r>
              <a:rPr lang="es-AR" baseline="0" dirty="0" err="1" smtClean="0"/>
              <a:t>codigo</a:t>
            </a:r>
            <a:r>
              <a:rPr lang="es-AR" baseline="0" dirty="0" smtClean="0"/>
              <a:t> no le importa que patrones usemos, </a:t>
            </a:r>
            <a:r>
              <a:rPr lang="es-AR" baseline="0" dirty="0" err="1" smtClean="0"/>
              <a:t>ademas</a:t>
            </a:r>
            <a:r>
              <a:rPr lang="es-AR" baseline="0" dirty="0" smtClean="0"/>
              <a:t> un sistema puede </a:t>
            </a:r>
            <a:r>
              <a:rPr lang="es-AR" baseline="0" dirty="0" err="1" smtClean="0"/>
              <a:t>evolcuioar</a:t>
            </a:r>
            <a:r>
              <a:rPr lang="es-AR" baseline="0" dirty="0" smtClean="0"/>
              <a:t> y cambiar de </a:t>
            </a:r>
            <a:r>
              <a:rPr lang="es-AR" baseline="0" dirty="0" err="1" smtClean="0"/>
              <a:t>patron</a:t>
            </a:r>
            <a:r>
              <a:rPr lang="es-AR" baseline="0" dirty="0" smtClean="0"/>
              <a:t>)</a:t>
            </a:r>
          </a:p>
          <a:p>
            <a:pPr>
              <a:buFontTx/>
              <a:buNone/>
            </a:pPr>
            <a:endParaRPr lang="es-AR" baseline="0" dirty="0" smtClean="0"/>
          </a:p>
          <a:p>
            <a:pPr>
              <a:buFontTx/>
              <a:buNone/>
            </a:pPr>
            <a:r>
              <a:rPr lang="es-AR" baseline="0" dirty="0" smtClean="0"/>
              <a:t>Como regla general 2: evitamos usar palabras </a:t>
            </a:r>
            <a:r>
              <a:rPr lang="es-AR" baseline="0" dirty="0" err="1" smtClean="0"/>
              <a:t>genericas</a:t>
            </a:r>
            <a:r>
              <a:rPr lang="es-AR" baseline="0" dirty="0" smtClean="0"/>
              <a:t> que no nos aportan nada. Ejemplos de palabras </a:t>
            </a:r>
            <a:r>
              <a:rPr lang="es-AR" baseline="0" dirty="0" err="1" smtClean="0"/>
              <a:t>genericas</a:t>
            </a:r>
            <a:r>
              <a:rPr lang="es-AR" baseline="0" dirty="0" smtClean="0"/>
              <a:t>: “data”, “</a:t>
            </a:r>
            <a:r>
              <a:rPr lang="es-AR" baseline="0" dirty="0" err="1" smtClean="0"/>
              <a:t>access</a:t>
            </a:r>
            <a:r>
              <a:rPr lang="es-AR" baseline="0" dirty="0" smtClean="0"/>
              <a:t>”, “</a:t>
            </a:r>
            <a:r>
              <a:rPr lang="es-AR" baseline="0" dirty="0" err="1" smtClean="0"/>
              <a:t>object</a:t>
            </a:r>
            <a:r>
              <a:rPr lang="es-AR" baseline="0" dirty="0" smtClean="0"/>
              <a:t>”, “manager” (este punto descarta llamar a una clase </a:t>
            </a:r>
            <a:r>
              <a:rPr lang="es-AR" baseline="0" dirty="0" err="1" smtClean="0"/>
              <a:t>ProjectsDAO</a:t>
            </a:r>
            <a:r>
              <a:rPr lang="es-AR" baseline="0" dirty="0" smtClean="0"/>
              <a:t>)</a:t>
            </a:r>
          </a:p>
          <a:p>
            <a:pPr>
              <a:buFontTx/>
              <a:buNone/>
            </a:pPr>
            <a:endParaRPr lang="es-A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28</a:t>
            </a:fld>
            <a:endParaRPr lang="es-AR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Tenemos que encontrar algo en nuestro dominio</a:t>
            </a:r>
            <a:r>
              <a:rPr lang="es-AR" baseline="0" dirty="0" smtClean="0"/>
              <a:t> que ya cumple ese rol.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29</a:t>
            </a:fld>
            <a:endParaRPr lang="es-AR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Básicamente tenemos el </a:t>
            </a:r>
            <a:r>
              <a:rPr lang="es-AR" dirty="0" err="1" smtClean="0"/>
              <a:t>add</a:t>
            </a:r>
            <a:r>
              <a:rPr lang="es-AR" dirty="0" smtClean="0"/>
              <a:t> y el </a:t>
            </a:r>
            <a:r>
              <a:rPr lang="es-AR" dirty="0" err="1" smtClean="0"/>
              <a:t>remove</a:t>
            </a:r>
            <a:r>
              <a:rPr lang="es-AR" dirty="0" smtClean="0"/>
              <a:t> y luego </a:t>
            </a:r>
            <a:r>
              <a:rPr lang="es-AR" dirty="0" err="1" smtClean="0"/>
              <a:t>query</a:t>
            </a:r>
            <a:r>
              <a:rPr lang="es-AR" dirty="0" smtClean="0"/>
              <a:t> </a:t>
            </a:r>
            <a:r>
              <a:rPr lang="es-AR" dirty="0" err="1" smtClean="0"/>
              <a:t>methods</a:t>
            </a:r>
            <a:r>
              <a:rPr lang="es-AR" dirty="0" smtClean="0"/>
              <a:t> a gusto.</a:t>
            </a:r>
          </a:p>
          <a:p>
            <a:endParaRPr lang="es-AR" dirty="0" smtClean="0"/>
          </a:p>
          <a:p>
            <a:r>
              <a:rPr lang="es-AR" dirty="0" smtClean="0"/>
              <a:t>Podríamos</a:t>
            </a:r>
            <a:r>
              <a:rPr lang="es-AR" baseline="0" dirty="0" smtClean="0"/>
              <a:t> permitir si corresponde o lo requerimos algún </a:t>
            </a:r>
            <a:r>
              <a:rPr lang="es-AR" baseline="0" dirty="0" err="1" smtClean="0"/>
              <a:t>query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method</a:t>
            </a:r>
            <a:r>
              <a:rPr lang="es-AR" baseline="0" dirty="0" smtClean="0"/>
              <a:t> que acepte a algún objeto del estilo de especificación que luego sea traducido a por ejemplo </a:t>
            </a:r>
            <a:r>
              <a:rPr lang="es-AR" baseline="0" dirty="0" err="1" smtClean="0"/>
              <a:t>sql</a:t>
            </a:r>
            <a:r>
              <a:rPr lang="es-AR" baseline="0" dirty="0" smtClean="0"/>
              <a:t> (algo así como los </a:t>
            </a:r>
            <a:r>
              <a:rPr lang="es-AR" baseline="0" dirty="0" err="1" smtClean="0"/>
              <a:t>Criteria</a:t>
            </a:r>
            <a:r>
              <a:rPr lang="es-AR" baseline="0" dirty="0" smtClean="0"/>
              <a:t> de </a:t>
            </a:r>
            <a:r>
              <a:rPr lang="es-AR" baseline="0" dirty="0" err="1" smtClean="0"/>
              <a:t>Hibernate</a:t>
            </a:r>
            <a:r>
              <a:rPr lang="es-AR" baseline="0" dirty="0" smtClean="0"/>
              <a:t>).</a:t>
            </a:r>
          </a:p>
          <a:p>
            <a:endParaRPr lang="es-AR" baseline="0" dirty="0" smtClean="0"/>
          </a:p>
          <a:p>
            <a:r>
              <a:rPr lang="es-AR" baseline="0" dirty="0" smtClean="0"/>
              <a:t>Algunos de estos </a:t>
            </a:r>
            <a:r>
              <a:rPr lang="es-AR" baseline="0" dirty="0" err="1" smtClean="0"/>
              <a:t>queries</a:t>
            </a:r>
            <a:r>
              <a:rPr lang="es-AR" baseline="0" dirty="0" smtClean="0"/>
              <a:t> se traducen a funciones de agregación en el caso que la implementación de esta interfaz sea </a:t>
            </a:r>
            <a:r>
              <a:rPr lang="es-AR" baseline="0" dirty="0" err="1" smtClean="0"/>
              <a:t>via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sql</a:t>
            </a:r>
            <a:r>
              <a:rPr lang="es-AR" baseline="0" dirty="0" smtClean="0"/>
              <a:t>. Devuelven por ejemplo el total de proyectos.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30</a:t>
            </a:fld>
            <a:endParaRPr lang="es-AR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De PEEA de </a:t>
            </a:r>
            <a:r>
              <a:rPr lang="es-AR" dirty="0" err="1" smtClean="0"/>
              <a:t>Fowler</a:t>
            </a:r>
            <a:r>
              <a:rPr lang="es-AR" dirty="0" smtClean="0"/>
              <a:t> </a:t>
            </a:r>
            <a:r>
              <a:rPr lang="es-AR" dirty="0" err="1" smtClean="0"/>
              <a:t>pag</a:t>
            </a:r>
            <a:r>
              <a:rPr lang="es-AR" dirty="0" smtClean="0"/>
              <a:t> 476</a:t>
            </a:r>
          </a:p>
          <a:p>
            <a:endParaRPr lang="es-AR" dirty="0" smtClean="0"/>
          </a:p>
          <a:p>
            <a:r>
              <a:rPr lang="es-AR" dirty="0" smtClean="0"/>
              <a:t>Consiste en poner la interfaz en un paquete y</a:t>
            </a:r>
            <a:r>
              <a:rPr lang="es-AR" baseline="0" dirty="0" smtClean="0"/>
              <a:t> la implementación en otra para evitar una dependencia de paquete no querida.</a:t>
            </a:r>
            <a:endParaRPr lang="es-AR" dirty="0" smtClean="0"/>
          </a:p>
          <a:p>
            <a:r>
              <a:rPr lang="es-AR" dirty="0" smtClean="0"/>
              <a:t>La implementación tiene una dependencia a la interface, pero no se cumple la viceversa, este </a:t>
            </a:r>
            <a:r>
              <a:rPr lang="es-AR" dirty="0" err="1" smtClean="0"/>
              <a:t>pattern</a:t>
            </a:r>
            <a:r>
              <a:rPr lang="es-AR" dirty="0" smtClean="0"/>
              <a:t> usa</a:t>
            </a:r>
            <a:r>
              <a:rPr lang="es-AR" baseline="0" dirty="0" smtClean="0"/>
              <a:t> ese hecho.</a:t>
            </a:r>
          </a:p>
          <a:p>
            <a:endParaRPr lang="es-AR" baseline="0" dirty="0" smtClean="0"/>
          </a:p>
          <a:p>
            <a:r>
              <a:rPr lang="es-AR" dirty="0" smtClean="0"/>
              <a:t>Líneas punteadas = Implementación de la interfaz</a:t>
            </a:r>
          </a:p>
          <a:p>
            <a:r>
              <a:rPr lang="es-AR" dirty="0" smtClean="0"/>
              <a:t>Líneas Naranjas = Dependencia de los paquetes</a:t>
            </a:r>
          </a:p>
          <a:p>
            <a:endParaRPr lang="es-AR" dirty="0" smtClean="0"/>
          </a:p>
          <a:p>
            <a:r>
              <a:rPr lang="es-AR" dirty="0" smtClean="0"/>
              <a:t>Si no usáramos aquí “</a:t>
            </a:r>
            <a:r>
              <a:rPr lang="es-AR" dirty="0" err="1" smtClean="0"/>
              <a:t>separated</a:t>
            </a:r>
            <a:r>
              <a:rPr lang="es-AR" dirty="0" smtClean="0"/>
              <a:t> interface” no podríamos tener esta relación de dependencias.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31</a:t>
            </a:fld>
            <a:endParaRPr lang="es-AR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Básicamente 2 cosas:</a:t>
            </a:r>
          </a:p>
          <a:p>
            <a:endParaRPr lang="es-AR" noProof="0" dirty="0" smtClean="0"/>
          </a:p>
          <a:p>
            <a:pPr>
              <a:buFontTx/>
              <a:buChar char="-"/>
            </a:pPr>
            <a:r>
              <a:rPr lang="es-AR" noProof="0" dirty="0" smtClean="0"/>
              <a:t>En</a:t>
            </a:r>
            <a:r>
              <a:rPr lang="es-AR" baseline="0" noProof="0" dirty="0" smtClean="0"/>
              <a:t> cada repo deberé testear cada uno de los </a:t>
            </a:r>
            <a:r>
              <a:rPr lang="es-AR" baseline="0" noProof="0" dirty="0" err="1" smtClean="0"/>
              <a:t>query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methods</a:t>
            </a:r>
            <a:r>
              <a:rPr lang="es-AR" baseline="0" noProof="0" dirty="0" smtClean="0"/>
              <a:t> que tenga</a:t>
            </a:r>
          </a:p>
          <a:p>
            <a:pPr>
              <a:buFontTx/>
              <a:buChar char="-"/>
            </a:pPr>
            <a:r>
              <a:rPr lang="es-AR" baseline="0" noProof="0" dirty="0" smtClean="0"/>
              <a:t>Y en el caso de estar en un ORM, deberemos probar que cada entidad se guarda bien, que no hay problemas de mapeos y que la configuración esta correcta. (Pero no podemos hacer estos </a:t>
            </a:r>
            <a:r>
              <a:rPr lang="es-AR" baseline="0" noProof="0" dirty="0" err="1" smtClean="0"/>
              <a:t>tests</a:t>
            </a:r>
            <a:r>
              <a:rPr lang="es-AR" baseline="0" noProof="0" dirty="0" smtClean="0"/>
              <a:t> repetitivamente con cada repo, hay formas de hacer esto mas genéricamente)</a:t>
            </a:r>
          </a:p>
          <a:p>
            <a:pPr>
              <a:buFontTx/>
              <a:buChar char="-"/>
            </a:pPr>
            <a:endParaRPr lang="en-US" baseline="0" noProof="0" dirty="0" smtClean="0"/>
          </a:p>
          <a:p>
            <a:pPr>
              <a:buFontTx/>
              <a:buChar char="-"/>
            </a:pPr>
            <a:r>
              <a:rPr lang="en-US" baseline="0" noProof="0" dirty="0" err="1" smtClean="0"/>
              <a:t>Aca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mostrar</a:t>
            </a:r>
            <a:r>
              <a:rPr lang="en-US" baseline="0" noProof="0" dirty="0" smtClean="0"/>
              <a:t> los </a:t>
            </a:r>
            <a:r>
              <a:rPr lang="en-US" baseline="0" noProof="0" dirty="0" err="1" smtClean="0"/>
              <a:t>ejemplos</a:t>
            </a:r>
            <a:r>
              <a:rPr lang="en-US" baseline="0" noProof="0" dirty="0" smtClean="0"/>
              <a:t> de </a:t>
            </a:r>
            <a:r>
              <a:rPr lang="en-US" baseline="0" noProof="0" dirty="0" err="1" smtClean="0"/>
              <a:t>codigo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desde</a:t>
            </a:r>
            <a:r>
              <a:rPr lang="en-US" baseline="0" noProof="0" dirty="0" smtClean="0"/>
              <a:t> eclipse</a:t>
            </a:r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32</a:t>
            </a:fld>
            <a:endParaRPr lang="es-A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Los motivos muchas veces dependen del proyecto en concreto, pero algunos son: </a:t>
            </a:r>
            <a:endParaRPr lang="en-US" dirty="0" smtClean="0"/>
          </a:p>
          <a:p>
            <a:pPr lvl="0"/>
            <a:r>
              <a:rPr lang="es-AR" dirty="0" smtClean="0"/>
              <a:t>-Existe mucha experiencia en RDBMS y en O/R </a:t>
            </a:r>
            <a:r>
              <a:rPr lang="es-AR" dirty="0" err="1" smtClean="0"/>
              <a:t>Mapping</a:t>
            </a:r>
            <a:r>
              <a:rPr lang="es-AR" dirty="0" smtClean="0"/>
              <a:t>.</a:t>
            </a:r>
            <a:endParaRPr lang="en-US" dirty="0" smtClean="0"/>
          </a:p>
          <a:p>
            <a:pPr lvl="0"/>
            <a:r>
              <a:rPr lang="es-AR" dirty="0" smtClean="0"/>
              <a:t>-ya existe previamente una base relacional. </a:t>
            </a:r>
            <a:endParaRPr lang="en-US" dirty="0" smtClean="0"/>
          </a:p>
          <a:p>
            <a:pPr lvl="0"/>
            <a:r>
              <a:rPr lang="es-AR" dirty="0" smtClean="0"/>
              <a:t>-el cliente nos obliga a utilizar una de RDBMS, porque luego quiere consumirla de otros sistemas, o hacer data </a:t>
            </a:r>
            <a:r>
              <a:rPr lang="es-AR" dirty="0" err="1" smtClean="0"/>
              <a:t>mining</a:t>
            </a:r>
            <a:r>
              <a:rPr lang="es-AR" dirty="0" smtClean="0"/>
              <a:t>, o simplemente es lo que conoce y con lo que se siente seguro.</a:t>
            </a:r>
            <a:endParaRPr lang="en-US" dirty="0" smtClean="0"/>
          </a:p>
          <a:p>
            <a:pPr lvl="0"/>
            <a:r>
              <a:rPr lang="en-US" dirty="0" smtClean="0"/>
              <a:t>-</a:t>
            </a:r>
            <a:r>
              <a:rPr lang="es-AR" dirty="0" smtClean="0"/>
              <a:t>Confianza en la madurez de las RDBMS y desconfianza en todo lo demás.</a:t>
            </a:r>
            <a:endParaRPr lang="en-US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No existe la distinción entre</a:t>
            </a:r>
            <a:r>
              <a:rPr lang="es-AR" baseline="0" dirty="0" smtClean="0"/>
              <a:t> medio persistente y no persistente, hay un solo medio, y es persistente. Cada vez que hay un “new” ese objeto será persistido mientras sea referenciado, ya que caso contrario el </a:t>
            </a:r>
            <a:r>
              <a:rPr lang="es-AR" baseline="0" dirty="0" err="1" smtClean="0"/>
              <a:t>garbage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collector</a:t>
            </a:r>
            <a:r>
              <a:rPr lang="es-AR" baseline="0" dirty="0" smtClean="0"/>
              <a:t> se encargara de eliminarlo.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5</a:t>
            </a:fld>
            <a:endParaRPr lang="es-A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Suponiendo que no tenemos</a:t>
            </a:r>
            <a:r>
              <a:rPr lang="es-AR" baseline="0" dirty="0" smtClean="0"/>
              <a:t> persistencia transparente:</a:t>
            </a:r>
            <a:endParaRPr lang="es-AR" dirty="0" smtClean="0"/>
          </a:p>
          <a:p>
            <a:r>
              <a:rPr lang="es-AR" dirty="0" smtClean="0"/>
              <a:t>Donde vive el “</a:t>
            </a:r>
            <a:r>
              <a:rPr lang="es-AR" dirty="0" err="1" smtClean="0"/>
              <a:t>save</a:t>
            </a:r>
            <a:r>
              <a:rPr lang="es-AR" dirty="0" smtClean="0"/>
              <a:t>” ? </a:t>
            </a:r>
          </a:p>
          <a:p>
            <a:r>
              <a:rPr lang="es-AR" dirty="0" smtClean="0"/>
              <a:t>A</a:t>
            </a:r>
            <a:r>
              <a:rPr lang="es-AR" baseline="0" dirty="0" smtClean="0"/>
              <a:t> quien le decimos “load” o “</a:t>
            </a:r>
            <a:r>
              <a:rPr lang="es-AR" baseline="0" dirty="0" err="1" smtClean="0"/>
              <a:t>update</a:t>
            </a:r>
            <a:r>
              <a:rPr lang="es-AR" baseline="0" dirty="0" smtClean="0"/>
              <a:t>”?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6</a:t>
            </a:fld>
            <a:endParaRPr lang="es-A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problemas que ocurren al manejar 2 espacios distintos de memoria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7</a:t>
            </a:fld>
            <a:endParaRPr lang="es-A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Tenemos que administrar</a:t>
            </a:r>
            <a:r>
              <a:rPr lang="es-AR" baseline="0" dirty="0" smtClean="0"/>
              <a:t> los objetos que materializamos.</a:t>
            </a:r>
          </a:p>
          <a:p>
            <a:r>
              <a:rPr lang="es-AR" baseline="0" dirty="0" smtClean="0"/>
              <a:t>Supongamos que como resultado de una búsqueda se termina materializando la persona “Juan </a:t>
            </a:r>
            <a:r>
              <a:rPr lang="es-AR" baseline="0" dirty="0" err="1" smtClean="0"/>
              <a:t>Perez</a:t>
            </a:r>
            <a:r>
              <a:rPr lang="es-AR" baseline="0" dirty="0" smtClean="0"/>
              <a:t>”. (la primera animación)</a:t>
            </a:r>
          </a:p>
          <a:p>
            <a:r>
              <a:rPr lang="es-AR" baseline="0" dirty="0" smtClean="0"/>
              <a:t>Luego al ratito, otra búsqueda materializa nuevamente a “Juan </a:t>
            </a:r>
            <a:r>
              <a:rPr lang="es-AR" baseline="0" dirty="0" err="1" smtClean="0"/>
              <a:t>Perez</a:t>
            </a:r>
            <a:r>
              <a:rPr lang="es-AR" baseline="0" dirty="0" smtClean="0"/>
              <a:t>”.</a:t>
            </a:r>
          </a:p>
          <a:p>
            <a:r>
              <a:rPr lang="es-AR" baseline="0" dirty="0" smtClean="0"/>
              <a:t>Si no tenemos control sobre esto, en este punto, podríamos tener a 2 objetos que representan el mismo ente de la realidad (“Juan </a:t>
            </a:r>
            <a:r>
              <a:rPr lang="es-AR" baseline="0" dirty="0" err="1" smtClean="0"/>
              <a:t>Perez</a:t>
            </a:r>
            <a:r>
              <a:rPr lang="es-AR" baseline="0" dirty="0" smtClean="0"/>
              <a:t>”), la problemática que esto </a:t>
            </a:r>
            <a:r>
              <a:rPr lang="es-AR" baseline="0" dirty="0" err="1" smtClean="0"/>
              <a:t>accarrea</a:t>
            </a:r>
            <a:r>
              <a:rPr lang="es-AR" baseline="0" dirty="0" smtClean="0"/>
              <a:t>, se ve en la animación, es decir cuando se producen actualización a esos objetos,  a cual le damos bola? Claramente se ve que se va todo a los caños. Perdemos consistencia en nuestro sistema.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8</a:t>
            </a:fld>
            <a:endParaRPr lang="es-A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POID se refiere a “Persistent Object Id”.</a:t>
            </a:r>
          </a:p>
          <a:p>
            <a:endParaRPr lang="es-AR" noProof="0" dirty="0" smtClean="0"/>
          </a:p>
          <a:p>
            <a:r>
              <a:rPr lang="es-AR" noProof="0" dirty="0" smtClean="0"/>
              <a:t>En un ORM, parte de este laburo lo hacemos manual, es decir debemos</a:t>
            </a:r>
            <a:r>
              <a:rPr lang="es-AR" baseline="0" noProof="0" dirty="0" smtClean="0"/>
              <a:t> utilizar un IdentityField. Ya que necesitaremos una columna especial para emular el POID, y mapearla a un field de nuestros objetos.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La tabla esa suele ser un diccionario/</a:t>
            </a:r>
            <a:r>
              <a:rPr lang="es-AR" baseline="0" noProof="0" dirty="0" err="1" smtClean="0"/>
              <a:t>Map</a:t>
            </a:r>
            <a:r>
              <a:rPr lang="es-AR" baseline="0" noProof="0" dirty="0" smtClean="0"/>
              <a:t> denominado por algunos autores como IdentityMap. De yapa sirve de cache.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Ahora, si en el resultado de la 2da búsqueda se requiere materializar a “Juan </a:t>
            </a:r>
            <a:r>
              <a:rPr lang="es-AR" baseline="0" noProof="0" dirty="0" err="1" smtClean="0"/>
              <a:t>Perez</a:t>
            </a:r>
            <a:r>
              <a:rPr lang="es-AR" baseline="0" noProof="0" dirty="0" smtClean="0"/>
              <a:t>”, nuestra capa de persistencia (tal vez un objeto </a:t>
            </a:r>
            <a:r>
              <a:rPr lang="es-AR" baseline="0" noProof="0" dirty="0" err="1" smtClean="0"/>
              <a:t>Broker</a:t>
            </a:r>
            <a:r>
              <a:rPr lang="es-AR" baseline="0" noProof="0" dirty="0" smtClean="0"/>
              <a:t> que la representa), primero lo buscara en el </a:t>
            </a:r>
            <a:r>
              <a:rPr lang="es-AR" baseline="0" noProof="0" dirty="0" err="1" smtClean="0"/>
              <a:t>IndetityMap</a:t>
            </a:r>
            <a:r>
              <a:rPr lang="es-AR" baseline="0" noProof="0" dirty="0" smtClean="0"/>
              <a:t>, y allí lo </a:t>
            </a:r>
            <a:r>
              <a:rPr lang="es-AR" baseline="0" noProof="0" dirty="0" err="1" smtClean="0"/>
              <a:t>encontrá</a:t>
            </a:r>
            <a:r>
              <a:rPr lang="es-AR" baseline="0" noProof="0" dirty="0" smtClean="0"/>
              <a:t>, evitando el problema de </a:t>
            </a:r>
            <a:r>
              <a:rPr lang="es-AR" baseline="0" noProof="0" dirty="0" err="1" smtClean="0"/>
              <a:t>aliasing</a:t>
            </a:r>
            <a:r>
              <a:rPr lang="es-AR" baseline="0" noProof="0" dirty="0" smtClean="0"/>
              <a:t> que se produce en la </a:t>
            </a:r>
            <a:r>
              <a:rPr lang="es-AR" baseline="0" noProof="0" dirty="0" err="1" smtClean="0"/>
              <a:t>diapo</a:t>
            </a:r>
            <a:r>
              <a:rPr lang="es-AR" baseline="0" noProof="0" dirty="0" smtClean="0"/>
              <a:t> anterior.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De esta forma, nunca que permitimos que se materialice 2 veces el mismo objeto.</a:t>
            </a:r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1C5CA-8687-4F18-A47A-EE27400CD689}" type="slidenum">
              <a:rPr lang="es-AR" smtClean="0"/>
              <a:pPr/>
              <a:t>9</a:t>
            </a:fld>
            <a:endParaRPr lang="es-A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0" y="0"/>
            <a:ext cx="640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dirty="0" smtClean="0">
                <a:latin typeface="Arial" pitchFamily="34" charset="0"/>
                <a:cs typeface="Arial" pitchFamily="34" charset="0"/>
              </a:rPr>
              <a:t>Persistencia</a:t>
            </a:r>
            <a:endParaRPr lang="es-AR" sz="6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the_leaning_tower_of_pisa_towers_galler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1447800"/>
            <a:ext cx="3429000" cy="53170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685800" y="1828800"/>
            <a:ext cx="2286000" cy="396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ounded Rectangle 1"/>
          <p:cNvSpPr/>
          <p:nvPr/>
        </p:nvSpPr>
        <p:spPr>
          <a:xfrm>
            <a:off x="457200" y="1143000"/>
            <a:ext cx="2743200" cy="51816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Rounded Rectangle 2"/>
          <p:cNvSpPr/>
          <p:nvPr/>
        </p:nvSpPr>
        <p:spPr>
          <a:xfrm>
            <a:off x="5867400" y="2743200"/>
            <a:ext cx="2971800" cy="35814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b="1" dirty="0" smtClean="0">
                <a:latin typeface="Arial" pitchFamily="34" charset="0"/>
                <a:cs typeface="Arial" pitchFamily="34" charset="0"/>
              </a:rPr>
              <a:t>¿Cuándo Escribir</a:t>
            </a:r>
            <a:r>
              <a:rPr lang="en-US" sz="5400" b="1" dirty="0" smtClean="0">
                <a:latin typeface="Arial" pitchFamily="34" charset="0"/>
                <a:cs typeface="Arial" pitchFamily="34" charset="0"/>
              </a:rPr>
              <a:t>?</a:t>
            </a:r>
            <a:endParaRPr lang="es-AR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 rot="4569071">
            <a:off x="1524000" y="4114800"/>
            <a:ext cx="838200" cy="838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lowchart: Connector 6"/>
          <p:cNvSpPr/>
          <p:nvPr/>
        </p:nvSpPr>
        <p:spPr>
          <a:xfrm rot="21432356">
            <a:off x="1307572" y="2679173"/>
            <a:ext cx="838200" cy="838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Straight Arrow Connector 7"/>
          <p:cNvCxnSpPr>
            <a:stCxn id="7" idx="4"/>
            <a:endCxn id="6" idx="2"/>
          </p:cNvCxnSpPr>
          <p:nvPr/>
        </p:nvCxnSpPr>
        <p:spPr>
          <a:xfrm rot="16200000" flipH="1">
            <a:off x="1489889" y="3774088"/>
            <a:ext cx="610108" cy="9568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-62366" y="1219200"/>
            <a:ext cx="920636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Direccion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direccion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 = </a:t>
            </a:r>
            <a:r>
              <a:rPr kumimoji="0" lang="es-AR" sz="2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new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Direccion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(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"Rivadavia"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, 4352);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persistor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.save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(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direccion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Empleado 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empleado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 = </a:t>
            </a:r>
            <a:r>
              <a:rPr kumimoji="0" lang="es-AR" sz="2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new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 Empleado(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"Juan"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, 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"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Perez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"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, 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direccion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persistor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.save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(empleado);</a:t>
            </a:r>
            <a:endParaRPr kumimoji="0" lang="es-A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b="1" dirty="0" smtClean="0">
                <a:latin typeface="Arial" pitchFamily="34" charset="0"/>
                <a:cs typeface="Arial" pitchFamily="34" charset="0"/>
              </a:rPr>
              <a:t>Opción 1.1</a:t>
            </a:r>
            <a:endParaRPr lang="es-AR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3657600"/>
            <a:ext cx="2514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i="1" dirty="0" err="1" smtClean="0"/>
              <a:t>Persistor</a:t>
            </a:r>
            <a:endParaRPr lang="es-AR" sz="2400" i="1" dirty="0"/>
          </a:p>
        </p:txBody>
      </p:sp>
      <p:sp>
        <p:nvSpPr>
          <p:cNvPr id="7" name="Rectangle 6"/>
          <p:cNvSpPr/>
          <p:nvPr/>
        </p:nvSpPr>
        <p:spPr>
          <a:xfrm>
            <a:off x="5105400" y="3657600"/>
            <a:ext cx="2895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400" b="1" i="1" dirty="0" err="1" smtClean="0"/>
              <a:t>empleado</a:t>
            </a:r>
            <a:r>
              <a:rPr lang="es-AR" sz="2400" i="1" dirty="0" err="1" smtClean="0"/>
              <a:t>:Empleado</a:t>
            </a:r>
            <a:endParaRPr lang="es-AR" sz="2400" i="1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5486400" y="5181600"/>
            <a:ext cx="18288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2820194" y="5180806"/>
            <a:ext cx="18288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0" name="Picture 2" descr="http://bigchus.com/caleidoscopia/images/2007/playmobil-minero-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38600"/>
            <a:ext cx="1752600" cy="1752601"/>
          </a:xfrm>
          <a:prstGeom prst="rect">
            <a:avLst/>
          </a:prstGeom>
          <a:noFill/>
        </p:spPr>
      </p:pic>
      <p:cxnSp>
        <p:nvCxnSpPr>
          <p:cNvPr id="22" name="Straight Arrow Connector 21"/>
          <p:cNvCxnSpPr/>
          <p:nvPr/>
        </p:nvCxnSpPr>
        <p:spPr>
          <a:xfrm>
            <a:off x="1905000" y="4953000"/>
            <a:ext cx="16002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57400" y="4572000"/>
            <a:ext cx="1282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200" dirty="0" err="1" smtClean="0">
                <a:solidFill>
                  <a:srgbClr val="00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save</a:t>
            </a:r>
            <a:r>
              <a:rPr lang="es-AR" sz="1200" dirty="0" smtClean="0">
                <a:solidFill>
                  <a:srgbClr val="00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(empleado)</a:t>
            </a:r>
            <a:endParaRPr lang="en-US" sz="12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886200" y="5562600"/>
            <a:ext cx="24384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67200" y="5257800"/>
            <a:ext cx="2209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 smtClean="0">
                <a:solidFill>
                  <a:srgbClr val="00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getValues</a:t>
            </a:r>
            <a:r>
              <a:rPr lang="es-AR" sz="1200" dirty="0" smtClean="0">
                <a:solidFill>
                  <a:srgbClr val="00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()</a:t>
            </a:r>
            <a:endParaRPr lang="en-US" sz="1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b="1" dirty="0" smtClean="0">
                <a:latin typeface="Arial" pitchFamily="34" charset="0"/>
                <a:cs typeface="Arial" pitchFamily="34" charset="0"/>
              </a:rPr>
              <a:t>Opción 1.2</a:t>
            </a:r>
            <a:endParaRPr lang="es-AR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62366" y="1219200"/>
            <a:ext cx="920636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Direccion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direccion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 = </a:t>
            </a:r>
            <a:r>
              <a:rPr kumimoji="0" lang="es-AR" sz="2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new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Direccion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(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"Rivadavia"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, 4352);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direccion</a:t>
            </a:r>
            <a:r>
              <a:rPr lang="es-AR" sz="2400" dirty="0" err="1" smtClean="0">
                <a:solidFill>
                  <a:srgbClr val="00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.save</a:t>
            </a:r>
            <a:r>
              <a:rPr lang="es-AR" sz="2400" dirty="0" smtClean="0">
                <a:solidFill>
                  <a:srgbClr val="00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()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Empleado 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empleado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 = </a:t>
            </a:r>
            <a:r>
              <a:rPr kumimoji="0" lang="es-AR" sz="2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new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 Empleado(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"Juan"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, 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"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Perez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"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, 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direccion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dirty="0" err="1" smtClean="0">
                <a:solidFill>
                  <a:srgbClr val="00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e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mpleado</a:t>
            </a:r>
            <a:r>
              <a:rPr lang="es-AR" sz="2400" dirty="0" err="1" smtClean="0">
                <a:solidFill>
                  <a:srgbClr val="00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.save</a:t>
            </a:r>
            <a:r>
              <a:rPr lang="es-AR" sz="2400" dirty="0" smtClean="0">
                <a:solidFill>
                  <a:srgbClr val="00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()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;</a:t>
            </a:r>
            <a:endParaRPr kumimoji="0" lang="es-A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4200" y="3048000"/>
            <a:ext cx="25146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i="1" dirty="0" err="1" smtClean="0"/>
              <a:t>PersisterEntity</a:t>
            </a:r>
            <a:endParaRPr lang="es-AR" sz="2400" i="1" dirty="0"/>
          </a:p>
        </p:txBody>
      </p:sp>
      <p:sp>
        <p:nvSpPr>
          <p:cNvPr id="5" name="Rectangle 4"/>
          <p:cNvSpPr/>
          <p:nvPr/>
        </p:nvSpPr>
        <p:spPr>
          <a:xfrm>
            <a:off x="914400" y="4953000"/>
            <a:ext cx="2514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i="1" dirty="0" smtClean="0"/>
              <a:t>Empleado</a:t>
            </a:r>
            <a:endParaRPr lang="es-AR" sz="2400" i="1" dirty="0"/>
          </a:p>
        </p:txBody>
      </p:sp>
      <p:sp>
        <p:nvSpPr>
          <p:cNvPr id="6" name="Rectangle 5"/>
          <p:cNvSpPr/>
          <p:nvPr/>
        </p:nvSpPr>
        <p:spPr>
          <a:xfrm>
            <a:off x="3124200" y="3810000"/>
            <a:ext cx="25146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es-AR" sz="1600" dirty="0" smtClean="0"/>
          </a:p>
          <a:p>
            <a:pPr>
              <a:buFont typeface="Arial" pitchFamily="34" charset="0"/>
              <a:buChar char="•"/>
            </a:pPr>
            <a:r>
              <a:rPr lang="es-AR" sz="1600" dirty="0" err="1" smtClean="0"/>
              <a:t>Save</a:t>
            </a:r>
            <a:r>
              <a:rPr lang="es-AR" sz="1600" dirty="0" smtClean="0"/>
              <a:t>()</a:t>
            </a:r>
          </a:p>
          <a:p>
            <a:pPr>
              <a:buFont typeface="Arial" pitchFamily="34" charset="0"/>
              <a:buChar char="•"/>
            </a:pPr>
            <a:r>
              <a:rPr lang="es-AR" sz="1600" i="1" dirty="0" err="1" smtClean="0"/>
              <a:t>Delete</a:t>
            </a:r>
            <a:r>
              <a:rPr lang="es-AR" sz="1600" i="1" dirty="0" smtClean="0"/>
              <a:t>()</a:t>
            </a:r>
          </a:p>
          <a:p>
            <a:pPr>
              <a:buFont typeface="Arial" pitchFamily="34" charset="0"/>
              <a:buChar char="•"/>
            </a:pPr>
            <a:r>
              <a:rPr lang="es-AR" sz="1600" i="1" dirty="0" err="1" smtClean="0"/>
              <a:t>Update</a:t>
            </a:r>
            <a:r>
              <a:rPr lang="es-AR" sz="1600" i="1" dirty="0" smtClean="0"/>
              <a:t>()</a:t>
            </a:r>
          </a:p>
          <a:p>
            <a:pPr algn="ctr"/>
            <a:endParaRPr lang="es-AR" sz="2400" i="1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rot="5400000" flipH="1" flipV="1">
            <a:off x="2952750" y="3867150"/>
            <a:ext cx="304800" cy="18669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95800" y="4953000"/>
            <a:ext cx="2514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i="1" dirty="0" err="1" smtClean="0"/>
              <a:t>CuentaBancaria</a:t>
            </a:r>
            <a:endParaRPr lang="es-AR" sz="2400" i="1" dirty="0"/>
          </a:p>
        </p:txBody>
      </p:sp>
      <p:cxnSp>
        <p:nvCxnSpPr>
          <p:cNvPr id="11" name="Straight Arrow Connector 10"/>
          <p:cNvCxnSpPr>
            <a:endCxn id="6" idx="2"/>
          </p:cNvCxnSpPr>
          <p:nvPr/>
        </p:nvCxnSpPr>
        <p:spPr>
          <a:xfrm rot="10800000">
            <a:off x="4381500" y="4648200"/>
            <a:ext cx="1181100" cy="3048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05200" y="5943600"/>
            <a:ext cx="2514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i="1" dirty="0" err="1" smtClean="0"/>
              <a:t>CajaDeAhorro</a:t>
            </a:r>
            <a:endParaRPr lang="es-AR" sz="2400" i="1" dirty="0"/>
          </a:p>
        </p:txBody>
      </p:sp>
      <p:sp>
        <p:nvSpPr>
          <p:cNvPr id="21" name="Rectangle 20"/>
          <p:cNvSpPr/>
          <p:nvPr/>
        </p:nvSpPr>
        <p:spPr>
          <a:xfrm>
            <a:off x="6172200" y="5943600"/>
            <a:ext cx="26670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i="1" dirty="0" err="1" smtClean="0"/>
              <a:t>CuentaCorriente</a:t>
            </a:r>
            <a:endParaRPr lang="es-AR" sz="2400" i="1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rot="16200000" flipV="1">
            <a:off x="6724650" y="5162550"/>
            <a:ext cx="381000" cy="11811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0"/>
          </p:cNvCxnSpPr>
          <p:nvPr/>
        </p:nvCxnSpPr>
        <p:spPr>
          <a:xfrm rot="5400000" flipH="1" flipV="1">
            <a:off x="4972050" y="5353050"/>
            <a:ext cx="381000" cy="8001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477px-Explosion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1981200"/>
            <a:ext cx="4191000" cy="457759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6" grpId="0" animBg="1"/>
      <p:bldP spid="10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b="1" dirty="0" smtClean="0">
                <a:latin typeface="Arial" pitchFamily="34" charset="0"/>
                <a:cs typeface="Arial" pitchFamily="34" charset="0"/>
              </a:rPr>
              <a:t>Opción 2</a:t>
            </a:r>
            <a:endParaRPr lang="es-AR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0" y="1644134"/>
            <a:ext cx="9206366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persistor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.beginTransaction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();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Direccion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direccion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 = </a:t>
            </a:r>
            <a:r>
              <a:rPr kumimoji="0" lang="es-AR" sz="2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new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Direccion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(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"Rivadavia"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, 4352);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Empleado 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empleado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 = </a:t>
            </a:r>
            <a:r>
              <a:rPr kumimoji="0" lang="es-AR" sz="2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new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 Empleado(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"Juan"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, 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"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Perez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"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, 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direccion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sz="2400" dirty="0" smtClean="0">
              <a:solidFill>
                <a:srgbClr val="0000C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2400" dirty="0" err="1" smtClean="0">
                <a:solidFill>
                  <a:srgbClr val="0000C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persistor</a:t>
            </a:r>
            <a:r>
              <a:rPr lang="es-AR" sz="2400" dirty="0" err="1" smtClean="0">
                <a:solidFill>
                  <a:srgbClr val="00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.register</a:t>
            </a:r>
            <a:r>
              <a:rPr lang="es-AR" sz="2400" dirty="0" smtClean="0">
                <a:solidFill>
                  <a:srgbClr val="00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(</a:t>
            </a:r>
            <a:r>
              <a:rPr lang="es-AR" sz="2400" dirty="0" err="1" smtClean="0">
                <a:solidFill>
                  <a:srgbClr val="00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direccion</a:t>
            </a:r>
            <a:r>
              <a:rPr lang="es-AR" sz="2400" dirty="0" smtClean="0">
                <a:solidFill>
                  <a:srgbClr val="00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);</a:t>
            </a:r>
            <a:endParaRPr lang="en-US" sz="1600" dirty="0" smtClean="0"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persistor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.register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(empleado);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		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persistor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.commitTransaction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Verdana" pitchFamily="34" charset="0"/>
                <a:cs typeface="Arial" pitchFamily="34" charset="0"/>
              </a:rPr>
              <a:t>();</a:t>
            </a:r>
            <a:endParaRPr kumimoji="0" lang="es-A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b="1" dirty="0" smtClean="0">
                <a:latin typeface="Arial" pitchFamily="34" charset="0"/>
                <a:cs typeface="Arial" pitchFamily="34" charset="0"/>
              </a:rPr>
              <a:t>Opción 3</a:t>
            </a:r>
            <a:endParaRPr lang="es-AR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8600" y="2819400"/>
            <a:ext cx="85940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Direccion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direccion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s-AR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Direccion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"Rivadavia"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4352);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Empleado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empleado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s-AR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Empleado(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"Juan"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Perez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direccion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b="0" i="0" u="none" strike="noStrike" cap="none" normalizeH="0" baseline="0" dirty="0" smtClean="0">
              <a:ln>
                <a:noFill/>
              </a:ln>
              <a:solidFill>
                <a:srgbClr val="0000C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registroDeEmpleados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.agregar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(empleado);</a:t>
            </a:r>
            <a:endParaRPr kumimoji="0" lang="es-A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b="1" dirty="0" smtClean="0">
                <a:latin typeface="Arial" pitchFamily="34" charset="0"/>
                <a:cs typeface="Arial" pitchFamily="34" charset="0"/>
              </a:rPr>
              <a:t>Opción 3.1</a:t>
            </a:r>
            <a:endParaRPr lang="es-AR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0" y="2438400"/>
            <a:ext cx="942116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persistentMedium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Transaction()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execute()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Direccion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direccion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s-AR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Direccion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"Rivadavia"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4352);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Empleado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empleado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s-AR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Empleado(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"Juan"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Perez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direccion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registroDeEmpleados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.agregar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(empleado);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});</a:t>
            </a:r>
            <a:endParaRPr kumimoji="0" lang="es-A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b="1" dirty="0" smtClean="0">
                <a:latin typeface="Arial" pitchFamily="34" charset="0"/>
                <a:cs typeface="Arial" pitchFamily="34" charset="0"/>
              </a:rPr>
              <a:t>Opción 3.2</a:t>
            </a:r>
            <a:endParaRPr lang="es-AR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0" y="2743200"/>
            <a:ext cx="900759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Transactional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utilizandoRepositoryPatternEnUnaTxConFwk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Direccion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direccion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s-AR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Direccion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"Rivadavia"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4352);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Empleado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empleado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s-AR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Empleado(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"Juan"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Perez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direccion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registroDeEmpleados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.agregar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empleado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5943600" y="1905000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b="1" dirty="0" smtClean="0">
                <a:latin typeface="Arial" pitchFamily="34" charset="0"/>
                <a:cs typeface="Arial" pitchFamily="34" charset="0"/>
              </a:rPr>
              <a:t>¿Cuándo y Cuanto Leer</a:t>
            </a:r>
            <a:r>
              <a:rPr lang="en-US" sz="5400" b="1" dirty="0" smtClean="0">
                <a:latin typeface="Arial" pitchFamily="34" charset="0"/>
                <a:cs typeface="Arial" pitchFamily="34" charset="0"/>
              </a:rPr>
              <a:t>?</a:t>
            </a:r>
            <a:endParaRPr lang="es-AR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0" y="1143000"/>
            <a:ext cx="2971800" cy="51816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ounded Rectangle 29"/>
          <p:cNvSpPr/>
          <p:nvPr/>
        </p:nvSpPr>
        <p:spPr>
          <a:xfrm>
            <a:off x="5867400" y="1143000"/>
            <a:ext cx="2971800" cy="51816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Flowchart: Connector 30"/>
          <p:cNvSpPr/>
          <p:nvPr/>
        </p:nvSpPr>
        <p:spPr>
          <a:xfrm>
            <a:off x="7162800" y="36576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Flowchart: Connector 31"/>
          <p:cNvSpPr/>
          <p:nvPr/>
        </p:nvSpPr>
        <p:spPr>
          <a:xfrm>
            <a:off x="6096000" y="3352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Flowchart: Connector 32"/>
          <p:cNvSpPr/>
          <p:nvPr/>
        </p:nvSpPr>
        <p:spPr>
          <a:xfrm>
            <a:off x="6248400" y="4572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Flowchart: Connector 33"/>
          <p:cNvSpPr/>
          <p:nvPr/>
        </p:nvSpPr>
        <p:spPr>
          <a:xfrm>
            <a:off x="6553200" y="3962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Flowchart: Connector 34"/>
          <p:cNvSpPr/>
          <p:nvPr/>
        </p:nvSpPr>
        <p:spPr>
          <a:xfrm>
            <a:off x="6400800" y="5638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Flowchart: Connector 35"/>
          <p:cNvSpPr/>
          <p:nvPr/>
        </p:nvSpPr>
        <p:spPr>
          <a:xfrm>
            <a:off x="7772400" y="4114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7" name="Straight Arrow Connector 36"/>
          <p:cNvCxnSpPr>
            <a:stCxn id="32" idx="5"/>
            <a:endCxn id="34" idx="1"/>
          </p:cNvCxnSpPr>
          <p:nvPr/>
        </p:nvCxnSpPr>
        <p:spPr>
          <a:xfrm rot="16200000" flipH="1">
            <a:off x="6214922" y="3624122"/>
            <a:ext cx="447956" cy="295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5"/>
            <a:endCxn id="31" idx="1"/>
          </p:cNvCxnSpPr>
          <p:nvPr/>
        </p:nvCxnSpPr>
        <p:spPr>
          <a:xfrm rot="16200000" flipH="1">
            <a:off x="6672122" y="3166922"/>
            <a:ext cx="143156" cy="905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5"/>
            <a:endCxn id="36" idx="1"/>
          </p:cNvCxnSpPr>
          <p:nvPr/>
        </p:nvCxnSpPr>
        <p:spPr>
          <a:xfrm rot="16200000" flipH="1">
            <a:off x="7434122" y="3776522"/>
            <a:ext cx="295556" cy="447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4"/>
            <a:endCxn id="35" idx="0"/>
          </p:cNvCxnSpPr>
          <p:nvPr/>
        </p:nvCxnSpPr>
        <p:spPr>
          <a:xfrm rot="16200000" flipH="1">
            <a:off x="6019800" y="51435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33" idx="0"/>
          </p:cNvCxnSpPr>
          <p:nvPr/>
        </p:nvCxnSpPr>
        <p:spPr>
          <a:xfrm rot="5400000">
            <a:off x="6324600" y="42291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Connector 41"/>
          <p:cNvSpPr/>
          <p:nvPr/>
        </p:nvSpPr>
        <p:spPr>
          <a:xfrm>
            <a:off x="6096000" y="2057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Flowchart: Connector 42"/>
          <p:cNvSpPr/>
          <p:nvPr/>
        </p:nvSpPr>
        <p:spPr>
          <a:xfrm>
            <a:off x="6477000" y="2590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Flowchart: Connector 43"/>
          <p:cNvSpPr/>
          <p:nvPr/>
        </p:nvSpPr>
        <p:spPr>
          <a:xfrm>
            <a:off x="7162800" y="3048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5" name="Straight Arrow Connector 44"/>
          <p:cNvCxnSpPr>
            <a:stCxn id="42" idx="5"/>
            <a:endCxn id="43" idx="1"/>
          </p:cNvCxnSpPr>
          <p:nvPr/>
        </p:nvCxnSpPr>
        <p:spPr>
          <a:xfrm rot="16200000" flipH="1">
            <a:off x="6214922" y="2328722"/>
            <a:ext cx="371756" cy="21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5"/>
            <a:endCxn id="44" idx="1"/>
          </p:cNvCxnSpPr>
          <p:nvPr/>
        </p:nvCxnSpPr>
        <p:spPr>
          <a:xfrm rot="16200000" flipH="1">
            <a:off x="6786422" y="2671622"/>
            <a:ext cx="295556" cy="524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3"/>
            <a:endCxn id="32" idx="0"/>
          </p:cNvCxnSpPr>
          <p:nvPr/>
        </p:nvCxnSpPr>
        <p:spPr>
          <a:xfrm rot="16200000" flipH="1">
            <a:off x="5619750" y="2762250"/>
            <a:ext cx="1100278" cy="80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/>
          <p:cNvSpPr/>
          <p:nvPr/>
        </p:nvSpPr>
        <p:spPr>
          <a:xfrm>
            <a:off x="7467600" y="1524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Flowchart: Connector 48"/>
          <p:cNvSpPr/>
          <p:nvPr/>
        </p:nvSpPr>
        <p:spPr>
          <a:xfrm>
            <a:off x="7848600" y="2057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Flowchart: Connector 49"/>
          <p:cNvSpPr/>
          <p:nvPr/>
        </p:nvSpPr>
        <p:spPr>
          <a:xfrm>
            <a:off x="8534400" y="25146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Flowchart: Connector 50"/>
          <p:cNvSpPr/>
          <p:nvPr/>
        </p:nvSpPr>
        <p:spPr>
          <a:xfrm>
            <a:off x="7086600" y="2438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2" name="Straight Arrow Connector 51"/>
          <p:cNvCxnSpPr>
            <a:stCxn id="48" idx="5"/>
            <a:endCxn id="49" idx="1"/>
          </p:cNvCxnSpPr>
          <p:nvPr/>
        </p:nvCxnSpPr>
        <p:spPr>
          <a:xfrm rot="16200000" flipH="1">
            <a:off x="7586522" y="1795322"/>
            <a:ext cx="371756" cy="21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5"/>
            <a:endCxn id="50" idx="1"/>
          </p:cNvCxnSpPr>
          <p:nvPr/>
        </p:nvCxnSpPr>
        <p:spPr>
          <a:xfrm rot="16200000" flipH="1">
            <a:off x="8158022" y="2138222"/>
            <a:ext cx="295556" cy="524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3"/>
            <a:endCxn id="51" idx="7"/>
          </p:cNvCxnSpPr>
          <p:nvPr/>
        </p:nvCxnSpPr>
        <p:spPr>
          <a:xfrm rot="5400000">
            <a:off x="7015022" y="1985822"/>
            <a:ext cx="752756" cy="21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7"/>
            <a:endCxn id="48" idx="1"/>
          </p:cNvCxnSpPr>
          <p:nvPr/>
        </p:nvCxnSpPr>
        <p:spPr>
          <a:xfrm rot="5400000" flipH="1" flipV="1">
            <a:off x="6629400" y="1219200"/>
            <a:ext cx="533400" cy="120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Connector 56"/>
          <p:cNvSpPr/>
          <p:nvPr/>
        </p:nvSpPr>
        <p:spPr>
          <a:xfrm>
            <a:off x="728522" y="3538678"/>
            <a:ext cx="228600" cy="22860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Flowchart: Connector 57"/>
          <p:cNvSpPr/>
          <p:nvPr/>
        </p:nvSpPr>
        <p:spPr>
          <a:xfrm>
            <a:off x="728522" y="2243278"/>
            <a:ext cx="228600" cy="2286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Flowchart: Connector 58"/>
          <p:cNvSpPr/>
          <p:nvPr/>
        </p:nvSpPr>
        <p:spPr>
          <a:xfrm>
            <a:off x="1109522" y="2776678"/>
            <a:ext cx="228600" cy="22860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0" name="Straight Arrow Connector 59"/>
          <p:cNvCxnSpPr>
            <a:stCxn id="58" idx="5"/>
            <a:endCxn id="59" idx="1"/>
          </p:cNvCxnSpPr>
          <p:nvPr/>
        </p:nvCxnSpPr>
        <p:spPr>
          <a:xfrm rot="16200000" flipH="1">
            <a:off x="847444" y="2514600"/>
            <a:ext cx="371756" cy="21935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8" idx="3"/>
            <a:endCxn id="57" idx="0"/>
          </p:cNvCxnSpPr>
          <p:nvPr/>
        </p:nvCxnSpPr>
        <p:spPr>
          <a:xfrm rot="16200000" flipH="1">
            <a:off x="252272" y="2948128"/>
            <a:ext cx="1100278" cy="8082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Connector 61"/>
          <p:cNvSpPr/>
          <p:nvPr/>
        </p:nvSpPr>
        <p:spPr>
          <a:xfrm>
            <a:off x="2100122" y="1709878"/>
            <a:ext cx="228600" cy="22860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3" name="Straight Arrow Connector 62"/>
          <p:cNvCxnSpPr>
            <a:stCxn id="58" idx="7"/>
            <a:endCxn id="62" idx="1"/>
          </p:cNvCxnSpPr>
          <p:nvPr/>
        </p:nvCxnSpPr>
        <p:spPr>
          <a:xfrm rot="5400000" flipH="1" flipV="1">
            <a:off x="1261922" y="1405078"/>
            <a:ext cx="533400" cy="120995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2" idx="6"/>
            <a:endCxn id="48" idx="1"/>
          </p:cNvCxnSpPr>
          <p:nvPr/>
        </p:nvCxnSpPr>
        <p:spPr>
          <a:xfrm flipV="1">
            <a:off x="2328722" y="1557478"/>
            <a:ext cx="5172356" cy="266700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6"/>
            <a:endCxn id="43" idx="2"/>
          </p:cNvCxnSpPr>
          <p:nvPr/>
        </p:nvCxnSpPr>
        <p:spPr>
          <a:xfrm flipV="1">
            <a:off x="1338122" y="2705100"/>
            <a:ext cx="5138878" cy="185878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7" idx="6"/>
            <a:endCxn id="32" idx="2"/>
          </p:cNvCxnSpPr>
          <p:nvPr/>
        </p:nvCxnSpPr>
        <p:spPr>
          <a:xfrm flipV="1">
            <a:off x="957122" y="3467100"/>
            <a:ext cx="5138878" cy="185878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smtClean="0">
                <a:latin typeface="Arial" pitchFamily="34" charset="0"/>
                <a:cs typeface="Arial" pitchFamily="34" charset="0"/>
              </a:rPr>
              <a:t>¿Cuándo retiramos los objetos del medio no persistente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?</a:t>
            </a:r>
            <a:endParaRPr lang="es-A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52400" y="1600200"/>
            <a:ext cx="5791200" cy="4724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Flowchart: Connector 56"/>
          <p:cNvSpPr/>
          <p:nvPr/>
        </p:nvSpPr>
        <p:spPr>
          <a:xfrm>
            <a:off x="762000" y="18288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Flowchart: Connector 57"/>
          <p:cNvSpPr/>
          <p:nvPr/>
        </p:nvSpPr>
        <p:spPr>
          <a:xfrm>
            <a:off x="1447800" y="18288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Flowchart: Connector 58"/>
          <p:cNvSpPr/>
          <p:nvPr/>
        </p:nvSpPr>
        <p:spPr>
          <a:xfrm>
            <a:off x="762000" y="25146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Flowchart: Connector 59"/>
          <p:cNvSpPr/>
          <p:nvPr/>
        </p:nvSpPr>
        <p:spPr>
          <a:xfrm>
            <a:off x="1676400" y="22860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Flowchart: Connector 60"/>
          <p:cNvSpPr/>
          <p:nvPr/>
        </p:nvSpPr>
        <p:spPr>
          <a:xfrm>
            <a:off x="304800" y="28956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Flowchart: Connector 61"/>
          <p:cNvSpPr/>
          <p:nvPr/>
        </p:nvSpPr>
        <p:spPr>
          <a:xfrm>
            <a:off x="3276600" y="21336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Flowchart: Connector 62"/>
          <p:cNvSpPr/>
          <p:nvPr/>
        </p:nvSpPr>
        <p:spPr>
          <a:xfrm>
            <a:off x="2209800" y="18288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Flowchart: Connector 63"/>
          <p:cNvSpPr/>
          <p:nvPr/>
        </p:nvSpPr>
        <p:spPr>
          <a:xfrm>
            <a:off x="2362200" y="30480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Flowchart: Connector 64"/>
          <p:cNvSpPr/>
          <p:nvPr/>
        </p:nvSpPr>
        <p:spPr>
          <a:xfrm>
            <a:off x="1447800" y="31242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Flowchart: Connector 65"/>
          <p:cNvSpPr/>
          <p:nvPr/>
        </p:nvSpPr>
        <p:spPr>
          <a:xfrm>
            <a:off x="1828800" y="36576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Flowchart: Connector 66"/>
          <p:cNvSpPr/>
          <p:nvPr/>
        </p:nvSpPr>
        <p:spPr>
          <a:xfrm>
            <a:off x="2667000" y="24384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Flowchart: Connector 67"/>
          <p:cNvSpPr/>
          <p:nvPr/>
        </p:nvSpPr>
        <p:spPr>
          <a:xfrm>
            <a:off x="2514600" y="41148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Flowchart: Connector 68"/>
          <p:cNvSpPr/>
          <p:nvPr/>
        </p:nvSpPr>
        <p:spPr>
          <a:xfrm>
            <a:off x="3886200" y="25908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1" name="Straight Arrow Connector 70"/>
          <p:cNvCxnSpPr>
            <a:stCxn id="57" idx="6"/>
            <a:endCxn id="58" idx="2"/>
          </p:cNvCxnSpPr>
          <p:nvPr/>
        </p:nvCxnSpPr>
        <p:spPr>
          <a:xfrm>
            <a:off x="990600" y="1943100"/>
            <a:ext cx="4572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8" idx="5"/>
            <a:endCxn id="60" idx="0"/>
          </p:cNvCxnSpPr>
          <p:nvPr/>
        </p:nvCxnSpPr>
        <p:spPr>
          <a:xfrm rot="16200000" flipH="1">
            <a:off x="1585772" y="2081072"/>
            <a:ext cx="262078" cy="14777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4"/>
            <a:endCxn id="61" idx="7"/>
          </p:cNvCxnSpPr>
          <p:nvPr/>
        </p:nvCxnSpPr>
        <p:spPr>
          <a:xfrm rot="5400000">
            <a:off x="595172" y="2647950"/>
            <a:ext cx="185878" cy="37637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7" idx="4"/>
            <a:endCxn id="59" idx="0"/>
          </p:cNvCxnSpPr>
          <p:nvPr/>
        </p:nvCxnSpPr>
        <p:spPr>
          <a:xfrm rot="5400000">
            <a:off x="647700" y="2286000"/>
            <a:ext cx="4572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0" idx="5"/>
            <a:endCxn id="64" idx="1"/>
          </p:cNvCxnSpPr>
          <p:nvPr/>
        </p:nvCxnSpPr>
        <p:spPr>
          <a:xfrm rot="16200000" flipH="1">
            <a:off x="1833422" y="2519222"/>
            <a:ext cx="600356" cy="52415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5" idx="5"/>
            <a:endCxn id="66" idx="1"/>
          </p:cNvCxnSpPr>
          <p:nvPr/>
        </p:nvCxnSpPr>
        <p:spPr>
          <a:xfrm rot="16200000" flipH="1">
            <a:off x="1566722" y="3395522"/>
            <a:ext cx="371756" cy="21935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3" idx="5"/>
            <a:endCxn id="67" idx="1"/>
          </p:cNvCxnSpPr>
          <p:nvPr/>
        </p:nvCxnSpPr>
        <p:spPr>
          <a:xfrm rot="16200000" flipH="1">
            <a:off x="2328722" y="2100122"/>
            <a:ext cx="447956" cy="29555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3" idx="5"/>
            <a:endCxn id="62" idx="1"/>
          </p:cNvCxnSpPr>
          <p:nvPr/>
        </p:nvCxnSpPr>
        <p:spPr>
          <a:xfrm rot="16200000" flipH="1">
            <a:off x="2785922" y="1642922"/>
            <a:ext cx="143156" cy="90515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0" idx="7"/>
            <a:endCxn id="63" idx="3"/>
          </p:cNvCxnSpPr>
          <p:nvPr/>
        </p:nvCxnSpPr>
        <p:spPr>
          <a:xfrm rot="5400000" flipH="1" flipV="1">
            <a:off x="1909622" y="1985822"/>
            <a:ext cx="295556" cy="37175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5"/>
            <a:endCxn id="68" idx="1"/>
          </p:cNvCxnSpPr>
          <p:nvPr/>
        </p:nvCxnSpPr>
        <p:spPr>
          <a:xfrm rot="16200000" flipH="1">
            <a:off x="2138222" y="3738422"/>
            <a:ext cx="295556" cy="52415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4" idx="2"/>
            <a:endCxn id="65" idx="6"/>
          </p:cNvCxnSpPr>
          <p:nvPr/>
        </p:nvCxnSpPr>
        <p:spPr>
          <a:xfrm rot="10800000" flipV="1">
            <a:off x="1676400" y="3162300"/>
            <a:ext cx="685800" cy="76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4"/>
            <a:endCxn id="64" idx="0"/>
          </p:cNvCxnSpPr>
          <p:nvPr/>
        </p:nvCxnSpPr>
        <p:spPr>
          <a:xfrm rot="5400000">
            <a:off x="2438400" y="2705100"/>
            <a:ext cx="381000" cy="304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Connector 84"/>
          <p:cNvSpPr/>
          <p:nvPr/>
        </p:nvSpPr>
        <p:spPr>
          <a:xfrm>
            <a:off x="3505200" y="36576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6" name="Flowchart: Connector 85"/>
          <p:cNvSpPr/>
          <p:nvPr/>
        </p:nvSpPr>
        <p:spPr>
          <a:xfrm>
            <a:off x="4191000" y="36576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7" name="Flowchart: Connector 86"/>
          <p:cNvSpPr/>
          <p:nvPr/>
        </p:nvSpPr>
        <p:spPr>
          <a:xfrm>
            <a:off x="3505200" y="43434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8" name="Flowchart: Connector 87"/>
          <p:cNvSpPr/>
          <p:nvPr/>
        </p:nvSpPr>
        <p:spPr>
          <a:xfrm>
            <a:off x="4419600" y="41148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Flowchart: Connector 88"/>
          <p:cNvSpPr/>
          <p:nvPr/>
        </p:nvSpPr>
        <p:spPr>
          <a:xfrm>
            <a:off x="3048000" y="47244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Flowchart: Connector 90"/>
          <p:cNvSpPr/>
          <p:nvPr/>
        </p:nvSpPr>
        <p:spPr>
          <a:xfrm>
            <a:off x="4953000" y="36576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2" name="Flowchart: Connector 91"/>
          <p:cNvSpPr/>
          <p:nvPr/>
        </p:nvSpPr>
        <p:spPr>
          <a:xfrm>
            <a:off x="5105400" y="48768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" name="Flowchart: Connector 92"/>
          <p:cNvSpPr/>
          <p:nvPr/>
        </p:nvSpPr>
        <p:spPr>
          <a:xfrm>
            <a:off x="4191000" y="49530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4" name="Flowchart: Connector 93"/>
          <p:cNvSpPr/>
          <p:nvPr/>
        </p:nvSpPr>
        <p:spPr>
          <a:xfrm>
            <a:off x="4572000" y="54864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5" name="Flowchart: Connector 94"/>
          <p:cNvSpPr/>
          <p:nvPr/>
        </p:nvSpPr>
        <p:spPr>
          <a:xfrm>
            <a:off x="5410200" y="42672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6" name="Flowchart: Connector 95"/>
          <p:cNvSpPr/>
          <p:nvPr/>
        </p:nvSpPr>
        <p:spPr>
          <a:xfrm>
            <a:off x="5257800" y="59436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8" name="Flowchart: Connector 97"/>
          <p:cNvSpPr/>
          <p:nvPr/>
        </p:nvSpPr>
        <p:spPr>
          <a:xfrm>
            <a:off x="3810000" y="58674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9" name="Straight Arrow Connector 98"/>
          <p:cNvCxnSpPr>
            <a:stCxn id="85" idx="6"/>
            <a:endCxn id="86" idx="2"/>
          </p:cNvCxnSpPr>
          <p:nvPr/>
        </p:nvCxnSpPr>
        <p:spPr>
          <a:xfrm>
            <a:off x="3733800" y="3771900"/>
            <a:ext cx="4572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7" idx="4"/>
            <a:endCxn id="89" idx="7"/>
          </p:cNvCxnSpPr>
          <p:nvPr/>
        </p:nvCxnSpPr>
        <p:spPr>
          <a:xfrm rot="5400000">
            <a:off x="3338372" y="4476750"/>
            <a:ext cx="185878" cy="37637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5" idx="4"/>
            <a:endCxn id="87" idx="0"/>
          </p:cNvCxnSpPr>
          <p:nvPr/>
        </p:nvCxnSpPr>
        <p:spPr>
          <a:xfrm rot="5400000">
            <a:off x="3390900" y="4114800"/>
            <a:ext cx="4572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8" idx="5"/>
            <a:endCxn id="92" idx="1"/>
          </p:cNvCxnSpPr>
          <p:nvPr/>
        </p:nvCxnSpPr>
        <p:spPr>
          <a:xfrm rot="16200000" flipH="1">
            <a:off x="4576622" y="4348022"/>
            <a:ext cx="600356" cy="52415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3" idx="5"/>
            <a:endCxn id="94" idx="1"/>
          </p:cNvCxnSpPr>
          <p:nvPr/>
        </p:nvCxnSpPr>
        <p:spPr>
          <a:xfrm rot="16200000" flipH="1">
            <a:off x="4309922" y="5224322"/>
            <a:ext cx="371756" cy="21935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1" idx="5"/>
            <a:endCxn id="95" idx="1"/>
          </p:cNvCxnSpPr>
          <p:nvPr/>
        </p:nvCxnSpPr>
        <p:spPr>
          <a:xfrm rot="16200000" flipH="1">
            <a:off x="5071922" y="3928922"/>
            <a:ext cx="447956" cy="29555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8" idx="7"/>
            <a:endCxn id="91" idx="3"/>
          </p:cNvCxnSpPr>
          <p:nvPr/>
        </p:nvCxnSpPr>
        <p:spPr>
          <a:xfrm rot="5400000" flipH="1" flipV="1">
            <a:off x="4652822" y="3814622"/>
            <a:ext cx="295556" cy="37175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4" idx="5"/>
            <a:endCxn id="96" idx="1"/>
          </p:cNvCxnSpPr>
          <p:nvPr/>
        </p:nvCxnSpPr>
        <p:spPr>
          <a:xfrm rot="16200000" flipH="1">
            <a:off x="4881422" y="5567222"/>
            <a:ext cx="295556" cy="52415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3" idx="3"/>
            <a:endCxn id="98" idx="7"/>
          </p:cNvCxnSpPr>
          <p:nvPr/>
        </p:nvCxnSpPr>
        <p:spPr>
          <a:xfrm rot="5400000">
            <a:off x="3738422" y="5414822"/>
            <a:ext cx="752756" cy="21935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2" idx="2"/>
            <a:endCxn id="93" idx="6"/>
          </p:cNvCxnSpPr>
          <p:nvPr/>
        </p:nvCxnSpPr>
        <p:spPr>
          <a:xfrm rot="10800000" flipV="1">
            <a:off x="4419600" y="4991100"/>
            <a:ext cx="685800" cy="76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5" idx="4"/>
            <a:endCxn id="92" idx="0"/>
          </p:cNvCxnSpPr>
          <p:nvPr/>
        </p:nvCxnSpPr>
        <p:spPr>
          <a:xfrm rot="5400000">
            <a:off x="5181600" y="4533900"/>
            <a:ext cx="381000" cy="304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69" idx="4"/>
            <a:endCxn id="85" idx="0"/>
          </p:cNvCxnSpPr>
          <p:nvPr/>
        </p:nvCxnSpPr>
        <p:spPr>
          <a:xfrm rot="5400000">
            <a:off x="3390900" y="3048000"/>
            <a:ext cx="838200" cy="381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lowchart: Connector 117"/>
          <p:cNvSpPr/>
          <p:nvPr/>
        </p:nvSpPr>
        <p:spPr>
          <a:xfrm>
            <a:off x="1295400" y="49530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9" name="Flowchart: Connector 118"/>
          <p:cNvSpPr/>
          <p:nvPr/>
        </p:nvSpPr>
        <p:spPr>
          <a:xfrm>
            <a:off x="1676400" y="54864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0" name="Flowchart: Connector 119"/>
          <p:cNvSpPr/>
          <p:nvPr/>
        </p:nvSpPr>
        <p:spPr>
          <a:xfrm>
            <a:off x="2362200" y="59436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1" name="Flowchart: Connector 120"/>
          <p:cNvSpPr/>
          <p:nvPr/>
        </p:nvSpPr>
        <p:spPr>
          <a:xfrm>
            <a:off x="914400" y="58674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2" name="Straight Arrow Connector 121"/>
          <p:cNvCxnSpPr>
            <a:stCxn id="118" idx="5"/>
            <a:endCxn id="119" idx="1"/>
          </p:cNvCxnSpPr>
          <p:nvPr/>
        </p:nvCxnSpPr>
        <p:spPr>
          <a:xfrm rot="16200000" flipH="1">
            <a:off x="1414322" y="5224322"/>
            <a:ext cx="371756" cy="21935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9" idx="5"/>
            <a:endCxn id="120" idx="1"/>
          </p:cNvCxnSpPr>
          <p:nvPr/>
        </p:nvCxnSpPr>
        <p:spPr>
          <a:xfrm rot="16200000" flipH="1">
            <a:off x="1985822" y="5567222"/>
            <a:ext cx="295556" cy="52415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8" idx="3"/>
            <a:endCxn id="121" idx="7"/>
          </p:cNvCxnSpPr>
          <p:nvPr/>
        </p:nvCxnSpPr>
        <p:spPr>
          <a:xfrm rot="5400000">
            <a:off x="842822" y="5414822"/>
            <a:ext cx="752756" cy="21935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/>
          <p:cNvSpPr/>
          <p:nvPr/>
        </p:nvSpPr>
        <p:spPr>
          <a:xfrm>
            <a:off x="4953000" y="23622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9" name="Flowchart: Connector 128"/>
          <p:cNvSpPr/>
          <p:nvPr/>
        </p:nvSpPr>
        <p:spPr>
          <a:xfrm>
            <a:off x="4572000" y="32766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2" name="Straight Arrow Connector 131"/>
          <p:cNvCxnSpPr>
            <a:stCxn id="126" idx="3"/>
            <a:endCxn id="129" idx="7"/>
          </p:cNvCxnSpPr>
          <p:nvPr/>
        </p:nvCxnSpPr>
        <p:spPr>
          <a:xfrm rot="5400000">
            <a:off x="4500422" y="2824022"/>
            <a:ext cx="752756" cy="21935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69" idx="7"/>
            <a:endCxn id="126" idx="2"/>
          </p:cNvCxnSpPr>
          <p:nvPr/>
        </p:nvCxnSpPr>
        <p:spPr>
          <a:xfrm rot="5400000" flipH="1" flipV="1">
            <a:off x="4443272" y="2114550"/>
            <a:ext cx="147778" cy="87167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5" name="Table 144"/>
          <p:cNvGraphicFramePr>
            <a:graphicFrameLocks noGrp="1"/>
          </p:cNvGraphicFramePr>
          <p:nvPr/>
        </p:nvGraphicFramePr>
        <p:xfrm>
          <a:off x="6477000" y="1447800"/>
          <a:ext cx="2028372" cy="515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186"/>
                <a:gridCol w="1014186"/>
              </a:tblGrid>
              <a:tr h="390767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OID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POID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60708">
                <a:tc>
                  <a:txBody>
                    <a:bodyPr/>
                    <a:lstStyle/>
                    <a:p>
                      <a:r>
                        <a:rPr lang="en-US" dirty="0" smtClean="0"/>
                        <a:t>231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708">
                <a:tc>
                  <a:txBody>
                    <a:bodyPr/>
                    <a:lstStyle/>
                    <a:p>
                      <a:r>
                        <a:rPr lang="en-US" dirty="0" smtClean="0"/>
                        <a:t>442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232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708">
                <a:tc>
                  <a:txBody>
                    <a:bodyPr/>
                    <a:lstStyle/>
                    <a:p>
                      <a:r>
                        <a:rPr lang="en-US" dirty="0" smtClean="0"/>
                        <a:t>223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708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245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708">
                <a:tc>
                  <a:txBody>
                    <a:bodyPr/>
                    <a:lstStyle/>
                    <a:p>
                      <a:r>
                        <a:rPr lang="en-US" dirty="0" smtClean="0"/>
                        <a:t>344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324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708">
                <a:tc>
                  <a:txBody>
                    <a:bodyPr/>
                    <a:lstStyle/>
                    <a:p>
                      <a:r>
                        <a:rPr lang="en-US" dirty="0" smtClean="0"/>
                        <a:t>432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436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708">
                <a:tc>
                  <a:txBody>
                    <a:bodyPr/>
                    <a:lstStyle/>
                    <a:p>
                      <a:r>
                        <a:rPr lang="en-US" dirty="0" smtClean="0"/>
                        <a:t>124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768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708">
                <a:tc>
                  <a:txBody>
                    <a:bodyPr/>
                    <a:lstStyle/>
                    <a:p>
                      <a:r>
                        <a:rPr lang="en-US" dirty="0" smtClean="0"/>
                        <a:t>245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653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708"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346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708">
                <a:tc>
                  <a:txBody>
                    <a:bodyPr/>
                    <a:lstStyle/>
                    <a:p>
                      <a:r>
                        <a:rPr lang="en-US" dirty="0" smtClean="0"/>
                        <a:t>213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275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708">
                <a:tc>
                  <a:txBody>
                    <a:bodyPr/>
                    <a:lstStyle/>
                    <a:p>
                      <a:r>
                        <a:rPr lang="en-US" dirty="0" smtClean="0"/>
                        <a:t>437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890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708">
                <a:tc>
                  <a:txBody>
                    <a:bodyPr/>
                    <a:lstStyle/>
                    <a:p>
                      <a:r>
                        <a:rPr lang="en-US" dirty="0" smtClean="0"/>
                        <a:t>876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218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708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384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7200" b="1" dirty="0" smtClean="0">
                <a:latin typeface="Arial" pitchFamily="34" charset="0"/>
                <a:cs typeface="Arial" pitchFamily="34" charset="0"/>
              </a:rPr>
              <a:t>Concurrencia</a:t>
            </a:r>
            <a:endParaRPr lang="es-AR" sz="6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pciones-persistencia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6529" y="0"/>
            <a:ext cx="9390529" cy="7256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lass-of-wa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2590800"/>
            <a:ext cx="2590800" cy="345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6002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0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Optimista</a:t>
            </a:r>
            <a:r>
              <a:rPr lang="es-AR" sz="6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40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vs</a:t>
            </a:r>
            <a:r>
              <a:rPr lang="es-AR" sz="4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6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Pesimista</a:t>
            </a:r>
            <a:endParaRPr lang="es-AR" sz="48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0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Optimista</a:t>
            </a:r>
            <a:endParaRPr lang="es-AR" sz="48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00" y="3048000"/>
            <a:ext cx="716280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4876800"/>
            <a:ext cx="7162800" cy="158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1752600" y="2057400"/>
            <a:ext cx="914400" cy="995289"/>
          </a:xfrm>
          <a:custGeom>
            <a:avLst/>
            <a:gdLst>
              <a:gd name="connsiteX0" fmla="*/ 14068 w 1392702"/>
              <a:gd name="connsiteY0" fmla="*/ 1533378 h 1533378"/>
              <a:gd name="connsiteX1" fmla="*/ 0 w 1392702"/>
              <a:gd name="connsiteY1" fmla="*/ 0 h 1533378"/>
              <a:gd name="connsiteX2" fmla="*/ 1392702 w 1392702"/>
              <a:gd name="connsiteY2" fmla="*/ 0 h 1533378"/>
              <a:gd name="connsiteX3" fmla="*/ 1392702 w 1392702"/>
              <a:gd name="connsiteY3" fmla="*/ 1533378 h 1533378"/>
              <a:gd name="connsiteX4" fmla="*/ 1392702 w 1392702"/>
              <a:gd name="connsiteY4" fmla="*/ 1533378 h 153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702" h="1533378">
                <a:moveTo>
                  <a:pt x="14068" y="1533378"/>
                </a:moveTo>
                <a:lnTo>
                  <a:pt x="0" y="0"/>
                </a:lnTo>
                <a:lnTo>
                  <a:pt x="1392702" y="0"/>
                </a:lnTo>
                <a:lnTo>
                  <a:pt x="1392702" y="1533378"/>
                </a:lnTo>
                <a:lnTo>
                  <a:pt x="1392702" y="1533378"/>
                </a:lnTo>
              </a:path>
            </a:pathLst>
          </a:cu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Freeform 22"/>
          <p:cNvSpPr/>
          <p:nvPr/>
        </p:nvSpPr>
        <p:spPr>
          <a:xfrm>
            <a:off x="3962400" y="2057400"/>
            <a:ext cx="914400" cy="995289"/>
          </a:xfrm>
          <a:custGeom>
            <a:avLst/>
            <a:gdLst>
              <a:gd name="connsiteX0" fmla="*/ 14068 w 1392702"/>
              <a:gd name="connsiteY0" fmla="*/ 1533378 h 1533378"/>
              <a:gd name="connsiteX1" fmla="*/ 0 w 1392702"/>
              <a:gd name="connsiteY1" fmla="*/ 0 h 1533378"/>
              <a:gd name="connsiteX2" fmla="*/ 1392702 w 1392702"/>
              <a:gd name="connsiteY2" fmla="*/ 0 h 1533378"/>
              <a:gd name="connsiteX3" fmla="*/ 1392702 w 1392702"/>
              <a:gd name="connsiteY3" fmla="*/ 1533378 h 1533378"/>
              <a:gd name="connsiteX4" fmla="*/ 1392702 w 1392702"/>
              <a:gd name="connsiteY4" fmla="*/ 1533378 h 153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702" h="1533378">
                <a:moveTo>
                  <a:pt x="14068" y="1533378"/>
                </a:moveTo>
                <a:lnTo>
                  <a:pt x="0" y="0"/>
                </a:lnTo>
                <a:lnTo>
                  <a:pt x="1392702" y="0"/>
                </a:lnTo>
                <a:lnTo>
                  <a:pt x="1392702" y="1533378"/>
                </a:lnTo>
                <a:lnTo>
                  <a:pt x="1392702" y="1533378"/>
                </a:lnTo>
              </a:path>
            </a:pathLst>
          </a:cu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Freeform 23"/>
          <p:cNvSpPr/>
          <p:nvPr/>
        </p:nvSpPr>
        <p:spPr>
          <a:xfrm>
            <a:off x="7239000" y="2057400"/>
            <a:ext cx="914400" cy="995289"/>
          </a:xfrm>
          <a:custGeom>
            <a:avLst/>
            <a:gdLst>
              <a:gd name="connsiteX0" fmla="*/ 14068 w 1392702"/>
              <a:gd name="connsiteY0" fmla="*/ 1533378 h 1533378"/>
              <a:gd name="connsiteX1" fmla="*/ 0 w 1392702"/>
              <a:gd name="connsiteY1" fmla="*/ 0 h 1533378"/>
              <a:gd name="connsiteX2" fmla="*/ 1392702 w 1392702"/>
              <a:gd name="connsiteY2" fmla="*/ 0 h 1533378"/>
              <a:gd name="connsiteX3" fmla="*/ 1392702 w 1392702"/>
              <a:gd name="connsiteY3" fmla="*/ 1533378 h 1533378"/>
              <a:gd name="connsiteX4" fmla="*/ 1392702 w 1392702"/>
              <a:gd name="connsiteY4" fmla="*/ 1533378 h 153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702" h="1533378">
                <a:moveTo>
                  <a:pt x="14068" y="1533378"/>
                </a:moveTo>
                <a:lnTo>
                  <a:pt x="0" y="0"/>
                </a:lnTo>
                <a:lnTo>
                  <a:pt x="1392702" y="0"/>
                </a:lnTo>
                <a:lnTo>
                  <a:pt x="1392702" y="1533378"/>
                </a:lnTo>
                <a:lnTo>
                  <a:pt x="1392702" y="1533378"/>
                </a:lnTo>
              </a:path>
            </a:pathLst>
          </a:cu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Freeform 24"/>
          <p:cNvSpPr/>
          <p:nvPr/>
        </p:nvSpPr>
        <p:spPr>
          <a:xfrm>
            <a:off x="2895600" y="3886200"/>
            <a:ext cx="914400" cy="995289"/>
          </a:xfrm>
          <a:custGeom>
            <a:avLst/>
            <a:gdLst>
              <a:gd name="connsiteX0" fmla="*/ 14068 w 1392702"/>
              <a:gd name="connsiteY0" fmla="*/ 1533378 h 1533378"/>
              <a:gd name="connsiteX1" fmla="*/ 0 w 1392702"/>
              <a:gd name="connsiteY1" fmla="*/ 0 h 1533378"/>
              <a:gd name="connsiteX2" fmla="*/ 1392702 w 1392702"/>
              <a:gd name="connsiteY2" fmla="*/ 0 h 1533378"/>
              <a:gd name="connsiteX3" fmla="*/ 1392702 w 1392702"/>
              <a:gd name="connsiteY3" fmla="*/ 1533378 h 1533378"/>
              <a:gd name="connsiteX4" fmla="*/ 1392702 w 1392702"/>
              <a:gd name="connsiteY4" fmla="*/ 1533378 h 153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702" h="1533378">
                <a:moveTo>
                  <a:pt x="14068" y="1533378"/>
                </a:moveTo>
                <a:lnTo>
                  <a:pt x="0" y="0"/>
                </a:lnTo>
                <a:lnTo>
                  <a:pt x="1392702" y="0"/>
                </a:lnTo>
                <a:lnTo>
                  <a:pt x="1392702" y="1533378"/>
                </a:lnTo>
                <a:lnTo>
                  <a:pt x="1392702" y="1533378"/>
                </a:lnTo>
              </a:path>
            </a:pathLst>
          </a:custGeom>
          <a:ln w="571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Freeform 25"/>
          <p:cNvSpPr/>
          <p:nvPr/>
        </p:nvSpPr>
        <p:spPr>
          <a:xfrm>
            <a:off x="4343400" y="3886200"/>
            <a:ext cx="914400" cy="995289"/>
          </a:xfrm>
          <a:custGeom>
            <a:avLst/>
            <a:gdLst>
              <a:gd name="connsiteX0" fmla="*/ 14068 w 1392702"/>
              <a:gd name="connsiteY0" fmla="*/ 1533378 h 1533378"/>
              <a:gd name="connsiteX1" fmla="*/ 0 w 1392702"/>
              <a:gd name="connsiteY1" fmla="*/ 0 h 1533378"/>
              <a:gd name="connsiteX2" fmla="*/ 1392702 w 1392702"/>
              <a:gd name="connsiteY2" fmla="*/ 0 h 1533378"/>
              <a:gd name="connsiteX3" fmla="*/ 1392702 w 1392702"/>
              <a:gd name="connsiteY3" fmla="*/ 1533378 h 1533378"/>
              <a:gd name="connsiteX4" fmla="*/ 1392702 w 1392702"/>
              <a:gd name="connsiteY4" fmla="*/ 1533378 h 153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702" h="1533378">
                <a:moveTo>
                  <a:pt x="14068" y="1533378"/>
                </a:moveTo>
                <a:lnTo>
                  <a:pt x="0" y="0"/>
                </a:lnTo>
                <a:lnTo>
                  <a:pt x="1392702" y="0"/>
                </a:lnTo>
                <a:lnTo>
                  <a:pt x="1392702" y="1533378"/>
                </a:lnTo>
                <a:lnTo>
                  <a:pt x="1392702" y="1533378"/>
                </a:lnTo>
              </a:path>
            </a:pathLst>
          </a:custGeom>
          <a:ln w="571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Freeform 26"/>
          <p:cNvSpPr/>
          <p:nvPr/>
        </p:nvSpPr>
        <p:spPr>
          <a:xfrm>
            <a:off x="5791200" y="3886200"/>
            <a:ext cx="914400" cy="995289"/>
          </a:xfrm>
          <a:custGeom>
            <a:avLst/>
            <a:gdLst>
              <a:gd name="connsiteX0" fmla="*/ 14068 w 1392702"/>
              <a:gd name="connsiteY0" fmla="*/ 1533378 h 1533378"/>
              <a:gd name="connsiteX1" fmla="*/ 0 w 1392702"/>
              <a:gd name="connsiteY1" fmla="*/ 0 h 1533378"/>
              <a:gd name="connsiteX2" fmla="*/ 1392702 w 1392702"/>
              <a:gd name="connsiteY2" fmla="*/ 0 h 1533378"/>
              <a:gd name="connsiteX3" fmla="*/ 1392702 w 1392702"/>
              <a:gd name="connsiteY3" fmla="*/ 1533378 h 1533378"/>
              <a:gd name="connsiteX4" fmla="*/ 1392702 w 1392702"/>
              <a:gd name="connsiteY4" fmla="*/ 1533378 h 153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702" h="1533378">
                <a:moveTo>
                  <a:pt x="14068" y="1533378"/>
                </a:moveTo>
                <a:lnTo>
                  <a:pt x="0" y="0"/>
                </a:lnTo>
                <a:lnTo>
                  <a:pt x="1392702" y="0"/>
                </a:lnTo>
                <a:lnTo>
                  <a:pt x="1392702" y="1533378"/>
                </a:lnTo>
                <a:lnTo>
                  <a:pt x="1392702" y="1533378"/>
                </a:lnTo>
              </a:path>
            </a:pathLst>
          </a:custGeom>
          <a:ln w="571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TextBox 27"/>
          <p:cNvSpPr txBox="1"/>
          <p:nvPr/>
        </p:nvSpPr>
        <p:spPr>
          <a:xfrm>
            <a:off x="1676400" y="1371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Load</a:t>
            </a:r>
            <a:r>
              <a:rPr lang="en-US" b="1" dirty="0" smtClean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JuanPerez</a:t>
            </a:r>
            <a:r>
              <a:rPr lang="en-US" dirty="0" smtClean="0"/>
              <a:t>”</a:t>
            </a:r>
            <a:endParaRPr lang="es-AR" dirty="0"/>
          </a:p>
        </p:txBody>
      </p:sp>
      <p:sp>
        <p:nvSpPr>
          <p:cNvPr id="29" name="TextBox 28"/>
          <p:cNvSpPr txBox="1"/>
          <p:nvPr/>
        </p:nvSpPr>
        <p:spPr>
          <a:xfrm>
            <a:off x="3886200" y="1371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Edit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JuanPerez</a:t>
            </a:r>
            <a:r>
              <a:rPr lang="en-US" dirty="0" smtClean="0"/>
              <a:t>”</a:t>
            </a:r>
            <a:endParaRPr lang="es-AR" dirty="0"/>
          </a:p>
        </p:txBody>
      </p:sp>
      <p:sp>
        <p:nvSpPr>
          <p:cNvPr id="30" name="TextBox 29"/>
          <p:cNvSpPr txBox="1"/>
          <p:nvPr/>
        </p:nvSpPr>
        <p:spPr>
          <a:xfrm>
            <a:off x="7086600" y="1371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Update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JuanPerez</a:t>
            </a:r>
            <a:r>
              <a:rPr lang="en-US" dirty="0" smtClean="0"/>
              <a:t>”</a:t>
            </a:r>
            <a:endParaRPr lang="es-AR" dirty="0"/>
          </a:p>
        </p:txBody>
      </p:sp>
      <p:sp>
        <p:nvSpPr>
          <p:cNvPr id="31" name="TextBox 30"/>
          <p:cNvSpPr txBox="1"/>
          <p:nvPr/>
        </p:nvSpPr>
        <p:spPr>
          <a:xfrm>
            <a:off x="2819400" y="3200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Load</a:t>
            </a:r>
            <a:r>
              <a:rPr lang="en-US" b="1" dirty="0" smtClean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JuanPerez</a:t>
            </a:r>
            <a:r>
              <a:rPr lang="en-US" dirty="0" smtClean="0"/>
              <a:t>”</a:t>
            </a:r>
            <a:endParaRPr lang="es-AR" dirty="0"/>
          </a:p>
        </p:txBody>
      </p:sp>
      <p:sp>
        <p:nvSpPr>
          <p:cNvPr id="32" name="TextBox 31"/>
          <p:cNvSpPr txBox="1"/>
          <p:nvPr/>
        </p:nvSpPr>
        <p:spPr>
          <a:xfrm>
            <a:off x="4191000" y="3200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Edit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JuanPerez</a:t>
            </a:r>
            <a:r>
              <a:rPr lang="en-US" dirty="0" smtClean="0"/>
              <a:t>”</a:t>
            </a:r>
            <a:endParaRPr lang="es-AR" dirty="0"/>
          </a:p>
        </p:txBody>
      </p:sp>
      <p:sp>
        <p:nvSpPr>
          <p:cNvPr id="33" name="TextBox 32"/>
          <p:cNvSpPr txBox="1"/>
          <p:nvPr/>
        </p:nvSpPr>
        <p:spPr>
          <a:xfrm>
            <a:off x="5715000" y="3200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Update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JuanPerez</a:t>
            </a:r>
            <a:r>
              <a:rPr lang="en-US" dirty="0" smtClean="0"/>
              <a:t>”</a:t>
            </a:r>
            <a:endParaRPr lang="es-AR" dirty="0"/>
          </a:p>
        </p:txBody>
      </p:sp>
      <p:pic>
        <p:nvPicPr>
          <p:cNvPr id="34" name="Picture 33" descr="477px-Explosi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2286000"/>
            <a:ext cx="1295006" cy="1414462"/>
          </a:xfrm>
          <a:prstGeom prst="rect">
            <a:avLst/>
          </a:prstGeom>
        </p:spPr>
      </p:pic>
      <p:pic>
        <p:nvPicPr>
          <p:cNvPr id="20" name="Picture 4" descr="http://cdn.unixmen.com/images/stories/linuxlogos/tux-gam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1905000"/>
            <a:ext cx="1447800" cy="1447800"/>
          </a:xfrm>
          <a:prstGeom prst="rect">
            <a:avLst/>
          </a:prstGeom>
          <a:noFill/>
        </p:spPr>
      </p:pic>
      <p:pic>
        <p:nvPicPr>
          <p:cNvPr id="21" name="Picture 6" descr="http://www.ozsticker.com/593-1145-large/darth-vader-tux-linux-pengui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" y="3886200"/>
            <a:ext cx="1638300" cy="1638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Pesimista</a:t>
            </a:r>
            <a:endParaRPr lang="es-AR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524000" y="3048000"/>
            <a:ext cx="716280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4876800"/>
            <a:ext cx="7162800" cy="158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752600" y="2057400"/>
            <a:ext cx="914400" cy="995289"/>
          </a:xfrm>
          <a:custGeom>
            <a:avLst/>
            <a:gdLst>
              <a:gd name="connsiteX0" fmla="*/ 14068 w 1392702"/>
              <a:gd name="connsiteY0" fmla="*/ 1533378 h 1533378"/>
              <a:gd name="connsiteX1" fmla="*/ 0 w 1392702"/>
              <a:gd name="connsiteY1" fmla="*/ 0 h 1533378"/>
              <a:gd name="connsiteX2" fmla="*/ 1392702 w 1392702"/>
              <a:gd name="connsiteY2" fmla="*/ 0 h 1533378"/>
              <a:gd name="connsiteX3" fmla="*/ 1392702 w 1392702"/>
              <a:gd name="connsiteY3" fmla="*/ 1533378 h 1533378"/>
              <a:gd name="connsiteX4" fmla="*/ 1392702 w 1392702"/>
              <a:gd name="connsiteY4" fmla="*/ 1533378 h 153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702" h="1533378">
                <a:moveTo>
                  <a:pt x="14068" y="1533378"/>
                </a:moveTo>
                <a:lnTo>
                  <a:pt x="0" y="0"/>
                </a:lnTo>
                <a:lnTo>
                  <a:pt x="1392702" y="0"/>
                </a:lnTo>
                <a:lnTo>
                  <a:pt x="1392702" y="1533378"/>
                </a:lnTo>
                <a:lnTo>
                  <a:pt x="1392702" y="1533378"/>
                </a:lnTo>
              </a:path>
            </a:pathLst>
          </a:cu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Freeform 7"/>
          <p:cNvSpPr/>
          <p:nvPr/>
        </p:nvSpPr>
        <p:spPr>
          <a:xfrm>
            <a:off x="3962400" y="2057400"/>
            <a:ext cx="914400" cy="995289"/>
          </a:xfrm>
          <a:custGeom>
            <a:avLst/>
            <a:gdLst>
              <a:gd name="connsiteX0" fmla="*/ 14068 w 1392702"/>
              <a:gd name="connsiteY0" fmla="*/ 1533378 h 1533378"/>
              <a:gd name="connsiteX1" fmla="*/ 0 w 1392702"/>
              <a:gd name="connsiteY1" fmla="*/ 0 h 1533378"/>
              <a:gd name="connsiteX2" fmla="*/ 1392702 w 1392702"/>
              <a:gd name="connsiteY2" fmla="*/ 0 h 1533378"/>
              <a:gd name="connsiteX3" fmla="*/ 1392702 w 1392702"/>
              <a:gd name="connsiteY3" fmla="*/ 1533378 h 1533378"/>
              <a:gd name="connsiteX4" fmla="*/ 1392702 w 1392702"/>
              <a:gd name="connsiteY4" fmla="*/ 1533378 h 153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702" h="1533378">
                <a:moveTo>
                  <a:pt x="14068" y="1533378"/>
                </a:moveTo>
                <a:lnTo>
                  <a:pt x="0" y="0"/>
                </a:lnTo>
                <a:lnTo>
                  <a:pt x="1392702" y="0"/>
                </a:lnTo>
                <a:lnTo>
                  <a:pt x="1392702" y="1533378"/>
                </a:lnTo>
                <a:lnTo>
                  <a:pt x="1392702" y="1533378"/>
                </a:lnTo>
              </a:path>
            </a:pathLst>
          </a:cu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reeform 8"/>
          <p:cNvSpPr/>
          <p:nvPr/>
        </p:nvSpPr>
        <p:spPr>
          <a:xfrm>
            <a:off x="7239000" y="2057400"/>
            <a:ext cx="914400" cy="995289"/>
          </a:xfrm>
          <a:custGeom>
            <a:avLst/>
            <a:gdLst>
              <a:gd name="connsiteX0" fmla="*/ 14068 w 1392702"/>
              <a:gd name="connsiteY0" fmla="*/ 1533378 h 1533378"/>
              <a:gd name="connsiteX1" fmla="*/ 0 w 1392702"/>
              <a:gd name="connsiteY1" fmla="*/ 0 h 1533378"/>
              <a:gd name="connsiteX2" fmla="*/ 1392702 w 1392702"/>
              <a:gd name="connsiteY2" fmla="*/ 0 h 1533378"/>
              <a:gd name="connsiteX3" fmla="*/ 1392702 w 1392702"/>
              <a:gd name="connsiteY3" fmla="*/ 1533378 h 1533378"/>
              <a:gd name="connsiteX4" fmla="*/ 1392702 w 1392702"/>
              <a:gd name="connsiteY4" fmla="*/ 1533378 h 153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702" h="1533378">
                <a:moveTo>
                  <a:pt x="14068" y="1533378"/>
                </a:moveTo>
                <a:lnTo>
                  <a:pt x="0" y="0"/>
                </a:lnTo>
                <a:lnTo>
                  <a:pt x="1392702" y="0"/>
                </a:lnTo>
                <a:lnTo>
                  <a:pt x="1392702" y="1533378"/>
                </a:lnTo>
                <a:lnTo>
                  <a:pt x="1392702" y="1533378"/>
                </a:lnTo>
              </a:path>
            </a:pathLst>
          </a:cu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Freeform 9"/>
          <p:cNvSpPr/>
          <p:nvPr/>
        </p:nvSpPr>
        <p:spPr>
          <a:xfrm>
            <a:off x="2895600" y="3886200"/>
            <a:ext cx="914400" cy="995289"/>
          </a:xfrm>
          <a:custGeom>
            <a:avLst/>
            <a:gdLst>
              <a:gd name="connsiteX0" fmla="*/ 14068 w 1392702"/>
              <a:gd name="connsiteY0" fmla="*/ 1533378 h 1533378"/>
              <a:gd name="connsiteX1" fmla="*/ 0 w 1392702"/>
              <a:gd name="connsiteY1" fmla="*/ 0 h 1533378"/>
              <a:gd name="connsiteX2" fmla="*/ 1392702 w 1392702"/>
              <a:gd name="connsiteY2" fmla="*/ 0 h 1533378"/>
              <a:gd name="connsiteX3" fmla="*/ 1392702 w 1392702"/>
              <a:gd name="connsiteY3" fmla="*/ 1533378 h 1533378"/>
              <a:gd name="connsiteX4" fmla="*/ 1392702 w 1392702"/>
              <a:gd name="connsiteY4" fmla="*/ 1533378 h 153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702" h="1533378">
                <a:moveTo>
                  <a:pt x="14068" y="1533378"/>
                </a:moveTo>
                <a:lnTo>
                  <a:pt x="0" y="0"/>
                </a:lnTo>
                <a:lnTo>
                  <a:pt x="1392702" y="0"/>
                </a:lnTo>
                <a:lnTo>
                  <a:pt x="1392702" y="1533378"/>
                </a:lnTo>
                <a:lnTo>
                  <a:pt x="1392702" y="1533378"/>
                </a:lnTo>
              </a:path>
            </a:pathLst>
          </a:custGeom>
          <a:ln w="571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TextBox 12"/>
          <p:cNvSpPr txBox="1"/>
          <p:nvPr/>
        </p:nvSpPr>
        <p:spPr>
          <a:xfrm>
            <a:off x="1676400" y="1371600"/>
            <a:ext cx="1676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Load &amp;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LOCK</a:t>
            </a:r>
            <a:r>
              <a:rPr lang="en-US" sz="2000" b="1" dirty="0" smtClean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JuanPerez</a:t>
            </a:r>
            <a:r>
              <a:rPr lang="en-US" dirty="0" smtClean="0"/>
              <a:t>”</a:t>
            </a:r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3886200" y="1371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Edit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JuanPerez</a:t>
            </a:r>
            <a:r>
              <a:rPr lang="en-US" dirty="0" smtClean="0"/>
              <a:t>”</a:t>
            </a:r>
            <a:endParaRPr lang="es-AR" dirty="0"/>
          </a:p>
        </p:txBody>
      </p:sp>
      <p:sp>
        <p:nvSpPr>
          <p:cNvPr id="15" name="TextBox 14"/>
          <p:cNvSpPr txBox="1"/>
          <p:nvPr/>
        </p:nvSpPr>
        <p:spPr>
          <a:xfrm>
            <a:off x="7086600" y="1371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Update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&amp; RELEASE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“</a:t>
            </a:r>
            <a:r>
              <a:rPr lang="en-US" dirty="0" err="1" smtClean="0"/>
              <a:t>JuanPerez</a:t>
            </a:r>
            <a:r>
              <a:rPr lang="en-US" dirty="0" smtClean="0"/>
              <a:t>”</a:t>
            </a:r>
            <a:endParaRPr lang="es-AR" dirty="0"/>
          </a:p>
        </p:txBody>
      </p:sp>
      <p:sp>
        <p:nvSpPr>
          <p:cNvPr id="16" name="TextBox 15"/>
          <p:cNvSpPr txBox="1"/>
          <p:nvPr/>
        </p:nvSpPr>
        <p:spPr>
          <a:xfrm>
            <a:off x="2819400" y="3200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Load</a:t>
            </a:r>
            <a:r>
              <a:rPr lang="en-US" b="1" dirty="0" smtClean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JuanPerez</a:t>
            </a:r>
            <a:r>
              <a:rPr lang="en-US" dirty="0" smtClean="0"/>
              <a:t>”</a:t>
            </a:r>
            <a:endParaRPr lang="es-AR" dirty="0"/>
          </a:p>
        </p:txBody>
      </p:sp>
      <p:pic>
        <p:nvPicPr>
          <p:cNvPr id="19" name="Picture 18" descr="477px-Explosi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4038600"/>
            <a:ext cx="1295006" cy="1414462"/>
          </a:xfrm>
          <a:prstGeom prst="rect">
            <a:avLst/>
          </a:prstGeom>
        </p:spPr>
      </p:pic>
      <p:pic>
        <p:nvPicPr>
          <p:cNvPr id="25604" name="Picture 4" descr="http://cdn.unixmen.com/images/stories/linuxlogos/tux-gam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1905000"/>
            <a:ext cx="1447800" cy="1447800"/>
          </a:xfrm>
          <a:prstGeom prst="rect">
            <a:avLst/>
          </a:prstGeom>
          <a:noFill/>
        </p:spPr>
      </p:pic>
      <p:pic>
        <p:nvPicPr>
          <p:cNvPr id="25606" name="Picture 6" descr="http://www.ozsticker.com/593-1145-large/darth-vader-tux-linux-pengui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" y="3886200"/>
            <a:ext cx="1638300" cy="1638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/>
      <p:bldP spid="14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latin typeface="Arial" pitchFamily="34" charset="0"/>
                <a:cs typeface="Arial" pitchFamily="34" charset="0"/>
              </a:rPr>
              <a:t>¿En que medio se esta  “</a:t>
            </a:r>
            <a:r>
              <a:rPr lang="es-AR" sz="3600" b="1" dirty="0" err="1" smtClean="0">
                <a:latin typeface="Arial" pitchFamily="34" charset="0"/>
                <a:cs typeface="Arial" pitchFamily="34" charset="0"/>
              </a:rPr>
              <a:t>Lockeando</a:t>
            </a:r>
            <a:r>
              <a:rPr lang="es-AR" sz="3600" b="1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?</a:t>
            </a:r>
            <a:endParaRPr lang="es-A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533400" y="1447800"/>
            <a:ext cx="829586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TicketAgent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TicketOffice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ticketOffice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@Transactional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public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synchronized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Ticket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nextTicket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return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ticketOffice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.nextTicket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/>
          <p:nvPr/>
        </p:nvCxnSpPr>
        <p:spPr>
          <a:xfrm rot="16200000" flipH="1">
            <a:off x="1371600" y="3810000"/>
            <a:ext cx="6019800" cy="76200"/>
          </a:xfrm>
          <a:prstGeom prst="line">
            <a:avLst/>
          </a:prstGeom>
          <a:ln w="762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ms_ne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3886200"/>
            <a:ext cx="1419225" cy="910907"/>
          </a:xfrm>
          <a:prstGeom prst="rect">
            <a:avLst/>
          </a:prstGeom>
        </p:spPr>
      </p:pic>
      <p:pic>
        <p:nvPicPr>
          <p:cNvPr id="50" name="Picture 49" descr="java-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0800" y="2590800"/>
            <a:ext cx="1367723" cy="1209675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495800" y="1143000"/>
            <a:ext cx="2250224" cy="1150622"/>
            <a:chOff x="2895600" y="3400697"/>
            <a:chExt cx="3545624" cy="2217422"/>
          </a:xfrm>
        </p:grpSpPr>
        <p:pic>
          <p:nvPicPr>
            <p:cNvPr id="45" name="Picture 44" descr="sql-server-logo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5600" y="3400697"/>
              <a:ext cx="3545624" cy="2217422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>
            <a:xfrm>
              <a:off x="5562600" y="4876800"/>
              <a:ext cx="8382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62400" y="3429000"/>
              <a:ext cx="1447800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10000" y="44958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3" name="Picture 42" descr="postgresq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3000" y="2743200"/>
            <a:ext cx="761695" cy="761695"/>
          </a:xfrm>
          <a:prstGeom prst="rect">
            <a:avLst/>
          </a:prstGeom>
        </p:spPr>
      </p:pic>
      <p:pic>
        <p:nvPicPr>
          <p:cNvPr id="42" name="Picture 41" descr="oracle_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19600" y="3505200"/>
            <a:ext cx="1676400" cy="1257300"/>
          </a:xfrm>
          <a:prstGeom prst="rect">
            <a:avLst/>
          </a:prstGeom>
        </p:spPr>
      </p:pic>
      <p:sp>
        <p:nvSpPr>
          <p:cNvPr id="72" name="Oval 71"/>
          <p:cNvSpPr/>
          <p:nvPr/>
        </p:nvSpPr>
        <p:spPr>
          <a:xfrm>
            <a:off x="6553200" y="2590800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Oval 70"/>
          <p:cNvSpPr/>
          <p:nvPr/>
        </p:nvSpPr>
        <p:spPr>
          <a:xfrm>
            <a:off x="533400" y="3962400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Oval 69"/>
          <p:cNvSpPr/>
          <p:nvPr/>
        </p:nvSpPr>
        <p:spPr>
          <a:xfrm>
            <a:off x="533400" y="914400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ounded Rectangle 3"/>
          <p:cNvSpPr/>
          <p:nvPr/>
        </p:nvSpPr>
        <p:spPr>
          <a:xfrm>
            <a:off x="304800" y="3886200"/>
            <a:ext cx="2514600" cy="2819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Flowchart: Connector 4"/>
          <p:cNvSpPr/>
          <p:nvPr/>
        </p:nvSpPr>
        <p:spPr>
          <a:xfrm>
            <a:off x="1752600" y="44196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Flowchart: Connector 5"/>
          <p:cNvSpPr/>
          <p:nvPr/>
        </p:nvSpPr>
        <p:spPr>
          <a:xfrm>
            <a:off x="685800" y="41148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lowchart: Connector 6"/>
          <p:cNvSpPr/>
          <p:nvPr/>
        </p:nvSpPr>
        <p:spPr>
          <a:xfrm>
            <a:off x="838200" y="53340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Flowchart: Connector 7"/>
          <p:cNvSpPr/>
          <p:nvPr/>
        </p:nvSpPr>
        <p:spPr>
          <a:xfrm>
            <a:off x="1143000" y="47244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owchart: Connector 8"/>
          <p:cNvSpPr/>
          <p:nvPr/>
        </p:nvSpPr>
        <p:spPr>
          <a:xfrm>
            <a:off x="990600" y="64008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Flowchart: Connector 9"/>
          <p:cNvSpPr/>
          <p:nvPr/>
        </p:nvSpPr>
        <p:spPr>
          <a:xfrm>
            <a:off x="2362200" y="48768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1" name="Straight Arrow Connector 10"/>
          <p:cNvCxnSpPr>
            <a:stCxn id="6" idx="5"/>
            <a:endCxn id="8" idx="1"/>
          </p:cNvCxnSpPr>
          <p:nvPr/>
        </p:nvCxnSpPr>
        <p:spPr>
          <a:xfrm rot="16200000" flipH="1">
            <a:off x="804722" y="4386122"/>
            <a:ext cx="447956" cy="2955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5" idx="1"/>
          </p:cNvCxnSpPr>
          <p:nvPr/>
        </p:nvCxnSpPr>
        <p:spPr>
          <a:xfrm rot="16200000" flipH="1">
            <a:off x="1261922" y="3928922"/>
            <a:ext cx="143156" cy="9051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10" idx="1"/>
          </p:cNvCxnSpPr>
          <p:nvPr/>
        </p:nvCxnSpPr>
        <p:spPr>
          <a:xfrm rot="16200000" flipH="1">
            <a:off x="2023922" y="4538522"/>
            <a:ext cx="295556" cy="4479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4"/>
            <a:endCxn id="9" idx="0"/>
          </p:cNvCxnSpPr>
          <p:nvPr/>
        </p:nvCxnSpPr>
        <p:spPr>
          <a:xfrm rot="16200000" flipH="1">
            <a:off x="609600" y="5905500"/>
            <a:ext cx="838200" cy="1524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4"/>
            <a:endCxn id="7" idx="0"/>
          </p:cNvCxnSpPr>
          <p:nvPr/>
        </p:nvCxnSpPr>
        <p:spPr>
          <a:xfrm rot="5400000">
            <a:off x="914400" y="4991100"/>
            <a:ext cx="381000" cy="3048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019800" y="1524000"/>
            <a:ext cx="2971800" cy="51054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Flowchart: Connector 30"/>
          <p:cNvSpPr/>
          <p:nvPr/>
        </p:nvSpPr>
        <p:spPr>
          <a:xfrm>
            <a:off x="7772400" y="3048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Flowchart: Connector 31"/>
          <p:cNvSpPr/>
          <p:nvPr/>
        </p:nvSpPr>
        <p:spPr>
          <a:xfrm>
            <a:off x="6705600" y="27432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Flowchart: Connector 32"/>
          <p:cNvSpPr/>
          <p:nvPr/>
        </p:nvSpPr>
        <p:spPr>
          <a:xfrm>
            <a:off x="6858000" y="3962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Flowchart: Connector 33"/>
          <p:cNvSpPr/>
          <p:nvPr/>
        </p:nvSpPr>
        <p:spPr>
          <a:xfrm>
            <a:off x="7162800" y="3352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Flowchart: Connector 34"/>
          <p:cNvSpPr/>
          <p:nvPr/>
        </p:nvSpPr>
        <p:spPr>
          <a:xfrm>
            <a:off x="7010400" y="50292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Flowchart: Connector 35"/>
          <p:cNvSpPr/>
          <p:nvPr/>
        </p:nvSpPr>
        <p:spPr>
          <a:xfrm>
            <a:off x="8382000" y="35052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7" name="Straight Arrow Connector 36"/>
          <p:cNvCxnSpPr>
            <a:stCxn id="32" idx="5"/>
            <a:endCxn id="34" idx="1"/>
          </p:cNvCxnSpPr>
          <p:nvPr/>
        </p:nvCxnSpPr>
        <p:spPr>
          <a:xfrm rot="16200000" flipH="1">
            <a:off x="6824522" y="3014522"/>
            <a:ext cx="447956" cy="295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5"/>
            <a:endCxn id="31" idx="1"/>
          </p:cNvCxnSpPr>
          <p:nvPr/>
        </p:nvCxnSpPr>
        <p:spPr>
          <a:xfrm rot="16200000" flipH="1">
            <a:off x="7281722" y="2557322"/>
            <a:ext cx="143156" cy="905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5"/>
            <a:endCxn id="36" idx="1"/>
          </p:cNvCxnSpPr>
          <p:nvPr/>
        </p:nvCxnSpPr>
        <p:spPr>
          <a:xfrm rot="16200000" flipH="1">
            <a:off x="8043722" y="3166922"/>
            <a:ext cx="295556" cy="447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4"/>
            <a:endCxn id="35" idx="0"/>
          </p:cNvCxnSpPr>
          <p:nvPr/>
        </p:nvCxnSpPr>
        <p:spPr>
          <a:xfrm rot="16200000" flipH="1">
            <a:off x="6629400" y="45339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33" idx="0"/>
          </p:cNvCxnSpPr>
          <p:nvPr/>
        </p:nvCxnSpPr>
        <p:spPr>
          <a:xfrm rot="5400000">
            <a:off x="6934200" y="36195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04800" y="838200"/>
            <a:ext cx="2438400" cy="2819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Flowchart: Connector 57"/>
          <p:cNvSpPr/>
          <p:nvPr/>
        </p:nvSpPr>
        <p:spPr>
          <a:xfrm>
            <a:off x="1752600" y="13716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Flowchart: Connector 58"/>
          <p:cNvSpPr/>
          <p:nvPr/>
        </p:nvSpPr>
        <p:spPr>
          <a:xfrm>
            <a:off x="685800" y="10668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Flowchart: Connector 59"/>
          <p:cNvSpPr/>
          <p:nvPr/>
        </p:nvSpPr>
        <p:spPr>
          <a:xfrm>
            <a:off x="838200" y="22860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Flowchart: Connector 60"/>
          <p:cNvSpPr/>
          <p:nvPr/>
        </p:nvSpPr>
        <p:spPr>
          <a:xfrm>
            <a:off x="1143000" y="16764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Flowchart: Connector 61"/>
          <p:cNvSpPr/>
          <p:nvPr/>
        </p:nvSpPr>
        <p:spPr>
          <a:xfrm>
            <a:off x="990600" y="33528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Flowchart: Connector 62"/>
          <p:cNvSpPr/>
          <p:nvPr/>
        </p:nvSpPr>
        <p:spPr>
          <a:xfrm>
            <a:off x="2362200" y="18288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4" name="Straight Arrow Connector 63"/>
          <p:cNvCxnSpPr>
            <a:stCxn id="59" idx="5"/>
            <a:endCxn id="61" idx="1"/>
          </p:cNvCxnSpPr>
          <p:nvPr/>
        </p:nvCxnSpPr>
        <p:spPr>
          <a:xfrm rot="16200000" flipH="1">
            <a:off x="804722" y="1338122"/>
            <a:ext cx="447956" cy="2955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5"/>
            <a:endCxn id="58" idx="1"/>
          </p:cNvCxnSpPr>
          <p:nvPr/>
        </p:nvCxnSpPr>
        <p:spPr>
          <a:xfrm rot="16200000" flipH="1">
            <a:off x="1261922" y="880922"/>
            <a:ext cx="143156" cy="9051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8" idx="5"/>
            <a:endCxn id="63" idx="1"/>
          </p:cNvCxnSpPr>
          <p:nvPr/>
        </p:nvCxnSpPr>
        <p:spPr>
          <a:xfrm rot="16200000" flipH="1">
            <a:off x="2023922" y="1490522"/>
            <a:ext cx="295556" cy="4479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4"/>
            <a:endCxn id="62" idx="0"/>
          </p:cNvCxnSpPr>
          <p:nvPr/>
        </p:nvCxnSpPr>
        <p:spPr>
          <a:xfrm rot="16200000" flipH="1">
            <a:off x="609600" y="2857500"/>
            <a:ext cx="838200" cy="1524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4"/>
            <a:endCxn id="60" idx="0"/>
          </p:cNvCxnSpPr>
          <p:nvPr/>
        </p:nvCxnSpPr>
        <p:spPr>
          <a:xfrm rot="5400000">
            <a:off x="914400" y="1943100"/>
            <a:ext cx="381000" cy="3048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800" b="1" dirty="0" smtClean="0">
                <a:latin typeface="Arial" pitchFamily="34" charset="0"/>
                <a:cs typeface="Arial" pitchFamily="34" charset="0"/>
              </a:rPr>
              <a:t>¿En que medio </a:t>
            </a:r>
            <a:r>
              <a:rPr lang="es-AR" sz="4800" b="1" dirty="0" err="1" smtClean="0">
                <a:latin typeface="Arial" pitchFamily="34" charset="0"/>
                <a:cs typeface="Arial" pitchFamily="34" charset="0"/>
              </a:rPr>
              <a:t>Lockeamos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?</a:t>
            </a:r>
            <a:endParaRPr lang="es-AR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1" grpId="0" animBg="1"/>
      <p:bldP spid="71" grpId="1" animBg="1"/>
      <p:bldP spid="70" grpId="0" animBg="1"/>
      <p:bldP spid="7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800" b="1" dirty="0" err="1" smtClean="0">
                <a:latin typeface="Arial" pitchFamily="34" charset="0"/>
                <a:cs typeface="Arial" pitchFamily="34" charset="0"/>
              </a:rPr>
              <a:t>Lock</a:t>
            </a:r>
            <a:r>
              <a:rPr lang="es-AR" sz="4800" b="1" dirty="0" smtClean="0">
                <a:latin typeface="Arial" pitchFamily="34" charset="0"/>
                <a:cs typeface="Arial" pitchFamily="34" charset="0"/>
              </a:rPr>
              <a:t> en el medio persistente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?</a:t>
            </a:r>
            <a:endParaRPr lang="es-A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33400" y="1219200"/>
            <a:ext cx="8077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TicketAgent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TicketOffice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ticketOffice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Ticket 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nextTicket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24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 REPOSITORIO LOCKEA EN EL RECURSO COMPARIDO QUE ES LA BASE DE DATOS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return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ticketOffice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.nextTicket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24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800" b="1" dirty="0" smtClean="0">
                <a:latin typeface="Arial" pitchFamily="34" charset="0"/>
                <a:cs typeface="Arial" pitchFamily="34" charset="0"/>
              </a:rPr>
              <a:t>Técnicas de </a:t>
            </a:r>
            <a:r>
              <a:rPr lang="es-AR" sz="4800" b="1" dirty="0" err="1" smtClean="0">
                <a:latin typeface="Arial" pitchFamily="34" charset="0"/>
                <a:cs typeface="Arial" pitchFamily="34" charset="0"/>
              </a:rPr>
              <a:t>lock</a:t>
            </a:r>
            <a:endParaRPr lang="es-A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4478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s-AR" sz="4000" b="1" dirty="0" err="1" smtClean="0">
                <a:latin typeface="Arial" pitchFamily="34" charset="0"/>
                <a:cs typeface="Arial" pitchFamily="34" charset="0"/>
              </a:rPr>
              <a:t>Select</a:t>
            </a:r>
            <a:r>
              <a:rPr lang="es-AR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4000" b="1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es-AR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4000" b="1" dirty="0" err="1" smtClean="0">
                <a:latin typeface="Arial" pitchFamily="34" charset="0"/>
                <a:cs typeface="Arial" pitchFamily="34" charset="0"/>
              </a:rPr>
              <a:t>update</a:t>
            </a:r>
            <a:endParaRPr lang="es-AR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2098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latin typeface="Arial" pitchFamily="34" charset="0"/>
                <a:cs typeface="Arial" pitchFamily="34" charset="0"/>
              </a:rPr>
              <a:t>- Que </a:t>
            </a:r>
            <a:r>
              <a:rPr lang="es-AR" sz="4000" b="1" dirty="0" err="1" smtClean="0">
                <a:latin typeface="Arial" pitchFamily="34" charset="0"/>
                <a:cs typeface="Arial" pitchFamily="34" charset="0"/>
              </a:rPr>
              <a:t>lockea</a:t>
            </a:r>
            <a:r>
              <a:rPr lang="es-AR" sz="4000" b="1" dirty="0" smtClean="0">
                <a:latin typeface="Arial" pitchFamily="34" charset="0"/>
                <a:cs typeface="Arial" pitchFamily="34" charset="0"/>
              </a:rPr>
              <a:t> ??</a:t>
            </a:r>
            <a:endParaRPr lang="es-A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3581400"/>
            <a:ext cx="2514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i="1" dirty="0" smtClean="0">
                <a:solidFill>
                  <a:schemeClr val="tx1"/>
                </a:solidFill>
              </a:rPr>
              <a:t>Empleado</a:t>
            </a:r>
            <a:endParaRPr lang="es-AR" sz="2400" i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4191000"/>
            <a:ext cx="25146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i="1" dirty="0" smtClean="0">
                <a:solidFill>
                  <a:schemeClr val="tx1"/>
                </a:solidFill>
              </a:rPr>
              <a:t>1</a:t>
            </a:r>
            <a:endParaRPr lang="es-AR" sz="2400" i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4572000"/>
            <a:ext cx="25146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i="1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4953000"/>
            <a:ext cx="25146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i="1" dirty="0" smtClean="0">
                <a:solidFill>
                  <a:schemeClr val="tx1"/>
                </a:solidFill>
              </a:rPr>
              <a:t>-------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800" y="5334000"/>
            <a:ext cx="25146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i="1" dirty="0" smtClean="0">
                <a:solidFill>
                  <a:schemeClr val="tx1"/>
                </a:solidFill>
              </a:rPr>
              <a:t>10000000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3733800" y="4267200"/>
            <a:ext cx="1295400" cy="4587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19700" y="37338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err="1" smtClean="0">
                <a:latin typeface="Arial" pitchFamily="34" charset="0"/>
                <a:cs typeface="Arial" pitchFamily="34" charset="0"/>
              </a:rPr>
              <a:t>lock</a:t>
            </a:r>
            <a:endParaRPr lang="es-AR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animBg="1"/>
      <p:bldP spid="7" grpId="0" animBg="1"/>
      <p:bldP spid="8" grpId="0" animBg="1"/>
      <p:bldP spid="9" grpId="0" animBg="1"/>
      <p:bldP spid="10" grpId="0" animBg="1"/>
      <p:bldP spid="13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800" b="1" dirty="0" smtClean="0">
                <a:latin typeface="Arial" pitchFamily="34" charset="0"/>
                <a:cs typeface="Arial" pitchFamily="34" charset="0"/>
              </a:rPr>
              <a:t>Técnicas de </a:t>
            </a:r>
            <a:r>
              <a:rPr lang="es-AR" sz="4800" b="1" dirty="0" err="1" smtClean="0">
                <a:latin typeface="Arial" pitchFamily="34" charset="0"/>
                <a:cs typeface="Arial" pitchFamily="34" charset="0"/>
              </a:rPr>
              <a:t>lock</a:t>
            </a:r>
            <a:endParaRPr lang="es-A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447800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AR" sz="4000" b="1" dirty="0" smtClean="0">
                <a:latin typeface="Arial" pitchFamily="34" charset="0"/>
                <a:cs typeface="Arial" pitchFamily="34" charset="0"/>
              </a:rPr>
              <a:t>CUIDADO  cuando el motor no soporta </a:t>
            </a:r>
            <a:r>
              <a:rPr lang="es-AR" sz="4000" b="1" dirty="0" err="1" smtClean="0">
                <a:latin typeface="Arial" pitchFamily="34" charset="0"/>
                <a:cs typeface="Arial" pitchFamily="34" charset="0"/>
              </a:rPr>
              <a:t>lock</a:t>
            </a:r>
            <a:r>
              <a:rPr lang="es-AR" sz="4000" b="1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s-AR" sz="4000" b="1" dirty="0" err="1" smtClean="0">
                <a:latin typeface="Arial" pitchFamily="34" charset="0"/>
                <a:cs typeface="Arial" pitchFamily="34" charset="0"/>
              </a:rPr>
              <a:t>tuplas</a:t>
            </a:r>
            <a:endParaRPr lang="es-AR" sz="4000" b="1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s-A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3581400"/>
            <a:ext cx="2514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i="1" dirty="0" smtClean="0">
                <a:solidFill>
                  <a:schemeClr val="tx1"/>
                </a:solidFill>
              </a:rPr>
              <a:t>Empleado</a:t>
            </a:r>
            <a:endParaRPr lang="es-AR" sz="2400" i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4191000"/>
            <a:ext cx="25146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i="1" dirty="0" smtClean="0">
                <a:solidFill>
                  <a:schemeClr val="tx1"/>
                </a:solidFill>
              </a:rPr>
              <a:t>1</a:t>
            </a:r>
            <a:endParaRPr lang="es-AR" sz="2400" i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4572000"/>
            <a:ext cx="25146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i="1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4953000"/>
            <a:ext cx="25146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i="1" dirty="0" smtClean="0">
                <a:solidFill>
                  <a:schemeClr val="tx1"/>
                </a:solidFill>
              </a:rPr>
              <a:t>-------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800" y="5334000"/>
            <a:ext cx="25146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i="1" dirty="0" smtClean="0">
                <a:solidFill>
                  <a:schemeClr val="tx1"/>
                </a:solidFill>
              </a:rPr>
              <a:t>10000000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7162800" y="49530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43800" y="46482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err="1" smtClean="0">
                <a:latin typeface="Arial" pitchFamily="34" charset="0"/>
                <a:cs typeface="Arial" pitchFamily="34" charset="0"/>
              </a:rPr>
              <a:t>lock</a:t>
            </a:r>
            <a:endParaRPr lang="es-A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4495800"/>
            <a:ext cx="2514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i="1" dirty="0" err="1" smtClean="0">
                <a:solidFill>
                  <a:schemeClr val="tx1"/>
                </a:solidFill>
              </a:rPr>
              <a:t>Mutex</a:t>
            </a:r>
            <a:endParaRPr lang="es-AR" sz="2400" i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5105400"/>
            <a:ext cx="25146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i="1" dirty="0" smtClean="0">
                <a:solidFill>
                  <a:schemeClr val="tx1"/>
                </a:solidFill>
              </a:rPr>
              <a:t>1</a:t>
            </a:r>
            <a:endParaRPr lang="es-AR" sz="2400" i="1" dirty="0">
              <a:solidFill>
                <a:schemeClr val="tx1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 rot="21267117">
            <a:off x="1733083" y="3263026"/>
            <a:ext cx="6172200" cy="3048000"/>
          </a:xfrm>
          <a:prstGeom prst="arc">
            <a:avLst>
              <a:gd name="adj1" fmla="val 14135648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6" grpId="0" animBg="1"/>
      <p:bldP spid="7" grpId="0" animBg="1"/>
      <p:bldP spid="8" grpId="0" animBg="1"/>
      <p:bldP spid="9" grpId="0" animBg="1"/>
      <p:bldP spid="10" grpId="0" animBg="1"/>
      <p:bldP spid="13" grpId="0" build="allAtOnce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Arial" pitchFamily="34" charset="0"/>
                <a:cs typeface="Arial" pitchFamily="34" charset="0"/>
              </a:rPr>
              <a:t>Repository Pattern</a:t>
            </a:r>
            <a:endParaRPr lang="es-AR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2895600"/>
            <a:ext cx="8001000" cy="14478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838200" y="32766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1676400" y="32766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2514600" y="32766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3352800" y="32766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4191000" y="32766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5029200" y="32766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5867400" y="32766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6705600" y="32766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7543800" y="3276600"/>
            <a:ext cx="6858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latin typeface="Arial" pitchFamily="34" charset="0"/>
                <a:cs typeface="Arial" pitchFamily="34" charset="0"/>
              </a:rPr>
              <a:t>Nombres</a:t>
            </a:r>
            <a:r>
              <a:rPr lang="en-US" sz="5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5400" b="1" dirty="0" err="1" smtClean="0">
                <a:latin typeface="Arial" pitchFamily="34" charset="0"/>
                <a:cs typeface="Arial" pitchFamily="34" charset="0"/>
              </a:rPr>
              <a:t>para</a:t>
            </a:r>
            <a:r>
              <a:rPr lang="en-US" sz="5400" b="1" dirty="0" smtClean="0">
                <a:latin typeface="Arial" pitchFamily="34" charset="0"/>
                <a:cs typeface="Arial" pitchFamily="34" charset="0"/>
              </a:rPr>
              <a:t> Repository</a:t>
            </a:r>
            <a:endParaRPr lang="es-AR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288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latin typeface="Bell MT" pitchFamily="18" charset="0"/>
                <a:cs typeface="Arial" pitchFamily="34" charset="0"/>
              </a:rPr>
              <a:t>PortfolioDeProyectos</a:t>
            </a:r>
            <a:endParaRPr lang="es-AR" sz="4400" dirty="0">
              <a:latin typeface="Bell MT" pitchFamily="18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27432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latin typeface="Calibri" pitchFamily="34" charset="0"/>
                <a:cs typeface="Arial" pitchFamily="34" charset="0"/>
              </a:rPr>
              <a:t>CarteraDeClientes</a:t>
            </a:r>
            <a:endParaRPr lang="es-AR" sz="44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8100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latin typeface="Calisto MT" pitchFamily="18" charset="0"/>
                <a:cs typeface="Arial" pitchFamily="34" charset="0"/>
              </a:rPr>
              <a:t>NominaDeEmpleados</a:t>
            </a:r>
            <a:endParaRPr lang="es-AR" sz="4400" dirty="0">
              <a:latin typeface="Calisto MT" pitchFamily="18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51054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latin typeface="CodingFontTobi" pitchFamily="49" charset="0"/>
                <a:cs typeface="Arial" pitchFamily="34" charset="0"/>
              </a:rPr>
              <a:t>CatalogoDeArticulos</a:t>
            </a:r>
            <a:endParaRPr lang="es-AR" sz="4800" dirty="0">
              <a:latin typeface="CodingFontTobi" pitchFamily="49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  <p:bldP spid="5" grpId="0" build="allAtOnce"/>
      <p:bldP spid="6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0" y="0"/>
            <a:ext cx="76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7200" b="1" dirty="0" smtClean="0">
                <a:latin typeface="Arial" pitchFamily="34" charset="0"/>
                <a:cs typeface="Arial" pitchFamily="34" charset="0"/>
              </a:rPr>
              <a:t>?</a:t>
            </a:r>
            <a:endParaRPr lang="es-AR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524000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b="1" dirty="0" smtClean="0">
                <a:latin typeface="Arial" pitchFamily="34" charset="0"/>
                <a:cs typeface="Arial" pitchFamily="34" charset="0"/>
              </a:rPr>
              <a:t>-Experiencia</a:t>
            </a:r>
            <a:endParaRPr lang="es-AR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2768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b="1" dirty="0" smtClean="0">
                <a:latin typeface="Arial" pitchFamily="34" charset="0"/>
                <a:cs typeface="Arial" pitchFamily="34" charset="0"/>
              </a:rPr>
              <a:t>-Base existente</a:t>
            </a:r>
            <a:endParaRPr lang="es-AR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40132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b="1" dirty="0" smtClean="0">
                <a:latin typeface="Arial" pitchFamily="34" charset="0"/>
                <a:cs typeface="Arial" pitchFamily="34" charset="0"/>
              </a:rPr>
              <a:t>-Pedido del Cliente</a:t>
            </a:r>
            <a:endParaRPr lang="es-AR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52578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b="1" dirty="0" smtClean="0">
                <a:latin typeface="Arial" pitchFamily="34" charset="0"/>
                <a:cs typeface="Arial" pitchFamily="34" charset="0"/>
              </a:rPr>
              <a:t>-Madurez y confianza</a:t>
            </a:r>
            <a:endParaRPr lang="es-AR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152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7200" b="1" dirty="0" smtClean="0">
                <a:latin typeface="Arial" pitchFamily="34" charset="0"/>
                <a:cs typeface="Arial" pitchFamily="34" charset="0"/>
              </a:rPr>
              <a:t>Porque RDBMS</a:t>
            </a:r>
            <a:endParaRPr lang="es-AR" sz="6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  <p:bldP spid="9" grpId="0" build="allAtOnce"/>
      <p:bldP spid="10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 smtClean="0">
                <a:latin typeface="Arial" pitchFamily="34" charset="0"/>
                <a:cs typeface="Arial" pitchFamily="34" charset="0"/>
              </a:rPr>
              <a:t>Estilo de la interfaz de un </a:t>
            </a:r>
            <a:r>
              <a:rPr lang="es-AR" sz="4000" b="1" dirty="0" err="1" smtClean="0">
                <a:latin typeface="Arial" pitchFamily="34" charset="0"/>
                <a:cs typeface="Arial" pitchFamily="34" charset="0"/>
              </a:rPr>
              <a:t>Repository</a:t>
            </a:r>
            <a:endParaRPr lang="es-A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4800" y="1524000"/>
            <a:ext cx="8534400" cy="41910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5240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ProjectPortfolio</a:t>
            </a:r>
            <a:endParaRPr lang="es-AR" sz="4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2362200"/>
            <a:ext cx="85344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2438400"/>
            <a:ext cx="8382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+ add(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aProject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+ remove(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aProject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completedProjects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totalOfProjects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s-AR" sz="40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s-AR" sz="4000" dirty="0" err="1" smtClean="0">
                <a:latin typeface="Arial" pitchFamily="34" charset="0"/>
                <a:cs typeface="Arial" pitchFamily="34" charset="0"/>
              </a:rPr>
              <a:t>projectsThatStartedBefore</a:t>
            </a:r>
            <a:r>
              <a:rPr lang="es-AR" sz="4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AR" sz="4000" dirty="0" err="1" smtClean="0">
                <a:latin typeface="Arial" pitchFamily="34" charset="0"/>
                <a:cs typeface="Arial" pitchFamily="34" charset="0"/>
              </a:rPr>
              <a:t>aDate</a:t>
            </a:r>
            <a:r>
              <a:rPr lang="es-AR" sz="40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endParaRPr lang="es-AR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7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b="1" dirty="0" err="1" smtClean="0">
                <a:latin typeface="Arial" pitchFamily="34" charset="0"/>
                <a:cs typeface="Arial" pitchFamily="34" charset="0"/>
              </a:rPr>
              <a:t>Separated</a:t>
            </a:r>
            <a:r>
              <a:rPr lang="es-AR" sz="5400" b="1" dirty="0" smtClean="0">
                <a:latin typeface="Arial" pitchFamily="34" charset="0"/>
                <a:cs typeface="Arial" pitchFamily="34" charset="0"/>
              </a:rPr>
              <a:t> Interface</a:t>
            </a:r>
            <a:endParaRPr lang="es-AR" sz="4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28600" y="1472406"/>
            <a:ext cx="4038600" cy="2057400"/>
            <a:chOff x="228600" y="914400"/>
            <a:chExt cx="4038600" cy="2057400"/>
          </a:xfrm>
        </p:grpSpPr>
        <p:sp>
          <p:nvSpPr>
            <p:cNvPr id="3" name="Rectangle 2"/>
            <p:cNvSpPr/>
            <p:nvPr/>
          </p:nvSpPr>
          <p:spPr>
            <a:xfrm>
              <a:off x="228600" y="1371600"/>
              <a:ext cx="4038600" cy="16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28600" y="914400"/>
              <a:ext cx="2438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 err="1" smtClean="0">
                  <a:solidFill>
                    <a:schemeClr val="tx1"/>
                  </a:solidFill>
                </a:rPr>
                <a:t>Domain</a:t>
              </a:r>
              <a:endParaRPr lang="es-AR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47800" y="1905000"/>
              <a:ext cx="2514600" cy="838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s-AR" sz="2800" i="1" dirty="0" err="1" smtClean="0">
                  <a:solidFill>
                    <a:schemeClr val="tx1"/>
                  </a:solidFill>
                </a:rPr>
                <a:t>ProjectPortfolio</a:t>
              </a:r>
              <a:endParaRPr lang="es-AR" sz="24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4800" y="4038600"/>
            <a:ext cx="4648200" cy="2438400"/>
            <a:chOff x="304800" y="4038600"/>
            <a:chExt cx="4648200" cy="2667000"/>
          </a:xfrm>
        </p:grpSpPr>
        <p:sp>
          <p:nvSpPr>
            <p:cNvPr id="7" name="Rectangle 6"/>
            <p:cNvSpPr/>
            <p:nvPr/>
          </p:nvSpPr>
          <p:spPr>
            <a:xfrm>
              <a:off x="304800" y="4495800"/>
              <a:ext cx="4648200" cy="2209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800" y="4038600"/>
              <a:ext cx="24384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 smtClean="0">
                  <a:solidFill>
                    <a:schemeClr val="tx1"/>
                  </a:solidFill>
                </a:rPr>
                <a:t>Testing</a:t>
              </a:r>
              <a:endParaRPr lang="es-AR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0" y="5257800"/>
              <a:ext cx="4038600" cy="838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 err="1" smtClean="0">
                  <a:solidFill>
                    <a:schemeClr val="tx1"/>
                  </a:solidFill>
                </a:rPr>
                <a:t>InMemoryProjectPortfolio</a:t>
              </a:r>
              <a:endParaRPr lang="es-AR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Straight Arrow Connector 11"/>
          <p:cNvCxnSpPr>
            <a:stCxn id="10" idx="0"/>
            <a:endCxn id="9" idx="2"/>
          </p:cNvCxnSpPr>
          <p:nvPr/>
        </p:nvCxnSpPr>
        <p:spPr>
          <a:xfrm rot="5400000" flipH="1" flipV="1">
            <a:off x="1779055" y="4227252"/>
            <a:ext cx="1852091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724400" y="1510506"/>
            <a:ext cx="4394200" cy="2019300"/>
            <a:chOff x="4724400" y="952500"/>
            <a:chExt cx="4394200" cy="2019300"/>
          </a:xfrm>
        </p:grpSpPr>
        <p:sp>
          <p:nvSpPr>
            <p:cNvPr id="5" name="Rectangle 4"/>
            <p:cNvSpPr/>
            <p:nvPr/>
          </p:nvSpPr>
          <p:spPr>
            <a:xfrm>
              <a:off x="4724400" y="1409700"/>
              <a:ext cx="4394200" cy="15621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724400" y="952500"/>
              <a:ext cx="2991796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 err="1" smtClean="0">
                  <a:solidFill>
                    <a:schemeClr val="tx1"/>
                  </a:solidFill>
                </a:rPr>
                <a:t>Persistence</a:t>
              </a:r>
              <a:endParaRPr lang="es-AR" sz="3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53000" y="1905000"/>
              <a:ext cx="4038600" cy="838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 err="1" smtClean="0">
                  <a:solidFill>
                    <a:schemeClr val="tx1"/>
                  </a:solidFill>
                </a:rPr>
                <a:t>PersistentProjectPortfolio</a:t>
              </a:r>
              <a:endParaRPr lang="es-AR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rot="10800000">
            <a:off x="3962400" y="2882106"/>
            <a:ext cx="9906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1974453" y="3765153"/>
            <a:ext cx="508794" cy="38100"/>
          </a:xfrm>
          <a:prstGeom prst="straightConnector1">
            <a:avLst/>
          </a:prstGeom>
          <a:ln w="762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4254500" y="3148806"/>
            <a:ext cx="469900" cy="1588"/>
          </a:xfrm>
          <a:prstGeom prst="straightConnector1">
            <a:avLst/>
          </a:prstGeom>
          <a:ln w="762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y Asustado_8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143000" y="1295400"/>
            <a:ext cx="7416800" cy="5562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b="1" dirty="0" smtClean="0">
                <a:latin typeface="Arial" pitchFamily="34" charset="0"/>
                <a:cs typeface="Arial" pitchFamily="34" charset="0"/>
              </a:rPr>
              <a:t>¿Qué Testeamos?</a:t>
            </a:r>
            <a:endParaRPr lang="es-AR" sz="5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://www.deviantart.com/download/91619710/Riddler_Wallpaper_by_Darthkool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171400"/>
            <a:ext cx="9372533" cy="7029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384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7200" b="1" dirty="0" smtClean="0">
                <a:latin typeface="Arial" pitchFamily="34" charset="0"/>
                <a:cs typeface="Arial" pitchFamily="34" charset="0"/>
              </a:rPr>
              <a:t>Bibliografía</a:t>
            </a:r>
            <a:endParaRPr lang="es-AR" sz="6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E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126353">
            <a:off x="1079305" y="566965"/>
            <a:ext cx="2964391" cy="3715523"/>
          </a:xfrm>
          <a:prstGeom prst="rect">
            <a:avLst/>
          </a:prstGeom>
        </p:spPr>
      </p:pic>
      <p:pic>
        <p:nvPicPr>
          <p:cNvPr id="3" name="Picture 2" descr="domain_driven_design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1676400"/>
            <a:ext cx="3048000" cy="3895725"/>
          </a:xfrm>
          <a:prstGeom prst="rect">
            <a:avLst/>
          </a:prstGeom>
        </p:spPr>
      </p:pic>
      <p:pic>
        <p:nvPicPr>
          <p:cNvPr id="4" name="Picture 3" descr="growingooguidedbytes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617922">
            <a:off x="5797251" y="2370812"/>
            <a:ext cx="3013798" cy="3996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384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000" b="1" dirty="0" smtClean="0">
                <a:latin typeface="Arial" pitchFamily="34" charset="0"/>
                <a:cs typeface="Arial" pitchFamily="34" charset="0"/>
              </a:rPr>
              <a:t>Estilos de Persistencia</a:t>
            </a:r>
            <a:endParaRPr lang="es-AR" sz="4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81000" y="0"/>
            <a:ext cx="998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latin typeface="Arial" pitchFamily="34" charset="0"/>
                <a:cs typeface="Arial" pitchFamily="34" charset="0"/>
              </a:rPr>
              <a:t>Persistencia</a:t>
            </a:r>
            <a:r>
              <a:rPr lang="en-US" sz="5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5400" b="1" dirty="0" err="1" smtClean="0">
                <a:latin typeface="Arial" pitchFamily="34" charset="0"/>
                <a:cs typeface="Arial" pitchFamily="34" charset="0"/>
              </a:rPr>
              <a:t>Transparente</a:t>
            </a:r>
            <a:endParaRPr lang="es-AR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1000" y="990600"/>
            <a:ext cx="8458200" cy="53340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/>
          <p:cNvSpPr txBox="1"/>
          <p:nvPr/>
        </p:nvSpPr>
        <p:spPr>
          <a:xfrm>
            <a:off x="5638800" y="6273225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Medio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Persistente</a:t>
            </a:r>
            <a:endParaRPr lang="es-A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1143000" y="13716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lowchart: Connector 6"/>
          <p:cNvSpPr/>
          <p:nvPr/>
        </p:nvSpPr>
        <p:spPr>
          <a:xfrm>
            <a:off x="1828800" y="13716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Flowchart: Connector 7"/>
          <p:cNvSpPr/>
          <p:nvPr/>
        </p:nvSpPr>
        <p:spPr>
          <a:xfrm>
            <a:off x="1143000" y="2057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owchart: Connector 8"/>
          <p:cNvSpPr/>
          <p:nvPr/>
        </p:nvSpPr>
        <p:spPr>
          <a:xfrm>
            <a:off x="2057400" y="1828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Flowchart: Connector 9"/>
          <p:cNvSpPr/>
          <p:nvPr/>
        </p:nvSpPr>
        <p:spPr>
          <a:xfrm>
            <a:off x="685800" y="2438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owchart: Connector 10"/>
          <p:cNvSpPr/>
          <p:nvPr/>
        </p:nvSpPr>
        <p:spPr>
          <a:xfrm>
            <a:off x="3657600" y="1676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Flowchart: Connector 11"/>
          <p:cNvSpPr/>
          <p:nvPr/>
        </p:nvSpPr>
        <p:spPr>
          <a:xfrm>
            <a:off x="2590800" y="13716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Flowchart: Connector 12"/>
          <p:cNvSpPr/>
          <p:nvPr/>
        </p:nvSpPr>
        <p:spPr>
          <a:xfrm>
            <a:off x="2743200" y="2590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Flowchart: Connector 13"/>
          <p:cNvSpPr/>
          <p:nvPr/>
        </p:nvSpPr>
        <p:spPr>
          <a:xfrm>
            <a:off x="1828800" y="2667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Flowchart: Connector 14"/>
          <p:cNvSpPr/>
          <p:nvPr/>
        </p:nvSpPr>
        <p:spPr>
          <a:xfrm>
            <a:off x="2209800" y="3200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Flowchart: Connector 15"/>
          <p:cNvSpPr/>
          <p:nvPr/>
        </p:nvSpPr>
        <p:spPr>
          <a:xfrm>
            <a:off x="3048000" y="19812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Flowchart: Connector 16"/>
          <p:cNvSpPr/>
          <p:nvPr/>
        </p:nvSpPr>
        <p:spPr>
          <a:xfrm>
            <a:off x="2895600" y="36576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Flowchart: Connector 17"/>
          <p:cNvSpPr/>
          <p:nvPr/>
        </p:nvSpPr>
        <p:spPr>
          <a:xfrm>
            <a:off x="4267200" y="21336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Flowchart: Connector 18"/>
          <p:cNvSpPr/>
          <p:nvPr/>
        </p:nvSpPr>
        <p:spPr>
          <a:xfrm>
            <a:off x="1447800" y="3581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" name="Straight Arrow Connector 20"/>
          <p:cNvCxnSpPr>
            <a:stCxn id="6" idx="6"/>
            <a:endCxn id="7" idx="2"/>
          </p:cNvCxnSpPr>
          <p:nvPr/>
        </p:nvCxnSpPr>
        <p:spPr>
          <a:xfrm>
            <a:off x="1371600" y="14859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9" idx="0"/>
          </p:cNvCxnSpPr>
          <p:nvPr/>
        </p:nvCxnSpPr>
        <p:spPr>
          <a:xfrm rot="16200000" flipH="1">
            <a:off x="1966772" y="1623872"/>
            <a:ext cx="262078" cy="147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0" idx="7"/>
          </p:cNvCxnSpPr>
          <p:nvPr/>
        </p:nvCxnSpPr>
        <p:spPr>
          <a:xfrm rot="5400000">
            <a:off x="976172" y="2190750"/>
            <a:ext cx="185878" cy="376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4"/>
            <a:endCxn id="8" idx="0"/>
          </p:cNvCxnSpPr>
          <p:nvPr/>
        </p:nvCxnSpPr>
        <p:spPr>
          <a:xfrm rot="5400000">
            <a:off x="1028700" y="1828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5"/>
            <a:endCxn id="13" idx="1"/>
          </p:cNvCxnSpPr>
          <p:nvPr/>
        </p:nvCxnSpPr>
        <p:spPr>
          <a:xfrm rot="16200000" flipH="1">
            <a:off x="2214422" y="2062022"/>
            <a:ext cx="600356" cy="524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5"/>
            <a:endCxn id="15" idx="1"/>
          </p:cNvCxnSpPr>
          <p:nvPr/>
        </p:nvCxnSpPr>
        <p:spPr>
          <a:xfrm rot="16200000" flipH="1">
            <a:off x="1947722" y="2938322"/>
            <a:ext cx="371756" cy="21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5"/>
            <a:endCxn id="16" idx="1"/>
          </p:cNvCxnSpPr>
          <p:nvPr/>
        </p:nvCxnSpPr>
        <p:spPr>
          <a:xfrm rot="16200000" flipH="1">
            <a:off x="2709722" y="1642922"/>
            <a:ext cx="447956" cy="295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5"/>
            <a:endCxn id="11" idx="1"/>
          </p:cNvCxnSpPr>
          <p:nvPr/>
        </p:nvCxnSpPr>
        <p:spPr>
          <a:xfrm rot="16200000" flipH="1">
            <a:off x="3166922" y="1185722"/>
            <a:ext cx="143156" cy="905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7"/>
            <a:endCxn id="12" idx="3"/>
          </p:cNvCxnSpPr>
          <p:nvPr/>
        </p:nvCxnSpPr>
        <p:spPr>
          <a:xfrm rot="5400000" flipH="1" flipV="1">
            <a:off x="2290622" y="1528622"/>
            <a:ext cx="295556" cy="371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5"/>
            <a:endCxn id="18" idx="1"/>
          </p:cNvCxnSpPr>
          <p:nvPr/>
        </p:nvCxnSpPr>
        <p:spPr>
          <a:xfrm rot="16200000" flipH="1">
            <a:off x="3928922" y="1795322"/>
            <a:ext cx="295556" cy="447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5"/>
            <a:endCxn id="17" idx="1"/>
          </p:cNvCxnSpPr>
          <p:nvPr/>
        </p:nvCxnSpPr>
        <p:spPr>
          <a:xfrm rot="16200000" flipH="1">
            <a:off x="2519222" y="3281222"/>
            <a:ext cx="295556" cy="524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19" idx="7"/>
          </p:cNvCxnSpPr>
          <p:nvPr/>
        </p:nvCxnSpPr>
        <p:spPr>
          <a:xfrm rot="5400000">
            <a:off x="1376222" y="3128822"/>
            <a:ext cx="752756" cy="21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2"/>
            <a:endCxn id="14" idx="6"/>
          </p:cNvCxnSpPr>
          <p:nvPr/>
        </p:nvCxnSpPr>
        <p:spPr>
          <a:xfrm rot="10800000" flipV="1">
            <a:off x="2057400" y="27051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6" idx="4"/>
            <a:endCxn id="13" idx="0"/>
          </p:cNvCxnSpPr>
          <p:nvPr/>
        </p:nvCxnSpPr>
        <p:spPr>
          <a:xfrm rot="5400000">
            <a:off x="2819400" y="22479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Connector 63"/>
          <p:cNvSpPr/>
          <p:nvPr/>
        </p:nvSpPr>
        <p:spPr>
          <a:xfrm>
            <a:off x="3886200" y="3200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Flowchart: Connector 64"/>
          <p:cNvSpPr/>
          <p:nvPr/>
        </p:nvSpPr>
        <p:spPr>
          <a:xfrm>
            <a:off x="4572000" y="3200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Flowchart: Connector 65"/>
          <p:cNvSpPr/>
          <p:nvPr/>
        </p:nvSpPr>
        <p:spPr>
          <a:xfrm>
            <a:off x="3886200" y="38862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Flowchart: Connector 66"/>
          <p:cNvSpPr/>
          <p:nvPr/>
        </p:nvSpPr>
        <p:spPr>
          <a:xfrm>
            <a:off x="4800600" y="36576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Flowchart: Connector 67"/>
          <p:cNvSpPr/>
          <p:nvPr/>
        </p:nvSpPr>
        <p:spPr>
          <a:xfrm>
            <a:off x="3429000" y="42672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Flowchart: Connector 68"/>
          <p:cNvSpPr/>
          <p:nvPr/>
        </p:nvSpPr>
        <p:spPr>
          <a:xfrm>
            <a:off x="6400800" y="35052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Flowchart: Connector 69"/>
          <p:cNvSpPr/>
          <p:nvPr/>
        </p:nvSpPr>
        <p:spPr>
          <a:xfrm>
            <a:off x="5334000" y="3200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Flowchart: Connector 70"/>
          <p:cNvSpPr/>
          <p:nvPr/>
        </p:nvSpPr>
        <p:spPr>
          <a:xfrm>
            <a:off x="5486400" y="44196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Flowchart: Connector 71"/>
          <p:cNvSpPr/>
          <p:nvPr/>
        </p:nvSpPr>
        <p:spPr>
          <a:xfrm>
            <a:off x="4572000" y="4495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Flowchart: Connector 72"/>
          <p:cNvSpPr/>
          <p:nvPr/>
        </p:nvSpPr>
        <p:spPr>
          <a:xfrm>
            <a:off x="4953000" y="50292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4" name="Flowchart: Connector 73"/>
          <p:cNvSpPr/>
          <p:nvPr/>
        </p:nvSpPr>
        <p:spPr>
          <a:xfrm>
            <a:off x="5791200" y="3810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Flowchart: Connector 74"/>
          <p:cNvSpPr/>
          <p:nvPr/>
        </p:nvSpPr>
        <p:spPr>
          <a:xfrm>
            <a:off x="5638800" y="5486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Flowchart: Connector 75"/>
          <p:cNvSpPr/>
          <p:nvPr/>
        </p:nvSpPr>
        <p:spPr>
          <a:xfrm>
            <a:off x="7010400" y="3962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Flowchart: Connector 76"/>
          <p:cNvSpPr/>
          <p:nvPr/>
        </p:nvSpPr>
        <p:spPr>
          <a:xfrm>
            <a:off x="4191000" y="54102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8" name="Straight Arrow Connector 77"/>
          <p:cNvCxnSpPr>
            <a:stCxn id="64" idx="6"/>
            <a:endCxn id="65" idx="2"/>
          </p:cNvCxnSpPr>
          <p:nvPr/>
        </p:nvCxnSpPr>
        <p:spPr>
          <a:xfrm>
            <a:off x="4114800" y="33147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5" idx="5"/>
            <a:endCxn id="67" idx="0"/>
          </p:cNvCxnSpPr>
          <p:nvPr/>
        </p:nvCxnSpPr>
        <p:spPr>
          <a:xfrm rot="16200000" flipH="1">
            <a:off x="4709972" y="3452672"/>
            <a:ext cx="262078" cy="147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6" idx="4"/>
            <a:endCxn id="68" idx="7"/>
          </p:cNvCxnSpPr>
          <p:nvPr/>
        </p:nvCxnSpPr>
        <p:spPr>
          <a:xfrm rot="5400000">
            <a:off x="3719372" y="4019550"/>
            <a:ext cx="185878" cy="376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4" idx="4"/>
            <a:endCxn id="66" idx="0"/>
          </p:cNvCxnSpPr>
          <p:nvPr/>
        </p:nvCxnSpPr>
        <p:spPr>
          <a:xfrm rot="5400000">
            <a:off x="3771900" y="3657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7" idx="5"/>
            <a:endCxn id="71" idx="1"/>
          </p:cNvCxnSpPr>
          <p:nvPr/>
        </p:nvCxnSpPr>
        <p:spPr>
          <a:xfrm rot="16200000" flipH="1">
            <a:off x="4957622" y="3890822"/>
            <a:ext cx="600356" cy="524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2" idx="5"/>
            <a:endCxn id="73" idx="1"/>
          </p:cNvCxnSpPr>
          <p:nvPr/>
        </p:nvCxnSpPr>
        <p:spPr>
          <a:xfrm rot="16200000" flipH="1">
            <a:off x="4690922" y="4767122"/>
            <a:ext cx="371756" cy="21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0" idx="5"/>
            <a:endCxn id="74" idx="1"/>
          </p:cNvCxnSpPr>
          <p:nvPr/>
        </p:nvCxnSpPr>
        <p:spPr>
          <a:xfrm rot="16200000" flipH="1">
            <a:off x="5452922" y="3471722"/>
            <a:ext cx="447956" cy="295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0" idx="5"/>
            <a:endCxn id="69" idx="1"/>
          </p:cNvCxnSpPr>
          <p:nvPr/>
        </p:nvCxnSpPr>
        <p:spPr>
          <a:xfrm rot="16200000" flipH="1">
            <a:off x="5910122" y="3014522"/>
            <a:ext cx="143156" cy="905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7"/>
            <a:endCxn id="70" idx="3"/>
          </p:cNvCxnSpPr>
          <p:nvPr/>
        </p:nvCxnSpPr>
        <p:spPr>
          <a:xfrm rot="5400000" flipH="1" flipV="1">
            <a:off x="5033822" y="3357422"/>
            <a:ext cx="295556" cy="371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9" idx="5"/>
            <a:endCxn id="76" idx="1"/>
          </p:cNvCxnSpPr>
          <p:nvPr/>
        </p:nvCxnSpPr>
        <p:spPr>
          <a:xfrm rot="16200000" flipH="1">
            <a:off x="6672122" y="3624122"/>
            <a:ext cx="295556" cy="447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3" idx="5"/>
            <a:endCxn id="75" idx="1"/>
          </p:cNvCxnSpPr>
          <p:nvPr/>
        </p:nvCxnSpPr>
        <p:spPr>
          <a:xfrm rot="16200000" flipH="1">
            <a:off x="5262422" y="5110022"/>
            <a:ext cx="295556" cy="524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2" idx="3"/>
            <a:endCxn id="77" idx="7"/>
          </p:cNvCxnSpPr>
          <p:nvPr/>
        </p:nvCxnSpPr>
        <p:spPr>
          <a:xfrm rot="5400000">
            <a:off x="4119422" y="4957622"/>
            <a:ext cx="752756" cy="21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1" idx="2"/>
            <a:endCxn id="72" idx="6"/>
          </p:cNvCxnSpPr>
          <p:nvPr/>
        </p:nvCxnSpPr>
        <p:spPr>
          <a:xfrm rot="10800000" flipV="1">
            <a:off x="4800600" y="45339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4" idx="4"/>
            <a:endCxn id="71" idx="0"/>
          </p:cNvCxnSpPr>
          <p:nvPr/>
        </p:nvCxnSpPr>
        <p:spPr>
          <a:xfrm rot="5400000">
            <a:off x="5562600" y="4076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8" idx="4"/>
            <a:endCxn id="64" idx="0"/>
          </p:cNvCxnSpPr>
          <p:nvPr/>
        </p:nvCxnSpPr>
        <p:spPr>
          <a:xfrm rot="5400000">
            <a:off x="3771900" y="25908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7" idx="5"/>
            <a:endCxn id="68" idx="1"/>
          </p:cNvCxnSpPr>
          <p:nvPr/>
        </p:nvCxnSpPr>
        <p:spPr>
          <a:xfrm rot="16200000" flipH="1">
            <a:off x="3052622" y="3890822"/>
            <a:ext cx="447956" cy="371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3" idx="5"/>
            <a:endCxn id="64" idx="1"/>
          </p:cNvCxnSpPr>
          <p:nvPr/>
        </p:nvCxnSpPr>
        <p:spPr>
          <a:xfrm rot="16200000" flipH="1">
            <a:off x="3205022" y="2519222"/>
            <a:ext cx="447956" cy="981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9" idx="0"/>
            <a:endCxn id="14" idx="2"/>
          </p:cNvCxnSpPr>
          <p:nvPr/>
        </p:nvCxnSpPr>
        <p:spPr>
          <a:xfrm rot="5400000" flipH="1" flipV="1">
            <a:off x="1295400" y="3048000"/>
            <a:ext cx="8001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2" idx="1"/>
            <a:endCxn id="66" idx="5"/>
          </p:cNvCxnSpPr>
          <p:nvPr/>
        </p:nvCxnSpPr>
        <p:spPr>
          <a:xfrm rot="16200000" flipV="1">
            <a:off x="4119422" y="4043222"/>
            <a:ext cx="447956" cy="524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Connector 102"/>
          <p:cNvSpPr/>
          <p:nvPr/>
        </p:nvSpPr>
        <p:spPr>
          <a:xfrm>
            <a:off x="1676400" y="4495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4" name="Flowchart: Connector 103"/>
          <p:cNvSpPr/>
          <p:nvPr/>
        </p:nvSpPr>
        <p:spPr>
          <a:xfrm>
            <a:off x="2057400" y="50292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5" name="Flowchart: Connector 104"/>
          <p:cNvSpPr/>
          <p:nvPr/>
        </p:nvSpPr>
        <p:spPr>
          <a:xfrm>
            <a:off x="2743200" y="5486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6" name="Flowchart: Connector 105"/>
          <p:cNvSpPr/>
          <p:nvPr/>
        </p:nvSpPr>
        <p:spPr>
          <a:xfrm>
            <a:off x="1295400" y="54102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7" name="Straight Arrow Connector 106"/>
          <p:cNvCxnSpPr>
            <a:stCxn id="103" idx="5"/>
            <a:endCxn id="104" idx="1"/>
          </p:cNvCxnSpPr>
          <p:nvPr/>
        </p:nvCxnSpPr>
        <p:spPr>
          <a:xfrm rot="16200000" flipH="1">
            <a:off x="1795322" y="4767122"/>
            <a:ext cx="371756" cy="21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4" idx="5"/>
            <a:endCxn id="105" idx="1"/>
          </p:cNvCxnSpPr>
          <p:nvPr/>
        </p:nvCxnSpPr>
        <p:spPr>
          <a:xfrm rot="16200000" flipH="1">
            <a:off x="2366822" y="5110022"/>
            <a:ext cx="295556" cy="524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3" idx="3"/>
            <a:endCxn id="106" idx="7"/>
          </p:cNvCxnSpPr>
          <p:nvPr/>
        </p:nvCxnSpPr>
        <p:spPr>
          <a:xfrm rot="5400000">
            <a:off x="1223822" y="4957622"/>
            <a:ext cx="752756" cy="21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7" idx="3"/>
            <a:endCxn id="103" idx="7"/>
          </p:cNvCxnSpPr>
          <p:nvPr/>
        </p:nvCxnSpPr>
        <p:spPr>
          <a:xfrm rot="5400000">
            <a:off x="2062022" y="3662222"/>
            <a:ext cx="676556" cy="1057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Connector 111"/>
          <p:cNvSpPr/>
          <p:nvPr/>
        </p:nvSpPr>
        <p:spPr>
          <a:xfrm>
            <a:off x="5334000" y="1905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3" name="Flowchart: Connector 112"/>
          <p:cNvSpPr/>
          <p:nvPr/>
        </p:nvSpPr>
        <p:spPr>
          <a:xfrm>
            <a:off x="5715000" y="2438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4" name="Flowchart: Connector 113"/>
          <p:cNvSpPr/>
          <p:nvPr/>
        </p:nvSpPr>
        <p:spPr>
          <a:xfrm>
            <a:off x="6400800" y="28956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5" name="Flowchart: Connector 114"/>
          <p:cNvSpPr/>
          <p:nvPr/>
        </p:nvSpPr>
        <p:spPr>
          <a:xfrm>
            <a:off x="4953000" y="2819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16" name="Straight Arrow Connector 115"/>
          <p:cNvCxnSpPr>
            <a:stCxn id="112" idx="5"/>
            <a:endCxn id="113" idx="1"/>
          </p:cNvCxnSpPr>
          <p:nvPr/>
        </p:nvCxnSpPr>
        <p:spPr>
          <a:xfrm rot="16200000" flipH="1">
            <a:off x="5452922" y="2176322"/>
            <a:ext cx="371756" cy="21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3" idx="5"/>
            <a:endCxn id="114" idx="1"/>
          </p:cNvCxnSpPr>
          <p:nvPr/>
        </p:nvCxnSpPr>
        <p:spPr>
          <a:xfrm rot="16200000" flipH="1">
            <a:off x="6024422" y="2519222"/>
            <a:ext cx="295556" cy="524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2" idx="3"/>
            <a:endCxn id="115" idx="7"/>
          </p:cNvCxnSpPr>
          <p:nvPr/>
        </p:nvCxnSpPr>
        <p:spPr>
          <a:xfrm rot="5400000">
            <a:off x="4881422" y="2366822"/>
            <a:ext cx="752756" cy="21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lowchart: Connector 118"/>
          <p:cNvSpPr/>
          <p:nvPr/>
        </p:nvSpPr>
        <p:spPr>
          <a:xfrm>
            <a:off x="6705600" y="13716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0" name="Flowchart: Connector 119"/>
          <p:cNvSpPr/>
          <p:nvPr/>
        </p:nvSpPr>
        <p:spPr>
          <a:xfrm>
            <a:off x="7086600" y="1905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1" name="Flowchart: Connector 120"/>
          <p:cNvSpPr/>
          <p:nvPr/>
        </p:nvSpPr>
        <p:spPr>
          <a:xfrm>
            <a:off x="7772400" y="23622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2" name="Flowchart: Connector 121"/>
          <p:cNvSpPr/>
          <p:nvPr/>
        </p:nvSpPr>
        <p:spPr>
          <a:xfrm>
            <a:off x="6324600" y="2286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3" name="Straight Arrow Connector 122"/>
          <p:cNvCxnSpPr>
            <a:stCxn id="119" idx="5"/>
            <a:endCxn id="120" idx="1"/>
          </p:cNvCxnSpPr>
          <p:nvPr/>
        </p:nvCxnSpPr>
        <p:spPr>
          <a:xfrm rot="16200000" flipH="1">
            <a:off x="6824522" y="1642922"/>
            <a:ext cx="371756" cy="21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0" idx="5"/>
            <a:endCxn id="121" idx="1"/>
          </p:cNvCxnSpPr>
          <p:nvPr/>
        </p:nvCxnSpPr>
        <p:spPr>
          <a:xfrm rot="16200000" flipH="1">
            <a:off x="7396022" y="1985822"/>
            <a:ext cx="295556" cy="524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9" idx="3"/>
            <a:endCxn id="122" idx="7"/>
          </p:cNvCxnSpPr>
          <p:nvPr/>
        </p:nvCxnSpPr>
        <p:spPr>
          <a:xfrm rot="5400000">
            <a:off x="6253022" y="1833422"/>
            <a:ext cx="752756" cy="21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8" idx="7"/>
            <a:endCxn id="112" idx="2"/>
          </p:cNvCxnSpPr>
          <p:nvPr/>
        </p:nvCxnSpPr>
        <p:spPr>
          <a:xfrm rot="5400000" flipH="1" flipV="1">
            <a:off x="4824272" y="1657350"/>
            <a:ext cx="147778" cy="871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2" idx="7"/>
            <a:endCxn id="119" idx="1"/>
          </p:cNvCxnSpPr>
          <p:nvPr/>
        </p:nvCxnSpPr>
        <p:spPr>
          <a:xfrm rot="5400000" flipH="1" flipV="1">
            <a:off x="5867400" y="1066800"/>
            <a:ext cx="533400" cy="120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600200" y="5791200"/>
            <a:ext cx="2954655" cy="400110"/>
          </a:xfrm>
          <a:prstGeom prst="rect">
            <a:avLst/>
          </a:prstGeom>
          <a:ln>
            <a:prstDash val="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Empleado(...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Persistencia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 no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Transparente</a:t>
            </a:r>
            <a:endParaRPr lang="es-A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105400" y="990600"/>
            <a:ext cx="2971800" cy="51816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TextBox 3"/>
          <p:cNvSpPr txBox="1"/>
          <p:nvPr/>
        </p:nvSpPr>
        <p:spPr>
          <a:xfrm>
            <a:off x="5638800" y="60960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Persistente</a:t>
            </a:r>
            <a:endParaRPr lang="es-AR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Flowchart: Connector 37"/>
          <p:cNvSpPr/>
          <p:nvPr/>
        </p:nvSpPr>
        <p:spPr>
          <a:xfrm>
            <a:off x="6400800" y="35052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Flowchart: Connector 38"/>
          <p:cNvSpPr/>
          <p:nvPr/>
        </p:nvSpPr>
        <p:spPr>
          <a:xfrm>
            <a:off x="5334000" y="3200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Flowchart: Connector 39"/>
          <p:cNvSpPr/>
          <p:nvPr/>
        </p:nvSpPr>
        <p:spPr>
          <a:xfrm>
            <a:off x="5486400" y="44196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Flowchart: Connector 42"/>
          <p:cNvSpPr/>
          <p:nvPr/>
        </p:nvSpPr>
        <p:spPr>
          <a:xfrm>
            <a:off x="5791200" y="3810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Flowchart: Connector 43"/>
          <p:cNvSpPr/>
          <p:nvPr/>
        </p:nvSpPr>
        <p:spPr>
          <a:xfrm>
            <a:off x="5638800" y="5486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Flowchart: Connector 44"/>
          <p:cNvSpPr/>
          <p:nvPr/>
        </p:nvSpPr>
        <p:spPr>
          <a:xfrm>
            <a:off x="7010400" y="3962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3" name="Straight Arrow Connector 52"/>
          <p:cNvCxnSpPr>
            <a:stCxn id="39" idx="5"/>
            <a:endCxn id="43" idx="1"/>
          </p:cNvCxnSpPr>
          <p:nvPr/>
        </p:nvCxnSpPr>
        <p:spPr>
          <a:xfrm rot="16200000" flipH="1">
            <a:off x="5452922" y="3471722"/>
            <a:ext cx="447956" cy="295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9" idx="5"/>
            <a:endCxn id="38" idx="1"/>
          </p:cNvCxnSpPr>
          <p:nvPr/>
        </p:nvCxnSpPr>
        <p:spPr>
          <a:xfrm rot="16200000" flipH="1">
            <a:off x="5910122" y="3014522"/>
            <a:ext cx="143156" cy="905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8" idx="5"/>
            <a:endCxn id="45" idx="1"/>
          </p:cNvCxnSpPr>
          <p:nvPr/>
        </p:nvCxnSpPr>
        <p:spPr>
          <a:xfrm rot="16200000" flipH="1">
            <a:off x="6672122" y="3624122"/>
            <a:ext cx="295556" cy="447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0" idx="4"/>
            <a:endCxn id="44" idx="0"/>
          </p:cNvCxnSpPr>
          <p:nvPr/>
        </p:nvCxnSpPr>
        <p:spPr>
          <a:xfrm rot="16200000" flipH="1">
            <a:off x="5257800" y="49911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4"/>
            <a:endCxn id="40" idx="0"/>
          </p:cNvCxnSpPr>
          <p:nvPr/>
        </p:nvCxnSpPr>
        <p:spPr>
          <a:xfrm rot="5400000">
            <a:off x="5562600" y="4076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Connector 73"/>
          <p:cNvSpPr/>
          <p:nvPr/>
        </p:nvSpPr>
        <p:spPr>
          <a:xfrm>
            <a:off x="5334000" y="1905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Flowchart: Connector 74"/>
          <p:cNvSpPr/>
          <p:nvPr/>
        </p:nvSpPr>
        <p:spPr>
          <a:xfrm>
            <a:off x="5715000" y="2438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Flowchart: Connector 75"/>
          <p:cNvSpPr/>
          <p:nvPr/>
        </p:nvSpPr>
        <p:spPr>
          <a:xfrm>
            <a:off x="6400800" y="28956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8" name="Straight Arrow Connector 77"/>
          <p:cNvCxnSpPr>
            <a:stCxn id="74" idx="5"/>
            <a:endCxn id="75" idx="1"/>
          </p:cNvCxnSpPr>
          <p:nvPr/>
        </p:nvCxnSpPr>
        <p:spPr>
          <a:xfrm rot="16200000" flipH="1">
            <a:off x="5452922" y="2176322"/>
            <a:ext cx="371756" cy="21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5" idx="5"/>
            <a:endCxn id="76" idx="1"/>
          </p:cNvCxnSpPr>
          <p:nvPr/>
        </p:nvCxnSpPr>
        <p:spPr>
          <a:xfrm rot="16200000" flipH="1">
            <a:off x="6024422" y="2519222"/>
            <a:ext cx="295556" cy="524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3"/>
            <a:endCxn id="39" idx="0"/>
          </p:cNvCxnSpPr>
          <p:nvPr/>
        </p:nvCxnSpPr>
        <p:spPr>
          <a:xfrm rot="16200000" flipH="1">
            <a:off x="4857750" y="2609850"/>
            <a:ext cx="1100278" cy="80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Connector 80"/>
          <p:cNvSpPr/>
          <p:nvPr/>
        </p:nvSpPr>
        <p:spPr>
          <a:xfrm>
            <a:off x="6705600" y="13716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Flowchart: Connector 81"/>
          <p:cNvSpPr/>
          <p:nvPr/>
        </p:nvSpPr>
        <p:spPr>
          <a:xfrm>
            <a:off x="7086600" y="1905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Flowchart: Connector 82"/>
          <p:cNvSpPr/>
          <p:nvPr/>
        </p:nvSpPr>
        <p:spPr>
          <a:xfrm>
            <a:off x="7772400" y="23622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4" name="Flowchart: Connector 83"/>
          <p:cNvSpPr/>
          <p:nvPr/>
        </p:nvSpPr>
        <p:spPr>
          <a:xfrm>
            <a:off x="6324600" y="2286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5" name="Straight Arrow Connector 84"/>
          <p:cNvCxnSpPr>
            <a:stCxn id="81" idx="5"/>
            <a:endCxn id="82" idx="1"/>
          </p:cNvCxnSpPr>
          <p:nvPr/>
        </p:nvCxnSpPr>
        <p:spPr>
          <a:xfrm rot="16200000" flipH="1">
            <a:off x="6824522" y="1642922"/>
            <a:ext cx="371756" cy="21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5"/>
            <a:endCxn id="83" idx="1"/>
          </p:cNvCxnSpPr>
          <p:nvPr/>
        </p:nvCxnSpPr>
        <p:spPr>
          <a:xfrm rot="16200000" flipH="1">
            <a:off x="7396022" y="1985822"/>
            <a:ext cx="295556" cy="524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1" idx="3"/>
            <a:endCxn id="84" idx="7"/>
          </p:cNvCxnSpPr>
          <p:nvPr/>
        </p:nvCxnSpPr>
        <p:spPr>
          <a:xfrm rot="5400000">
            <a:off x="6253022" y="1833422"/>
            <a:ext cx="752756" cy="21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4" idx="7"/>
            <a:endCxn id="81" idx="1"/>
          </p:cNvCxnSpPr>
          <p:nvPr/>
        </p:nvCxnSpPr>
        <p:spPr>
          <a:xfrm rot="5400000" flipH="1" flipV="1">
            <a:off x="5867400" y="1066800"/>
            <a:ext cx="533400" cy="120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1066800" y="990600"/>
            <a:ext cx="2971800" cy="51816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" name="Flowchart: Connector 92"/>
          <p:cNvSpPr/>
          <p:nvPr/>
        </p:nvSpPr>
        <p:spPr>
          <a:xfrm>
            <a:off x="2362200" y="35052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4" name="Flowchart: Connector 93"/>
          <p:cNvSpPr/>
          <p:nvPr/>
        </p:nvSpPr>
        <p:spPr>
          <a:xfrm>
            <a:off x="1295400" y="32004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5" name="Flowchart: Connector 94"/>
          <p:cNvSpPr/>
          <p:nvPr/>
        </p:nvSpPr>
        <p:spPr>
          <a:xfrm>
            <a:off x="1447800" y="44196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6" name="Flowchart: Connector 95"/>
          <p:cNvSpPr/>
          <p:nvPr/>
        </p:nvSpPr>
        <p:spPr>
          <a:xfrm>
            <a:off x="1752600" y="38100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Flowchart: Connector 96"/>
          <p:cNvSpPr/>
          <p:nvPr/>
        </p:nvSpPr>
        <p:spPr>
          <a:xfrm>
            <a:off x="1600200" y="54864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8" name="Flowchart: Connector 97"/>
          <p:cNvSpPr/>
          <p:nvPr/>
        </p:nvSpPr>
        <p:spPr>
          <a:xfrm>
            <a:off x="2971800" y="39624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9" name="Straight Arrow Connector 98"/>
          <p:cNvCxnSpPr>
            <a:stCxn id="94" idx="5"/>
            <a:endCxn id="96" idx="1"/>
          </p:cNvCxnSpPr>
          <p:nvPr/>
        </p:nvCxnSpPr>
        <p:spPr>
          <a:xfrm rot="16200000" flipH="1">
            <a:off x="1414322" y="3471722"/>
            <a:ext cx="447956" cy="2955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5"/>
            <a:endCxn id="93" idx="1"/>
          </p:cNvCxnSpPr>
          <p:nvPr/>
        </p:nvCxnSpPr>
        <p:spPr>
          <a:xfrm rot="16200000" flipH="1">
            <a:off x="1871522" y="3014522"/>
            <a:ext cx="143156" cy="9051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3" idx="5"/>
            <a:endCxn id="98" idx="1"/>
          </p:cNvCxnSpPr>
          <p:nvPr/>
        </p:nvCxnSpPr>
        <p:spPr>
          <a:xfrm rot="16200000" flipH="1">
            <a:off x="2633522" y="3624122"/>
            <a:ext cx="295556" cy="4479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5" idx="4"/>
            <a:endCxn id="97" idx="0"/>
          </p:cNvCxnSpPr>
          <p:nvPr/>
        </p:nvCxnSpPr>
        <p:spPr>
          <a:xfrm rot="16200000" flipH="1">
            <a:off x="1219200" y="4991100"/>
            <a:ext cx="838200" cy="1524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6" idx="4"/>
            <a:endCxn id="95" idx="0"/>
          </p:cNvCxnSpPr>
          <p:nvPr/>
        </p:nvCxnSpPr>
        <p:spPr>
          <a:xfrm rot="5400000">
            <a:off x="1524000" y="4076700"/>
            <a:ext cx="381000" cy="3048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Connector 103"/>
          <p:cNvSpPr/>
          <p:nvPr/>
        </p:nvSpPr>
        <p:spPr>
          <a:xfrm>
            <a:off x="1295400" y="19050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5" name="Flowchart: Connector 104"/>
          <p:cNvSpPr/>
          <p:nvPr/>
        </p:nvSpPr>
        <p:spPr>
          <a:xfrm>
            <a:off x="1676400" y="24384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6" name="Flowchart: Connector 105"/>
          <p:cNvSpPr/>
          <p:nvPr/>
        </p:nvSpPr>
        <p:spPr>
          <a:xfrm>
            <a:off x="2362200" y="28956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7" name="Straight Arrow Connector 106"/>
          <p:cNvCxnSpPr>
            <a:stCxn id="104" idx="5"/>
            <a:endCxn id="105" idx="1"/>
          </p:cNvCxnSpPr>
          <p:nvPr/>
        </p:nvCxnSpPr>
        <p:spPr>
          <a:xfrm rot="16200000" flipH="1">
            <a:off x="1414322" y="2176322"/>
            <a:ext cx="371756" cy="2193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5" idx="5"/>
            <a:endCxn id="106" idx="1"/>
          </p:cNvCxnSpPr>
          <p:nvPr/>
        </p:nvCxnSpPr>
        <p:spPr>
          <a:xfrm rot="16200000" flipH="1">
            <a:off x="1985822" y="2519222"/>
            <a:ext cx="295556" cy="5241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4" idx="3"/>
            <a:endCxn id="94" idx="0"/>
          </p:cNvCxnSpPr>
          <p:nvPr/>
        </p:nvCxnSpPr>
        <p:spPr>
          <a:xfrm rot="16200000" flipH="1">
            <a:off x="819150" y="2609850"/>
            <a:ext cx="1100278" cy="808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Connector 109"/>
          <p:cNvSpPr/>
          <p:nvPr/>
        </p:nvSpPr>
        <p:spPr>
          <a:xfrm>
            <a:off x="2667000" y="13716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1" name="Flowchart: Connector 110"/>
          <p:cNvSpPr/>
          <p:nvPr/>
        </p:nvSpPr>
        <p:spPr>
          <a:xfrm>
            <a:off x="3048000" y="19050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2" name="Flowchart: Connector 111"/>
          <p:cNvSpPr/>
          <p:nvPr/>
        </p:nvSpPr>
        <p:spPr>
          <a:xfrm>
            <a:off x="3733800" y="23622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3" name="Flowchart: Connector 112"/>
          <p:cNvSpPr/>
          <p:nvPr/>
        </p:nvSpPr>
        <p:spPr>
          <a:xfrm>
            <a:off x="2286000" y="22860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14" name="Straight Arrow Connector 113"/>
          <p:cNvCxnSpPr>
            <a:stCxn id="110" idx="5"/>
            <a:endCxn id="111" idx="1"/>
          </p:cNvCxnSpPr>
          <p:nvPr/>
        </p:nvCxnSpPr>
        <p:spPr>
          <a:xfrm rot="16200000" flipH="1">
            <a:off x="2785922" y="1642922"/>
            <a:ext cx="371756" cy="2193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1" idx="5"/>
            <a:endCxn id="112" idx="1"/>
          </p:cNvCxnSpPr>
          <p:nvPr/>
        </p:nvCxnSpPr>
        <p:spPr>
          <a:xfrm rot="16200000" flipH="1">
            <a:off x="3357422" y="1985822"/>
            <a:ext cx="295556" cy="5241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0" idx="3"/>
            <a:endCxn id="113" idx="7"/>
          </p:cNvCxnSpPr>
          <p:nvPr/>
        </p:nvCxnSpPr>
        <p:spPr>
          <a:xfrm rot="5400000">
            <a:off x="2214422" y="1833422"/>
            <a:ext cx="752756" cy="2193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4" idx="7"/>
            <a:endCxn id="110" idx="1"/>
          </p:cNvCxnSpPr>
          <p:nvPr/>
        </p:nvCxnSpPr>
        <p:spPr>
          <a:xfrm rot="5400000" flipH="1" flipV="1">
            <a:off x="1828800" y="1066800"/>
            <a:ext cx="533400" cy="12099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219200" y="60960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Persistente</a:t>
            </a:r>
            <a:endParaRPr lang="es-AR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Flowchart: Connector 120"/>
          <p:cNvSpPr/>
          <p:nvPr/>
        </p:nvSpPr>
        <p:spPr>
          <a:xfrm>
            <a:off x="4419600" y="3200400"/>
            <a:ext cx="228600" cy="22860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3" name="Straight Arrow Connector 122"/>
          <p:cNvCxnSpPr>
            <a:stCxn id="121" idx="2"/>
          </p:cNvCxnSpPr>
          <p:nvPr/>
        </p:nvCxnSpPr>
        <p:spPr>
          <a:xfrm rot="10800000" flipV="1">
            <a:off x="3991430" y="3314699"/>
            <a:ext cx="428171" cy="907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1" idx="6"/>
          </p:cNvCxnSpPr>
          <p:nvPr/>
        </p:nvCxnSpPr>
        <p:spPr>
          <a:xfrm flipV="1">
            <a:off x="4648200" y="3309257"/>
            <a:ext cx="475343" cy="5443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04800" y="0"/>
            <a:ext cx="9677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b="1" dirty="0" smtClean="0">
                <a:latin typeface="Arial" pitchFamily="34" charset="0"/>
                <a:cs typeface="Arial" pitchFamily="34" charset="0"/>
              </a:rPr>
              <a:t>Problemas</a:t>
            </a:r>
          </a:p>
        </p:txBody>
      </p:sp>
      <p:pic>
        <p:nvPicPr>
          <p:cNvPr id="47" name="Picture 46" descr="HomerThinkin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1219200"/>
            <a:ext cx="2928409" cy="5062537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228600" y="1143000"/>
            <a:ext cx="2971800" cy="51816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Flowchart: Connector 48"/>
          <p:cNvSpPr/>
          <p:nvPr/>
        </p:nvSpPr>
        <p:spPr>
          <a:xfrm>
            <a:off x="1524000" y="36576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Flowchart: Connector 49"/>
          <p:cNvSpPr/>
          <p:nvPr/>
        </p:nvSpPr>
        <p:spPr>
          <a:xfrm>
            <a:off x="457200" y="33528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Flowchart: Connector 50"/>
          <p:cNvSpPr/>
          <p:nvPr/>
        </p:nvSpPr>
        <p:spPr>
          <a:xfrm>
            <a:off x="609600" y="45720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Flowchart: Connector 51"/>
          <p:cNvSpPr/>
          <p:nvPr/>
        </p:nvSpPr>
        <p:spPr>
          <a:xfrm>
            <a:off x="914400" y="39624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Flowchart: Connector 52"/>
          <p:cNvSpPr/>
          <p:nvPr/>
        </p:nvSpPr>
        <p:spPr>
          <a:xfrm>
            <a:off x="762000" y="56388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Flowchart: Connector 53"/>
          <p:cNvSpPr/>
          <p:nvPr/>
        </p:nvSpPr>
        <p:spPr>
          <a:xfrm>
            <a:off x="2133600" y="41148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5" name="Straight Arrow Connector 54"/>
          <p:cNvCxnSpPr>
            <a:stCxn id="50" idx="5"/>
            <a:endCxn id="52" idx="1"/>
          </p:cNvCxnSpPr>
          <p:nvPr/>
        </p:nvCxnSpPr>
        <p:spPr>
          <a:xfrm rot="16200000" flipH="1">
            <a:off x="576122" y="3624122"/>
            <a:ext cx="447956" cy="2955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5"/>
            <a:endCxn id="49" idx="1"/>
          </p:cNvCxnSpPr>
          <p:nvPr/>
        </p:nvCxnSpPr>
        <p:spPr>
          <a:xfrm rot="16200000" flipH="1">
            <a:off x="1033322" y="3166922"/>
            <a:ext cx="143156" cy="9051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5"/>
            <a:endCxn id="54" idx="1"/>
          </p:cNvCxnSpPr>
          <p:nvPr/>
        </p:nvCxnSpPr>
        <p:spPr>
          <a:xfrm rot="16200000" flipH="1">
            <a:off x="1795322" y="3776522"/>
            <a:ext cx="295556" cy="4479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1" idx="4"/>
            <a:endCxn id="53" idx="0"/>
          </p:cNvCxnSpPr>
          <p:nvPr/>
        </p:nvCxnSpPr>
        <p:spPr>
          <a:xfrm rot="16200000" flipH="1">
            <a:off x="381000" y="5143500"/>
            <a:ext cx="838200" cy="1524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2" idx="4"/>
            <a:endCxn id="51" idx="0"/>
          </p:cNvCxnSpPr>
          <p:nvPr/>
        </p:nvCxnSpPr>
        <p:spPr>
          <a:xfrm rot="5400000">
            <a:off x="685800" y="4229100"/>
            <a:ext cx="381000" cy="3048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59"/>
          <p:cNvSpPr/>
          <p:nvPr/>
        </p:nvSpPr>
        <p:spPr>
          <a:xfrm>
            <a:off x="457200" y="20574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Flowchart: Connector 60"/>
          <p:cNvSpPr/>
          <p:nvPr/>
        </p:nvSpPr>
        <p:spPr>
          <a:xfrm>
            <a:off x="838200" y="25908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Flowchart: Connector 61"/>
          <p:cNvSpPr/>
          <p:nvPr/>
        </p:nvSpPr>
        <p:spPr>
          <a:xfrm>
            <a:off x="1524000" y="30480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3" name="Straight Arrow Connector 62"/>
          <p:cNvCxnSpPr>
            <a:stCxn id="60" idx="5"/>
            <a:endCxn id="61" idx="1"/>
          </p:cNvCxnSpPr>
          <p:nvPr/>
        </p:nvCxnSpPr>
        <p:spPr>
          <a:xfrm rot="16200000" flipH="1">
            <a:off x="576122" y="2328722"/>
            <a:ext cx="371756" cy="2193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1" idx="5"/>
            <a:endCxn id="62" idx="1"/>
          </p:cNvCxnSpPr>
          <p:nvPr/>
        </p:nvCxnSpPr>
        <p:spPr>
          <a:xfrm rot="16200000" flipH="1">
            <a:off x="1147622" y="2671622"/>
            <a:ext cx="295556" cy="5241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3"/>
            <a:endCxn id="50" idx="0"/>
          </p:cNvCxnSpPr>
          <p:nvPr/>
        </p:nvCxnSpPr>
        <p:spPr>
          <a:xfrm rot="16200000" flipH="1">
            <a:off x="-19050" y="2762250"/>
            <a:ext cx="1100278" cy="808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Connector 65"/>
          <p:cNvSpPr/>
          <p:nvPr/>
        </p:nvSpPr>
        <p:spPr>
          <a:xfrm>
            <a:off x="1828800" y="15240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Flowchart: Connector 66"/>
          <p:cNvSpPr/>
          <p:nvPr/>
        </p:nvSpPr>
        <p:spPr>
          <a:xfrm>
            <a:off x="2209800" y="20574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Flowchart: Connector 67"/>
          <p:cNvSpPr/>
          <p:nvPr/>
        </p:nvSpPr>
        <p:spPr>
          <a:xfrm>
            <a:off x="2895600" y="25146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Flowchart: Connector 68"/>
          <p:cNvSpPr/>
          <p:nvPr/>
        </p:nvSpPr>
        <p:spPr>
          <a:xfrm>
            <a:off x="1447800" y="2438400"/>
            <a:ext cx="228600" cy="2286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0" name="Straight Arrow Connector 69"/>
          <p:cNvCxnSpPr>
            <a:stCxn id="66" idx="5"/>
            <a:endCxn id="67" idx="1"/>
          </p:cNvCxnSpPr>
          <p:nvPr/>
        </p:nvCxnSpPr>
        <p:spPr>
          <a:xfrm rot="16200000" flipH="1">
            <a:off x="1947722" y="1795322"/>
            <a:ext cx="371756" cy="2193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7" idx="5"/>
            <a:endCxn id="68" idx="1"/>
          </p:cNvCxnSpPr>
          <p:nvPr/>
        </p:nvCxnSpPr>
        <p:spPr>
          <a:xfrm rot="16200000" flipH="1">
            <a:off x="2519222" y="2138222"/>
            <a:ext cx="295556" cy="5241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6" idx="3"/>
            <a:endCxn id="69" idx="7"/>
          </p:cNvCxnSpPr>
          <p:nvPr/>
        </p:nvCxnSpPr>
        <p:spPr>
          <a:xfrm rot="5400000">
            <a:off x="1376222" y="1985822"/>
            <a:ext cx="752756" cy="2193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7"/>
            <a:endCxn id="66" idx="1"/>
          </p:cNvCxnSpPr>
          <p:nvPr/>
        </p:nvCxnSpPr>
        <p:spPr>
          <a:xfrm rot="5400000" flipH="1" flipV="1">
            <a:off x="990600" y="1219200"/>
            <a:ext cx="533400" cy="12099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5867400" y="1143000"/>
            <a:ext cx="2971800" cy="51816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Flowchart: Connector 77"/>
          <p:cNvSpPr/>
          <p:nvPr/>
        </p:nvSpPr>
        <p:spPr>
          <a:xfrm>
            <a:off x="7162800" y="36576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Flowchart: Connector 78"/>
          <p:cNvSpPr/>
          <p:nvPr/>
        </p:nvSpPr>
        <p:spPr>
          <a:xfrm>
            <a:off x="6096000" y="3352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0" name="Flowchart: Connector 79"/>
          <p:cNvSpPr/>
          <p:nvPr/>
        </p:nvSpPr>
        <p:spPr>
          <a:xfrm>
            <a:off x="6248400" y="4572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" name="Flowchart: Connector 80"/>
          <p:cNvSpPr/>
          <p:nvPr/>
        </p:nvSpPr>
        <p:spPr>
          <a:xfrm>
            <a:off x="6553200" y="3962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Flowchart: Connector 81"/>
          <p:cNvSpPr/>
          <p:nvPr/>
        </p:nvSpPr>
        <p:spPr>
          <a:xfrm>
            <a:off x="6400800" y="5638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Flowchart: Connector 82"/>
          <p:cNvSpPr/>
          <p:nvPr/>
        </p:nvSpPr>
        <p:spPr>
          <a:xfrm>
            <a:off x="7772400" y="4114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4" name="Straight Arrow Connector 83"/>
          <p:cNvCxnSpPr>
            <a:stCxn id="79" idx="5"/>
            <a:endCxn id="81" idx="1"/>
          </p:cNvCxnSpPr>
          <p:nvPr/>
        </p:nvCxnSpPr>
        <p:spPr>
          <a:xfrm rot="16200000" flipH="1">
            <a:off x="6214922" y="3624122"/>
            <a:ext cx="447956" cy="295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9" idx="5"/>
            <a:endCxn id="78" idx="1"/>
          </p:cNvCxnSpPr>
          <p:nvPr/>
        </p:nvCxnSpPr>
        <p:spPr>
          <a:xfrm rot="16200000" flipH="1">
            <a:off x="6672122" y="3166922"/>
            <a:ext cx="143156" cy="905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5"/>
            <a:endCxn id="83" idx="1"/>
          </p:cNvCxnSpPr>
          <p:nvPr/>
        </p:nvCxnSpPr>
        <p:spPr>
          <a:xfrm rot="16200000" flipH="1">
            <a:off x="7434122" y="3776522"/>
            <a:ext cx="295556" cy="447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0" idx="4"/>
            <a:endCxn id="82" idx="0"/>
          </p:cNvCxnSpPr>
          <p:nvPr/>
        </p:nvCxnSpPr>
        <p:spPr>
          <a:xfrm rot="16200000" flipH="1">
            <a:off x="6019800" y="51435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1" idx="4"/>
            <a:endCxn id="80" idx="0"/>
          </p:cNvCxnSpPr>
          <p:nvPr/>
        </p:nvCxnSpPr>
        <p:spPr>
          <a:xfrm rot="5400000">
            <a:off x="6324600" y="42291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Connector 88"/>
          <p:cNvSpPr/>
          <p:nvPr/>
        </p:nvSpPr>
        <p:spPr>
          <a:xfrm>
            <a:off x="6096000" y="2057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0" name="Flowchart: Connector 89"/>
          <p:cNvSpPr/>
          <p:nvPr/>
        </p:nvSpPr>
        <p:spPr>
          <a:xfrm>
            <a:off x="6477000" y="2590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Flowchart: Connector 90"/>
          <p:cNvSpPr/>
          <p:nvPr/>
        </p:nvSpPr>
        <p:spPr>
          <a:xfrm>
            <a:off x="7162800" y="3048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2" name="Straight Arrow Connector 91"/>
          <p:cNvCxnSpPr>
            <a:stCxn id="89" idx="5"/>
            <a:endCxn id="90" idx="1"/>
          </p:cNvCxnSpPr>
          <p:nvPr/>
        </p:nvCxnSpPr>
        <p:spPr>
          <a:xfrm rot="16200000" flipH="1">
            <a:off x="6214922" y="2328722"/>
            <a:ext cx="371756" cy="21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0" idx="5"/>
            <a:endCxn id="91" idx="1"/>
          </p:cNvCxnSpPr>
          <p:nvPr/>
        </p:nvCxnSpPr>
        <p:spPr>
          <a:xfrm rot="16200000" flipH="1">
            <a:off x="6786422" y="2671622"/>
            <a:ext cx="295556" cy="524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9" idx="3"/>
            <a:endCxn id="79" idx="0"/>
          </p:cNvCxnSpPr>
          <p:nvPr/>
        </p:nvCxnSpPr>
        <p:spPr>
          <a:xfrm rot="16200000" flipH="1">
            <a:off x="5619750" y="2762250"/>
            <a:ext cx="1100278" cy="80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Connector 94"/>
          <p:cNvSpPr/>
          <p:nvPr/>
        </p:nvSpPr>
        <p:spPr>
          <a:xfrm>
            <a:off x="7467600" y="15240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6" name="Flowchart: Connector 95"/>
          <p:cNvSpPr/>
          <p:nvPr/>
        </p:nvSpPr>
        <p:spPr>
          <a:xfrm>
            <a:off x="7848600" y="2057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Flowchart: Connector 96"/>
          <p:cNvSpPr/>
          <p:nvPr/>
        </p:nvSpPr>
        <p:spPr>
          <a:xfrm>
            <a:off x="8534400" y="25146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8" name="Flowchart: Connector 97"/>
          <p:cNvSpPr/>
          <p:nvPr/>
        </p:nvSpPr>
        <p:spPr>
          <a:xfrm>
            <a:off x="7086600" y="2438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9" name="Straight Arrow Connector 98"/>
          <p:cNvCxnSpPr>
            <a:stCxn id="95" idx="5"/>
            <a:endCxn id="96" idx="1"/>
          </p:cNvCxnSpPr>
          <p:nvPr/>
        </p:nvCxnSpPr>
        <p:spPr>
          <a:xfrm rot="16200000" flipH="1">
            <a:off x="7586522" y="1795322"/>
            <a:ext cx="371756" cy="21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6" idx="5"/>
            <a:endCxn id="97" idx="1"/>
          </p:cNvCxnSpPr>
          <p:nvPr/>
        </p:nvCxnSpPr>
        <p:spPr>
          <a:xfrm rot="16200000" flipH="1">
            <a:off x="8158022" y="2138222"/>
            <a:ext cx="295556" cy="524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5" idx="3"/>
            <a:endCxn id="98" idx="7"/>
          </p:cNvCxnSpPr>
          <p:nvPr/>
        </p:nvCxnSpPr>
        <p:spPr>
          <a:xfrm rot="5400000">
            <a:off x="7015022" y="1985822"/>
            <a:ext cx="752756" cy="21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9" idx="7"/>
            <a:endCxn id="95" idx="1"/>
          </p:cNvCxnSpPr>
          <p:nvPr/>
        </p:nvCxnSpPr>
        <p:spPr>
          <a:xfrm rot="5400000" flipH="1" flipV="1">
            <a:off x="6629400" y="1219200"/>
            <a:ext cx="533400" cy="120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0" y="1143000"/>
            <a:ext cx="2743200" cy="51816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Flowchart: Connector 21"/>
          <p:cNvSpPr/>
          <p:nvPr/>
        </p:nvSpPr>
        <p:spPr>
          <a:xfrm>
            <a:off x="1371600" y="2209800"/>
            <a:ext cx="838200" cy="838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ounded Rectangle 27"/>
          <p:cNvSpPr/>
          <p:nvPr/>
        </p:nvSpPr>
        <p:spPr>
          <a:xfrm>
            <a:off x="5867400" y="2743200"/>
            <a:ext cx="2971800" cy="35814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Flowchart: Connector 29"/>
          <p:cNvSpPr/>
          <p:nvPr/>
        </p:nvSpPr>
        <p:spPr>
          <a:xfrm>
            <a:off x="6934200" y="4038600"/>
            <a:ext cx="838200" cy="838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Flowchart: Connector 53"/>
          <p:cNvSpPr/>
          <p:nvPr/>
        </p:nvSpPr>
        <p:spPr>
          <a:xfrm>
            <a:off x="1371600" y="4572000"/>
            <a:ext cx="838200" cy="838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6" name="Straight Arrow Connector 55"/>
          <p:cNvCxnSpPr>
            <a:stCxn id="30" idx="2"/>
            <a:endCxn id="22" idx="6"/>
          </p:cNvCxnSpPr>
          <p:nvPr/>
        </p:nvCxnSpPr>
        <p:spPr>
          <a:xfrm rot="10800000">
            <a:off x="2209800" y="2628900"/>
            <a:ext cx="4724400" cy="1828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0" idx="2"/>
            <a:endCxn id="54" idx="6"/>
          </p:cNvCxnSpPr>
          <p:nvPr/>
        </p:nvCxnSpPr>
        <p:spPr>
          <a:xfrm rot="10800000" flipV="1">
            <a:off x="2209800" y="4457700"/>
            <a:ext cx="4724400" cy="533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Connector 64"/>
          <p:cNvSpPr/>
          <p:nvPr/>
        </p:nvSpPr>
        <p:spPr>
          <a:xfrm>
            <a:off x="1524000" y="4724400"/>
            <a:ext cx="228600" cy="228600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Flowchart: Connector 65"/>
          <p:cNvSpPr/>
          <p:nvPr/>
        </p:nvSpPr>
        <p:spPr>
          <a:xfrm>
            <a:off x="1828800" y="4876800"/>
            <a:ext cx="228600" cy="228600"/>
          </a:xfrm>
          <a:prstGeom prst="flowChartConnector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Flowchart: Connector 66"/>
          <p:cNvSpPr/>
          <p:nvPr/>
        </p:nvSpPr>
        <p:spPr>
          <a:xfrm>
            <a:off x="1676400" y="2362200"/>
            <a:ext cx="228600" cy="228600"/>
          </a:xfrm>
          <a:prstGeom prst="flowChartConnector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TextBox 67"/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b="1" dirty="0" smtClean="0">
                <a:latin typeface="Arial" pitchFamily="34" charset="0"/>
                <a:cs typeface="Arial" pitchFamily="34" charset="0"/>
              </a:rPr>
              <a:t>Object </a:t>
            </a:r>
            <a:r>
              <a:rPr lang="es-AR" sz="6600" b="1" dirty="0" err="1" smtClean="0">
                <a:latin typeface="Arial" pitchFamily="34" charset="0"/>
                <a:cs typeface="Arial" pitchFamily="34" charset="0"/>
              </a:rPr>
              <a:t>Identity</a:t>
            </a:r>
            <a:endParaRPr lang="es-AR" sz="5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2362200" y="2590800"/>
            <a:ext cx="3886200" cy="1447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438400" y="2286000"/>
            <a:ext cx="3352800" cy="1981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4" grpId="0" animBg="1"/>
      <p:bldP spid="65" grpId="0" animBg="1"/>
      <p:bldP spid="66" grpId="0" animBg="1"/>
      <p:bldP spid="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dirty="0" smtClean="0">
                <a:latin typeface="Arial" pitchFamily="34" charset="0"/>
                <a:cs typeface="Arial" pitchFamily="34" charset="0"/>
              </a:rPr>
              <a:t>Solución</a:t>
            </a:r>
            <a:endParaRPr lang="es-AR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8600" y="1143000"/>
            <a:ext cx="5638800" cy="51816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ounded Rectangle 3"/>
          <p:cNvSpPr/>
          <p:nvPr/>
        </p:nvSpPr>
        <p:spPr>
          <a:xfrm>
            <a:off x="6705600" y="3124200"/>
            <a:ext cx="2133600" cy="32004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Flowchart: Connector 4"/>
          <p:cNvSpPr/>
          <p:nvPr/>
        </p:nvSpPr>
        <p:spPr>
          <a:xfrm>
            <a:off x="7315200" y="4495800"/>
            <a:ext cx="838200" cy="838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6781800" y="53340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POID = 23</a:t>
            </a:r>
            <a:endParaRPr lang="es-AR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838200" y="4724400"/>
            <a:ext cx="838200" cy="838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Straight Arrow Connector 7"/>
          <p:cNvCxnSpPr>
            <a:stCxn id="5" idx="2"/>
            <a:endCxn id="7" idx="6"/>
          </p:cNvCxnSpPr>
          <p:nvPr/>
        </p:nvCxnSpPr>
        <p:spPr>
          <a:xfrm rot="10800000" flipV="1">
            <a:off x="1676400" y="4914900"/>
            <a:ext cx="5638800" cy="2286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55626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OID = 903</a:t>
            </a:r>
            <a:endParaRPr lang="es-AR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362200" y="1752600"/>
          <a:ext cx="3200400" cy="23367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{8A107856-5554-42FB-B03E-39F5DBC370BA}</a:tableStyleId>
              </a:tblPr>
              <a:tblGrid>
                <a:gridCol w="1600200"/>
                <a:gridCol w="1600200"/>
              </a:tblGrid>
              <a:tr h="778933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POID</a:t>
                      </a:r>
                      <a:endParaRPr lang="es-AR" sz="3200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OID</a:t>
                      </a:r>
                      <a:endParaRPr lang="es-AR" sz="3200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78933"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s-AR" sz="3200" b="1" dirty="0">
                        <a:solidFill>
                          <a:schemeClr val="accent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903</a:t>
                      </a:r>
                      <a:endParaRPr lang="es-AR" sz="3200" b="1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78933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es-AR" sz="3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es-AR" sz="3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Flowchart: Connector 13"/>
          <p:cNvSpPr/>
          <p:nvPr/>
        </p:nvSpPr>
        <p:spPr>
          <a:xfrm>
            <a:off x="914400" y="5029200"/>
            <a:ext cx="228600" cy="228600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Flowchart: Connector 14"/>
          <p:cNvSpPr/>
          <p:nvPr/>
        </p:nvSpPr>
        <p:spPr>
          <a:xfrm>
            <a:off x="1219200" y="5181600"/>
            <a:ext cx="228600" cy="228600"/>
          </a:xfrm>
          <a:prstGeom prst="flowChartConnector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Flowchart: Connector 15"/>
          <p:cNvSpPr/>
          <p:nvPr/>
        </p:nvSpPr>
        <p:spPr>
          <a:xfrm>
            <a:off x="1143000" y="4800600"/>
            <a:ext cx="228600" cy="228600"/>
          </a:xfrm>
          <a:prstGeom prst="flowChartConnector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2" grpId="0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2446</Words>
  <Application>Microsoft Office PowerPoint</Application>
  <PresentationFormat>On-screen Show (4:3)</PresentationFormat>
  <Paragraphs>369</Paragraphs>
  <Slides>35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Persistencia</dc:title>
  <dc:creator>Cristian López</dc:creator>
  <cp:lastModifiedBy>clopez</cp:lastModifiedBy>
  <cp:revision>301</cp:revision>
  <dcterms:created xsi:type="dcterms:W3CDTF">2006-08-16T00:00:00Z</dcterms:created>
  <dcterms:modified xsi:type="dcterms:W3CDTF">2012-09-04T22:14:04Z</dcterms:modified>
</cp:coreProperties>
</file>