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handoutMasterIdLst>
    <p:handoutMasterId r:id="rId41"/>
  </p:handoutMasterIdLst>
  <p:sldIdLst>
    <p:sldId id="256" r:id="rId2"/>
    <p:sldId id="360" r:id="rId3"/>
    <p:sldId id="404" r:id="rId4"/>
    <p:sldId id="327" r:id="rId5"/>
    <p:sldId id="376" r:id="rId6"/>
    <p:sldId id="379" r:id="rId7"/>
    <p:sldId id="381" r:id="rId8"/>
    <p:sldId id="392" r:id="rId9"/>
    <p:sldId id="394" r:id="rId10"/>
    <p:sldId id="393" r:id="rId11"/>
    <p:sldId id="395" r:id="rId12"/>
    <p:sldId id="396" r:id="rId13"/>
    <p:sldId id="402" r:id="rId14"/>
    <p:sldId id="397" r:id="rId15"/>
    <p:sldId id="403" r:id="rId16"/>
    <p:sldId id="370" r:id="rId17"/>
    <p:sldId id="371" r:id="rId18"/>
    <p:sldId id="372" r:id="rId19"/>
    <p:sldId id="373" r:id="rId20"/>
    <p:sldId id="374" r:id="rId21"/>
    <p:sldId id="375" r:id="rId22"/>
    <p:sldId id="407" r:id="rId23"/>
    <p:sldId id="361" r:id="rId24"/>
    <p:sldId id="362" r:id="rId25"/>
    <p:sldId id="358" r:id="rId26"/>
    <p:sldId id="359" r:id="rId27"/>
    <p:sldId id="405" r:id="rId28"/>
    <p:sldId id="406" r:id="rId29"/>
    <p:sldId id="334" r:id="rId30"/>
    <p:sldId id="339" r:id="rId31"/>
    <p:sldId id="336" r:id="rId32"/>
    <p:sldId id="337" r:id="rId33"/>
    <p:sldId id="338" r:id="rId34"/>
    <p:sldId id="341" r:id="rId35"/>
    <p:sldId id="398" r:id="rId36"/>
    <p:sldId id="399" r:id="rId37"/>
    <p:sldId id="400" r:id="rId38"/>
    <p:sldId id="401"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64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34" autoAdjust="0"/>
    <p:restoredTop sz="85263" autoAdjust="0"/>
  </p:normalViewPr>
  <p:slideViewPr>
    <p:cSldViewPr showGuides="1">
      <p:cViewPr varScale="1">
        <p:scale>
          <a:sx n="63" d="100"/>
          <a:sy n="63" d="100"/>
        </p:scale>
        <p:origin x="1578"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2472"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7D226A9-6F79-4CDC-BAFB-FC576B50E4A0}" type="datetimeFigureOut">
              <a:rPr lang="es-ES" smtClean="0"/>
              <a:pPr/>
              <a:t>06/09/2016</a:t>
            </a:fld>
            <a:endParaRPr lang="es-E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5FFCD69-8710-4861-8E1F-469B667EE357}" type="slidenum">
              <a:rPr lang="es-ES" smtClean="0"/>
              <a:pPr/>
              <a:t>‹#›</a:t>
            </a:fld>
            <a:endParaRPr lang="es-ES"/>
          </a:p>
        </p:txBody>
      </p:sp>
    </p:spTree>
    <p:extLst>
      <p:ext uri="{BB962C8B-B14F-4D97-AF65-F5344CB8AC3E}">
        <p14:creationId xmlns:p14="http://schemas.microsoft.com/office/powerpoint/2010/main" val="2675611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BC5D004-0C87-4B9A-94F1-BE01F7FB3C15}" type="datetimeFigureOut">
              <a:rPr lang="es-ES" smtClean="0"/>
              <a:pPr/>
              <a:t>06/09/2016</a:t>
            </a:fld>
            <a:endParaRPr lang="es-E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479015-00BB-405F-BF73-8D4B3E950CA0}" type="slidenum">
              <a:rPr lang="es-ES" smtClean="0"/>
              <a:pPr/>
              <a:t>‹#›</a:t>
            </a:fld>
            <a:endParaRPr lang="es-ES"/>
          </a:p>
        </p:txBody>
      </p:sp>
    </p:spTree>
    <p:extLst>
      <p:ext uri="{BB962C8B-B14F-4D97-AF65-F5344CB8AC3E}">
        <p14:creationId xmlns:p14="http://schemas.microsoft.com/office/powerpoint/2010/main" val="16084936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miurl.com/Entidad/23"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479015-00BB-405F-BF73-8D4B3E950CA0}" type="slidenum">
              <a:rPr lang="es-ES" smtClean="0"/>
              <a:pPr/>
              <a:t>1</a:t>
            </a:fld>
            <a:endParaRPr lang="es-ES"/>
          </a:p>
        </p:txBody>
      </p:sp>
    </p:spTree>
    <p:extLst>
      <p:ext uri="{BB962C8B-B14F-4D97-AF65-F5344CB8AC3E}">
        <p14:creationId xmlns:p14="http://schemas.microsoft.com/office/powerpoint/2010/main" val="970029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ES" dirty="0" smtClean="0"/>
              <a:t>HTTP es un protocolo que sigue los principios REST, por lo tanto hacer servicios REST es algo que aprovecha toda la infraestructura de la web ya existente: cache, </a:t>
            </a:r>
            <a:r>
              <a:rPr lang="es-ES" dirty="0" err="1" smtClean="0"/>
              <a:t>proxies</a:t>
            </a:r>
            <a:r>
              <a:rPr lang="es-ES" dirty="0" smtClean="0"/>
              <a:t>, firewall, compresión, etc. No se trata de un nuevo protocolo el cual debe encajar dentro de HTTP.</a:t>
            </a:r>
          </a:p>
          <a:p>
            <a:endParaRPr lang="es-ES" dirty="0" smtClean="0"/>
          </a:p>
          <a:p>
            <a:r>
              <a:rPr lang="es-ES" dirty="0" smtClean="0"/>
              <a:t>Los servicios REST tienen menor acoplamiento que los servicios basados </a:t>
            </a:r>
            <a:r>
              <a:rPr lang="en-US" dirty="0" smtClean="0"/>
              <a:t>en SOAP. El </a:t>
            </a:r>
            <a:r>
              <a:rPr lang="en-US" dirty="0" err="1" smtClean="0"/>
              <a:t>cliente</a:t>
            </a:r>
            <a:r>
              <a:rPr lang="en-US" dirty="0" smtClean="0"/>
              <a:t> solo </a:t>
            </a:r>
            <a:r>
              <a:rPr lang="en-US" dirty="0" err="1" smtClean="0"/>
              <a:t>sabe</a:t>
            </a:r>
            <a:r>
              <a:rPr lang="en-US" dirty="0" smtClean="0"/>
              <a:t> </a:t>
            </a:r>
            <a:r>
              <a:rPr lang="en-US" dirty="0" err="1" smtClean="0"/>
              <a:t>que</a:t>
            </a:r>
            <a:r>
              <a:rPr lang="en-US" dirty="0" smtClean="0"/>
              <a:t> </a:t>
            </a:r>
            <a:r>
              <a:rPr lang="en-US" dirty="0" err="1" smtClean="0"/>
              <a:t>tiene</a:t>
            </a:r>
            <a:r>
              <a:rPr lang="en-US" dirty="0" smtClean="0"/>
              <a:t> </a:t>
            </a:r>
            <a:r>
              <a:rPr lang="en-US" dirty="0" err="1" smtClean="0"/>
              <a:t>que</a:t>
            </a:r>
            <a:r>
              <a:rPr lang="en-US" dirty="0" smtClean="0"/>
              <a:t> </a:t>
            </a:r>
            <a:r>
              <a:rPr lang="en-US" dirty="0" err="1" smtClean="0"/>
              <a:t>hacer</a:t>
            </a:r>
            <a:r>
              <a:rPr lang="en-US" dirty="0" smtClean="0"/>
              <a:t> la </a:t>
            </a:r>
            <a:r>
              <a:rPr lang="en-US" dirty="0" err="1" smtClean="0"/>
              <a:t>solucitud</a:t>
            </a:r>
            <a:r>
              <a:rPr lang="en-US" dirty="0" smtClean="0"/>
              <a:t> a la URL y </a:t>
            </a:r>
            <a:r>
              <a:rPr lang="en-US" dirty="0" err="1" smtClean="0"/>
              <a:t>recibir</a:t>
            </a:r>
            <a:r>
              <a:rPr lang="en-US" dirty="0" smtClean="0"/>
              <a:t> un </a:t>
            </a:r>
            <a:r>
              <a:rPr lang="en-US" dirty="0" err="1" smtClean="0"/>
              <a:t>documento</a:t>
            </a:r>
            <a:r>
              <a:rPr lang="en-US" dirty="0" smtClean="0"/>
              <a:t> </a:t>
            </a:r>
            <a:r>
              <a:rPr lang="en-US" dirty="0" err="1" smtClean="0"/>
              <a:t>como</a:t>
            </a:r>
            <a:r>
              <a:rPr lang="en-US" dirty="0" smtClean="0"/>
              <a:t> </a:t>
            </a:r>
            <a:r>
              <a:rPr lang="en-US" dirty="0" err="1" smtClean="0"/>
              <a:t>respuesta</a:t>
            </a:r>
            <a:r>
              <a:rPr lang="en-US" dirty="0" smtClean="0"/>
              <a:t> con la </a:t>
            </a:r>
            <a:r>
              <a:rPr lang="en-US" dirty="0" err="1" smtClean="0"/>
              <a:t>información</a:t>
            </a:r>
            <a:r>
              <a:rPr lang="en-US" dirty="0" smtClean="0"/>
              <a:t> </a:t>
            </a:r>
            <a:r>
              <a:rPr lang="en-US" dirty="0" err="1" smtClean="0"/>
              <a:t>pertinente</a:t>
            </a:r>
            <a:r>
              <a:rPr lang="en-US" dirty="0" smtClean="0"/>
              <a:t> al </a:t>
            </a:r>
            <a:r>
              <a:rPr lang="en-US" dirty="0" err="1" smtClean="0"/>
              <a:t>recurso</a:t>
            </a:r>
            <a:r>
              <a:rPr lang="en-US" dirty="0" smtClean="0"/>
              <a:t>.</a:t>
            </a:r>
          </a:p>
          <a:p>
            <a:endParaRPr lang="es-AR" dirty="0" smtClean="0"/>
          </a:p>
          <a:p>
            <a:r>
              <a:rPr lang="es-ES" dirty="0" smtClean="0"/>
              <a:t>No necesitamos herramientas complejas, ni montones de código generado e </a:t>
            </a:r>
            <a:r>
              <a:rPr lang="es-ES" dirty="0" err="1" smtClean="0"/>
              <a:t>inmantenible</a:t>
            </a:r>
            <a:r>
              <a:rPr lang="es-ES" dirty="0" smtClean="0"/>
              <a:t>. Un simple </a:t>
            </a:r>
            <a:r>
              <a:rPr lang="es-ES" dirty="0" err="1" smtClean="0"/>
              <a:t>framework</a:t>
            </a:r>
            <a:r>
              <a:rPr lang="es-ES" dirty="0" smtClean="0"/>
              <a:t> nos basta. Para sistemas sencillos no necesitamos ni eso.</a:t>
            </a:r>
          </a:p>
          <a:p>
            <a:endParaRPr lang="es-ES" dirty="0" smtClean="0"/>
          </a:p>
          <a:p>
            <a:r>
              <a:rPr lang="es-ES" dirty="0" smtClean="0"/>
              <a:t>Es </a:t>
            </a:r>
            <a:r>
              <a:rPr lang="es-ES" dirty="0" err="1" smtClean="0"/>
              <a:t>autodescubrible</a:t>
            </a:r>
            <a:r>
              <a:rPr lang="es-ES" dirty="0" smtClean="0"/>
              <a:t>, no se necesita algo como un WSDL.</a:t>
            </a:r>
          </a:p>
          <a:p>
            <a:endParaRPr lang="es-AR" dirty="0" smtClean="0"/>
          </a:p>
          <a:p>
            <a:endParaRPr lang="en-US" dirty="0"/>
          </a:p>
        </p:txBody>
      </p:sp>
      <p:sp>
        <p:nvSpPr>
          <p:cNvPr id="4" name="Slide Number Placeholder 3"/>
          <p:cNvSpPr>
            <a:spLocks noGrp="1"/>
          </p:cNvSpPr>
          <p:nvPr>
            <p:ph type="sldNum" sz="quarter" idx="10"/>
          </p:nvPr>
        </p:nvSpPr>
        <p:spPr/>
        <p:txBody>
          <a:bodyPr/>
          <a:lstStyle/>
          <a:p>
            <a:fld id="{DA479015-00BB-405F-BF73-8D4B3E950CA0}" type="slidenum">
              <a:rPr lang="es-ES" smtClean="0"/>
              <a:pPr/>
              <a:t>15</a:t>
            </a:fld>
            <a:endParaRPr lang="es-ES"/>
          </a:p>
        </p:txBody>
      </p:sp>
    </p:spTree>
    <p:extLst>
      <p:ext uri="{BB962C8B-B14F-4D97-AF65-F5344CB8AC3E}">
        <p14:creationId xmlns:p14="http://schemas.microsoft.com/office/powerpoint/2010/main" val="21375842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D6F7E246-DC7B-494C-9D45-F8A666055BF8}" type="slidenum">
              <a:rPr lang="en-US"/>
              <a:pPr/>
              <a:t>16</a:t>
            </a:fld>
            <a:endParaRPr lang="en-US"/>
          </a:p>
        </p:txBody>
      </p:sp>
      <p:sp>
        <p:nvSpPr>
          <p:cNvPr id="418818" name="Rectangle 2"/>
          <p:cNvSpPr>
            <a:spLocks noGrp="1" noRot="1" noChangeAspect="1" noChangeArrowheads="1" noTextEdit="1"/>
          </p:cNvSpPr>
          <p:nvPr>
            <p:ph type="sldImg"/>
          </p:nvPr>
        </p:nvSpPr>
        <p:spPr>
          <a:ln/>
        </p:spPr>
      </p:sp>
      <p:sp>
        <p:nvSpPr>
          <p:cNvPr id="418819" name="Rectangle 3"/>
          <p:cNvSpPr>
            <a:spLocks noGrp="1" noChangeArrowheads="1"/>
          </p:cNvSpPr>
          <p:nvPr>
            <p:ph type="body" idx="1"/>
          </p:nvPr>
        </p:nvSpPr>
        <p:spPr/>
        <p:txBody>
          <a:bodyPr/>
          <a:lstStyle/>
          <a:p>
            <a:endParaRPr lang="es-AR"/>
          </a:p>
        </p:txBody>
      </p:sp>
    </p:spTree>
    <p:extLst>
      <p:ext uri="{BB962C8B-B14F-4D97-AF65-F5344CB8AC3E}">
        <p14:creationId xmlns:p14="http://schemas.microsoft.com/office/powerpoint/2010/main" val="4944222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C800A025-FC1B-4AD9-9848-1BDF61B3D917}" type="slidenum">
              <a:rPr lang="en-US"/>
              <a:pPr/>
              <a:t>17</a:t>
            </a:fld>
            <a:endParaRPr lang="en-US"/>
          </a:p>
        </p:txBody>
      </p:sp>
      <p:sp>
        <p:nvSpPr>
          <p:cNvPr id="412674" name="Rectangle 2"/>
          <p:cNvSpPr>
            <a:spLocks noGrp="1" noRot="1" noChangeAspect="1" noChangeArrowheads="1" noTextEdit="1"/>
          </p:cNvSpPr>
          <p:nvPr>
            <p:ph type="sldImg"/>
          </p:nvPr>
        </p:nvSpPr>
        <p:spPr>
          <a:ln/>
        </p:spPr>
      </p:sp>
      <p:sp>
        <p:nvSpPr>
          <p:cNvPr id="412675" name="Rectangle 3"/>
          <p:cNvSpPr>
            <a:spLocks noGrp="1" noChangeArrowheads="1"/>
          </p:cNvSpPr>
          <p:nvPr>
            <p:ph type="body" idx="1"/>
          </p:nvPr>
        </p:nvSpPr>
        <p:spPr/>
        <p:txBody>
          <a:bodyPr/>
          <a:lstStyle/>
          <a:p>
            <a:endParaRPr lang="es-AR"/>
          </a:p>
        </p:txBody>
      </p:sp>
    </p:spTree>
    <p:extLst>
      <p:ext uri="{BB962C8B-B14F-4D97-AF65-F5344CB8AC3E}">
        <p14:creationId xmlns:p14="http://schemas.microsoft.com/office/powerpoint/2010/main" val="38619918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E0A49CCD-7199-46F9-8F41-BB1948EB456F}" type="slidenum">
              <a:rPr lang="en-US"/>
              <a:pPr/>
              <a:t>18</a:t>
            </a:fld>
            <a:endParaRPr lang="en-US"/>
          </a:p>
        </p:txBody>
      </p:sp>
      <p:sp>
        <p:nvSpPr>
          <p:cNvPr id="413698" name="Rectangle 2"/>
          <p:cNvSpPr>
            <a:spLocks noGrp="1" noRot="1" noChangeAspect="1" noChangeArrowheads="1" noTextEdit="1"/>
          </p:cNvSpPr>
          <p:nvPr>
            <p:ph type="sldImg"/>
          </p:nvPr>
        </p:nvSpPr>
        <p:spPr>
          <a:ln/>
        </p:spPr>
      </p:sp>
      <p:sp>
        <p:nvSpPr>
          <p:cNvPr id="413699" name="Rectangle 3"/>
          <p:cNvSpPr>
            <a:spLocks noGrp="1" noChangeArrowheads="1"/>
          </p:cNvSpPr>
          <p:nvPr>
            <p:ph type="body" idx="1"/>
          </p:nvPr>
        </p:nvSpPr>
        <p:spPr/>
        <p:txBody>
          <a:bodyPr/>
          <a:lstStyle/>
          <a:p>
            <a:endParaRPr lang="es-AR"/>
          </a:p>
        </p:txBody>
      </p:sp>
    </p:spTree>
    <p:extLst>
      <p:ext uri="{BB962C8B-B14F-4D97-AF65-F5344CB8AC3E}">
        <p14:creationId xmlns:p14="http://schemas.microsoft.com/office/powerpoint/2010/main" val="33789965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1D856B1B-BDF7-4F08-8F58-597C747E53EE}" type="slidenum">
              <a:rPr lang="en-US"/>
              <a:pPr/>
              <a:t>19</a:t>
            </a:fld>
            <a:endParaRPr lang="en-US"/>
          </a:p>
        </p:txBody>
      </p:sp>
      <p:sp>
        <p:nvSpPr>
          <p:cNvPr id="414722" name="Rectangle 2"/>
          <p:cNvSpPr>
            <a:spLocks noGrp="1" noRot="1" noChangeAspect="1" noChangeArrowheads="1" noTextEdit="1"/>
          </p:cNvSpPr>
          <p:nvPr>
            <p:ph type="sldImg"/>
          </p:nvPr>
        </p:nvSpPr>
        <p:spPr>
          <a:ln/>
        </p:spPr>
      </p:sp>
      <p:sp>
        <p:nvSpPr>
          <p:cNvPr id="414723" name="Rectangle 3"/>
          <p:cNvSpPr>
            <a:spLocks noGrp="1" noChangeArrowheads="1"/>
          </p:cNvSpPr>
          <p:nvPr>
            <p:ph type="body" idx="1"/>
          </p:nvPr>
        </p:nvSpPr>
        <p:spPr/>
        <p:txBody>
          <a:bodyPr/>
          <a:lstStyle/>
          <a:p>
            <a:endParaRPr lang="es-AR"/>
          </a:p>
        </p:txBody>
      </p:sp>
    </p:spTree>
    <p:extLst>
      <p:ext uri="{BB962C8B-B14F-4D97-AF65-F5344CB8AC3E}">
        <p14:creationId xmlns:p14="http://schemas.microsoft.com/office/powerpoint/2010/main" val="21655367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8686F22C-49EE-436E-8E96-177986C6BD1A}" type="slidenum">
              <a:rPr lang="en-US"/>
              <a:pPr/>
              <a:t>20</a:t>
            </a:fld>
            <a:endParaRPr lang="en-US"/>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endParaRPr lang="es-AR"/>
          </a:p>
        </p:txBody>
      </p:sp>
    </p:spTree>
    <p:extLst>
      <p:ext uri="{BB962C8B-B14F-4D97-AF65-F5344CB8AC3E}">
        <p14:creationId xmlns:p14="http://schemas.microsoft.com/office/powerpoint/2010/main" val="16838456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F6AE9C97-26AB-4E05-B39F-BF2FC77C06C0}" type="slidenum">
              <a:rPr lang="en-US"/>
              <a:pPr/>
              <a:t>21</a:t>
            </a:fld>
            <a:endParaRPr lang="en-US"/>
          </a:p>
        </p:txBody>
      </p:sp>
      <p:sp>
        <p:nvSpPr>
          <p:cNvPr id="416770" name="Rectangle 2"/>
          <p:cNvSpPr>
            <a:spLocks noGrp="1" noRot="1" noChangeAspect="1" noChangeArrowheads="1" noTextEdit="1"/>
          </p:cNvSpPr>
          <p:nvPr>
            <p:ph type="sldImg"/>
          </p:nvPr>
        </p:nvSpPr>
        <p:spPr>
          <a:ln/>
        </p:spPr>
      </p:sp>
      <p:sp>
        <p:nvSpPr>
          <p:cNvPr id="416771" name="Rectangle 3"/>
          <p:cNvSpPr>
            <a:spLocks noGrp="1" noChangeArrowheads="1"/>
          </p:cNvSpPr>
          <p:nvPr>
            <p:ph type="body" idx="1"/>
          </p:nvPr>
        </p:nvSpPr>
        <p:spPr/>
        <p:txBody>
          <a:bodyPr/>
          <a:lstStyle/>
          <a:p>
            <a:endParaRPr lang="es-AR"/>
          </a:p>
        </p:txBody>
      </p:sp>
    </p:spTree>
    <p:extLst>
      <p:ext uri="{BB962C8B-B14F-4D97-AF65-F5344CB8AC3E}">
        <p14:creationId xmlns:p14="http://schemas.microsoft.com/office/powerpoint/2010/main" val="20362063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F6AE9C97-26AB-4E05-B39F-BF2FC77C06C0}" type="slidenum">
              <a:rPr lang="en-US"/>
              <a:pPr/>
              <a:t>22</a:t>
            </a:fld>
            <a:endParaRPr lang="en-US"/>
          </a:p>
        </p:txBody>
      </p:sp>
      <p:sp>
        <p:nvSpPr>
          <p:cNvPr id="416770" name="Rectangle 2"/>
          <p:cNvSpPr>
            <a:spLocks noGrp="1" noRot="1" noChangeAspect="1" noChangeArrowheads="1" noTextEdit="1"/>
          </p:cNvSpPr>
          <p:nvPr>
            <p:ph type="sldImg"/>
          </p:nvPr>
        </p:nvSpPr>
        <p:spPr>
          <a:ln/>
        </p:spPr>
      </p:sp>
      <p:sp>
        <p:nvSpPr>
          <p:cNvPr id="416771" name="Rectangle 3"/>
          <p:cNvSpPr>
            <a:spLocks noGrp="1" noChangeArrowheads="1"/>
          </p:cNvSpPr>
          <p:nvPr>
            <p:ph type="body" idx="1"/>
          </p:nvPr>
        </p:nvSpPr>
        <p:spPr/>
        <p:txBody>
          <a:bodyPr/>
          <a:lstStyle/>
          <a:p>
            <a:endParaRPr lang="es-AR"/>
          </a:p>
        </p:txBody>
      </p:sp>
    </p:spTree>
    <p:extLst>
      <p:ext uri="{BB962C8B-B14F-4D97-AF65-F5344CB8AC3E}">
        <p14:creationId xmlns:p14="http://schemas.microsoft.com/office/powerpoint/2010/main" val="10377532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1026"/>
          <p:cNvSpPr>
            <a:spLocks noGrp="1" noRot="1" noChangeAspect="1" noChangeArrowheads="1" noTextEdit="1"/>
          </p:cNvSpPr>
          <p:nvPr>
            <p:ph type="sldImg"/>
          </p:nvPr>
        </p:nvSpPr>
        <p:spPr>
          <a:ln/>
        </p:spPr>
      </p:sp>
      <p:sp>
        <p:nvSpPr>
          <p:cNvPr id="398339" name="Rectangle 1027"/>
          <p:cNvSpPr>
            <a:spLocks noGrp="1" noChangeArrowheads="1"/>
          </p:cNvSpPr>
          <p:nvPr>
            <p:ph type="body" idx="1"/>
          </p:nvPr>
        </p:nvSpPr>
        <p:spPr>
          <a:xfrm>
            <a:off x="456887" y="4317132"/>
            <a:ext cx="5944228" cy="270504"/>
          </a:xfrm>
        </p:spPr>
        <p:txBody>
          <a:bodyPr>
            <a:normAutofit lnSpcReduction="10000"/>
          </a:bodyPr>
          <a:lstStyle/>
          <a:p>
            <a:endParaRPr lang="es-AR"/>
          </a:p>
        </p:txBody>
      </p:sp>
    </p:spTree>
    <p:extLst>
      <p:ext uri="{BB962C8B-B14F-4D97-AF65-F5344CB8AC3E}">
        <p14:creationId xmlns:p14="http://schemas.microsoft.com/office/powerpoint/2010/main" val="30216522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buNone/>
            </a:pPr>
            <a:r>
              <a:rPr lang="es-ES" sz="1200" i="1" dirty="0" smtClean="0"/>
              <a:t>Los principales estándares de comunicación empleados hoy en día son los siguientes</a:t>
            </a:r>
            <a:r>
              <a:rPr lang="es-ES" i="1" dirty="0" smtClean="0"/>
              <a:t>:</a:t>
            </a:r>
          </a:p>
          <a:p>
            <a:pPr>
              <a:buNone/>
            </a:pPr>
            <a:endParaRPr lang="es-ES" i="1" dirty="0" smtClean="0"/>
          </a:p>
          <a:p>
            <a:r>
              <a:rPr lang="es-ES" b="1" i="1" dirty="0" smtClean="0"/>
              <a:t>XML</a:t>
            </a:r>
            <a:r>
              <a:rPr lang="es-ES" dirty="0" smtClean="0"/>
              <a:t> (</a:t>
            </a:r>
            <a:r>
              <a:rPr lang="es-ES" b="1" dirty="0" smtClean="0"/>
              <a:t>E</a:t>
            </a:r>
            <a:r>
              <a:rPr lang="es-ES" dirty="0" smtClean="0"/>
              <a:t>xtensible </a:t>
            </a:r>
            <a:r>
              <a:rPr lang="es-ES" b="1" dirty="0" err="1" smtClean="0"/>
              <a:t>M</a:t>
            </a:r>
            <a:r>
              <a:rPr lang="es-ES" dirty="0" err="1" smtClean="0"/>
              <a:t>arkup</a:t>
            </a:r>
            <a:r>
              <a:rPr lang="es-ES" dirty="0" smtClean="0"/>
              <a:t> </a:t>
            </a:r>
            <a:r>
              <a:rPr lang="es-ES" b="1" dirty="0" err="1" smtClean="0"/>
              <a:t>L</a:t>
            </a:r>
            <a:r>
              <a:rPr lang="es-ES" dirty="0" err="1" smtClean="0"/>
              <a:t>anguage</a:t>
            </a:r>
            <a:r>
              <a:rPr lang="es-ES" dirty="0" smtClean="0"/>
              <a:t>): Especificación desarrollada por W3C. Es el formato estándar para los datos que se vayan a intercambiar el cual permite a los desarrolladores crear sus propios </a:t>
            </a:r>
            <a:r>
              <a:rPr lang="es-ES" dirty="0" err="1" smtClean="0"/>
              <a:t>tags</a:t>
            </a:r>
            <a:r>
              <a:rPr lang="es-ES" dirty="0" smtClean="0"/>
              <a:t>, habilitando definiciones, transmisiones, validaciones, e interpretación de los datos entre aplicaciones y entre organizaciones</a:t>
            </a:r>
          </a:p>
          <a:p>
            <a:endParaRPr lang="es-ES" dirty="0" smtClean="0"/>
          </a:p>
          <a:p>
            <a:r>
              <a:rPr lang="en-US" b="1" i="1" dirty="0" smtClean="0"/>
              <a:t>SOAP</a:t>
            </a:r>
            <a:r>
              <a:rPr lang="en-US" dirty="0" smtClean="0"/>
              <a:t> (</a:t>
            </a:r>
            <a:r>
              <a:rPr lang="en-US" b="1" dirty="0" smtClean="0"/>
              <a:t>S</a:t>
            </a:r>
            <a:r>
              <a:rPr lang="en-US" dirty="0" smtClean="0"/>
              <a:t>imple </a:t>
            </a:r>
            <a:r>
              <a:rPr lang="en-US" b="1" dirty="0" smtClean="0"/>
              <a:t>O</a:t>
            </a:r>
            <a:r>
              <a:rPr lang="en-US" dirty="0" smtClean="0"/>
              <a:t>bject </a:t>
            </a:r>
            <a:r>
              <a:rPr lang="en-US" b="1" dirty="0" smtClean="0"/>
              <a:t>A</a:t>
            </a:r>
            <a:r>
              <a:rPr lang="en-US" dirty="0" smtClean="0"/>
              <a:t>ccess </a:t>
            </a:r>
            <a:r>
              <a:rPr lang="en-US" b="1" dirty="0" smtClean="0"/>
              <a:t>P</a:t>
            </a:r>
            <a:r>
              <a:rPr lang="en-US" dirty="0" smtClean="0"/>
              <a:t>rotocol) o </a:t>
            </a:r>
            <a:r>
              <a:rPr lang="en-US" b="1" i="1" dirty="0" smtClean="0"/>
              <a:t>XML-RPC</a:t>
            </a:r>
            <a:r>
              <a:rPr lang="en-US" dirty="0" smtClean="0"/>
              <a:t> (XML Remote Procedure Call):</a:t>
            </a:r>
            <a:r>
              <a:rPr lang="es-ES" sz="1200" dirty="0" smtClean="0"/>
              <a:t> </a:t>
            </a:r>
            <a:r>
              <a:rPr lang="es-ES" dirty="0" smtClean="0"/>
              <a:t>es un protocolo de mensajería construido en XML que se usa para codificar información de los requerimientos de los Web </a:t>
            </a:r>
            <a:r>
              <a:rPr lang="es-ES" dirty="0" err="1" smtClean="0"/>
              <a:t>Services</a:t>
            </a:r>
            <a:r>
              <a:rPr lang="es-ES" dirty="0" smtClean="0"/>
              <a:t> y para responder los mensajes enviarlos por la red. Los mensajes SOAP son independientes de los sistemas operativos y pueden ser transportados por los protocolos que funcionan en Internet, como ser: SMTP, MIME y HTTP</a:t>
            </a:r>
            <a:endParaRPr lang="en-US" dirty="0" smtClean="0"/>
          </a:p>
          <a:p>
            <a:endParaRPr lang="en-US" dirty="0" smtClean="0"/>
          </a:p>
          <a:p>
            <a:r>
              <a:rPr lang="es-ES" b="1" i="1" dirty="0" smtClean="0"/>
              <a:t>WSDL</a:t>
            </a:r>
            <a:r>
              <a:rPr lang="es-ES" dirty="0" smtClean="0"/>
              <a:t> (</a:t>
            </a:r>
            <a:r>
              <a:rPr lang="es-ES" b="1" dirty="0" smtClean="0"/>
              <a:t>W</a:t>
            </a:r>
            <a:r>
              <a:rPr lang="es-ES" dirty="0" smtClean="0"/>
              <a:t>eb </a:t>
            </a:r>
            <a:r>
              <a:rPr lang="es-ES" b="1" dirty="0" err="1" smtClean="0"/>
              <a:t>S</a:t>
            </a:r>
            <a:r>
              <a:rPr lang="es-ES" dirty="0" err="1" smtClean="0"/>
              <a:t>ervices</a:t>
            </a:r>
            <a:r>
              <a:rPr lang="es-ES" dirty="0" smtClean="0"/>
              <a:t> </a:t>
            </a:r>
            <a:r>
              <a:rPr lang="es-ES" b="1" dirty="0" err="1" smtClean="0"/>
              <a:t>D</a:t>
            </a:r>
            <a:r>
              <a:rPr lang="es-ES" dirty="0" err="1" smtClean="0"/>
              <a:t>escription</a:t>
            </a:r>
            <a:r>
              <a:rPr lang="es-ES" dirty="0" smtClean="0"/>
              <a:t> </a:t>
            </a:r>
            <a:r>
              <a:rPr lang="es-ES" b="1" dirty="0" err="1" smtClean="0"/>
              <a:t>L</a:t>
            </a:r>
            <a:r>
              <a:rPr lang="es-ES" dirty="0" err="1" smtClean="0"/>
              <a:t>anguage</a:t>
            </a:r>
            <a:r>
              <a:rPr lang="es-ES" dirty="0" smtClean="0"/>
              <a:t>): Es el lenguaje de la interfaz pública para los servicios Web. Es una descripción basada en XML de los requisitos funcionales necesarios para establecer una comunicación con los servicios Web. WSDL es parte integral de UDDI y parte del registro global de XML</a:t>
            </a:r>
            <a:endParaRPr lang="en-US" dirty="0" smtClean="0"/>
          </a:p>
          <a:p>
            <a:endParaRPr lang="es-AR" dirty="0" smtClean="0"/>
          </a:p>
          <a:p>
            <a:r>
              <a:rPr lang="es-ES" b="1" i="1" dirty="0" smtClean="0"/>
              <a:t>UDDI</a:t>
            </a:r>
            <a:r>
              <a:rPr lang="es-ES" dirty="0" smtClean="0"/>
              <a:t> (</a:t>
            </a:r>
            <a:r>
              <a:rPr lang="es-ES" b="1" dirty="0" smtClean="0"/>
              <a:t>U</a:t>
            </a:r>
            <a:r>
              <a:rPr lang="es-ES" dirty="0" smtClean="0"/>
              <a:t>niversal </a:t>
            </a:r>
            <a:r>
              <a:rPr lang="es-ES" b="1" dirty="0" err="1" smtClean="0"/>
              <a:t>D</a:t>
            </a:r>
            <a:r>
              <a:rPr lang="es-ES" dirty="0" err="1" smtClean="0"/>
              <a:t>escription</a:t>
            </a:r>
            <a:r>
              <a:rPr lang="es-ES" dirty="0" smtClean="0"/>
              <a:t>, </a:t>
            </a:r>
            <a:r>
              <a:rPr lang="es-ES" b="1" dirty="0" err="1" smtClean="0"/>
              <a:t>D</a:t>
            </a:r>
            <a:r>
              <a:rPr lang="es-ES" dirty="0" err="1" smtClean="0"/>
              <a:t>iscovery</a:t>
            </a:r>
            <a:r>
              <a:rPr lang="es-ES" dirty="0" smtClean="0"/>
              <a:t> and </a:t>
            </a:r>
            <a:r>
              <a:rPr lang="es-ES" b="1" dirty="0" err="1" smtClean="0"/>
              <a:t>I</a:t>
            </a:r>
            <a:r>
              <a:rPr lang="es-ES" dirty="0" err="1" smtClean="0"/>
              <a:t>ntegration</a:t>
            </a:r>
            <a:r>
              <a:rPr lang="es-ES" dirty="0" smtClean="0"/>
              <a:t>): Protocolo para publicar la información de los servicios Web. Permite comprobar qué servicios web están disponibles. En otras palabras, UDDI es un directorio distribuido que permite a las empresas publicar sus Web </a:t>
            </a:r>
            <a:r>
              <a:rPr lang="es-ES" dirty="0" err="1" smtClean="0"/>
              <a:t>Services</a:t>
            </a:r>
            <a:r>
              <a:rPr lang="es-ES" dirty="0" smtClean="0"/>
              <a:t>, para que otras empresas conozcan y utilicen los Web </a:t>
            </a:r>
            <a:r>
              <a:rPr lang="es-ES" dirty="0" err="1" smtClean="0"/>
              <a:t>Services</a:t>
            </a:r>
            <a:r>
              <a:rPr lang="es-ES" dirty="0" smtClean="0"/>
              <a:t> que publican, opera de manera análoga a las páginas amarillas</a:t>
            </a:r>
            <a:endParaRPr lang="en-US" dirty="0" smtClean="0"/>
          </a:p>
          <a:p>
            <a:endParaRPr lang="en-US" dirty="0"/>
          </a:p>
        </p:txBody>
      </p:sp>
      <p:sp>
        <p:nvSpPr>
          <p:cNvPr id="4" name="Slide Number Placeholder 3"/>
          <p:cNvSpPr>
            <a:spLocks noGrp="1"/>
          </p:cNvSpPr>
          <p:nvPr>
            <p:ph type="sldNum" sz="quarter" idx="10"/>
          </p:nvPr>
        </p:nvSpPr>
        <p:spPr/>
        <p:txBody>
          <a:bodyPr/>
          <a:lstStyle/>
          <a:p>
            <a:fld id="{DA479015-00BB-405F-BF73-8D4B3E950CA0}" type="slidenum">
              <a:rPr lang="es-ES" smtClean="0"/>
              <a:pPr/>
              <a:t>25</a:t>
            </a:fld>
            <a:endParaRPr lang="es-ES"/>
          </a:p>
        </p:txBody>
      </p:sp>
    </p:spTree>
    <p:extLst>
      <p:ext uri="{BB962C8B-B14F-4D97-AF65-F5344CB8AC3E}">
        <p14:creationId xmlns:p14="http://schemas.microsoft.com/office/powerpoint/2010/main" val="1057551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i="0" dirty="0" smtClean="0"/>
              <a:t>Distintas aplicaciones de software desarrolladas en lenguajes de programación diferentes, y ejecutadas sobre cualquier plataforma, pueden utilizar los servicios web para intercambiar datos en redes como Internet</a:t>
            </a:r>
            <a:endParaRPr lang="en-US" sz="1200" i="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s-E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sz="1200" dirty="0" smtClean="0"/>
              <a:t>La interoperabilidad se consigue mediante la adopción de </a:t>
            </a:r>
            <a:r>
              <a:rPr lang="es-ES" sz="1200" i="1" dirty="0" smtClean="0"/>
              <a:t>estándares abiertos</a:t>
            </a:r>
            <a:r>
              <a:rPr lang="es-ES" sz="1200" dirty="0" smtClean="0"/>
              <a:t>. Las organizaciones OASIS y W3C son los comités responsables de la arquitectura y reglamentación de los servicios Web</a:t>
            </a: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s-ES" sz="1200" b="0" i="1" u="sng"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 sz="1200" b="0" i="1" u="sng" kern="1200" dirty="0" smtClean="0">
                <a:solidFill>
                  <a:schemeClr val="tx1"/>
                </a:solidFill>
                <a:latin typeface="+mn-lt"/>
                <a:ea typeface="+mn-ea"/>
                <a:cs typeface="+mn-cs"/>
              </a:rPr>
              <a:t>Razones para crear servicios Web</a:t>
            </a:r>
          </a:p>
          <a:p>
            <a:endParaRPr lang="es-AR" sz="1100" dirty="0" smtClean="0"/>
          </a:p>
          <a:p>
            <a:r>
              <a:rPr lang="es-ES" sz="1100" b="0" i="0" kern="1200" dirty="0" smtClean="0">
                <a:solidFill>
                  <a:schemeClr val="tx1"/>
                </a:solidFill>
                <a:latin typeface="Arial Narrow" pitchFamily="34" charset="0"/>
                <a:ea typeface="+mn-ea"/>
                <a:cs typeface="+mn-cs"/>
              </a:rPr>
              <a:t>Antes de que existiera SOAP, no había buenas interfaces para acceder a las funcionalidades de otros ordenadores en red. Las que había eran </a:t>
            </a:r>
            <a:r>
              <a:rPr lang="es-ES" sz="1100" b="0" i="1" u="none" strike="noStrike" kern="1200" dirty="0" smtClean="0">
                <a:solidFill>
                  <a:schemeClr val="tx1"/>
                </a:solidFill>
                <a:latin typeface="Arial Narrow" pitchFamily="34" charset="0"/>
                <a:ea typeface="+mn-ea"/>
                <a:cs typeface="+mn-cs"/>
              </a:rPr>
              <a:t>ad-hoc</a:t>
            </a:r>
            <a:r>
              <a:rPr lang="es-ES" sz="1100" b="0" i="0" kern="1200" dirty="0" smtClean="0">
                <a:solidFill>
                  <a:schemeClr val="tx1"/>
                </a:solidFill>
                <a:latin typeface="Arial Narrow" pitchFamily="34" charset="0"/>
                <a:ea typeface="+mn-ea"/>
                <a:cs typeface="+mn-cs"/>
              </a:rPr>
              <a:t> y poco conocidas, tales como EDI (</a:t>
            </a:r>
            <a:r>
              <a:rPr lang="es-ES" sz="1100" b="0" i="0" kern="1200" dirty="0" err="1" smtClean="0">
                <a:solidFill>
                  <a:schemeClr val="tx1"/>
                </a:solidFill>
                <a:latin typeface="Arial Narrow" pitchFamily="34" charset="0"/>
                <a:ea typeface="+mn-ea"/>
                <a:cs typeface="+mn-cs"/>
              </a:rPr>
              <a:t>Electronic</a:t>
            </a:r>
            <a:r>
              <a:rPr lang="es-ES" sz="1100" b="0" i="0" kern="1200" dirty="0" smtClean="0">
                <a:solidFill>
                  <a:schemeClr val="tx1"/>
                </a:solidFill>
                <a:latin typeface="Arial Narrow" pitchFamily="34" charset="0"/>
                <a:ea typeface="+mn-ea"/>
                <a:cs typeface="+mn-cs"/>
              </a:rPr>
              <a:t> Data </a:t>
            </a:r>
            <a:r>
              <a:rPr lang="es-ES" sz="1100" b="0" i="0" kern="1200" dirty="0" err="1" smtClean="0">
                <a:solidFill>
                  <a:schemeClr val="tx1"/>
                </a:solidFill>
                <a:latin typeface="Arial Narrow" pitchFamily="34" charset="0"/>
                <a:ea typeface="+mn-ea"/>
                <a:cs typeface="+mn-cs"/>
              </a:rPr>
              <a:t>Interchange</a:t>
            </a:r>
            <a:r>
              <a:rPr lang="es-ES" sz="1100" b="0" i="0" kern="1200" dirty="0" smtClean="0">
                <a:solidFill>
                  <a:schemeClr val="tx1"/>
                </a:solidFill>
                <a:latin typeface="Arial Narrow" pitchFamily="34" charset="0"/>
                <a:ea typeface="+mn-ea"/>
                <a:cs typeface="+mn-cs"/>
              </a:rPr>
              <a:t>), RPC (</a:t>
            </a:r>
            <a:r>
              <a:rPr lang="es-ES" sz="1100" b="0" i="0" kern="1200" dirty="0" err="1" smtClean="0">
                <a:solidFill>
                  <a:schemeClr val="tx1"/>
                </a:solidFill>
                <a:latin typeface="Arial Narrow" pitchFamily="34" charset="0"/>
                <a:ea typeface="+mn-ea"/>
                <a:cs typeface="+mn-cs"/>
              </a:rPr>
              <a:t>Remote</a:t>
            </a:r>
            <a:r>
              <a:rPr lang="es-ES" sz="1100" b="0" i="0" kern="1200" dirty="0" smtClean="0">
                <a:solidFill>
                  <a:schemeClr val="tx1"/>
                </a:solidFill>
                <a:latin typeface="Arial Narrow" pitchFamily="34" charset="0"/>
                <a:ea typeface="+mn-ea"/>
                <a:cs typeface="+mn-cs"/>
              </a:rPr>
              <a:t> </a:t>
            </a:r>
            <a:r>
              <a:rPr lang="es-ES" sz="1100" b="0" i="0" kern="1200" dirty="0" err="1" smtClean="0">
                <a:solidFill>
                  <a:schemeClr val="tx1"/>
                </a:solidFill>
                <a:latin typeface="Arial Narrow" pitchFamily="34" charset="0"/>
                <a:ea typeface="+mn-ea"/>
                <a:cs typeface="+mn-cs"/>
              </a:rPr>
              <a:t>Procedure</a:t>
            </a:r>
            <a:r>
              <a:rPr lang="es-ES" sz="1100" b="0" i="0" kern="1200" dirty="0" smtClean="0">
                <a:solidFill>
                  <a:schemeClr val="tx1"/>
                </a:solidFill>
                <a:latin typeface="Arial Narrow" pitchFamily="34" charset="0"/>
                <a:ea typeface="+mn-ea"/>
                <a:cs typeface="+mn-cs"/>
              </a:rPr>
              <a:t> </a:t>
            </a:r>
            <a:r>
              <a:rPr lang="es-ES" sz="1100" b="0" i="0" kern="1200" dirty="0" err="1" smtClean="0">
                <a:solidFill>
                  <a:schemeClr val="tx1"/>
                </a:solidFill>
                <a:latin typeface="Arial Narrow" pitchFamily="34" charset="0"/>
                <a:ea typeface="+mn-ea"/>
                <a:cs typeface="+mn-cs"/>
              </a:rPr>
              <a:t>Call</a:t>
            </a:r>
            <a:r>
              <a:rPr lang="es-ES" sz="1100" b="0" i="0" kern="1200" dirty="0" smtClean="0">
                <a:solidFill>
                  <a:schemeClr val="tx1"/>
                </a:solidFill>
                <a:latin typeface="Arial Narrow" pitchFamily="34" charset="0"/>
                <a:ea typeface="+mn-ea"/>
                <a:cs typeface="+mn-cs"/>
              </a:rPr>
              <a:t>), u otras </a:t>
            </a:r>
            <a:r>
              <a:rPr lang="es-ES" sz="1100" b="0" i="0" kern="1200" dirty="0" err="1" smtClean="0">
                <a:solidFill>
                  <a:schemeClr val="tx1"/>
                </a:solidFill>
                <a:latin typeface="Arial Narrow" pitchFamily="34" charset="0"/>
                <a:ea typeface="+mn-ea"/>
                <a:cs typeface="+mn-cs"/>
              </a:rPr>
              <a:t>APIs</a:t>
            </a:r>
            <a:r>
              <a:rPr lang="es-ES" sz="1100" b="0" i="0" kern="1200" dirty="0" smtClean="0">
                <a:solidFill>
                  <a:schemeClr val="tx1"/>
                </a:solidFill>
                <a:latin typeface="Arial Narrow" pitchFamily="34" charset="0"/>
                <a:ea typeface="+mn-ea"/>
                <a:cs typeface="+mn-cs"/>
              </a:rPr>
              <a:t>. </a:t>
            </a:r>
          </a:p>
          <a:p>
            <a:endParaRPr lang="es-ES" sz="1100" b="0" i="0" kern="1200" dirty="0" smtClean="0">
              <a:solidFill>
                <a:schemeClr val="tx1"/>
              </a:solidFill>
              <a:latin typeface="Arial Narrow" pitchFamily="34" charset="0"/>
              <a:ea typeface="+mn-ea"/>
              <a:cs typeface="+mn-cs"/>
            </a:endParaRPr>
          </a:p>
          <a:p>
            <a:r>
              <a:rPr lang="en-US" sz="1200" b="0" i="0" kern="1200" dirty="0" err="1" smtClean="0">
                <a:solidFill>
                  <a:schemeClr val="tx1"/>
                </a:solidFill>
                <a:latin typeface="+mn-lt"/>
                <a:ea typeface="+mn-ea"/>
                <a:cs typeface="+mn-cs"/>
              </a:rPr>
              <a:t>Otra</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razón</a:t>
            </a:r>
            <a:r>
              <a:rPr lang="en-US" sz="1200" b="0" i="0" kern="1200" dirty="0" smtClean="0">
                <a:solidFill>
                  <a:schemeClr val="tx1"/>
                </a:solidFill>
                <a:latin typeface="+mn-lt"/>
                <a:ea typeface="+mn-ea"/>
                <a:cs typeface="+mn-cs"/>
              </a:rPr>
              <a:t> </a:t>
            </a:r>
            <a:r>
              <a:rPr lang="es-ES" sz="1200" b="0" i="0" kern="1200" dirty="0" smtClean="0">
                <a:solidFill>
                  <a:schemeClr val="tx1"/>
                </a:solidFill>
                <a:latin typeface="+mn-lt"/>
                <a:ea typeface="+mn-ea"/>
                <a:cs typeface="+mn-cs"/>
              </a:rPr>
              <a:t>por la que los servicios Web son muy prácticos es que pueden aportar gran independencia entre la aplicación que usa el servicio Web y el propio servicio. De esta forma, los cambios a lo largo del tiempo en uno no deben afectar al otro. Esta flexibilidad será cada vez más importante, dado que la tendencia a construir grandes aplicaciones a partir de componentes distribuidos más pequeños es cada día más utilizada.</a:t>
            </a:r>
            <a:endParaRPr lang="en-US" sz="1100" dirty="0">
              <a:latin typeface="Arial Narrow" pitchFamily="34" charset="0"/>
            </a:endParaRPr>
          </a:p>
        </p:txBody>
      </p:sp>
      <p:sp>
        <p:nvSpPr>
          <p:cNvPr id="4" name="Slide Number Placeholder 3"/>
          <p:cNvSpPr>
            <a:spLocks noGrp="1"/>
          </p:cNvSpPr>
          <p:nvPr>
            <p:ph type="sldNum" sz="quarter" idx="10"/>
          </p:nvPr>
        </p:nvSpPr>
        <p:spPr/>
        <p:txBody>
          <a:bodyPr/>
          <a:lstStyle/>
          <a:p>
            <a:fld id="{DA479015-00BB-405F-BF73-8D4B3E950CA0}" type="slidenum">
              <a:rPr lang="es-ES" smtClean="0"/>
              <a:pPr/>
              <a:t>2</a:t>
            </a:fld>
            <a:endParaRPr lang="es-ES"/>
          </a:p>
        </p:txBody>
      </p:sp>
    </p:spTree>
    <p:extLst>
      <p:ext uri="{BB962C8B-B14F-4D97-AF65-F5344CB8AC3E}">
        <p14:creationId xmlns:p14="http://schemas.microsoft.com/office/powerpoint/2010/main" val="22364517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ES" dirty="0" smtClean="0"/>
              <a:t>Escaso acoplamiento. El cliente no necesita conocer nada acerca de la implementación del servicio al que está accediendo, salvo la definición WSDL.</a:t>
            </a:r>
          </a:p>
          <a:p>
            <a:endParaRPr lang="es-ES" dirty="0" smtClean="0"/>
          </a:p>
          <a:p>
            <a:r>
              <a:rPr lang="es-ES" dirty="0" smtClean="0"/>
              <a:t>Independencia del lenguaje de programación. El servidor y el cliente no necesitan estar escritos en el mismo lenguaje.</a:t>
            </a:r>
          </a:p>
          <a:p>
            <a:endParaRPr lang="es-ES" dirty="0" smtClean="0"/>
          </a:p>
          <a:p>
            <a:r>
              <a:rPr lang="es-ES" dirty="0" smtClean="0"/>
              <a:t>Independencia del modo de transporte. SOAP puede funcionar sobre múltiples protocolos de </a:t>
            </a:r>
            <a:r>
              <a:rPr lang="es-ES" dirty="0" err="1" smtClean="0"/>
              <a:t>transoporte</a:t>
            </a:r>
            <a:r>
              <a:rPr lang="es-ES" dirty="0" smtClean="0"/>
              <a:t>, como por ejemplo HTTP, HTTPS, HTTP-R, BEEP, JABBER, IIOP, SMTP o FTP.</a:t>
            </a:r>
          </a:p>
          <a:p>
            <a:endParaRPr lang="es-ES" dirty="0" smtClean="0"/>
          </a:p>
          <a:p>
            <a:r>
              <a:rPr lang="es-ES" dirty="0" smtClean="0"/>
              <a:t>Múltiples modos de invocación. Los servicios web soportan tanto invocación estática como invocación dinámica.</a:t>
            </a:r>
          </a:p>
          <a:p>
            <a:endParaRPr lang="es-ES" dirty="0" smtClean="0"/>
          </a:p>
          <a:p>
            <a:r>
              <a:rPr lang="es-ES" dirty="0" smtClean="0"/>
              <a:t>Múltiples estilos de comunicación. Los servicios web soportan tanto comunicación síncrona ( RPC ) como comunicación asíncrona ( mensajería ).</a:t>
            </a:r>
          </a:p>
          <a:p>
            <a:endParaRPr lang="en-US" dirty="0"/>
          </a:p>
        </p:txBody>
      </p:sp>
      <p:sp>
        <p:nvSpPr>
          <p:cNvPr id="4" name="Slide Number Placeholder 3"/>
          <p:cNvSpPr>
            <a:spLocks noGrp="1"/>
          </p:cNvSpPr>
          <p:nvPr>
            <p:ph type="sldNum" sz="quarter" idx="10"/>
          </p:nvPr>
        </p:nvSpPr>
        <p:spPr/>
        <p:txBody>
          <a:bodyPr/>
          <a:lstStyle/>
          <a:p>
            <a:fld id="{DA479015-00BB-405F-BF73-8D4B3E950CA0}" type="slidenum">
              <a:rPr lang="es-ES" smtClean="0"/>
              <a:pPr/>
              <a:t>26</a:t>
            </a:fld>
            <a:endParaRPr lang="es-ES"/>
          </a:p>
        </p:txBody>
      </p:sp>
    </p:spTree>
    <p:extLst>
      <p:ext uri="{BB962C8B-B14F-4D97-AF65-F5344CB8AC3E}">
        <p14:creationId xmlns:p14="http://schemas.microsoft.com/office/powerpoint/2010/main" val="18809883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ES" sz="1200" kern="1200" baseline="0" dirty="0" smtClean="0">
                <a:solidFill>
                  <a:schemeClr val="tx1"/>
                </a:solidFill>
                <a:latin typeface="+mn-lt"/>
                <a:ea typeface="+mn-ea"/>
                <a:cs typeface="+mn-cs"/>
              </a:rPr>
              <a:t>Un diseño basado en SOAP es adecuado cuando: </a:t>
            </a:r>
          </a:p>
          <a:p>
            <a:endParaRPr lang="es-ES" sz="1200" kern="1200" baseline="0" dirty="0" smtClean="0">
              <a:solidFill>
                <a:schemeClr val="tx1"/>
              </a:solidFill>
              <a:latin typeface="+mn-lt"/>
              <a:ea typeface="+mn-ea"/>
              <a:cs typeface="+mn-cs"/>
            </a:endParaRPr>
          </a:p>
          <a:p>
            <a:r>
              <a:rPr lang="es-ES" sz="1200" kern="1200" baseline="0" dirty="0" smtClean="0">
                <a:solidFill>
                  <a:schemeClr val="tx1"/>
                </a:solidFill>
                <a:latin typeface="+mn-lt"/>
                <a:ea typeface="+mn-ea"/>
                <a:cs typeface="+mn-cs"/>
              </a:rPr>
              <a:t>• Se establece un contrato formal para la descripción de la interfaz que el servicio ofrece. El lenguaje de Descripción de Servicios Web (WSDL), como ya sabemos, permite describir con detalles el servicio Web. </a:t>
            </a:r>
          </a:p>
          <a:p>
            <a:endParaRPr lang="en-US" sz="1200" kern="1200" baseline="0" dirty="0" smtClean="0">
              <a:solidFill>
                <a:schemeClr val="tx1"/>
              </a:solidFill>
              <a:latin typeface="+mn-lt"/>
              <a:ea typeface="+mn-ea"/>
              <a:cs typeface="+mn-cs"/>
            </a:endParaRPr>
          </a:p>
          <a:p>
            <a:r>
              <a:rPr lang="es-ES" sz="1200" kern="1200" baseline="0" dirty="0" smtClean="0">
                <a:solidFill>
                  <a:schemeClr val="tx1"/>
                </a:solidFill>
                <a:latin typeface="+mn-lt"/>
                <a:ea typeface="+mn-ea"/>
                <a:cs typeface="+mn-cs"/>
              </a:rPr>
              <a:t>• La arquitectura debe abordar requerimientos complejos no funcionales. Muchas especificaciones de servicios Web abordan tales requisitos y establecen un vocabulario común para ellos. Algunos ejemplos incluyen transacciones, seguridad, direccionamiento, … La mayoría de aplicaciones del mundo real se comportan por encima de las operaciones CRUD y requieren mantener información contextual y el estado conversacional. Con la aproximación REST, abordar este tipo de arquitecturas resulta más complicado. </a:t>
            </a:r>
          </a:p>
          <a:p>
            <a:endParaRPr lang="en-US" sz="1200" kern="1200" baseline="0" dirty="0" smtClean="0">
              <a:solidFill>
                <a:schemeClr val="tx1"/>
              </a:solidFill>
              <a:latin typeface="+mn-lt"/>
              <a:ea typeface="+mn-ea"/>
              <a:cs typeface="+mn-cs"/>
            </a:endParaRPr>
          </a:p>
          <a:p>
            <a:r>
              <a:rPr lang="es-ES" sz="1200" kern="1200" baseline="0" dirty="0" smtClean="0">
                <a:solidFill>
                  <a:schemeClr val="tx1"/>
                </a:solidFill>
                <a:latin typeface="+mn-lt"/>
                <a:ea typeface="+mn-ea"/>
                <a:cs typeface="+mn-cs"/>
              </a:rPr>
              <a:t>• La arquitectura necesita manejar procesado asíncrono e invocación. En estos casos, la infraestructura proporcionada por estándares como WSRM y </a:t>
            </a:r>
            <a:r>
              <a:rPr lang="es-ES" sz="1200" kern="1200" baseline="0" dirty="0" err="1" smtClean="0">
                <a:solidFill>
                  <a:schemeClr val="tx1"/>
                </a:solidFill>
                <a:latin typeface="+mn-lt"/>
                <a:ea typeface="+mn-ea"/>
                <a:cs typeface="+mn-cs"/>
              </a:rPr>
              <a:t>APIs</a:t>
            </a:r>
            <a:r>
              <a:rPr lang="es-ES" sz="1200" kern="1200" baseline="0" dirty="0" smtClean="0">
                <a:solidFill>
                  <a:schemeClr val="tx1"/>
                </a:solidFill>
                <a:latin typeface="+mn-lt"/>
                <a:ea typeface="+mn-ea"/>
                <a:cs typeface="+mn-cs"/>
              </a:rPr>
              <a:t> como JAX-WS junto con la </a:t>
            </a:r>
            <a:r>
              <a:rPr lang="es-ES" sz="1200" kern="1200" baseline="0" dirty="0" err="1" smtClean="0">
                <a:solidFill>
                  <a:schemeClr val="tx1"/>
                </a:solidFill>
                <a:latin typeface="+mn-lt"/>
                <a:ea typeface="+mn-ea"/>
                <a:cs typeface="+mn-cs"/>
              </a:rPr>
              <a:t>asincronía</a:t>
            </a:r>
            <a:r>
              <a:rPr lang="es-ES" sz="1200" kern="1200" baseline="0" dirty="0" smtClean="0">
                <a:solidFill>
                  <a:schemeClr val="tx1"/>
                </a:solidFill>
                <a:latin typeface="+mn-lt"/>
                <a:ea typeface="+mn-ea"/>
                <a:cs typeface="+mn-cs"/>
              </a:rPr>
              <a:t> por el lado del cliente nos permitirán el soporte de estas características </a:t>
            </a:r>
          </a:p>
          <a:p>
            <a:endParaRPr lang="en-US" dirty="0"/>
          </a:p>
        </p:txBody>
      </p:sp>
      <p:sp>
        <p:nvSpPr>
          <p:cNvPr id="4" name="Slide Number Placeholder 3"/>
          <p:cNvSpPr>
            <a:spLocks noGrp="1"/>
          </p:cNvSpPr>
          <p:nvPr>
            <p:ph type="sldNum" sz="quarter" idx="10"/>
          </p:nvPr>
        </p:nvSpPr>
        <p:spPr/>
        <p:txBody>
          <a:bodyPr/>
          <a:lstStyle/>
          <a:p>
            <a:fld id="{DA479015-00BB-405F-BF73-8D4B3E950CA0}" type="slidenum">
              <a:rPr lang="es-ES" smtClean="0"/>
              <a:pPr/>
              <a:t>34</a:t>
            </a:fld>
            <a:endParaRPr lang="es-ES"/>
          </a:p>
        </p:txBody>
      </p:sp>
    </p:spTree>
    <p:extLst>
      <p:ext uri="{BB962C8B-B14F-4D97-AF65-F5344CB8AC3E}">
        <p14:creationId xmlns:p14="http://schemas.microsoft.com/office/powerpoint/2010/main" val="2534831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Estrictamente, REST se refiere a una colección de principios para el diseño de arquitecturas en red. Estos principios resumen como  los recursos son definidos y  diseccionados. Cualquier arquitectura de servicios distribuidos que cumpla con esta serie de requisitos considerar puede ser </a:t>
            </a:r>
            <a:r>
              <a:rPr lang="es-ES" i="0" dirty="0" smtClean="0"/>
              <a:t>considerada como una arquitectura REST. El término fue introducido en la tesis doctoral de Roy </a:t>
            </a:r>
            <a:r>
              <a:rPr lang="es-ES" i="0" dirty="0" err="1" smtClean="0"/>
              <a:t>Fielding</a:t>
            </a:r>
            <a:r>
              <a:rPr lang="es-ES" i="0" dirty="0" smtClean="0"/>
              <a:t> en 2000, quien es uno de los principales autores de la especificación de HTTP. </a:t>
            </a:r>
            <a:endParaRPr lang="en-US" i="0" dirty="0"/>
          </a:p>
        </p:txBody>
      </p:sp>
      <p:sp>
        <p:nvSpPr>
          <p:cNvPr id="4" name="Slide Number Placeholder 3"/>
          <p:cNvSpPr>
            <a:spLocks noGrp="1"/>
          </p:cNvSpPr>
          <p:nvPr>
            <p:ph type="sldNum" sz="quarter" idx="10"/>
          </p:nvPr>
        </p:nvSpPr>
        <p:spPr/>
        <p:txBody>
          <a:bodyPr/>
          <a:lstStyle/>
          <a:p>
            <a:fld id="{DA479015-00BB-405F-BF73-8D4B3E950CA0}" type="slidenum">
              <a:rPr lang="es-ES" smtClean="0"/>
              <a:pPr/>
              <a:t>4</a:t>
            </a:fld>
            <a:endParaRPr lang="es-ES"/>
          </a:p>
        </p:txBody>
      </p:sp>
    </p:spTree>
    <p:extLst>
      <p:ext uri="{BB962C8B-B14F-4D97-AF65-F5344CB8AC3E}">
        <p14:creationId xmlns:p14="http://schemas.microsoft.com/office/powerpoint/2010/main" val="42149561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r>
              <a:rPr lang="es-AR" sz="1200" dirty="0" smtClean="0">
                <a:solidFill>
                  <a:srgbClr val="5F5F5F"/>
                </a:solidFill>
                <a:latin typeface="Calibri" pitchFamily="32" charset="0"/>
                <a:ea typeface="DejaVu Sans" charset="0"/>
                <a:cs typeface="DejaVu Sans" charset="0"/>
              </a:rPr>
              <a:t>La Web está compuesta de los recursos. Un recurso es cualquier tema de interés. Por ejemplo, el de aeronaves Boeing </a:t>
            </a:r>
            <a:r>
              <a:rPr lang="es-AR" sz="1200" dirty="0" err="1" smtClean="0">
                <a:solidFill>
                  <a:srgbClr val="5F5F5F"/>
                </a:solidFill>
                <a:latin typeface="Calibri" pitchFamily="32" charset="0"/>
                <a:ea typeface="DejaVu Sans" charset="0"/>
                <a:cs typeface="DejaVu Sans" charset="0"/>
              </a:rPr>
              <a:t>Corp</a:t>
            </a:r>
            <a:r>
              <a:rPr lang="es-AR" sz="1200" dirty="0" smtClean="0">
                <a:solidFill>
                  <a:srgbClr val="5F5F5F"/>
                </a:solidFill>
                <a:latin typeface="Calibri" pitchFamily="32" charset="0"/>
                <a:ea typeface="DejaVu Sans" charset="0"/>
                <a:cs typeface="DejaVu Sans" charset="0"/>
              </a:rPr>
              <a:t> 747 puede definir un recurso. Los clientes pueden acceder a los recursos que con esta URL:</a:t>
            </a:r>
          </a:p>
          <a:p>
            <a:endParaRPr lang="en-US" dirty="0" smtClean="0"/>
          </a:p>
          <a:p>
            <a:endParaRPr lang="es-AR" dirty="0" smtClean="0"/>
          </a:p>
          <a:p>
            <a:endParaRPr lang="en-US" dirty="0"/>
          </a:p>
        </p:txBody>
      </p:sp>
      <p:sp>
        <p:nvSpPr>
          <p:cNvPr id="4" name="Slide Number Placeholder 3"/>
          <p:cNvSpPr>
            <a:spLocks noGrp="1"/>
          </p:cNvSpPr>
          <p:nvPr>
            <p:ph type="sldNum" sz="quarter" idx="10"/>
          </p:nvPr>
        </p:nvSpPr>
        <p:spPr/>
        <p:txBody>
          <a:bodyPr/>
          <a:lstStyle/>
          <a:p>
            <a:fld id="{DA479015-00BB-405F-BF73-8D4B3E950CA0}" type="slidenum">
              <a:rPr lang="es-ES" smtClean="0"/>
              <a:pPr/>
              <a:t>5</a:t>
            </a:fld>
            <a:endParaRPr lang="es-ES"/>
          </a:p>
        </p:txBody>
      </p:sp>
    </p:spTree>
    <p:extLst>
      <p:ext uri="{BB962C8B-B14F-4D97-AF65-F5344CB8AC3E}">
        <p14:creationId xmlns:p14="http://schemas.microsoft.com/office/powerpoint/2010/main" val="40425954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r>
              <a:rPr lang="es-AR" sz="1200" dirty="0" smtClean="0">
                <a:solidFill>
                  <a:srgbClr val="5F5F5F"/>
                </a:solidFill>
                <a:latin typeface="Calibri" pitchFamily="32" charset="0"/>
                <a:ea typeface="DejaVu Sans" charset="0"/>
                <a:cs typeface="DejaVu Sans" charset="0"/>
              </a:rPr>
              <a:t>La Web está compuesta de los recursos. Un recurso es cualquier tema de interés. Por ejemplo, el de aeronaves Boeing </a:t>
            </a:r>
            <a:r>
              <a:rPr lang="es-AR" sz="1200" dirty="0" err="1" smtClean="0">
                <a:solidFill>
                  <a:srgbClr val="5F5F5F"/>
                </a:solidFill>
                <a:latin typeface="Calibri" pitchFamily="32" charset="0"/>
                <a:ea typeface="DejaVu Sans" charset="0"/>
                <a:cs typeface="DejaVu Sans" charset="0"/>
              </a:rPr>
              <a:t>Corp</a:t>
            </a:r>
            <a:r>
              <a:rPr lang="es-AR" sz="1200" dirty="0" smtClean="0">
                <a:solidFill>
                  <a:srgbClr val="5F5F5F"/>
                </a:solidFill>
                <a:latin typeface="Calibri" pitchFamily="32" charset="0"/>
                <a:ea typeface="DejaVu Sans" charset="0"/>
                <a:cs typeface="DejaVu Sans" charset="0"/>
              </a:rPr>
              <a:t> 747 puede definir un recurso. Los clientes pueden acceder a los recursos que con esta URL:</a:t>
            </a:r>
          </a:p>
          <a:p>
            <a:endParaRPr lang="en-US" dirty="0" smtClean="0"/>
          </a:p>
          <a:p>
            <a:endParaRPr lang="es-AR" dirty="0" smtClean="0"/>
          </a:p>
          <a:p>
            <a:endParaRPr lang="en-US" dirty="0"/>
          </a:p>
        </p:txBody>
      </p:sp>
      <p:sp>
        <p:nvSpPr>
          <p:cNvPr id="4" name="Slide Number Placeholder 3"/>
          <p:cNvSpPr>
            <a:spLocks noGrp="1"/>
          </p:cNvSpPr>
          <p:nvPr>
            <p:ph type="sldNum" sz="quarter" idx="10"/>
          </p:nvPr>
        </p:nvSpPr>
        <p:spPr/>
        <p:txBody>
          <a:bodyPr/>
          <a:lstStyle/>
          <a:p>
            <a:fld id="{DA479015-00BB-405F-BF73-8D4B3E950CA0}" type="slidenum">
              <a:rPr lang="es-ES" smtClean="0"/>
              <a:pPr/>
              <a:t>6</a:t>
            </a:fld>
            <a:endParaRPr lang="es-ES"/>
          </a:p>
        </p:txBody>
      </p:sp>
    </p:spTree>
    <p:extLst>
      <p:ext uri="{BB962C8B-B14F-4D97-AF65-F5344CB8AC3E}">
        <p14:creationId xmlns:p14="http://schemas.microsoft.com/office/powerpoint/2010/main" val="35009378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r>
              <a:rPr lang="es-AR" sz="1200" dirty="0" smtClean="0">
                <a:solidFill>
                  <a:srgbClr val="5F5F5F"/>
                </a:solidFill>
                <a:latin typeface="Calibri" pitchFamily="32" charset="0"/>
                <a:ea typeface="DejaVu Sans" charset="0"/>
                <a:cs typeface="DejaVu Sans" charset="0"/>
              </a:rPr>
              <a:t>La Web está compuesta de los recursos. Un recurso es cualquier tema de interés. Por ejemplo, el de aeronaves Boeing </a:t>
            </a:r>
            <a:r>
              <a:rPr lang="es-AR" sz="1200" dirty="0" err="1" smtClean="0">
                <a:solidFill>
                  <a:srgbClr val="5F5F5F"/>
                </a:solidFill>
                <a:latin typeface="Calibri" pitchFamily="32" charset="0"/>
                <a:ea typeface="DejaVu Sans" charset="0"/>
                <a:cs typeface="DejaVu Sans" charset="0"/>
              </a:rPr>
              <a:t>Corp</a:t>
            </a:r>
            <a:r>
              <a:rPr lang="es-AR" sz="1200" dirty="0" smtClean="0">
                <a:solidFill>
                  <a:srgbClr val="5F5F5F"/>
                </a:solidFill>
                <a:latin typeface="Calibri" pitchFamily="32" charset="0"/>
                <a:ea typeface="DejaVu Sans" charset="0"/>
                <a:cs typeface="DejaVu Sans" charset="0"/>
              </a:rPr>
              <a:t> 747 puede definir un recurso. Los clientes pueden acceder a los recursos que con esta URL:</a:t>
            </a:r>
          </a:p>
          <a:p>
            <a:endParaRPr lang="en-US"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r>
              <a:rPr lang="es-AR" sz="1200" i="0" kern="1200" dirty="0" smtClean="0">
                <a:solidFill>
                  <a:srgbClr val="000000"/>
                </a:solidFill>
                <a:latin typeface="Times New Roman" pitchFamily="16" charset="0"/>
                <a:ea typeface="+mn-ea"/>
                <a:cs typeface="+mn-cs"/>
              </a:rPr>
              <a:t>La Web es un </a:t>
            </a:r>
            <a:r>
              <a:rPr lang="es-AR" sz="1200" i="0" kern="1200" dirty="0" err="1" smtClean="0">
                <a:solidFill>
                  <a:srgbClr val="000000"/>
                </a:solidFill>
                <a:latin typeface="Times New Roman" pitchFamily="16" charset="0"/>
                <a:ea typeface="+mn-ea"/>
                <a:cs typeface="+mn-cs"/>
              </a:rPr>
              <a:t>sistemarest</a:t>
            </a:r>
            <a:r>
              <a:rPr lang="es-AR" sz="1200" i="0" kern="1200" dirty="0" smtClean="0">
                <a:solidFill>
                  <a:srgbClr val="000000"/>
                </a:solidFill>
                <a:latin typeface="Times New Roman" pitchFamily="16" charset="0"/>
                <a:ea typeface="+mn-ea"/>
                <a:cs typeface="+mn-cs"/>
              </a:rPr>
              <a:t>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r>
              <a:rPr lang="es-AR" sz="1200" i="0" kern="1200" dirty="0" smtClean="0">
                <a:solidFill>
                  <a:srgbClr val="000000"/>
                </a:solidFill>
                <a:latin typeface="Times New Roman" pitchFamily="16" charset="0"/>
                <a:ea typeface="+mn-ea"/>
                <a:cs typeface="+mn-cs"/>
              </a:rPr>
              <a:t>Muchos de los servicios Web que hemos estado utilizando estos años - libro de pedidos de servicios, servicios de búsqueda, diccionario en línea de servicios, </a:t>
            </a:r>
            <a:r>
              <a:rPr lang="es-AR" sz="1200" i="0" kern="1200" dirty="0" err="1" smtClean="0">
                <a:solidFill>
                  <a:srgbClr val="000000"/>
                </a:solidFill>
                <a:latin typeface="Times New Roman" pitchFamily="16" charset="0"/>
                <a:ea typeface="+mn-ea"/>
                <a:cs typeface="+mn-cs"/>
              </a:rPr>
              <a:t>etc</a:t>
            </a:r>
            <a:r>
              <a:rPr lang="es-AR" sz="1200" i="0" kern="1200" dirty="0" smtClean="0">
                <a:solidFill>
                  <a:srgbClr val="000000"/>
                </a:solidFill>
                <a:latin typeface="Times New Roman" pitchFamily="16" charset="0"/>
                <a:ea typeface="+mn-ea"/>
                <a:cs typeface="+mn-cs"/>
              </a:rPr>
              <a:t> - están basados en REST web servicies. Lamentablemente, hemos estado utilizando y haciendo servicios REST durante todos estos años sin saberlo.</a:t>
            </a:r>
            <a:endParaRPr lang="es-AR" dirty="0"/>
          </a:p>
        </p:txBody>
      </p:sp>
      <p:sp>
        <p:nvSpPr>
          <p:cNvPr id="4" name="Slide Number Placeholder 3"/>
          <p:cNvSpPr>
            <a:spLocks noGrp="1"/>
          </p:cNvSpPr>
          <p:nvPr>
            <p:ph type="sldNum" sz="quarter" idx="10"/>
          </p:nvPr>
        </p:nvSpPr>
        <p:spPr/>
        <p:txBody>
          <a:bodyPr/>
          <a:lstStyle/>
          <a:p>
            <a:fld id="{DA479015-00BB-405F-BF73-8D4B3E950CA0}" type="slidenum">
              <a:rPr lang="es-ES" smtClean="0"/>
              <a:pPr/>
              <a:t>7</a:t>
            </a:fld>
            <a:endParaRPr lang="es-ES"/>
          </a:p>
        </p:txBody>
      </p:sp>
    </p:spTree>
    <p:extLst>
      <p:ext uri="{BB962C8B-B14F-4D97-AF65-F5344CB8AC3E}">
        <p14:creationId xmlns:p14="http://schemas.microsoft.com/office/powerpoint/2010/main" val="4694377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r>
              <a:rPr lang="es-AR" sz="1200" dirty="0" smtClean="0">
                <a:solidFill>
                  <a:srgbClr val="5F5F5F"/>
                </a:solidFill>
                <a:latin typeface="Calibri" pitchFamily="32" charset="0"/>
                <a:ea typeface="DejaVu Sans" charset="0"/>
                <a:cs typeface="DejaVu Sans" charset="0"/>
              </a:rPr>
              <a:t>La Web está compuesta de los recursos. Un recurso es cualquier tema de interés. Por ejemplo, el de aeronaves Boeing </a:t>
            </a:r>
            <a:r>
              <a:rPr lang="es-AR" sz="1200" dirty="0" err="1" smtClean="0">
                <a:solidFill>
                  <a:srgbClr val="5F5F5F"/>
                </a:solidFill>
                <a:latin typeface="Calibri" pitchFamily="32" charset="0"/>
                <a:ea typeface="DejaVu Sans" charset="0"/>
                <a:cs typeface="DejaVu Sans" charset="0"/>
              </a:rPr>
              <a:t>Corp</a:t>
            </a:r>
            <a:r>
              <a:rPr lang="es-AR" sz="1200" dirty="0" smtClean="0">
                <a:solidFill>
                  <a:srgbClr val="5F5F5F"/>
                </a:solidFill>
                <a:latin typeface="Calibri" pitchFamily="32" charset="0"/>
                <a:ea typeface="DejaVu Sans" charset="0"/>
                <a:cs typeface="DejaVu Sans" charset="0"/>
              </a:rPr>
              <a:t> 747 puede definir un recurso. Los clientes pueden acceder a los recursos que con esta URL:</a:t>
            </a:r>
          </a:p>
          <a:p>
            <a:endParaRPr lang="en-US"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r>
              <a:rPr lang="es-AR" sz="1200" i="0" kern="1200" dirty="0" smtClean="0">
                <a:solidFill>
                  <a:srgbClr val="000000"/>
                </a:solidFill>
                <a:latin typeface="Times New Roman" pitchFamily="16" charset="0"/>
                <a:ea typeface="+mn-ea"/>
                <a:cs typeface="+mn-cs"/>
              </a:rPr>
              <a:t>La Web es un </a:t>
            </a:r>
            <a:r>
              <a:rPr lang="es-AR" sz="1200" i="0" kern="1200" dirty="0" err="1" smtClean="0">
                <a:solidFill>
                  <a:srgbClr val="000000"/>
                </a:solidFill>
                <a:latin typeface="Times New Roman" pitchFamily="16" charset="0"/>
                <a:ea typeface="+mn-ea"/>
                <a:cs typeface="+mn-cs"/>
              </a:rPr>
              <a:t>sistemarest</a:t>
            </a:r>
            <a:r>
              <a:rPr lang="es-AR" sz="1200" i="0" kern="1200" dirty="0" smtClean="0">
                <a:solidFill>
                  <a:srgbClr val="000000"/>
                </a:solidFill>
                <a:latin typeface="Times New Roman" pitchFamily="16" charset="0"/>
                <a:ea typeface="+mn-ea"/>
                <a:cs typeface="+mn-cs"/>
              </a:rPr>
              <a:t>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r>
              <a:rPr lang="es-AR" sz="1200" i="0" kern="1200" dirty="0" smtClean="0">
                <a:solidFill>
                  <a:srgbClr val="000000"/>
                </a:solidFill>
                <a:latin typeface="Times New Roman" pitchFamily="16" charset="0"/>
                <a:ea typeface="+mn-ea"/>
                <a:cs typeface="+mn-cs"/>
              </a:rPr>
              <a:t>Muchos de los servicios Web que hemos estado utilizando estos años - libro de pedidos de servicios, servicios de búsqueda, diccionario en línea de servicios, </a:t>
            </a:r>
            <a:r>
              <a:rPr lang="es-AR" sz="1200" i="0" kern="1200" dirty="0" err="1" smtClean="0">
                <a:solidFill>
                  <a:srgbClr val="000000"/>
                </a:solidFill>
                <a:latin typeface="Times New Roman" pitchFamily="16" charset="0"/>
                <a:ea typeface="+mn-ea"/>
                <a:cs typeface="+mn-cs"/>
              </a:rPr>
              <a:t>etc</a:t>
            </a:r>
            <a:r>
              <a:rPr lang="es-AR" sz="1200" i="0" kern="1200" dirty="0" smtClean="0">
                <a:solidFill>
                  <a:srgbClr val="000000"/>
                </a:solidFill>
                <a:latin typeface="Times New Roman" pitchFamily="16" charset="0"/>
                <a:ea typeface="+mn-ea"/>
                <a:cs typeface="+mn-cs"/>
              </a:rPr>
              <a:t> - están basados en REST web servicies. Lamentablemente, hemos estado utilizando y haciendo servicios REST durante todos estos años sin saberlo.</a:t>
            </a:r>
            <a:endParaRPr lang="es-AR" dirty="0"/>
          </a:p>
        </p:txBody>
      </p:sp>
      <p:sp>
        <p:nvSpPr>
          <p:cNvPr id="4" name="Slide Number Placeholder 3"/>
          <p:cNvSpPr>
            <a:spLocks noGrp="1"/>
          </p:cNvSpPr>
          <p:nvPr>
            <p:ph type="sldNum" sz="quarter" idx="10"/>
          </p:nvPr>
        </p:nvSpPr>
        <p:spPr/>
        <p:txBody>
          <a:bodyPr/>
          <a:lstStyle/>
          <a:p>
            <a:fld id="{DA479015-00BB-405F-BF73-8D4B3E950CA0}" type="slidenum">
              <a:rPr lang="es-ES" smtClean="0"/>
              <a:pPr/>
              <a:t>8</a:t>
            </a:fld>
            <a:endParaRPr lang="es-ES"/>
          </a:p>
        </p:txBody>
      </p:sp>
    </p:spTree>
    <p:extLst>
      <p:ext uri="{BB962C8B-B14F-4D97-AF65-F5344CB8AC3E}">
        <p14:creationId xmlns:p14="http://schemas.microsoft.com/office/powerpoint/2010/main" val="18337654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i="1" dirty="0" smtClean="0"/>
              <a:t>Un </a:t>
            </a:r>
            <a:r>
              <a:rPr lang="es-ES" b="1" i="1" dirty="0" smtClean="0"/>
              <a:t>protocolo cliente/servidor sin estado</a:t>
            </a:r>
            <a:r>
              <a:rPr lang="es-ES" dirty="0" smtClean="0"/>
              <a:t>: cada mensaje HTTP contiene toda la información necesaria para comprender la petición. Como resultado, ni el cliente ni el servidor necesitan recordar ningún estado de las comunicaciones entre mensajes. </a:t>
            </a:r>
          </a:p>
          <a:p>
            <a:endParaRPr lang="es-ES" sz="1200" b="1" i="0" kern="1200" dirty="0" smtClean="0">
              <a:solidFill>
                <a:schemeClr val="tx1"/>
              </a:solidFill>
              <a:latin typeface="+mn-lt"/>
              <a:ea typeface="+mn-ea"/>
              <a:cs typeface="+mn-cs"/>
            </a:endParaRPr>
          </a:p>
          <a:p>
            <a:r>
              <a:rPr lang="es-ES" i="1" dirty="0" smtClean="0"/>
              <a:t>Un conjunto de </a:t>
            </a:r>
            <a:r>
              <a:rPr lang="es-ES" b="1" i="1" dirty="0" smtClean="0"/>
              <a:t>operaciones bien definidas</a:t>
            </a:r>
            <a:r>
              <a:rPr lang="es-ES" i="1" dirty="0" smtClean="0"/>
              <a:t> que se aplican a todos los recursos de información</a:t>
            </a:r>
            <a:r>
              <a:rPr lang="es-ES" dirty="0" smtClean="0"/>
              <a:t>: HTTP en sí define un conjunto pequeño de operaciones, las más importantes son </a:t>
            </a:r>
            <a:r>
              <a:rPr lang="es-ES" b="1" dirty="0" smtClean="0"/>
              <a:t>POST</a:t>
            </a:r>
            <a:r>
              <a:rPr lang="es-ES" dirty="0" smtClean="0"/>
              <a:t>, </a:t>
            </a:r>
            <a:r>
              <a:rPr lang="es-ES" b="1" dirty="0" smtClean="0"/>
              <a:t>GET</a:t>
            </a:r>
            <a:r>
              <a:rPr lang="es-ES" dirty="0" smtClean="0"/>
              <a:t>, </a:t>
            </a:r>
            <a:r>
              <a:rPr lang="es-ES" b="1" dirty="0" smtClean="0"/>
              <a:t>PUT</a:t>
            </a:r>
            <a:r>
              <a:rPr lang="es-ES" dirty="0" smtClean="0"/>
              <a:t> y </a:t>
            </a:r>
            <a:r>
              <a:rPr lang="es-ES" b="1" dirty="0" smtClean="0"/>
              <a:t>DELETE:</a:t>
            </a:r>
          </a:p>
          <a:p>
            <a:endParaRPr lang="es-ES" sz="1200" b="1" i="0" kern="1200" dirty="0" smtClean="0">
              <a:solidFill>
                <a:schemeClr val="tx1"/>
              </a:solidFill>
              <a:latin typeface="+mn-lt"/>
              <a:ea typeface="+mn-ea"/>
              <a:cs typeface="+mn-cs"/>
            </a:endParaRPr>
          </a:p>
          <a:p>
            <a:r>
              <a:rPr lang="es-ES" sz="1200" b="1" i="0" kern="1200" dirty="0" smtClean="0">
                <a:solidFill>
                  <a:schemeClr val="tx1"/>
                </a:solidFill>
                <a:latin typeface="+mn-lt"/>
                <a:ea typeface="+mn-ea"/>
                <a:cs typeface="+mn-cs"/>
              </a:rPr>
              <a:t>CREATE</a:t>
            </a:r>
            <a:r>
              <a:rPr lang="es-ES" sz="1200" b="0" i="0" kern="1200" dirty="0" smtClean="0">
                <a:solidFill>
                  <a:schemeClr val="tx1"/>
                </a:solidFill>
                <a:latin typeface="+mn-lt"/>
                <a:ea typeface="+mn-ea"/>
                <a:cs typeface="+mn-cs"/>
              </a:rPr>
              <a:t>. En esta operación el cliente manda al servidor una petición para crear un nuevo recurso. Opcionalmente el cliente puede mandar una representación del estado inicial de este recurso. El servidor responde con el identificador global del nuevo recurso.</a:t>
            </a:r>
          </a:p>
          <a:p>
            <a:endParaRPr lang="es-ES" sz="1200" b="1" i="0" kern="1200" dirty="0" smtClean="0">
              <a:solidFill>
                <a:schemeClr val="tx1"/>
              </a:solidFill>
              <a:latin typeface="+mn-lt"/>
              <a:ea typeface="+mn-ea"/>
              <a:cs typeface="+mn-cs"/>
            </a:endParaRPr>
          </a:p>
          <a:p>
            <a:r>
              <a:rPr lang="es-ES" sz="1200" b="1" i="0" kern="1200" dirty="0" smtClean="0">
                <a:solidFill>
                  <a:schemeClr val="tx1"/>
                </a:solidFill>
                <a:latin typeface="+mn-lt"/>
                <a:ea typeface="+mn-ea"/>
                <a:cs typeface="+mn-cs"/>
              </a:rPr>
              <a:t>DELETE</a:t>
            </a:r>
            <a:r>
              <a:rPr lang="es-ES" sz="1200" b="0" i="0" kern="1200" dirty="0" smtClean="0">
                <a:solidFill>
                  <a:schemeClr val="tx1"/>
                </a:solidFill>
                <a:latin typeface="+mn-lt"/>
                <a:ea typeface="+mn-ea"/>
                <a:cs typeface="+mn-cs"/>
              </a:rPr>
              <a:t>. En esta operación el cliente elimina un recurso del servidor. El cliente necesita saber el identificador del recurso.</a:t>
            </a:r>
          </a:p>
          <a:p>
            <a:endParaRPr lang="es-ES" sz="1200" b="1" i="0" kern="1200" dirty="0" smtClean="0">
              <a:solidFill>
                <a:schemeClr val="tx1"/>
              </a:solidFill>
              <a:latin typeface="+mn-lt"/>
              <a:ea typeface="+mn-ea"/>
              <a:cs typeface="+mn-cs"/>
            </a:endParaRPr>
          </a:p>
          <a:p>
            <a:r>
              <a:rPr lang="es-ES" sz="1200" b="1" i="0" kern="1200" dirty="0" smtClean="0">
                <a:solidFill>
                  <a:schemeClr val="tx1"/>
                </a:solidFill>
                <a:latin typeface="+mn-lt"/>
                <a:ea typeface="+mn-ea"/>
                <a:cs typeface="+mn-cs"/>
              </a:rPr>
              <a:t>READ</a:t>
            </a:r>
            <a:r>
              <a:rPr lang="es-ES" sz="1200" b="0" i="0" kern="1200" dirty="0" smtClean="0">
                <a:solidFill>
                  <a:schemeClr val="tx1"/>
                </a:solidFill>
                <a:latin typeface="+mn-lt"/>
                <a:ea typeface="+mn-ea"/>
                <a:cs typeface="+mn-cs"/>
              </a:rPr>
              <a:t>. Con esta operación el cliente puede leer una representación del estado de un recurso, identificado con su identificador global. El cliente puede especificar que tipos de representaciones entiende. Aquí lo que ocurre realmente es que se copia el estado del recurso en el servidor y se pega en el cliente. Ambas copias del estado no se mantiene sincronizadas. El servidor puede cambiar el estado real del recurso y el cliente, de forma independiente, puede modificar su copia local del estado del recurso.</a:t>
            </a:r>
          </a:p>
          <a:p>
            <a:endParaRPr lang="es-ES" sz="1200" b="1" i="0" kern="1200" dirty="0" smtClean="0">
              <a:solidFill>
                <a:schemeClr val="tx1"/>
              </a:solidFill>
              <a:latin typeface="+mn-lt"/>
              <a:ea typeface="+mn-ea"/>
              <a:cs typeface="+mn-cs"/>
            </a:endParaRPr>
          </a:p>
          <a:p>
            <a:r>
              <a:rPr lang="es-ES" sz="1200" b="1" i="0" kern="1200" dirty="0" smtClean="0">
                <a:solidFill>
                  <a:schemeClr val="tx1"/>
                </a:solidFill>
                <a:latin typeface="+mn-lt"/>
                <a:ea typeface="+mn-ea"/>
                <a:cs typeface="+mn-cs"/>
              </a:rPr>
              <a:t>UPDATE</a:t>
            </a:r>
            <a:r>
              <a:rPr lang="es-ES" sz="1200" b="0" i="0" kern="1200" dirty="0" smtClean="0">
                <a:solidFill>
                  <a:schemeClr val="tx1"/>
                </a:solidFill>
                <a:latin typeface="+mn-lt"/>
                <a:ea typeface="+mn-ea"/>
                <a:cs typeface="+mn-cs"/>
              </a:rPr>
              <a:t>. Como el servidor y el cliente tienen una copia diferente del estado, el cliente puede usar esta operación para sobrescribir o grabar su copia del estado en el servidor. De esta manera se puede actualizar el estado del recurso con las modificaciones hechas en el cliente.</a:t>
            </a:r>
          </a:p>
          <a:p>
            <a:endParaRPr lang="es-ES" sz="1200" b="0" i="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 i="1" dirty="0" smtClean="0"/>
              <a:t>Una </a:t>
            </a:r>
            <a:r>
              <a:rPr lang="es-ES" b="1" i="1" dirty="0" smtClean="0"/>
              <a:t>sintaxis universal</a:t>
            </a:r>
            <a:r>
              <a:rPr lang="es-ES" i="1" dirty="0" smtClean="0"/>
              <a:t> para identificar los recursos</a:t>
            </a:r>
            <a:r>
              <a:rPr lang="es-ES" dirty="0" smtClean="0"/>
              <a:t>: En un sistema REST, cada recurso es </a:t>
            </a:r>
            <a:r>
              <a:rPr lang="es-ES" dirty="0" err="1" smtClean="0"/>
              <a:t>direccionable</a:t>
            </a:r>
            <a:r>
              <a:rPr lang="es-ES" dirty="0" smtClean="0"/>
              <a:t> únicamente a través de su URI. Por ejemplo: </a:t>
            </a:r>
            <a:r>
              <a:rPr lang="es-AR" sz="1200" dirty="0" smtClean="0">
                <a:solidFill>
                  <a:srgbClr val="5F5F5F"/>
                </a:solidFill>
                <a:latin typeface="Calibri" pitchFamily="32" charset="0"/>
                <a:ea typeface="DejaVu Sans" charset="0"/>
                <a:cs typeface="DejaVu Sans" charset="0"/>
                <a:hlinkClick r:id="rId3"/>
              </a:rPr>
              <a:t>http://www.MiUrl.com/Entidad/23</a:t>
            </a:r>
            <a:endParaRPr lang="es-ES" dirty="0" smtClean="0"/>
          </a:p>
          <a:p>
            <a:endParaRPr lang="es-ES" sz="1200" b="0" i="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 i="1" dirty="0" smtClean="0"/>
              <a:t>El </a:t>
            </a:r>
            <a:r>
              <a:rPr lang="es-ES" b="1" i="1" dirty="0" smtClean="0"/>
              <a:t>uso de </a:t>
            </a:r>
            <a:r>
              <a:rPr lang="es-ES" b="1" i="1" dirty="0" err="1" smtClean="0"/>
              <a:t>hipermedios</a:t>
            </a:r>
            <a:r>
              <a:rPr lang="es-ES" i="1" dirty="0" smtClean="0"/>
              <a:t>, tanto para la información de la aplicación como para las transiciones de estado de la aplicación</a:t>
            </a:r>
            <a:r>
              <a:rPr lang="es-ES" dirty="0" smtClean="0"/>
              <a:t>: la representación de este estado en un sistema REST son </a:t>
            </a:r>
            <a:r>
              <a:rPr lang="es-ES" b="1" dirty="0" smtClean="0"/>
              <a:t>típicamente </a:t>
            </a:r>
            <a:r>
              <a:rPr lang="es-ES" dirty="0" smtClean="0"/>
              <a:t>HTML o XML. Como resultado de esto, es posible navegar de un recurso REST a muchos otros, simplemente siguiendo enlaces sin requerir el uso de registros u otra infraestructura adicional.</a:t>
            </a:r>
          </a:p>
          <a:p>
            <a:pPr marL="0" marR="0" indent="0" algn="l" defTabSz="914400" rtl="0" eaLnBrk="1" fontAlgn="auto" latinLnBrk="0" hangingPunct="1">
              <a:lnSpc>
                <a:spcPct val="100000"/>
              </a:lnSpc>
              <a:spcBef>
                <a:spcPts val="0"/>
              </a:spcBef>
              <a:spcAft>
                <a:spcPts val="0"/>
              </a:spcAft>
              <a:buClrTx/>
              <a:buSzTx/>
              <a:buFontTx/>
              <a:buNone/>
              <a:tabLst/>
              <a:defRPr/>
            </a:pPr>
            <a:endParaRPr lang="es-E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DA479015-00BB-405F-BF73-8D4B3E950CA0}" type="slidenum">
              <a:rPr lang="es-ES" smtClean="0"/>
              <a:pPr/>
              <a:t>10</a:t>
            </a:fld>
            <a:endParaRPr lang="es-ES"/>
          </a:p>
        </p:txBody>
      </p:sp>
    </p:spTree>
    <p:extLst>
      <p:ext uri="{BB962C8B-B14F-4D97-AF65-F5344CB8AC3E}">
        <p14:creationId xmlns:p14="http://schemas.microsoft.com/office/powerpoint/2010/main" val="20954541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i="0" dirty="0"/>
          </a:p>
        </p:txBody>
      </p:sp>
      <p:sp>
        <p:nvSpPr>
          <p:cNvPr id="4" name="Slide Number Placeholder 3"/>
          <p:cNvSpPr>
            <a:spLocks noGrp="1"/>
          </p:cNvSpPr>
          <p:nvPr>
            <p:ph type="sldNum" sz="quarter" idx="10"/>
          </p:nvPr>
        </p:nvSpPr>
        <p:spPr/>
        <p:txBody>
          <a:bodyPr/>
          <a:lstStyle/>
          <a:p>
            <a:fld id="{DA479015-00BB-405F-BF73-8D4B3E950CA0}" type="slidenum">
              <a:rPr lang="es-ES" smtClean="0"/>
              <a:pPr/>
              <a:t>13</a:t>
            </a:fld>
            <a:endParaRPr lang="es-ES"/>
          </a:p>
        </p:txBody>
      </p:sp>
    </p:spTree>
    <p:extLst>
      <p:ext uri="{BB962C8B-B14F-4D97-AF65-F5344CB8AC3E}">
        <p14:creationId xmlns:p14="http://schemas.microsoft.com/office/powerpoint/2010/main" val="12392820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www.hexacta.com/" TargetMode="Externa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8" name="Rectangle 3"/>
          <p:cNvSpPr>
            <a:spLocks noChangeArrowheads="1"/>
          </p:cNvSpPr>
          <p:nvPr/>
        </p:nvSpPr>
        <p:spPr bwMode="auto">
          <a:xfrm>
            <a:off x="0" y="0"/>
            <a:ext cx="9144000" cy="592138"/>
          </a:xfrm>
          <a:prstGeom prst="rect">
            <a:avLst/>
          </a:prstGeom>
          <a:solidFill>
            <a:schemeClr val="bg2"/>
          </a:solidFill>
          <a:ln w="9525">
            <a:noFill/>
            <a:miter lim="800000"/>
            <a:headEnd/>
            <a:tailEnd/>
          </a:ln>
        </p:spPr>
        <p:txBody>
          <a:bodyPr/>
          <a:lstStyle/>
          <a:p>
            <a:pPr>
              <a:defRPr/>
            </a:pPr>
            <a:endParaRPr lang="en-US"/>
          </a:p>
        </p:txBody>
      </p:sp>
      <p:sp>
        <p:nvSpPr>
          <p:cNvPr id="9" name="Rectangle 7"/>
          <p:cNvSpPr>
            <a:spLocks noChangeArrowheads="1"/>
          </p:cNvSpPr>
          <p:nvPr/>
        </p:nvSpPr>
        <p:spPr bwMode="auto">
          <a:xfrm flipH="1">
            <a:off x="0" y="569913"/>
            <a:ext cx="179388" cy="6288087"/>
          </a:xfrm>
          <a:prstGeom prst="rect">
            <a:avLst/>
          </a:prstGeom>
          <a:solidFill>
            <a:schemeClr val="bg2"/>
          </a:solidFill>
          <a:ln w="9525">
            <a:noFill/>
            <a:miter lim="800000"/>
            <a:headEnd/>
            <a:tailEnd/>
          </a:ln>
          <a:effectLst/>
        </p:spPr>
        <p:txBody>
          <a:bodyPr wrap="none" anchor="ctr"/>
          <a:lstStyle/>
          <a:p>
            <a:pPr>
              <a:defRPr/>
            </a:pPr>
            <a:endParaRPr lang="en-US"/>
          </a:p>
        </p:txBody>
      </p:sp>
      <p:sp>
        <p:nvSpPr>
          <p:cNvPr id="10" name="Line 8"/>
          <p:cNvSpPr>
            <a:spLocks noChangeShapeType="1"/>
          </p:cNvSpPr>
          <p:nvPr/>
        </p:nvSpPr>
        <p:spPr bwMode="auto">
          <a:xfrm>
            <a:off x="179388" y="592138"/>
            <a:ext cx="8964612" cy="0"/>
          </a:xfrm>
          <a:prstGeom prst="line">
            <a:avLst/>
          </a:prstGeom>
          <a:noFill/>
          <a:ln w="22225">
            <a:solidFill>
              <a:srgbClr val="E3644B"/>
            </a:solidFill>
            <a:round/>
            <a:headEnd/>
            <a:tailEnd/>
          </a:ln>
          <a:effectLst/>
        </p:spPr>
        <p:txBody>
          <a:bodyPr/>
          <a:lstStyle/>
          <a:p>
            <a:pPr>
              <a:defRPr/>
            </a:pPr>
            <a:endParaRPr lang="en-US"/>
          </a:p>
        </p:txBody>
      </p:sp>
      <p:sp>
        <p:nvSpPr>
          <p:cNvPr id="13" name="Rectangle 5"/>
          <p:cNvSpPr>
            <a:spLocks noGrp="1" noChangeArrowheads="1"/>
          </p:cNvSpPr>
          <p:nvPr>
            <p:ph type="ctrTitle"/>
          </p:nvPr>
        </p:nvSpPr>
        <p:spPr>
          <a:xfrm>
            <a:off x="722313" y="1476375"/>
            <a:ext cx="5392737" cy="304800"/>
          </a:xfrm>
        </p:spPr>
        <p:txBody>
          <a:bodyPr/>
          <a:lstStyle>
            <a:lvl1pPr>
              <a:defRPr sz="2100" b="1"/>
            </a:lvl1pPr>
          </a:lstStyle>
          <a:p>
            <a:r>
              <a:rPr lang="en-US" dirty="0" smtClean="0"/>
              <a:t>Click to edit Master title style</a:t>
            </a:r>
            <a:endParaRPr lang="en-US" dirty="0"/>
          </a:p>
        </p:txBody>
      </p:sp>
      <p:sp>
        <p:nvSpPr>
          <p:cNvPr id="14" name="Rectangle 6"/>
          <p:cNvSpPr>
            <a:spLocks noGrp="1" noChangeArrowheads="1"/>
          </p:cNvSpPr>
          <p:nvPr>
            <p:ph type="subTitle" idx="1"/>
          </p:nvPr>
        </p:nvSpPr>
        <p:spPr>
          <a:xfrm>
            <a:off x="722313" y="2003425"/>
            <a:ext cx="5392737" cy="276999"/>
          </a:xfrm>
        </p:spPr>
        <p:txBody>
          <a:bodyPr lIns="0" tIns="0" rIns="0" bIns="0">
            <a:spAutoFit/>
          </a:bodyPr>
          <a:lstStyle>
            <a:lvl1pPr marL="0" indent="0">
              <a:buFontTx/>
              <a:buNone/>
              <a:defRPr sz="1800">
                <a:solidFill>
                  <a:schemeClr val="tx1">
                    <a:lumMod val="50000"/>
                    <a:lumOff val="50000"/>
                  </a:schemeClr>
                </a:solidFill>
              </a:defRPr>
            </a:lvl1pPr>
          </a:lstStyle>
          <a:p>
            <a:r>
              <a:rPr lang="en-US" smtClean="0"/>
              <a:t>Click to edit Master subtitle style</a:t>
            </a:r>
            <a:endParaRPr lang="en-US" dirty="0"/>
          </a:p>
        </p:txBody>
      </p:sp>
      <p:sp>
        <p:nvSpPr>
          <p:cNvPr id="15" name="Rectangle 9"/>
          <p:cNvSpPr>
            <a:spLocks noGrp="1" noChangeArrowheads="1"/>
          </p:cNvSpPr>
          <p:nvPr>
            <p:ph type="dt" sz="quarter" idx="10"/>
          </p:nvPr>
        </p:nvSpPr>
        <p:spPr bwMode="auto">
          <a:xfrm>
            <a:off x="717550" y="2517775"/>
            <a:ext cx="3492500" cy="285750"/>
          </a:xfrm>
          <a:prstGeom prst="rect">
            <a:avLst/>
          </a:prstGeom>
          <a:ln>
            <a:miter lim="800000"/>
            <a:headEnd/>
            <a:tailEnd/>
          </a:ln>
        </p:spPr>
        <p:txBody>
          <a:bodyPr vert="horz" wrap="square" lIns="0" tIns="0" rIns="0" bIns="0" numCol="1" anchor="t" anchorCtr="0" compatLnSpc="1">
            <a:prstTxWarp prst="textNoShape">
              <a:avLst/>
            </a:prstTxWarp>
          </a:bodyPr>
          <a:lstStyle>
            <a:lvl1pPr>
              <a:spcBef>
                <a:spcPct val="0"/>
              </a:spcBef>
              <a:defRPr sz="1200" b="0" smtClean="0">
                <a:solidFill>
                  <a:srgbClr val="333333"/>
                </a:solidFill>
                <a:latin typeface="Arial" charset="0"/>
              </a:defRPr>
            </a:lvl1pPr>
          </a:lstStyle>
          <a:p>
            <a:fld id="{1A512A6B-FB1E-4F66-BFA2-82E1FD393342}" type="datetimeFigureOut">
              <a:rPr lang="en-US" smtClean="0"/>
              <a:pPr/>
              <a:t>9/6/2016</a:t>
            </a:fld>
            <a:endParaRPr lang="es-AR" dirty="0"/>
          </a:p>
        </p:txBody>
      </p:sp>
      <p:sp>
        <p:nvSpPr>
          <p:cNvPr id="11" name="Rectangle 10"/>
          <p:cNvSpPr>
            <a:spLocks noChangeArrowheads="1"/>
          </p:cNvSpPr>
          <p:nvPr userDrawn="1"/>
        </p:nvSpPr>
        <p:spPr bwMode="auto">
          <a:xfrm flipH="1">
            <a:off x="0" y="0"/>
            <a:ext cx="179388" cy="695286"/>
          </a:xfrm>
          <a:prstGeom prst="rect">
            <a:avLst/>
          </a:prstGeom>
          <a:solidFill>
            <a:srgbClr val="E3644B"/>
          </a:solidFill>
          <a:ln w="9525">
            <a:noFill/>
            <a:miter lim="800000"/>
            <a:headEnd/>
            <a:tailEnd/>
          </a:ln>
          <a:effectLst/>
        </p:spPr>
        <p:txBody>
          <a:bodyPr wrap="none" anchor="ctr"/>
          <a:lstStyle/>
          <a:p>
            <a:pPr>
              <a:defRPr/>
            </a:pP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Only">
    <p:spTree>
      <p:nvGrpSpPr>
        <p:cNvPr id="1" name=""/>
        <p:cNvGrpSpPr/>
        <p:nvPr/>
      </p:nvGrpSpPr>
      <p:grpSpPr>
        <a:xfrm>
          <a:off x="0" y="0"/>
          <a:ext cx="0" cy="0"/>
          <a:chOff x="0" y="0"/>
          <a:chExt cx="0" cy="0"/>
        </a:xfrm>
      </p:grpSpPr>
      <p:sp>
        <p:nvSpPr>
          <p:cNvPr id="6" name="Rectangle 2"/>
          <p:cNvSpPr>
            <a:spLocks noChangeArrowheads="1"/>
          </p:cNvSpPr>
          <p:nvPr/>
        </p:nvSpPr>
        <p:spPr bwMode="auto">
          <a:xfrm>
            <a:off x="6210300" y="0"/>
            <a:ext cx="2971800" cy="6858000"/>
          </a:xfrm>
          <a:prstGeom prst="rect">
            <a:avLst/>
          </a:prstGeom>
          <a:solidFill>
            <a:schemeClr val="bg2"/>
          </a:solidFill>
          <a:ln w="9525">
            <a:noFill/>
            <a:miter lim="800000"/>
            <a:headEnd/>
            <a:tailEnd/>
          </a:ln>
        </p:spPr>
        <p:txBody>
          <a:bodyPr/>
          <a:lstStyle/>
          <a:p>
            <a:pPr>
              <a:defRPr/>
            </a:pPr>
            <a:endParaRPr lang="en-US"/>
          </a:p>
        </p:txBody>
      </p:sp>
      <p:sp>
        <p:nvSpPr>
          <p:cNvPr id="7" name="Rectangle 4"/>
          <p:cNvSpPr>
            <a:spLocks noChangeArrowheads="1"/>
          </p:cNvSpPr>
          <p:nvPr/>
        </p:nvSpPr>
        <p:spPr bwMode="auto">
          <a:xfrm>
            <a:off x="153988" y="6184900"/>
            <a:ext cx="8990012" cy="61913"/>
          </a:xfrm>
          <a:prstGeom prst="rect">
            <a:avLst/>
          </a:prstGeom>
          <a:solidFill>
            <a:schemeClr val="bg2"/>
          </a:solidFill>
          <a:ln w="9525">
            <a:noFill/>
            <a:miter lim="800000"/>
            <a:headEnd/>
            <a:tailEnd/>
          </a:ln>
          <a:effectLst/>
        </p:spPr>
        <p:txBody>
          <a:bodyPr wrap="none" anchor="ctr"/>
          <a:lstStyle/>
          <a:p>
            <a:pPr>
              <a:defRPr/>
            </a:pPr>
            <a:endParaRPr lang="en-US"/>
          </a:p>
        </p:txBody>
      </p:sp>
      <p:pic>
        <p:nvPicPr>
          <p:cNvPr id="8" name="Picture 5" descr="logoHx"/>
          <p:cNvPicPr>
            <a:picLocks noChangeAspect="1" noChangeArrowheads="1"/>
          </p:cNvPicPr>
          <p:nvPr/>
        </p:nvPicPr>
        <p:blipFill>
          <a:blip r:embed="rId2" cstate="print"/>
          <a:srcRect/>
          <a:stretch>
            <a:fillRect/>
          </a:stretch>
        </p:blipFill>
        <p:spPr bwMode="auto">
          <a:xfrm>
            <a:off x="6973888" y="5813425"/>
            <a:ext cx="1436687" cy="323850"/>
          </a:xfrm>
          <a:prstGeom prst="rect">
            <a:avLst/>
          </a:prstGeom>
          <a:noFill/>
          <a:ln w="9525">
            <a:noFill/>
            <a:miter lim="800000"/>
            <a:headEnd/>
            <a:tailEnd/>
          </a:ln>
        </p:spPr>
      </p:pic>
      <p:sp>
        <p:nvSpPr>
          <p:cNvPr id="9" name="Rectangle 6"/>
          <p:cNvSpPr>
            <a:spLocks noChangeArrowheads="1"/>
          </p:cNvSpPr>
          <p:nvPr/>
        </p:nvSpPr>
        <p:spPr bwMode="auto">
          <a:xfrm flipH="1">
            <a:off x="0" y="0"/>
            <a:ext cx="179388" cy="596900"/>
          </a:xfrm>
          <a:prstGeom prst="rect">
            <a:avLst/>
          </a:prstGeom>
          <a:solidFill>
            <a:schemeClr val="accent1"/>
          </a:solidFill>
          <a:ln w="9525">
            <a:noFill/>
            <a:miter lim="800000"/>
            <a:headEnd/>
            <a:tailEnd/>
          </a:ln>
          <a:effectLst/>
        </p:spPr>
        <p:txBody>
          <a:bodyPr wrap="none" anchor="ctr"/>
          <a:lstStyle/>
          <a:p>
            <a:pPr>
              <a:defRPr/>
            </a:pPr>
            <a:endParaRPr lang="en-US"/>
          </a:p>
        </p:txBody>
      </p:sp>
      <p:sp>
        <p:nvSpPr>
          <p:cNvPr id="10" name="Rectangle 7"/>
          <p:cNvSpPr>
            <a:spLocks noChangeArrowheads="1"/>
          </p:cNvSpPr>
          <p:nvPr/>
        </p:nvSpPr>
        <p:spPr bwMode="auto">
          <a:xfrm flipH="1">
            <a:off x="0" y="590550"/>
            <a:ext cx="179388" cy="6267450"/>
          </a:xfrm>
          <a:prstGeom prst="rect">
            <a:avLst/>
          </a:prstGeom>
          <a:solidFill>
            <a:schemeClr val="bg2"/>
          </a:solidFill>
          <a:ln w="9525">
            <a:noFill/>
            <a:miter lim="800000"/>
            <a:headEnd/>
            <a:tailEnd/>
          </a:ln>
          <a:effectLst/>
        </p:spPr>
        <p:txBody>
          <a:bodyPr wrap="none" anchor="ctr"/>
          <a:lstStyle/>
          <a:p>
            <a:pPr>
              <a:defRPr/>
            </a:pPr>
            <a:endParaRPr lang="en-US"/>
          </a:p>
        </p:txBody>
      </p:sp>
      <p:sp>
        <p:nvSpPr>
          <p:cNvPr id="12" name="Rectangle 9"/>
          <p:cNvSpPr>
            <a:spLocks noChangeArrowheads="1"/>
          </p:cNvSpPr>
          <p:nvPr/>
        </p:nvSpPr>
        <p:spPr bwMode="auto">
          <a:xfrm>
            <a:off x="730250" y="1752600"/>
            <a:ext cx="5156200" cy="4231928"/>
          </a:xfrm>
          <a:prstGeom prst="rect">
            <a:avLst/>
          </a:prstGeom>
          <a:noFill/>
          <a:ln w="9525">
            <a:noFill/>
            <a:miter lim="800000"/>
            <a:headEnd/>
            <a:tailEnd/>
          </a:ln>
          <a:effectLst/>
        </p:spPr>
        <p:txBody>
          <a:bodyPr lIns="0" tIns="0" rIns="0" bIns="0" anchor="t" anchorCtr="0">
            <a:spAutoFit/>
          </a:bodyPr>
          <a:lstStyle/>
          <a:p>
            <a:pPr marL="342900" indent="-342900">
              <a:spcBef>
                <a:spcPct val="20000"/>
              </a:spcBef>
              <a:defRPr/>
            </a:pPr>
            <a:r>
              <a:rPr lang="es-AR" sz="1100" b="0" dirty="0">
                <a:solidFill>
                  <a:srgbClr val="000000"/>
                </a:solidFill>
              </a:rPr>
              <a:t>ARGENTINA</a:t>
            </a:r>
          </a:p>
          <a:p>
            <a:pPr marL="342900" indent="-342900">
              <a:spcBef>
                <a:spcPct val="20000"/>
              </a:spcBef>
              <a:defRPr/>
            </a:pPr>
            <a:r>
              <a:rPr lang="es-AR" sz="1100" b="0" dirty="0" err="1" smtClean="0">
                <a:solidFill>
                  <a:srgbClr val="000000"/>
                </a:solidFill>
              </a:rPr>
              <a:t>Clay</a:t>
            </a:r>
            <a:r>
              <a:rPr lang="es-AR" sz="1100" b="0" dirty="0" smtClean="0">
                <a:solidFill>
                  <a:srgbClr val="000000"/>
                </a:solidFill>
              </a:rPr>
              <a:t> 2954</a:t>
            </a:r>
            <a:endParaRPr lang="es-AR" sz="1100" b="0" dirty="0">
              <a:solidFill>
                <a:srgbClr val="000000"/>
              </a:solidFill>
            </a:endParaRPr>
          </a:p>
          <a:p>
            <a:pPr marL="342900" indent="-342900">
              <a:spcBef>
                <a:spcPct val="20000"/>
              </a:spcBef>
              <a:defRPr/>
            </a:pPr>
            <a:r>
              <a:rPr lang="es-AR" sz="1100" b="0" dirty="0">
                <a:solidFill>
                  <a:srgbClr val="000000"/>
                </a:solidFill>
              </a:rPr>
              <a:t>Buenos Aires (C1426DKB) </a:t>
            </a:r>
          </a:p>
          <a:p>
            <a:pPr marL="342900" indent="-342900">
              <a:spcBef>
                <a:spcPct val="20000"/>
              </a:spcBef>
              <a:defRPr/>
            </a:pPr>
            <a:r>
              <a:rPr lang="es-AR" sz="1100" b="0" dirty="0" err="1">
                <a:solidFill>
                  <a:srgbClr val="000000"/>
                </a:solidFill>
              </a:rPr>
              <a:t>tel</a:t>
            </a:r>
            <a:r>
              <a:rPr lang="es-AR" sz="1100" b="0" dirty="0">
                <a:solidFill>
                  <a:srgbClr val="000000"/>
                </a:solidFill>
              </a:rPr>
              <a:t>: </a:t>
            </a:r>
            <a:r>
              <a:rPr lang="es-AR" sz="1100" b="0" dirty="0" smtClean="0">
                <a:solidFill>
                  <a:srgbClr val="000000"/>
                </a:solidFill>
              </a:rPr>
              <a:t>54+11+5299 </a:t>
            </a:r>
            <a:r>
              <a:rPr lang="es-AR" sz="1100" b="0" dirty="0">
                <a:solidFill>
                  <a:srgbClr val="000000"/>
                </a:solidFill>
              </a:rPr>
              <a:t>5</a:t>
            </a:r>
            <a:r>
              <a:rPr lang="es-AR" sz="1100" b="0" dirty="0" smtClean="0">
                <a:solidFill>
                  <a:srgbClr val="000000"/>
                </a:solidFill>
              </a:rPr>
              <a:t>400</a:t>
            </a:r>
            <a:endParaRPr lang="es-AR" sz="1100" b="0" dirty="0">
              <a:solidFill>
                <a:srgbClr val="000000"/>
              </a:solidFill>
            </a:endParaRPr>
          </a:p>
          <a:p>
            <a:pPr marL="342900" indent="-342900">
              <a:spcBef>
                <a:spcPct val="20000"/>
              </a:spcBef>
              <a:defRPr/>
            </a:pPr>
            <a:endParaRPr lang="es-AR" sz="1100" b="0" dirty="0">
              <a:solidFill>
                <a:srgbClr val="000000"/>
              </a:solidFill>
            </a:endParaRPr>
          </a:p>
          <a:p>
            <a:pPr marL="342900" indent="-342900">
              <a:spcBef>
                <a:spcPct val="20000"/>
              </a:spcBef>
              <a:defRPr/>
            </a:pPr>
            <a:r>
              <a:rPr lang="es-AR" sz="1100" b="0" dirty="0">
                <a:solidFill>
                  <a:srgbClr val="000000"/>
                </a:solidFill>
              </a:rPr>
              <a:t>BRASIL</a:t>
            </a:r>
          </a:p>
          <a:p>
            <a:pPr marL="342900" indent="-342900">
              <a:spcBef>
                <a:spcPct val="20000"/>
              </a:spcBef>
              <a:defRPr/>
            </a:pPr>
            <a:r>
              <a:rPr lang="es-AR" sz="1100" b="0" dirty="0">
                <a:solidFill>
                  <a:srgbClr val="000000"/>
                </a:solidFill>
              </a:rPr>
              <a:t>Cardoso de Melo 1470 – 8, Vila Olimpia </a:t>
            </a:r>
          </a:p>
          <a:p>
            <a:pPr marL="342900" indent="-342900">
              <a:spcBef>
                <a:spcPct val="20000"/>
              </a:spcBef>
              <a:defRPr/>
            </a:pPr>
            <a:r>
              <a:rPr lang="es-AR" sz="1100" b="0" dirty="0">
                <a:solidFill>
                  <a:srgbClr val="000000"/>
                </a:solidFill>
              </a:rPr>
              <a:t>San Pablo (04548004)</a:t>
            </a:r>
          </a:p>
          <a:p>
            <a:pPr marL="342900" indent="-342900">
              <a:spcBef>
                <a:spcPct val="20000"/>
              </a:spcBef>
              <a:defRPr/>
            </a:pPr>
            <a:r>
              <a:rPr lang="es-AR" sz="1100" b="0" dirty="0" err="1">
                <a:solidFill>
                  <a:srgbClr val="000000"/>
                </a:solidFill>
              </a:rPr>
              <a:t>tel</a:t>
            </a:r>
            <a:r>
              <a:rPr lang="es-AR" sz="1100" b="0" dirty="0">
                <a:solidFill>
                  <a:srgbClr val="000000"/>
                </a:solidFill>
              </a:rPr>
              <a:t>: </a:t>
            </a:r>
            <a:r>
              <a:rPr lang="en-US" sz="1100" b="0" dirty="0">
                <a:solidFill>
                  <a:srgbClr val="000000"/>
                </a:solidFill>
              </a:rPr>
              <a:t>55+11+3045 2193</a:t>
            </a:r>
          </a:p>
          <a:p>
            <a:pPr marL="342900" indent="-342900">
              <a:spcBef>
                <a:spcPct val="20000"/>
              </a:spcBef>
              <a:defRPr/>
            </a:pPr>
            <a:endParaRPr lang="es-AR" sz="1100" b="0" dirty="0">
              <a:solidFill>
                <a:srgbClr val="000000"/>
              </a:solidFill>
            </a:endParaRPr>
          </a:p>
          <a:p>
            <a:pPr marL="342900" indent="-342900">
              <a:spcBef>
                <a:spcPct val="20000"/>
              </a:spcBef>
              <a:defRPr/>
            </a:pPr>
            <a:r>
              <a:rPr lang="es-AR" sz="1100" b="0" dirty="0">
                <a:solidFill>
                  <a:srgbClr val="000000"/>
                </a:solidFill>
              </a:rPr>
              <a:t>URUGUAY</a:t>
            </a:r>
          </a:p>
          <a:p>
            <a:pPr marL="342900" indent="-342900">
              <a:spcBef>
                <a:spcPct val="20000"/>
              </a:spcBef>
              <a:defRPr/>
            </a:pPr>
            <a:r>
              <a:rPr lang="es-AR" sz="1100" b="0" dirty="0">
                <a:solidFill>
                  <a:srgbClr val="000000"/>
                </a:solidFill>
              </a:rPr>
              <a:t>Roque Graseras 857</a:t>
            </a:r>
          </a:p>
          <a:p>
            <a:pPr marL="342900" indent="-342900">
              <a:spcBef>
                <a:spcPct val="20000"/>
              </a:spcBef>
              <a:defRPr/>
            </a:pPr>
            <a:r>
              <a:rPr lang="es-AR" sz="1100" b="0" dirty="0">
                <a:solidFill>
                  <a:srgbClr val="000000"/>
                </a:solidFill>
              </a:rPr>
              <a:t>Montevideo (11300)</a:t>
            </a:r>
          </a:p>
          <a:p>
            <a:pPr marL="342900" indent="-342900">
              <a:spcBef>
                <a:spcPct val="20000"/>
              </a:spcBef>
              <a:defRPr/>
            </a:pPr>
            <a:r>
              <a:rPr lang="es-AR" sz="1100" b="0" dirty="0" err="1">
                <a:solidFill>
                  <a:srgbClr val="000000"/>
                </a:solidFill>
              </a:rPr>
              <a:t>tel</a:t>
            </a:r>
            <a:r>
              <a:rPr lang="es-AR" sz="1100" b="0" dirty="0">
                <a:solidFill>
                  <a:srgbClr val="000000"/>
                </a:solidFill>
              </a:rPr>
              <a:t>: 598+2+7117879</a:t>
            </a:r>
          </a:p>
          <a:p>
            <a:pPr marL="342900" indent="-342900">
              <a:spcBef>
                <a:spcPct val="20000"/>
              </a:spcBef>
              <a:defRPr/>
            </a:pPr>
            <a:endParaRPr lang="es-AR" sz="1100" b="0" dirty="0">
              <a:solidFill>
                <a:srgbClr val="000000"/>
              </a:solidFill>
            </a:endParaRPr>
          </a:p>
          <a:p>
            <a:pPr marL="342900" indent="-342900">
              <a:spcBef>
                <a:spcPct val="20000"/>
              </a:spcBef>
              <a:defRPr/>
            </a:pPr>
            <a:r>
              <a:rPr lang="en-US" sz="1100" b="0" dirty="0">
                <a:solidFill>
                  <a:srgbClr val="000000"/>
                </a:solidFill>
              </a:rPr>
              <a:t>USA</a:t>
            </a:r>
          </a:p>
          <a:p>
            <a:pPr marL="342900" indent="-342900">
              <a:spcBef>
                <a:spcPct val="20000"/>
              </a:spcBef>
              <a:defRPr/>
            </a:pPr>
            <a:r>
              <a:rPr lang="en-US" sz="1100" b="0" dirty="0">
                <a:solidFill>
                  <a:srgbClr val="000000"/>
                </a:solidFill>
              </a:rPr>
              <a:t>12105 Sundance Ct.</a:t>
            </a:r>
          </a:p>
          <a:p>
            <a:pPr marL="342900" indent="-342900">
              <a:spcBef>
                <a:spcPct val="20000"/>
              </a:spcBef>
              <a:defRPr/>
            </a:pPr>
            <a:r>
              <a:rPr lang="en-US" sz="1100" b="0" dirty="0">
                <a:solidFill>
                  <a:srgbClr val="000000"/>
                </a:solidFill>
              </a:rPr>
              <a:t>Reston (20194)</a:t>
            </a:r>
          </a:p>
          <a:p>
            <a:pPr marL="342900" indent="-342900">
              <a:spcBef>
                <a:spcPct val="20000"/>
              </a:spcBef>
              <a:defRPr/>
            </a:pPr>
            <a:r>
              <a:rPr lang="en-US" sz="1100" b="0" dirty="0" err="1">
                <a:solidFill>
                  <a:srgbClr val="000000"/>
                </a:solidFill>
              </a:rPr>
              <a:t>tel</a:t>
            </a:r>
            <a:r>
              <a:rPr lang="en-US" sz="1100" b="0" dirty="0">
                <a:solidFill>
                  <a:srgbClr val="000000"/>
                </a:solidFill>
              </a:rPr>
              <a:t>:+703 842 9455</a:t>
            </a:r>
            <a:endParaRPr lang="es-AR" sz="1100" b="0" dirty="0">
              <a:solidFill>
                <a:srgbClr val="000000"/>
              </a:solidFill>
            </a:endParaRPr>
          </a:p>
          <a:p>
            <a:pPr marL="342900" indent="-342900">
              <a:spcBef>
                <a:spcPct val="20000"/>
              </a:spcBef>
              <a:defRPr/>
            </a:pPr>
            <a:endParaRPr lang="es-AR" sz="1100" b="0" dirty="0">
              <a:solidFill>
                <a:srgbClr val="000000"/>
              </a:solidFill>
            </a:endParaRPr>
          </a:p>
          <a:p>
            <a:pPr marL="342900" indent="-342900">
              <a:spcBef>
                <a:spcPct val="20000"/>
              </a:spcBef>
              <a:defRPr/>
            </a:pPr>
            <a:r>
              <a:rPr lang="es-AR" sz="1100" b="0" dirty="0">
                <a:solidFill>
                  <a:srgbClr val="000000"/>
                </a:solidFill>
                <a:hlinkClick r:id="rId3"/>
              </a:rPr>
              <a:t>www.hexacta.com</a:t>
            </a:r>
            <a:endParaRPr lang="en-US" sz="1100" b="0" dirty="0">
              <a:solidFill>
                <a:srgbClr val="000000"/>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AR"/>
          </a:p>
        </p:txBody>
      </p:sp>
    </p:spTree>
  </p:cSld>
  <p:clrMapOvr>
    <a:masterClrMapping/>
  </p:clrMapOvr>
  <p:transition>
    <p:strips dir="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A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Slide Number Placeholder 3"/>
          <p:cNvSpPr>
            <a:spLocks noGrp="1"/>
          </p:cNvSpPr>
          <p:nvPr>
            <p:ph type="sldNum" sz="quarter" idx="10"/>
          </p:nvPr>
        </p:nvSpPr>
        <p:spPr/>
        <p:txBody>
          <a:bodyPr/>
          <a:lstStyle>
            <a:lvl1pPr>
              <a:defRPr/>
            </a:lvl1pPr>
          </a:lstStyle>
          <a:p>
            <a:endParaRPr lang="es-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subtítulo y contenido">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5A4F54B1-5C76-4AD1-9017-DEB9004F4194}" type="slidenum">
              <a:rPr lang="es-AR" smtClean="0"/>
              <a:pPr/>
              <a:t>‹#›</a:t>
            </a:fld>
            <a:endParaRPr lang="es-AR"/>
          </a:p>
        </p:txBody>
      </p:sp>
      <p:sp>
        <p:nvSpPr>
          <p:cNvPr id="8" name="Text Placeholder 7"/>
          <p:cNvSpPr>
            <a:spLocks noGrp="1"/>
          </p:cNvSpPr>
          <p:nvPr>
            <p:ph type="body" sz="quarter" idx="13" hasCustomPrompt="1"/>
          </p:nvPr>
        </p:nvSpPr>
        <p:spPr>
          <a:xfrm>
            <a:off x="475488" y="640080"/>
            <a:ext cx="8449056" cy="228600"/>
          </a:xfrm>
        </p:spPr>
        <p:txBody>
          <a:bodyPr lIns="0" tIns="0" rIns="0" bIns="0">
            <a:noAutofit/>
          </a:bodyPr>
          <a:lstStyle>
            <a:lvl1pPr>
              <a:buNone/>
              <a:defRPr sz="1600">
                <a:solidFill>
                  <a:schemeClr val="tx1">
                    <a:lumMod val="50000"/>
                    <a:lumOff val="50000"/>
                  </a:schemeClr>
                </a:solidFill>
              </a:defRPr>
            </a:lvl1pPr>
            <a:lvl5pPr>
              <a:defRPr/>
            </a:lvl5pPr>
          </a:lstStyle>
          <a:p>
            <a:pPr lvl="0"/>
            <a:r>
              <a:rPr lang="en-US" dirty="0" err="1" smtClean="0"/>
              <a:t>Subdsfadsfads</a:t>
            </a:r>
            <a:endParaRPr lang="en-US" dirty="0"/>
          </a:p>
        </p:txBody>
      </p:sp>
      <p:sp>
        <p:nvSpPr>
          <p:cNvPr id="9" name="Title 8"/>
          <p:cNvSpPr>
            <a:spLocks noGrp="1"/>
          </p:cNvSpPr>
          <p:nvPr>
            <p:ph type="title"/>
          </p:nvPr>
        </p:nvSpPr>
        <p:spPr/>
        <p:txBody>
          <a:bodyPr/>
          <a:lstStyle/>
          <a:p>
            <a:r>
              <a:rPr lang="en-US" smtClean="0"/>
              <a:t>Click to edit Master title style</a:t>
            </a:r>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4" name="Rectangle 2"/>
          <p:cNvSpPr>
            <a:spLocks noChangeArrowheads="1"/>
          </p:cNvSpPr>
          <p:nvPr/>
        </p:nvSpPr>
        <p:spPr bwMode="auto">
          <a:xfrm>
            <a:off x="2976475" y="0"/>
            <a:ext cx="6167525" cy="6215082"/>
          </a:xfrm>
          <a:prstGeom prst="rect">
            <a:avLst/>
          </a:prstGeom>
          <a:solidFill>
            <a:schemeClr val="tx2"/>
          </a:solidFill>
          <a:ln w="9525">
            <a:noFill/>
            <a:miter lim="800000"/>
            <a:headEnd/>
            <a:tailEnd/>
          </a:ln>
        </p:spPr>
        <p:txBody>
          <a:bodyPr/>
          <a:lstStyle/>
          <a:p>
            <a:pPr>
              <a:defRPr/>
            </a:pPr>
            <a:endParaRPr lang="en-US"/>
          </a:p>
        </p:txBody>
      </p:sp>
      <p:sp>
        <p:nvSpPr>
          <p:cNvPr id="5" name="Rectangle 4"/>
          <p:cNvSpPr>
            <a:spLocks noChangeArrowheads="1"/>
          </p:cNvSpPr>
          <p:nvPr/>
        </p:nvSpPr>
        <p:spPr bwMode="auto">
          <a:xfrm>
            <a:off x="153988" y="6184900"/>
            <a:ext cx="8990012" cy="61913"/>
          </a:xfrm>
          <a:prstGeom prst="rect">
            <a:avLst/>
          </a:prstGeom>
          <a:solidFill>
            <a:schemeClr val="bg2"/>
          </a:solidFill>
          <a:ln w="9525">
            <a:noFill/>
            <a:miter lim="800000"/>
            <a:headEnd/>
            <a:tailEnd/>
          </a:ln>
          <a:effectLst/>
        </p:spPr>
        <p:txBody>
          <a:bodyPr wrap="none" anchor="ctr"/>
          <a:lstStyle/>
          <a:p>
            <a:pPr>
              <a:defRPr/>
            </a:pPr>
            <a:endParaRPr lang="en-US"/>
          </a:p>
        </p:txBody>
      </p:sp>
      <p:sp>
        <p:nvSpPr>
          <p:cNvPr id="8" name="Rectangle 7"/>
          <p:cNvSpPr>
            <a:spLocks noChangeArrowheads="1"/>
          </p:cNvSpPr>
          <p:nvPr/>
        </p:nvSpPr>
        <p:spPr bwMode="auto">
          <a:xfrm flipH="1">
            <a:off x="0" y="590550"/>
            <a:ext cx="179388" cy="6267450"/>
          </a:xfrm>
          <a:prstGeom prst="rect">
            <a:avLst/>
          </a:prstGeom>
          <a:solidFill>
            <a:schemeClr val="bg2"/>
          </a:solidFill>
          <a:ln w="9525">
            <a:noFill/>
            <a:miter lim="800000"/>
            <a:headEnd/>
            <a:tailEnd/>
          </a:ln>
          <a:effectLst/>
        </p:spPr>
        <p:txBody>
          <a:bodyPr wrap="none" anchor="ctr"/>
          <a:lstStyle/>
          <a:p>
            <a:pPr>
              <a:defRPr/>
            </a:pPr>
            <a:endParaRPr lang="en-US"/>
          </a:p>
        </p:txBody>
      </p:sp>
      <p:sp>
        <p:nvSpPr>
          <p:cNvPr id="16" name="TextBox 15"/>
          <p:cNvSpPr txBox="1"/>
          <p:nvPr/>
        </p:nvSpPr>
        <p:spPr>
          <a:xfrm>
            <a:off x="722313" y="1476375"/>
            <a:ext cx="982641" cy="323165"/>
          </a:xfrm>
          <a:prstGeom prst="rect">
            <a:avLst/>
          </a:prstGeom>
          <a:noFill/>
        </p:spPr>
        <p:txBody>
          <a:bodyPr wrap="none" lIns="0" tIns="0" rIns="0" bIns="0" rtlCol="0">
            <a:spAutoFit/>
          </a:bodyPr>
          <a:lstStyle/>
          <a:p>
            <a:r>
              <a:rPr lang="en-US" sz="2100" b="1" dirty="0" smtClean="0">
                <a:solidFill>
                  <a:schemeClr val="accent1"/>
                </a:solidFill>
              </a:rPr>
              <a:t>Agenda</a:t>
            </a:r>
            <a:endParaRPr lang="en-US" sz="2100" b="1" dirty="0">
              <a:solidFill>
                <a:schemeClr val="accent1"/>
              </a:solidFill>
            </a:endParaRPr>
          </a:p>
        </p:txBody>
      </p:sp>
      <p:sp>
        <p:nvSpPr>
          <p:cNvPr id="10" name="Content Placeholder 2"/>
          <p:cNvSpPr>
            <a:spLocks noGrp="1"/>
          </p:cNvSpPr>
          <p:nvPr>
            <p:ph idx="1"/>
          </p:nvPr>
        </p:nvSpPr>
        <p:spPr>
          <a:xfrm>
            <a:off x="3428992" y="1446213"/>
            <a:ext cx="5181671" cy="4573587"/>
          </a:xfrm>
        </p:spPr>
        <p:txBody>
          <a:bodyPr>
            <a:normAutofit/>
          </a:bodyPr>
          <a:lstStyle>
            <a:lvl1pPr>
              <a:defRPr sz="2400"/>
            </a:lvl1pPr>
            <a:lvl2pPr>
              <a:defRPr sz="2400"/>
            </a:lvl2pPr>
            <a:lvl3pPr>
              <a:defRPr sz="2400"/>
            </a:lvl3pPr>
            <a:lvl4pPr>
              <a:defRPr sz="2400"/>
            </a:lvl4pPr>
            <a:lvl5pPr>
              <a:defRPr sz="2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5A4F54B1-5C76-4AD1-9017-DEB9004F4194}" type="slidenum">
              <a:rPr lang="es-AR" smtClean="0"/>
              <a:pPr/>
              <a:t>‹#›</a:t>
            </a:fld>
            <a:endParaRPr lang="es-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ítulo y sub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Slide Number Placeholder 5"/>
          <p:cNvSpPr>
            <a:spLocks noGrp="1"/>
          </p:cNvSpPr>
          <p:nvPr>
            <p:ph type="sldNum" sz="quarter" idx="12"/>
          </p:nvPr>
        </p:nvSpPr>
        <p:spPr/>
        <p:txBody>
          <a:bodyPr/>
          <a:lstStyle/>
          <a:p>
            <a:fld id="{5A4F54B1-5C76-4AD1-9017-DEB9004F4194}" type="slidenum">
              <a:rPr lang="es-AR" smtClean="0"/>
              <a:pPr/>
              <a:t>‹#›</a:t>
            </a:fld>
            <a:endParaRPr lang="es-AR"/>
          </a:p>
        </p:txBody>
      </p:sp>
      <p:sp>
        <p:nvSpPr>
          <p:cNvPr id="8" name="Text Placeholder 7"/>
          <p:cNvSpPr>
            <a:spLocks noGrp="1"/>
          </p:cNvSpPr>
          <p:nvPr>
            <p:ph type="body" sz="quarter" idx="13" hasCustomPrompt="1"/>
          </p:nvPr>
        </p:nvSpPr>
        <p:spPr>
          <a:xfrm>
            <a:off x="475488" y="640080"/>
            <a:ext cx="8449056" cy="228600"/>
          </a:xfrm>
        </p:spPr>
        <p:txBody>
          <a:bodyPr lIns="0" tIns="0" rIns="0" bIns="0">
            <a:noAutofit/>
          </a:bodyPr>
          <a:lstStyle>
            <a:lvl1pPr>
              <a:buNone/>
              <a:defRPr sz="1600">
                <a:solidFill>
                  <a:schemeClr val="tx1">
                    <a:lumMod val="50000"/>
                    <a:lumOff val="50000"/>
                  </a:schemeClr>
                </a:solidFill>
              </a:defRPr>
            </a:lvl1pPr>
            <a:lvl5pPr>
              <a:defRPr/>
            </a:lvl5pPr>
          </a:lstStyle>
          <a:p>
            <a:pPr lvl="0"/>
            <a:r>
              <a:rPr lang="en-US" dirty="0" err="1" smtClean="0"/>
              <a:t>Subdsfadsfads</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 columna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22376" y="1444752"/>
            <a:ext cx="3849624" cy="4575048"/>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2"/>
          </p:nvPr>
        </p:nvSpPr>
        <p:spPr/>
        <p:txBody>
          <a:bodyPr/>
          <a:lstStyle/>
          <a:p>
            <a:fld id="{5A4F54B1-5C76-4AD1-9017-DEB9004F4194}" type="slidenum">
              <a:rPr lang="es-AR" smtClean="0"/>
              <a:pPr/>
              <a:t>‹#›</a:t>
            </a:fld>
            <a:endParaRPr lang="es-AR"/>
          </a:p>
        </p:txBody>
      </p:sp>
      <p:sp>
        <p:nvSpPr>
          <p:cNvPr id="10" name="Content Placeholder 2"/>
          <p:cNvSpPr>
            <a:spLocks noGrp="1"/>
          </p:cNvSpPr>
          <p:nvPr>
            <p:ph sz="half" idx="14"/>
          </p:nvPr>
        </p:nvSpPr>
        <p:spPr>
          <a:xfrm>
            <a:off x="4724399" y="1446213"/>
            <a:ext cx="3886263" cy="4575048"/>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7"/>
          <p:cNvSpPr>
            <a:spLocks noGrp="1"/>
          </p:cNvSpPr>
          <p:nvPr>
            <p:ph type="body" sz="quarter" idx="13" hasCustomPrompt="1"/>
          </p:nvPr>
        </p:nvSpPr>
        <p:spPr>
          <a:xfrm>
            <a:off x="475488" y="640080"/>
            <a:ext cx="8449056" cy="228600"/>
          </a:xfrm>
        </p:spPr>
        <p:txBody>
          <a:bodyPr lIns="0" tIns="0" rIns="0" bIns="0">
            <a:noAutofit/>
          </a:bodyPr>
          <a:lstStyle>
            <a:lvl1pPr>
              <a:buNone/>
              <a:defRPr sz="1600">
                <a:solidFill>
                  <a:schemeClr val="tx1">
                    <a:lumMod val="50000"/>
                    <a:lumOff val="50000"/>
                  </a:schemeClr>
                </a:solidFill>
              </a:defRPr>
            </a:lvl1pPr>
            <a:lvl5pPr>
              <a:defRPr/>
            </a:lvl5pPr>
          </a:lstStyle>
          <a:p>
            <a:pPr lvl="0"/>
            <a:r>
              <a:rPr lang="en-US" dirty="0" err="1" smtClean="0"/>
              <a:t>Subdsfadsfads</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 columna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22376" y="1444752"/>
            <a:ext cx="2554224" cy="4575048"/>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2"/>
          </p:nvPr>
        </p:nvSpPr>
        <p:spPr/>
        <p:txBody>
          <a:bodyPr/>
          <a:lstStyle/>
          <a:p>
            <a:fld id="{5A4F54B1-5C76-4AD1-9017-DEB9004F4194}" type="slidenum">
              <a:rPr lang="es-AR" smtClean="0"/>
              <a:pPr/>
              <a:t>‹#›</a:t>
            </a:fld>
            <a:endParaRPr lang="es-AR"/>
          </a:p>
        </p:txBody>
      </p:sp>
      <p:sp>
        <p:nvSpPr>
          <p:cNvPr id="11" name="Text Placeholder 7"/>
          <p:cNvSpPr>
            <a:spLocks noGrp="1"/>
          </p:cNvSpPr>
          <p:nvPr>
            <p:ph type="body" sz="quarter" idx="13" hasCustomPrompt="1"/>
          </p:nvPr>
        </p:nvSpPr>
        <p:spPr>
          <a:xfrm>
            <a:off x="475488" y="640080"/>
            <a:ext cx="8449056" cy="228600"/>
          </a:xfrm>
        </p:spPr>
        <p:txBody>
          <a:bodyPr lIns="0" tIns="0" rIns="0" bIns="0">
            <a:noAutofit/>
          </a:bodyPr>
          <a:lstStyle>
            <a:lvl1pPr>
              <a:buNone/>
              <a:defRPr sz="1600">
                <a:solidFill>
                  <a:schemeClr val="tx1">
                    <a:lumMod val="50000"/>
                    <a:lumOff val="50000"/>
                  </a:schemeClr>
                </a:solidFill>
              </a:defRPr>
            </a:lvl1pPr>
            <a:lvl5pPr>
              <a:defRPr/>
            </a:lvl5pPr>
          </a:lstStyle>
          <a:p>
            <a:pPr lvl="0"/>
            <a:r>
              <a:rPr lang="en-US" dirty="0" err="1" smtClean="0"/>
              <a:t>Subdsfadsfads</a:t>
            </a:r>
            <a:endParaRPr lang="en-US" dirty="0"/>
          </a:p>
        </p:txBody>
      </p:sp>
      <p:sp>
        <p:nvSpPr>
          <p:cNvPr id="14" name="Content Placeholder 2"/>
          <p:cNvSpPr>
            <a:spLocks noGrp="1"/>
          </p:cNvSpPr>
          <p:nvPr>
            <p:ph sz="half" idx="15"/>
          </p:nvPr>
        </p:nvSpPr>
        <p:spPr>
          <a:xfrm>
            <a:off x="3389407" y="1444752"/>
            <a:ext cx="2554224" cy="4575048"/>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2"/>
          <p:cNvSpPr>
            <a:spLocks noGrp="1"/>
          </p:cNvSpPr>
          <p:nvPr>
            <p:ph sz="half" idx="16"/>
          </p:nvPr>
        </p:nvSpPr>
        <p:spPr>
          <a:xfrm>
            <a:off x="6056438" y="1444752"/>
            <a:ext cx="2554224" cy="4575048"/>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3 columnas - subtitul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22376" y="1752600"/>
            <a:ext cx="2554224" cy="4267200"/>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2"/>
          </p:nvPr>
        </p:nvSpPr>
        <p:spPr/>
        <p:txBody>
          <a:bodyPr/>
          <a:lstStyle/>
          <a:p>
            <a:fld id="{5A4F54B1-5C76-4AD1-9017-DEB9004F4194}" type="slidenum">
              <a:rPr lang="es-AR" smtClean="0"/>
              <a:pPr/>
              <a:t>‹#›</a:t>
            </a:fld>
            <a:endParaRPr lang="es-AR"/>
          </a:p>
        </p:txBody>
      </p:sp>
      <p:sp>
        <p:nvSpPr>
          <p:cNvPr id="11" name="Text Placeholder 7"/>
          <p:cNvSpPr>
            <a:spLocks noGrp="1"/>
          </p:cNvSpPr>
          <p:nvPr>
            <p:ph type="body" sz="quarter" idx="13" hasCustomPrompt="1"/>
          </p:nvPr>
        </p:nvSpPr>
        <p:spPr>
          <a:xfrm>
            <a:off x="475488" y="640080"/>
            <a:ext cx="8449056" cy="228600"/>
          </a:xfrm>
        </p:spPr>
        <p:txBody>
          <a:bodyPr lIns="0" tIns="0" rIns="0" bIns="0">
            <a:noAutofit/>
          </a:bodyPr>
          <a:lstStyle>
            <a:lvl1pPr>
              <a:buNone/>
              <a:defRPr sz="1600">
                <a:solidFill>
                  <a:schemeClr val="tx1">
                    <a:lumMod val="50000"/>
                    <a:lumOff val="50000"/>
                  </a:schemeClr>
                </a:solidFill>
              </a:defRPr>
            </a:lvl1pPr>
            <a:lvl5pPr>
              <a:defRPr/>
            </a:lvl5pPr>
          </a:lstStyle>
          <a:p>
            <a:pPr lvl="0"/>
            <a:r>
              <a:rPr lang="en-US" dirty="0" err="1" smtClean="0"/>
              <a:t>Subdsfadsfads</a:t>
            </a:r>
            <a:endParaRPr lang="en-US" dirty="0"/>
          </a:p>
        </p:txBody>
      </p:sp>
      <p:sp>
        <p:nvSpPr>
          <p:cNvPr id="14" name="Content Placeholder 2"/>
          <p:cNvSpPr>
            <a:spLocks noGrp="1"/>
          </p:cNvSpPr>
          <p:nvPr>
            <p:ph sz="half" idx="15"/>
          </p:nvPr>
        </p:nvSpPr>
        <p:spPr>
          <a:xfrm>
            <a:off x="3389407" y="1752600"/>
            <a:ext cx="2554224" cy="4267200"/>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2"/>
          <p:cNvSpPr>
            <a:spLocks noGrp="1"/>
          </p:cNvSpPr>
          <p:nvPr>
            <p:ph sz="half" idx="16"/>
          </p:nvPr>
        </p:nvSpPr>
        <p:spPr>
          <a:xfrm>
            <a:off x="6056438" y="1752600"/>
            <a:ext cx="2554224" cy="4267200"/>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 Placeholder 2"/>
          <p:cNvSpPr>
            <a:spLocks noGrp="1"/>
          </p:cNvSpPr>
          <p:nvPr>
            <p:ph type="body" idx="17"/>
          </p:nvPr>
        </p:nvSpPr>
        <p:spPr>
          <a:xfrm>
            <a:off x="722376" y="1444752"/>
            <a:ext cx="2554224" cy="231648"/>
          </a:xfrm>
          <a:blipFill dpi="0" rotWithShape="1">
            <a:blip r:embed="rId2" cstate="print"/>
            <a:srcRect/>
            <a:tile tx="0" ty="0" sx="100000" sy="100000" flip="none" algn="tl"/>
          </a:blipFill>
        </p:spPr>
        <p:txBody>
          <a:bodyPr lIns="182880" tIns="0" rIns="0" bIns="0" anchor="t" anchorCtr="0">
            <a:noAutofit/>
          </a:bodyPr>
          <a:lstStyle>
            <a:lvl1pPr marL="0" indent="0">
              <a:buFont typeface="Arial" pitchFamily="34" charset="0"/>
              <a:buNone/>
              <a:defRPr lang="en-US" sz="1500" b="1" kern="1200" dirty="0" smtClean="0">
                <a:solidFill>
                  <a:schemeClr val="tx1">
                    <a:lumMod val="50000"/>
                    <a:lumOff val="50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119063" lvl="0" indent="-119063" algn="l" defTabSz="914400" rtl="0" eaLnBrk="1" latinLnBrk="0" hangingPunct="1">
              <a:spcBef>
                <a:spcPct val="20000"/>
              </a:spcBef>
              <a:buSzPct val="120000"/>
            </a:pPr>
            <a:r>
              <a:rPr lang="en-US" smtClean="0"/>
              <a:t>Click to edit Master text styles</a:t>
            </a:r>
          </a:p>
        </p:txBody>
      </p:sp>
      <p:sp>
        <p:nvSpPr>
          <p:cNvPr id="12" name="Text Placeholder 2"/>
          <p:cNvSpPr>
            <a:spLocks noGrp="1"/>
          </p:cNvSpPr>
          <p:nvPr>
            <p:ph type="body" idx="18"/>
          </p:nvPr>
        </p:nvSpPr>
        <p:spPr>
          <a:xfrm>
            <a:off x="3389407" y="1444752"/>
            <a:ext cx="2554224" cy="231648"/>
          </a:xfrm>
          <a:blipFill dpi="0" rotWithShape="1">
            <a:blip r:embed="rId2" cstate="print"/>
            <a:srcRect/>
            <a:tile tx="0" ty="0" sx="100000" sy="100000" flip="none" algn="tl"/>
          </a:blipFill>
        </p:spPr>
        <p:txBody>
          <a:bodyPr lIns="182880" tIns="0" rIns="0" bIns="0" anchor="t" anchorCtr="0">
            <a:noAutofit/>
          </a:bodyPr>
          <a:lstStyle>
            <a:lvl1pPr marL="0" indent="0">
              <a:buFont typeface="Arial" pitchFamily="34" charset="0"/>
              <a:buNone/>
              <a:defRPr lang="en-US" sz="1500" b="1" kern="1200" dirty="0" smtClean="0">
                <a:solidFill>
                  <a:schemeClr val="tx1">
                    <a:lumMod val="50000"/>
                    <a:lumOff val="50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119063" lvl="0" indent="-119063" algn="l" defTabSz="914400" rtl="0" eaLnBrk="1" latinLnBrk="0" hangingPunct="1">
              <a:spcBef>
                <a:spcPct val="20000"/>
              </a:spcBef>
              <a:buSzPct val="120000"/>
            </a:pPr>
            <a:r>
              <a:rPr lang="en-US" smtClean="0"/>
              <a:t>Click to edit Master text styles</a:t>
            </a:r>
          </a:p>
        </p:txBody>
      </p:sp>
      <p:sp>
        <p:nvSpPr>
          <p:cNvPr id="13" name="Text Placeholder 2"/>
          <p:cNvSpPr>
            <a:spLocks noGrp="1"/>
          </p:cNvSpPr>
          <p:nvPr>
            <p:ph type="body" idx="19"/>
          </p:nvPr>
        </p:nvSpPr>
        <p:spPr>
          <a:xfrm>
            <a:off x="6056438" y="1444752"/>
            <a:ext cx="2554224" cy="231648"/>
          </a:xfrm>
          <a:blipFill dpi="0" rotWithShape="1">
            <a:blip r:embed="rId2" cstate="print"/>
            <a:srcRect/>
            <a:tile tx="0" ty="0" sx="100000" sy="100000" flip="none" algn="tl"/>
          </a:blipFill>
        </p:spPr>
        <p:txBody>
          <a:bodyPr lIns="182880" tIns="0" rIns="0" bIns="0" anchor="t" anchorCtr="0">
            <a:noAutofit/>
          </a:bodyPr>
          <a:lstStyle>
            <a:lvl1pPr marL="0" indent="0">
              <a:buFont typeface="Arial" pitchFamily="34" charset="0"/>
              <a:buNone/>
              <a:defRPr lang="en-US" sz="1500" b="1" kern="1200" dirty="0" smtClean="0">
                <a:solidFill>
                  <a:schemeClr val="tx1">
                    <a:lumMod val="50000"/>
                    <a:lumOff val="50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119063" lvl="0" indent="-119063" algn="l" defTabSz="914400" rtl="0" eaLnBrk="1" latinLnBrk="0" hangingPunct="1">
              <a:spcBef>
                <a:spcPct val="20000"/>
              </a:spcBef>
              <a:buSzPct val="120000"/>
            </a:pPr>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olumnas - subtitul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9" name="Slide Number Placeholder 8"/>
          <p:cNvSpPr>
            <a:spLocks noGrp="1"/>
          </p:cNvSpPr>
          <p:nvPr>
            <p:ph type="sldNum" sz="quarter" idx="12"/>
          </p:nvPr>
        </p:nvSpPr>
        <p:spPr/>
        <p:txBody>
          <a:bodyPr/>
          <a:lstStyle/>
          <a:p>
            <a:fld id="{5A4F54B1-5C76-4AD1-9017-DEB9004F4194}" type="slidenum">
              <a:rPr lang="es-AR" smtClean="0"/>
              <a:pPr/>
              <a:t>‹#›</a:t>
            </a:fld>
            <a:endParaRPr lang="es-AR"/>
          </a:p>
        </p:txBody>
      </p:sp>
      <p:sp>
        <p:nvSpPr>
          <p:cNvPr id="10" name="Text Placeholder 7"/>
          <p:cNvSpPr>
            <a:spLocks noGrp="1"/>
          </p:cNvSpPr>
          <p:nvPr>
            <p:ph type="body" sz="quarter" idx="13" hasCustomPrompt="1"/>
          </p:nvPr>
        </p:nvSpPr>
        <p:spPr>
          <a:xfrm>
            <a:off x="475488" y="640080"/>
            <a:ext cx="8449056" cy="228600"/>
          </a:xfrm>
        </p:spPr>
        <p:txBody>
          <a:bodyPr lIns="0" tIns="0" rIns="0" bIns="0">
            <a:noAutofit/>
          </a:bodyPr>
          <a:lstStyle>
            <a:lvl1pPr>
              <a:buNone/>
              <a:defRPr sz="1600">
                <a:solidFill>
                  <a:schemeClr val="tx1">
                    <a:lumMod val="50000"/>
                    <a:lumOff val="50000"/>
                  </a:schemeClr>
                </a:solidFill>
              </a:defRPr>
            </a:lvl1pPr>
            <a:lvl5pPr>
              <a:defRPr/>
            </a:lvl5pPr>
          </a:lstStyle>
          <a:p>
            <a:pPr lvl="0"/>
            <a:r>
              <a:rPr lang="en-US" dirty="0" err="1" smtClean="0"/>
              <a:t>Subdsfadsfads</a:t>
            </a:r>
            <a:endParaRPr lang="en-US" dirty="0"/>
          </a:p>
        </p:txBody>
      </p:sp>
      <p:sp>
        <p:nvSpPr>
          <p:cNvPr id="14" name="Content Placeholder 2"/>
          <p:cNvSpPr>
            <a:spLocks noGrp="1"/>
          </p:cNvSpPr>
          <p:nvPr>
            <p:ph sz="half" idx="16"/>
          </p:nvPr>
        </p:nvSpPr>
        <p:spPr>
          <a:xfrm>
            <a:off x="4760975" y="1752600"/>
            <a:ext cx="3849624" cy="4267200"/>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2"/>
          <p:cNvSpPr>
            <a:spLocks noGrp="1"/>
          </p:cNvSpPr>
          <p:nvPr>
            <p:ph sz="half" idx="14"/>
          </p:nvPr>
        </p:nvSpPr>
        <p:spPr>
          <a:xfrm>
            <a:off x="722376" y="1754061"/>
            <a:ext cx="3886263" cy="4267200"/>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Placeholder 2"/>
          <p:cNvSpPr>
            <a:spLocks noGrp="1"/>
          </p:cNvSpPr>
          <p:nvPr>
            <p:ph type="body" idx="19"/>
          </p:nvPr>
        </p:nvSpPr>
        <p:spPr>
          <a:xfrm>
            <a:off x="722376" y="1444752"/>
            <a:ext cx="3886200" cy="231648"/>
          </a:xfrm>
          <a:blipFill dpi="0" rotWithShape="1">
            <a:blip r:embed="rId2" cstate="print"/>
            <a:srcRect/>
            <a:stretch>
              <a:fillRect/>
            </a:stretch>
          </a:blipFill>
        </p:spPr>
        <p:txBody>
          <a:bodyPr lIns="182880" tIns="0" rIns="0" bIns="0" anchor="t" anchorCtr="0">
            <a:noAutofit/>
          </a:bodyPr>
          <a:lstStyle>
            <a:lvl1pPr marL="0" indent="0">
              <a:buFont typeface="Arial" pitchFamily="34" charset="0"/>
              <a:buNone/>
              <a:defRPr lang="en-US" sz="1500" b="1" kern="1200" dirty="0" smtClean="0">
                <a:solidFill>
                  <a:schemeClr val="tx1">
                    <a:lumMod val="50000"/>
                    <a:lumOff val="50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119063" lvl="0" indent="-119063" algn="l" defTabSz="914400" rtl="0" eaLnBrk="1" latinLnBrk="0" hangingPunct="1">
              <a:spcBef>
                <a:spcPct val="20000"/>
              </a:spcBef>
              <a:buSzPct val="120000"/>
            </a:pPr>
            <a:r>
              <a:rPr lang="en-US" smtClean="0"/>
              <a:t>Click to edit Master text styles</a:t>
            </a:r>
          </a:p>
        </p:txBody>
      </p:sp>
      <p:sp>
        <p:nvSpPr>
          <p:cNvPr id="16" name="Text Placeholder 2"/>
          <p:cNvSpPr>
            <a:spLocks noGrp="1"/>
          </p:cNvSpPr>
          <p:nvPr>
            <p:ph type="body" idx="20"/>
          </p:nvPr>
        </p:nvSpPr>
        <p:spPr>
          <a:xfrm>
            <a:off x="4760975" y="1444752"/>
            <a:ext cx="3886200" cy="231648"/>
          </a:xfrm>
          <a:blipFill dpi="0" rotWithShape="1">
            <a:blip r:embed="rId2" cstate="print"/>
            <a:srcRect/>
            <a:stretch>
              <a:fillRect/>
            </a:stretch>
          </a:blipFill>
        </p:spPr>
        <p:txBody>
          <a:bodyPr lIns="182880" tIns="0" rIns="0" bIns="0" anchor="t" anchorCtr="0">
            <a:noAutofit/>
          </a:bodyPr>
          <a:lstStyle>
            <a:lvl1pPr marL="0" indent="0">
              <a:buFont typeface="Arial" pitchFamily="34" charset="0"/>
              <a:buNone/>
              <a:defRPr lang="en-US" sz="1500" b="1" kern="1200" dirty="0" smtClean="0">
                <a:solidFill>
                  <a:schemeClr val="tx1">
                    <a:lumMod val="50000"/>
                    <a:lumOff val="50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119063" lvl="0" indent="-119063" algn="l" defTabSz="914400" rtl="0" eaLnBrk="1" latinLnBrk="0" hangingPunct="1">
              <a:spcBef>
                <a:spcPct val="20000"/>
              </a:spcBef>
              <a:buSzPct val="120000"/>
            </a:pPr>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5488" y="347472"/>
            <a:ext cx="8449056" cy="296842"/>
          </a:xfrm>
          <a:prstGeom prst="rect">
            <a:avLst/>
          </a:prstGeom>
        </p:spPr>
        <p:txBody>
          <a:bodyPr vert="horz" lIns="0" tIns="0" rIns="0" bIns="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76" y="1446213"/>
            <a:ext cx="7888287" cy="4573587"/>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7543800" y="6364224"/>
            <a:ext cx="1399032" cy="210312"/>
          </a:xfrm>
          <a:prstGeom prst="rect">
            <a:avLst/>
          </a:prstGeom>
          <a:noFill/>
        </p:spPr>
        <p:txBody>
          <a:bodyPr vert="horz" lIns="0" tIns="0" rIns="0" bIns="0" rtlCol="0" anchor="ctr"/>
          <a:lstStyle>
            <a:lvl1pPr algn="r">
              <a:defRPr sz="1400" b="1">
                <a:solidFill>
                  <a:schemeClr val="tx1">
                    <a:tint val="75000"/>
                  </a:schemeClr>
                </a:solidFill>
              </a:defRPr>
            </a:lvl1pPr>
          </a:lstStyle>
          <a:p>
            <a:fld id="{5A4F54B1-5C76-4AD1-9017-DEB9004F4194}" type="slidenum">
              <a:rPr lang="es-AR" smtClean="0"/>
              <a:pPr/>
              <a:t>‹#›</a:t>
            </a:fld>
            <a:endParaRPr lang="es-AR"/>
          </a:p>
        </p:txBody>
      </p:sp>
      <p:sp>
        <p:nvSpPr>
          <p:cNvPr id="8" name="Rectangle 8"/>
          <p:cNvSpPr>
            <a:spLocks noChangeArrowheads="1"/>
          </p:cNvSpPr>
          <p:nvPr/>
        </p:nvSpPr>
        <p:spPr bwMode="auto">
          <a:xfrm flipH="1">
            <a:off x="0" y="590550"/>
            <a:ext cx="179388" cy="6267450"/>
          </a:xfrm>
          <a:prstGeom prst="rect">
            <a:avLst/>
          </a:prstGeom>
          <a:solidFill>
            <a:schemeClr val="bg2"/>
          </a:solidFill>
          <a:ln w="9525">
            <a:noFill/>
            <a:miter lim="800000"/>
            <a:headEnd/>
            <a:tailEnd/>
          </a:ln>
          <a:effectLst/>
        </p:spPr>
        <p:txBody>
          <a:bodyPr wrap="none" anchor="ctr"/>
          <a:lstStyle/>
          <a:p>
            <a:pPr>
              <a:defRPr/>
            </a:pPr>
            <a:endParaRPr lang="en-US"/>
          </a:p>
        </p:txBody>
      </p:sp>
      <p:sp>
        <p:nvSpPr>
          <p:cNvPr id="9" name="Rectangle 8"/>
          <p:cNvSpPr>
            <a:spLocks noChangeArrowheads="1"/>
          </p:cNvSpPr>
          <p:nvPr userDrawn="1"/>
        </p:nvSpPr>
        <p:spPr bwMode="auto">
          <a:xfrm flipH="1">
            <a:off x="0" y="0"/>
            <a:ext cx="179388" cy="695286"/>
          </a:xfrm>
          <a:prstGeom prst="rect">
            <a:avLst/>
          </a:prstGeom>
          <a:solidFill>
            <a:srgbClr val="E3644B"/>
          </a:solidFill>
          <a:ln w="9525">
            <a:noFill/>
            <a:miter lim="800000"/>
            <a:headEnd/>
            <a:tailEnd/>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spcBef>
          <a:spcPct val="0"/>
        </a:spcBef>
        <a:buNone/>
        <a:defRPr sz="2000" kern="1200">
          <a:solidFill>
            <a:schemeClr val="tx1"/>
          </a:solidFill>
          <a:latin typeface="+mj-lt"/>
          <a:ea typeface="+mj-ea"/>
          <a:cs typeface="+mj-cs"/>
        </a:defRPr>
      </a:lvl1pPr>
    </p:titleStyle>
    <p:bodyStyle>
      <a:lvl1pPr marL="173038" indent="-173038"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1pPr>
      <a:lvl2pPr marL="401638" indent="-173038" algn="l" defTabSz="914400" rtl="0" eaLnBrk="1" latinLnBrk="0" hangingPunct="1">
        <a:spcBef>
          <a:spcPct val="20000"/>
        </a:spcBef>
        <a:buClr>
          <a:schemeClr val="tx1"/>
        </a:buClr>
        <a:buFont typeface="Arial" pitchFamily="34" charset="0"/>
        <a:buChar char="­"/>
        <a:defRPr sz="1800" kern="1200">
          <a:solidFill>
            <a:schemeClr val="tx1"/>
          </a:solidFill>
          <a:latin typeface="+mn-lt"/>
          <a:ea typeface="+mn-ea"/>
          <a:cs typeface="+mn-cs"/>
        </a:defRPr>
      </a:lvl2pPr>
      <a:lvl3pPr marL="630238" indent="-173038" algn="l" defTabSz="914400" rtl="0" eaLnBrk="1" latinLnBrk="0" hangingPunct="1">
        <a:spcBef>
          <a:spcPct val="20000"/>
        </a:spcBef>
        <a:buClr>
          <a:schemeClr val="tx1"/>
        </a:buClr>
        <a:buFont typeface="Arial" pitchFamily="34" charset="0"/>
        <a:buChar char="­"/>
        <a:defRPr sz="1800" kern="1200">
          <a:solidFill>
            <a:schemeClr val="tx1"/>
          </a:solidFill>
          <a:latin typeface="+mn-lt"/>
          <a:ea typeface="+mn-ea"/>
          <a:cs typeface="+mn-cs"/>
        </a:defRPr>
      </a:lvl3pPr>
      <a:lvl4pPr marL="858838" indent="-173038"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087438" indent="-173038"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host.com/products/00345" TargetMode="External"/><Relationship Id="rId2" Type="http://schemas.openxmlformats.org/officeDocument/2006/relationships/hyperlink" Target="http://host.com/products/getProduct?id=00345"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hyperlink" Target="http://www.vinaysahni.com/best-practices-for-a-pragmatic-restful-api" TargetMode="External"/><Relationship Id="rId2" Type="http://schemas.openxmlformats.org/officeDocument/2006/relationships/notesSlide" Target="../notesSlides/notesSlide17.xml"/><Relationship Id="rId1" Type="http://schemas.openxmlformats.org/officeDocument/2006/relationships/slideLayout" Target="../slideLayouts/slideLayout12.xml"/><Relationship Id="rId5" Type="http://schemas.openxmlformats.org/officeDocument/2006/relationships/hyperlink" Target="https://www.owasp.org/index.php/REST_Security_Cheat_Sheet" TargetMode="External"/><Relationship Id="rId4" Type="http://schemas.openxmlformats.org/officeDocument/2006/relationships/hyperlink" Target="http://blog.mwaysolutions.com/2014/06/05/10-best-practices-for-better-restful-api/"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www.webservicebank.com/" TargetMode="External"/><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miurl.com/Entidad/23"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hexacta.com/products"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host.com/products/getProduct?id=00345"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50309" y="1268760"/>
            <a:ext cx="6850083" cy="4392488"/>
          </a:xfrm>
        </p:spPr>
        <p:txBody>
          <a:bodyPr/>
          <a:lstStyle/>
          <a:p>
            <a:pPr algn="ctr"/>
            <a:r>
              <a:rPr lang="es-AR" sz="4400" dirty="0" smtClean="0"/>
              <a:t>WEB SERVICES</a:t>
            </a:r>
            <a:br>
              <a:rPr lang="es-AR" sz="4400" dirty="0" smtClean="0"/>
            </a:br>
            <a:r>
              <a:rPr lang="es-AR" sz="4400" dirty="0" smtClean="0"/>
              <a:t/>
            </a:r>
            <a:br>
              <a:rPr lang="es-AR" sz="4400" dirty="0" smtClean="0"/>
            </a:br>
            <a:r>
              <a:rPr lang="es-AR" sz="2800" b="0" dirty="0" smtClean="0"/>
              <a:t>SOAP / REST / ATOM</a:t>
            </a:r>
            <a:endParaRPr lang="es-AR" sz="2800" b="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Arial" charset="0"/>
              <a:buChar char="•"/>
            </a:pPr>
            <a:r>
              <a:rPr lang="es-AR" sz="2600" dirty="0" smtClean="0"/>
              <a:t> Se accede a los recursos con una interfaz genérica (por ejemplo, HTTP GET, POST, PUT, DELETE)</a:t>
            </a:r>
          </a:p>
          <a:p>
            <a:pPr>
              <a:buFont typeface="Arial" charset="0"/>
              <a:buChar char="•"/>
            </a:pPr>
            <a:endParaRPr lang="en-US" sz="2600" dirty="0" smtClean="0"/>
          </a:p>
          <a:p>
            <a:pPr>
              <a:buFont typeface="Arial" charset="0"/>
              <a:buChar char="•"/>
            </a:pPr>
            <a:r>
              <a:rPr lang="es-AR" sz="2600" dirty="0" smtClean="0"/>
              <a:t> Recursos con nombre - El sistema se compone de los recursos que se nombran mediante una URL</a:t>
            </a:r>
          </a:p>
          <a:p>
            <a:pPr>
              <a:buFont typeface="Arial" charset="0"/>
              <a:buChar char="•"/>
            </a:pPr>
            <a:endParaRPr lang="es-AR" sz="2600" dirty="0" smtClean="0"/>
          </a:p>
          <a:p>
            <a:pPr>
              <a:buFont typeface="Arial" charset="0"/>
              <a:buChar char="•"/>
            </a:pPr>
            <a:r>
              <a:rPr lang="es-AR" sz="2600" dirty="0" smtClean="0"/>
              <a:t> Relaciones expresadas con más </a:t>
            </a:r>
            <a:r>
              <a:rPr lang="es-AR" sz="2600" dirty="0" err="1" smtClean="0"/>
              <a:t>URLs</a:t>
            </a:r>
            <a:r>
              <a:rPr lang="es-AR" sz="2600" dirty="0" smtClean="0"/>
              <a:t> - lo que permite al cliente navegabilidad entre recursos</a:t>
            </a:r>
            <a:endParaRPr lang="en-US" dirty="0" smtClean="0">
              <a:solidFill>
                <a:srgbClr val="5F5F5F"/>
              </a:solidFill>
              <a:latin typeface="Calibri" pitchFamily="32" charset="0"/>
              <a:ea typeface="DejaVu Sans" charset="0"/>
              <a:cs typeface="DejaVu Sans" charset="0"/>
            </a:endParaRPr>
          </a:p>
          <a:p>
            <a:endParaRPr lang="es-AR" dirty="0" smtClean="0">
              <a:solidFill>
                <a:srgbClr val="5F5F5F"/>
              </a:solidFill>
              <a:latin typeface="Calibri" pitchFamily="32" charset="0"/>
              <a:ea typeface="DejaVu Sans" charset="0"/>
              <a:cs typeface="DejaVu Sans" charset="0"/>
            </a:endParaRPr>
          </a:p>
          <a:p>
            <a:pPr>
              <a:buFont typeface="Arial" charset="0"/>
              <a:buChar char="•"/>
            </a:pPr>
            <a:endParaRPr lang="es-AR" dirty="0" smtClean="0">
              <a:solidFill>
                <a:srgbClr val="5F5F5F"/>
              </a:solidFill>
              <a:latin typeface="Calibri" pitchFamily="32" charset="0"/>
              <a:ea typeface="DejaVu Sans" charset="0"/>
              <a:cs typeface="DejaVu Sans" charset="0"/>
            </a:endParaRPr>
          </a:p>
          <a:p>
            <a:pPr>
              <a:buFont typeface="Arial" charset="0"/>
              <a:buChar char="•"/>
            </a:pPr>
            <a:endParaRPr lang="en-US" dirty="0" smtClean="0">
              <a:solidFill>
                <a:srgbClr val="5F5F5F"/>
              </a:solidFill>
              <a:latin typeface="Calibri" pitchFamily="32" charset="0"/>
              <a:ea typeface="DejaVu Sans" charset="0"/>
              <a:cs typeface="DejaVu Sans" charset="0"/>
            </a:endParaRPr>
          </a:p>
        </p:txBody>
      </p:sp>
      <p:sp>
        <p:nvSpPr>
          <p:cNvPr id="3" name="Text Placeholder 2"/>
          <p:cNvSpPr>
            <a:spLocks noGrp="1"/>
          </p:cNvSpPr>
          <p:nvPr>
            <p:ph type="body" sz="quarter" idx="13"/>
          </p:nvPr>
        </p:nvSpPr>
        <p:spPr/>
        <p:txBody>
          <a:bodyPr/>
          <a:lstStyle/>
          <a:p>
            <a:endParaRPr lang="en-US"/>
          </a:p>
        </p:txBody>
      </p:sp>
      <p:sp>
        <p:nvSpPr>
          <p:cNvPr id="4" name="Title 3"/>
          <p:cNvSpPr>
            <a:spLocks noGrp="1"/>
          </p:cNvSpPr>
          <p:nvPr>
            <p:ph type="title"/>
          </p:nvPr>
        </p:nvSpPr>
        <p:spPr/>
        <p:txBody>
          <a:bodyPr/>
          <a:lstStyle/>
          <a:p>
            <a:r>
              <a:rPr lang="es-MX" dirty="0" smtClean="0"/>
              <a:t>REST: Características</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55000" lnSpcReduction="20000"/>
          </a:bodyPr>
          <a:lstStyle/>
          <a:p>
            <a:pPr>
              <a:buFont typeface="Arial" charset="0"/>
              <a:buChar char="•"/>
            </a:pPr>
            <a:r>
              <a:rPr lang="es-AR" sz="4700" dirty="0" smtClean="0"/>
              <a:t>Identificar las entidades para exponer como servicios.</a:t>
            </a:r>
            <a:endParaRPr lang="es-AR" sz="4700" dirty="0" err="1" smtClean="0"/>
          </a:p>
          <a:p>
            <a:pPr>
              <a:buFont typeface="Arial" charset="0"/>
              <a:buChar char="•"/>
            </a:pPr>
            <a:endParaRPr lang="es-AR" sz="4200" dirty="0" err="1" smtClean="0"/>
          </a:p>
          <a:p>
            <a:pPr>
              <a:buFont typeface="Arial" charset="0"/>
              <a:buChar char="•"/>
            </a:pPr>
            <a:r>
              <a:rPr lang="es-AR" sz="4200" dirty="0" smtClean="0"/>
              <a:t>Crear una URL para cada recurso: Los recursos debe ser sustantivos  (nunca verbos) :</a:t>
            </a:r>
            <a:r>
              <a:rPr lang="es-AR" sz="3600" dirty="0" smtClean="0"/>
              <a:t/>
            </a:r>
            <a:br>
              <a:rPr lang="es-AR" sz="3600" dirty="0" smtClean="0"/>
            </a:br>
            <a:endParaRPr lang="es-AR" sz="3600" dirty="0" smtClean="0"/>
          </a:p>
          <a:p>
            <a:pPr lvl="2"/>
            <a:r>
              <a:rPr lang="es-AR" sz="3600" dirty="0" smtClean="0"/>
              <a:t>MAL :  </a:t>
            </a:r>
            <a:r>
              <a:rPr lang="es-AR" sz="3600" dirty="0" smtClean="0">
                <a:hlinkClick r:id="rId2"/>
              </a:rPr>
              <a:t>http://host.com/products/getProduct?id=345</a:t>
            </a:r>
            <a:endParaRPr lang="es-AR" sz="3600" dirty="0" smtClean="0"/>
          </a:p>
          <a:p>
            <a:pPr lvl="2"/>
            <a:endParaRPr lang="es-AR" sz="3600" dirty="0" smtClean="0"/>
          </a:p>
          <a:p>
            <a:pPr lvl="2"/>
            <a:r>
              <a:rPr lang="es-AR" sz="3600" dirty="0" smtClean="0"/>
              <a:t>BIEN : </a:t>
            </a:r>
            <a:r>
              <a:rPr lang="es-AR" sz="3600" dirty="0" smtClean="0">
                <a:hlinkClick r:id="rId3"/>
              </a:rPr>
              <a:t>http</a:t>
            </a:r>
            <a:r>
              <a:rPr lang="es-AR" sz="3600" dirty="0" smtClean="0">
                <a:sym typeface="Wingdings" pitchFamily="2" charset="2"/>
                <a:hlinkClick r:id="rId3"/>
              </a:rPr>
              <a:t>://host.com</a:t>
            </a:r>
            <a:r>
              <a:rPr lang="es-AR" sz="3600" dirty="0" smtClean="0">
                <a:hlinkClick r:id="rId3"/>
              </a:rPr>
              <a:t>/products/345</a:t>
            </a:r>
            <a:endParaRPr lang="es-AR" sz="3600" dirty="0" smtClean="0"/>
          </a:p>
          <a:p>
            <a:pPr lvl="2"/>
            <a:endParaRPr lang="es-AR" sz="3600" dirty="0" smtClean="0"/>
          </a:p>
          <a:p>
            <a:pPr>
              <a:buFont typeface="Arial" charset="0"/>
              <a:buChar char="•"/>
            </a:pPr>
            <a:endParaRPr lang="es-AR" sz="3700" dirty="0" smtClean="0"/>
          </a:p>
          <a:p>
            <a:pPr>
              <a:buFont typeface="Arial" charset="0"/>
              <a:buChar char="•"/>
            </a:pPr>
            <a:r>
              <a:rPr lang="es-AR" sz="4700" dirty="0" smtClean="0"/>
              <a:t>Categorizar los recursos entre los que el cliente solo recibirá el estado (GET) y los que podrá modificar el estado (</a:t>
            </a:r>
            <a:r>
              <a:rPr lang="en-US" sz="4700" dirty="0" smtClean="0"/>
              <a:t>POST, PUT, DELETE</a:t>
            </a:r>
            <a:r>
              <a:rPr lang="es-AR" sz="4700" dirty="0" smtClean="0"/>
              <a:t>).</a:t>
            </a:r>
            <a:endParaRPr lang="en-US" sz="4700" dirty="0" smtClean="0"/>
          </a:p>
        </p:txBody>
      </p:sp>
      <p:sp>
        <p:nvSpPr>
          <p:cNvPr id="3" name="Text Placeholder 2"/>
          <p:cNvSpPr>
            <a:spLocks noGrp="1"/>
          </p:cNvSpPr>
          <p:nvPr>
            <p:ph type="body" sz="quarter" idx="13"/>
          </p:nvPr>
        </p:nvSpPr>
        <p:spPr/>
        <p:txBody>
          <a:bodyPr/>
          <a:lstStyle/>
          <a:p>
            <a:endParaRPr lang="en-US"/>
          </a:p>
        </p:txBody>
      </p:sp>
      <p:sp>
        <p:nvSpPr>
          <p:cNvPr id="4" name="Title 3"/>
          <p:cNvSpPr>
            <a:spLocks noGrp="1"/>
          </p:cNvSpPr>
          <p:nvPr>
            <p:ph type="title"/>
          </p:nvPr>
        </p:nvSpPr>
        <p:spPr/>
        <p:txBody>
          <a:bodyPr/>
          <a:lstStyle/>
          <a:p>
            <a:r>
              <a:rPr lang="es-MX" dirty="0" smtClean="0"/>
              <a:t>REST: Principios de diseño</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22376" y="1446213"/>
            <a:ext cx="8064466" cy="4573587"/>
          </a:xfrm>
        </p:spPr>
        <p:txBody>
          <a:bodyPr>
            <a:noAutofit/>
          </a:bodyPr>
          <a:lstStyle/>
          <a:p>
            <a:pPr>
              <a:buFont typeface="Arial" charset="0"/>
              <a:buChar char="•"/>
            </a:pPr>
            <a:r>
              <a:rPr lang="en-US" sz="2600" dirty="0" err="1" smtClean="0"/>
              <a:t>Todos</a:t>
            </a:r>
            <a:r>
              <a:rPr lang="en-US" sz="2600" dirty="0" smtClean="0"/>
              <a:t> los </a:t>
            </a:r>
            <a:r>
              <a:rPr lang="en-US" sz="2600" dirty="0" err="1" smtClean="0"/>
              <a:t>recursos</a:t>
            </a:r>
            <a:r>
              <a:rPr lang="en-US" sz="2600" dirty="0" smtClean="0"/>
              <a:t> </a:t>
            </a:r>
            <a:r>
              <a:rPr lang="en-US" sz="2600" dirty="0" err="1" smtClean="0"/>
              <a:t>accesibles</a:t>
            </a:r>
            <a:r>
              <a:rPr lang="en-US" sz="2600" dirty="0" smtClean="0"/>
              <a:t> </a:t>
            </a:r>
            <a:r>
              <a:rPr lang="en-US" sz="2600" dirty="0" err="1" smtClean="0"/>
              <a:t>por</a:t>
            </a:r>
            <a:r>
              <a:rPr lang="en-US" sz="2600" dirty="0" smtClean="0"/>
              <a:t> </a:t>
            </a:r>
            <a:r>
              <a:rPr lang="en-US" sz="2600" dirty="0" err="1" smtClean="0"/>
              <a:t>medio</a:t>
            </a:r>
            <a:r>
              <a:rPr lang="en-US" sz="2600" dirty="0" smtClean="0"/>
              <a:t> de HTTP GET solo </a:t>
            </a:r>
            <a:r>
              <a:rPr lang="en-US" sz="2600" dirty="0" err="1" smtClean="0"/>
              <a:t>deben</a:t>
            </a:r>
            <a:r>
              <a:rPr lang="en-US" sz="2600" dirty="0" smtClean="0"/>
              <a:t> </a:t>
            </a:r>
            <a:r>
              <a:rPr lang="en-US" sz="2600" dirty="0" err="1" smtClean="0"/>
              <a:t>devolver</a:t>
            </a:r>
            <a:r>
              <a:rPr lang="en-US" sz="2600" dirty="0" smtClean="0"/>
              <a:t> </a:t>
            </a:r>
            <a:r>
              <a:rPr lang="en-US" sz="2600" dirty="0" err="1" smtClean="0"/>
              <a:t>una</a:t>
            </a:r>
            <a:r>
              <a:rPr lang="en-US" sz="2600" dirty="0" smtClean="0"/>
              <a:t> </a:t>
            </a:r>
            <a:r>
              <a:rPr lang="en-US" sz="2600" dirty="0" err="1" smtClean="0"/>
              <a:t>representación</a:t>
            </a:r>
            <a:r>
              <a:rPr lang="en-US" sz="2600" dirty="0" smtClean="0"/>
              <a:t> de </a:t>
            </a:r>
            <a:r>
              <a:rPr lang="en-US" sz="2600" dirty="0" err="1" smtClean="0"/>
              <a:t>estos</a:t>
            </a:r>
            <a:r>
              <a:rPr lang="en-US" sz="2600" dirty="0" smtClean="0"/>
              <a:t> y no </a:t>
            </a:r>
            <a:r>
              <a:rPr lang="en-US" sz="2600" dirty="0" err="1" smtClean="0"/>
              <a:t>otra</a:t>
            </a:r>
            <a:r>
              <a:rPr lang="en-US" sz="2600" dirty="0" smtClean="0"/>
              <a:t> </a:t>
            </a:r>
            <a:r>
              <a:rPr lang="en-US" sz="2600" dirty="0" err="1" smtClean="0"/>
              <a:t>acción</a:t>
            </a:r>
            <a:r>
              <a:rPr lang="en-US" sz="2600" dirty="0" smtClean="0"/>
              <a:t>.</a:t>
            </a:r>
          </a:p>
          <a:p>
            <a:pPr>
              <a:buFont typeface="Arial" charset="0"/>
              <a:buChar char="•"/>
            </a:pPr>
            <a:endParaRPr lang="es-AR" sz="2600" dirty="0" smtClean="0"/>
          </a:p>
          <a:p>
            <a:pPr>
              <a:buFont typeface="Arial" charset="0"/>
              <a:buChar char="•"/>
            </a:pPr>
            <a:r>
              <a:rPr lang="es-AR" sz="2600" dirty="0" smtClean="0"/>
              <a:t>La representación no debe estar aislada. Poner enlaces dentro de las representaciones para permitir a los clientes ver detalles y obtener más información.</a:t>
            </a:r>
          </a:p>
          <a:p>
            <a:pPr>
              <a:buFont typeface="Arial" charset="0"/>
              <a:buChar char="•"/>
            </a:pPr>
            <a:endParaRPr lang="en-US" sz="2600" dirty="0" smtClean="0"/>
          </a:p>
          <a:p>
            <a:pPr>
              <a:buFont typeface="Arial" charset="0"/>
              <a:buChar char="•"/>
            </a:pPr>
            <a:r>
              <a:rPr lang="en-US" sz="2600" dirty="0" smtClean="0"/>
              <a:t>No </a:t>
            </a:r>
            <a:r>
              <a:rPr lang="en-US" sz="2600" dirty="0" err="1" smtClean="0"/>
              <a:t>poner</a:t>
            </a:r>
            <a:r>
              <a:rPr lang="en-US" sz="2600" dirty="0" smtClean="0"/>
              <a:t> </a:t>
            </a:r>
            <a:r>
              <a:rPr lang="en-US" sz="2600" dirty="0" err="1" smtClean="0"/>
              <a:t>toda</a:t>
            </a:r>
            <a:r>
              <a:rPr lang="en-US" sz="2600" dirty="0" smtClean="0"/>
              <a:t> la </a:t>
            </a:r>
            <a:r>
              <a:rPr lang="en-US" sz="2600" dirty="0" err="1" smtClean="0"/>
              <a:t>información</a:t>
            </a:r>
            <a:r>
              <a:rPr lang="en-US" sz="2600" dirty="0" smtClean="0"/>
              <a:t> en un solo </a:t>
            </a:r>
            <a:r>
              <a:rPr lang="en-US" sz="2600" dirty="0" err="1" smtClean="0"/>
              <a:t>documento</a:t>
            </a:r>
            <a:r>
              <a:rPr lang="en-US" sz="2600" dirty="0" smtClean="0"/>
              <a:t>. </a:t>
            </a:r>
            <a:r>
              <a:rPr lang="en-US" sz="2600" dirty="0" err="1" smtClean="0"/>
              <a:t>Proporcinar</a:t>
            </a:r>
            <a:r>
              <a:rPr lang="en-US" sz="2600" dirty="0" smtClean="0"/>
              <a:t> enlaces para </a:t>
            </a:r>
            <a:r>
              <a:rPr lang="en-US" sz="2600" dirty="0" err="1" smtClean="0"/>
              <a:t>obtener</a:t>
            </a:r>
            <a:r>
              <a:rPr lang="en-US" sz="2600" dirty="0" smtClean="0"/>
              <a:t> </a:t>
            </a:r>
            <a:r>
              <a:rPr lang="en-US" sz="2600" dirty="0" err="1" smtClean="0"/>
              <a:t>más</a:t>
            </a:r>
            <a:r>
              <a:rPr lang="en-US" sz="2600" dirty="0" smtClean="0"/>
              <a:t> </a:t>
            </a:r>
            <a:r>
              <a:rPr lang="en-US" sz="2600" dirty="0" err="1" smtClean="0"/>
              <a:t>información</a:t>
            </a:r>
            <a:endParaRPr lang="en-US" sz="2600" dirty="0" smtClean="0"/>
          </a:p>
          <a:p>
            <a:pPr>
              <a:buFont typeface="Arial" charset="0"/>
              <a:buChar char="•"/>
            </a:pPr>
            <a:endParaRPr lang="en-US" sz="2600" dirty="0" smtClean="0"/>
          </a:p>
        </p:txBody>
      </p:sp>
      <p:sp>
        <p:nvSpPr>
          <p:cNvPr id="3" name="Text Placeholder 2"/>
          <p:cNvSpPr>
            <a:spLocks noGrp="1"/>
          </p:cNvSpPr>
          <p:nvPr>
            <p:ph type="body" sz="quarter" idx="13"/>
          </p:nvPr>
        </p:nvSpPr>
        <p:spPr/>
        <p:txBody>
          <a:bodyPr/>
          <a:lstStyle/>
          <a:p>
            <a:endParaRPr lang="en-US"/>
          </a:p>
        </p:txBody>
      </p:sp>
      <p:sp>
        <p:nvSpPr>
          <p:cNvPr id="4" name="Title 3"/>
          <p:cNvSpPr>
            <a:spLocks noGrp="1"/>
          </p:cNvSpPr>
          <p:nvPr>
            <p:ph type="title"/>
          </p:nvPr>
        </p:nvSpPr>
        <p:spPr/>
        <p:txBody>
          <a:bodyPr/>
          <a:lstStyle/>
          <a:p>
            <a:r>
              <a:rPr lang="es-MX" dirty="0" smtClean="0"/>
              <a:t>REST: Principios de diseño</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AR" dirty="0" smtClean="0"/>
              <a:t>REST: </a:t>
            </a:r>
            <a:r>
              <a:rPr lang="es-AR" dirty="0" err="1" smtClean="0"/>
              <a:t>Message</a:t>
            </a:r>
            <a:r>
              <a:rPr lang="es-AR" dirty="0" smtClean="0"/>
              <a:t> </a:t>
            </a:r>
            <a:r>
              <a:rPr lang="es-AR" dirty="0" err="1" smtClean="0"/>
              <a:t>routing</a:t>
            </a:r>
            <a:endParaRPr lang="en-US" dirty="0"/>
          </a:p>
        </p:txBody>
      </p:sp>
      <p:pic>
        <p:nvPicPr>
          <p:cNvPr id="7" name="Picture 6" descr="rest-object-addressing.png"/>
          <p:cNvPicPr>
            <a:picLocks noChangeAspect="1"/>
          </p:cNvPicPr>
          <p:nvPr/>
        </p:nvPicPr>
        <p:blipFill>
          <a:blip r:embed="rId3" cstate="print"/>
          <a:srcRect t="14548"/>
          <a:stretch>
            <a:fillRect/>
          </a:stretch>
        </p:blipFill>
        <p:spPr>
          <a:xfrm>
            <a:off x="508772" y="1000108"/>
            <a:ext cx="7920880" cy="4729534"/>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ext Placeholder 2"/>
          <p:cNvSpPr>
            <a:spLocks noGrp="1"/>
          </p:cNvSpPr>
          <p:nvPr>
            <p:ph type="body" sz="quarter" idx="13"/>
          </p:nvPr>
        </p:nvSpPr>
        <p:spPr/>
        <p:txBody>
          <a:bodyPr/>
          <a:lstStyle/>
          <a:p>
            <a:endParaRPr lang="en-US"/>
          </a:p>
        </p:txBody>
      </p:sp>
      <p:sp>
        <p:nvSpPr>
          <p:cNvPr id="4" name="Title 3"/>
          <p:cNvSpPr>
            <a:spLocks noGrp="1"/>
          </p:cNvSpPr>
          <p:nvPr>
            <p:ph type="title"/>
          </p:nvPr>
        </p:nvSpPr>
        <p:spPr/>
        <p:txBody>
          <a:bodyPr/>
          <a:lstStyle/>
          <a:p>
            <a:r>
              <a:rPr lang="es-MX" dirty="0" smtClean="0"/>
              <a:t>REST: Relación entre SQL y HTTP </a:t>
            </a:r>
            <a:r>
              <a:rPr lang="es-MX" dirty="0" err="1" smtClean="0"/>
              <a:t>verbs</a:t>
            </a:r>
            <a:r>
              <a:rPr lang="es-MX" dirty="0" smtClean="0"/>
              <a:t> </a:t>
            </a:r>
            <a:endParaRPr lang="en-US" dirty="0"/>
          </a:p>
        </p:txBody>
      </p:sp>
      <p:pic>
        <p:nvPicPr>
          <p:cNvPr id="5" name="Picture 5"/>
          <p:cNvPicPr>
            <a:picLocks noChangeAspect="1" noChangeArrowheads="1"/>
          </p:cNvPicPr>
          <p:nvPr/>
        </p:nvPicPr>
        <p:blipFill>
          <a:blip r:embed="rId2" cstate="print"/>
          <a:srcRect/>
          <a:stretch>
            <a:fillRect/>
          </a:stretch>
        </p:blipFill>
        <p:spPr bwMode="auto">
          <a:xfrm>
            <a:off x="714348" y="1428736"/>
            <a:ext cx="8088784" cy="200026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Arial" charset="0"/>
              <a:buChar char="•"/>
            </a:pPr>
            <a:r>
              <a:rPr lang="es-ES" sz="2600" dirty="0" smtClean="0"/>
              <a:t>Menor acoplamiento que los servicios basados </a:t>
            </a:r>
            <a:r>
              <a:rPr lang="en-US" sz="2600" dirty="0" smtClean="0"/>
              <a:t>en SOAP</a:t>
            </a:r>
          </a:p>
          <a:p>
            <a:pPr>
              <a:buFont typeface="Arial" charset="0"/>
              <a:buChar char="•"/>
            </a:pPr>
            <a:endParaRPr lang="es-AR" sz="2600" dirty="0" smtClean="0"/>
          </a:p>
          <a:p>
            <a:pPr>
              <a:buFont typeface="Arial" charset="0"/>
              <a:buChar char="•"/>
            </a:pPr>
            <a:r>
              <a:rPr lang="es-ES" sz="2600" dirty="0" smtClean="0"/>
              <a:t>No necesitamos herramientas complejas, ni montones de código generado e </a:t>
            </a:r>
            <a:r>
              <a:rPr lang="es-ES" sz="2600" dirty="0" err="1" smtClean="0"/>
              <a:t>inmantenible</a:t>
            </a:r>
            <a:endParaRPr lang="es-ES" sz="2600" dirty="0" smtClean="0"/>
          </a:p>
          <a:p>
            <a:pPr>
              <a:buFont typeface="Arial" charset="0"/>
              <a:buChar char="•"/>
            </a:pPr>
            <a:endParaRPr lang="es-ES" sz="2600" dirty="0" smtClean="0"/>
          </a:p>
          <a:p>
            <a:pPr>
              <a:buFont typeface="Arial" charset="0"/>
              <a:buChar char="•"/>
            </a:pPr>
            <a:r>
              <a:rPr lang="es-ES" sz="2600" dirty="0" smtClean="0"/>
              <a:t>Es </a:t>
            </a:r>
            <a:r>
              <a:rPr lang="es-ES" sz="2600" dirty="0" err="1" smtClean="0"/>
              <a:t>autodescubrible</a:t>
            </a:r>
            <a:r>
              <a:rPr lang="es-ES" sz="2600" dirty="0" smtClean="0"/>
              <a:t>, no se necesita algo como un WSDL</a:t>
            </a:r>
          </a:p>
          <a:p>
            <a:pPr>
              <a:buFont typeface="Arial" charset="0"/>
              <a:buChar char="•"/>
            </a:pPr>
            <a:endParaRPr lang="es-ES" sz="2600" dirty="0" smtClean="0"/>
          </a:p>
          <a:p>
            <a:pPr>
              <a:buFont typeface="Arial" charset="0"/>
              <a:buChar char="•"/>
            </a:pPr>
            <a:r>
              <a:rPr lang="es-ES" sz="2600" dirty="0" smtClean="0"/>
              <a:t>Simple</a:t>
            </a:r>
          </a:p>
          <a:p>
            <a:endParaRPr lang="es-AR" sz="2400" dirty="0" smtClean="0"/>
          </a:p>
          <a:p>
            <a:endParaRPr lang="es-ES" sz="2400" dirty="0" smtClean="0"/>
          </a:p>
          <a:p>
            <a:endParaRPr lang="es-ES" sz="2400" dirty="0" smtClean="0"/>
          </a:p>
          <a:p>
            <a:endParaRPr lang="en-US" sz="2400" dirty="0"/>
          </a:p>
        </p:txBody>
      </p:sp>
      <p:sp>
        <p:nvSpPr>
          <p:cNvPr id="4" name="Title 3"/>
          <p:cNvSpPr>
            <a:spLocks noGrp="1"/>
          </p:cNvSpPr>
          <p:nvPr>
            <p:ph type="title"/>
          </p:nvPr>
        </p:nvSpPr>
        <p:spPr/>
        <p:txBody>
          <a:bodyPr/>
          <a:lstStyle/>
          <a:p>
            <a:r>
              <a:rPr lang="es-AR" dirty="0" smtClean="0"/>
              <a:t>REST: Conclusión</a:t>
            </a:r>
            <a:endParaRPr lang="en-US" dirty="0"/>
          </a:p>
        </p:txBody>
      </p:sp>
      <p:sp>
        <p:nvSpPr>
          <p:cNvPr id="5" name="Text Placeholder 4"/>
          <p:cNvSpPr>
            <a:spLocks noGrp="1"/>
          </p:cNvSpPr>
          <p:nvPr>
            <p:ph type="body" sz="quarter" idx="13"/>
          </p:nvPr>
        </p:nvSpPr>
        <p:spPr/>
        <p:txBody>
          <a:bodyPr/>
          <a:lstStyle/>
          <a:p>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en-US" dirty="0" smtClean="0"/>
              <a:t>REST by Example</a:t>
            </a:r>
            <a:endParaRPr lang="en-US" dirty="0"/>
          </a:p>
        </p:txBody>
      </p:sp>
      <p:sp>
        <p:nvSpPr>
          <p:cNvPr id="417795" name="Rectangle 3"/>
          <p:cNvSpPr>
            <a:spLocks noGrp="1" noChangeArrowheads="1"/>
          </p:cNvSpPr>
          <p:nvPr>
            <p:ph type="body" idx="1"/>
          </p:nvPr>
        </p:nvSpPr>
        <p:spPr>
          <a:xfrm>
            <a:off x="381000" y="2789238"/>
            <a:ext cx="8305800" cy="2011362"/>
          </a:xfrm>
        </p:spPr>
        <p:txBody>
          <a:bodyPr>
            <a:normAutofit/>
          </a:bodyPr>
          <a:lstStyle/>
          <a:p>
            <a:pPr algn="ctr">
              <a:buFontTx/>
              <a:buNone/>
            </a:pPr>
            <a:r>
              <a:rPr lang="en-US" sz="3200" dirty="0" smtClean="0"/>
              <a:t>Un </a:t>
            </a:r>
            <a:r>
              <a:rPr lang="en-US" sz="3200" dirty="0" err="1" smtClean="0"/>
              <a:t>cliente</a:t>
            </a:r>
            <a:r>
              <a:rPr lang="en-US" sz="3200" dirty="0" smtClean="0"/>
              <a:t> </a:t>
            </a:r>
            <a:r>
              <a:rPr lang="en-US" sz="3200" dirty="0" err="1" smtClean="0"/>
              <a:t>quiere</a:t>
            </a:r>
            <a:r>
              <a:rPr lang="en-US" sz="3200" dirty="0" smtClean="0"/>
              <a:t> </a:t>
            </a:r>
            <a:r>
              <a:rPr lang="en-US" sz="3200" dirty="0" err="1" smtClean="0"/>
              <a:t>actualizar</a:t>
            </a:r>
            <a:r>
              <a:rPr lang="en-US" sz="3200" dirty="0" smtClean="0"/>
              <a:t> un </a:t>
            </a:r>
            <a:r>
              <a:rPr lang="en-US" sz="3200" dirty="0" err="1" smtClean="0"/>
              <a:t>pedido</a:t>
            </a:r>
            <a:r>
              <a:rPr lang="en-US" sz="3200" dirty="0" smtClean="0"/>
              <a:t> a ACME </a:t>
            </a:r>
            <a:r>
              <a:rPr lang="en-US" sz="3200" dirty="0"/>
              <a:t>Enterprises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ChangeArrowheads="1"/>
          </p:cNvSpPr>
          <p:nvPr>
            <p:ph type="title"/>
          </p:nvPr>
        </p:nvSpPr>
        <p:spPr/>
        <p:txBody>
          <a:bodyPr/>
          <a:lstStyle/>
          <a:p>
            <a:r>
              <a:rPr lang="en-US" dirty="0" smtClean="0"/>
              <a:t>REST by </a:t>
            </a:r>
            <a:r>
              <a:rPr lang="en-US" dirty="0"/>
              <a:t>Example</a:t>
            </a:r>
          </a:p>
        </p:txBody>
      </p:sp>
      <p:sp>
        <p:nvSpPr>
          <p:cNvPr id="403462" name="Text Box 6"/>
          <p:cNvSpPr txBox="1">
            <a:spLocks noChangeArrowheads="1"/>
          </p:cNvSpPr>
          <p:nvPr/>
        </p:nvSpPr>
        <p:spPr bwMode="auto">
          <a:xfrm>
            <a:off x="152400" y="4572000"/>
            <a:ext cx="8839200" cy="366713"/>
          </a:xfrm>
          <a:prstGeom prst="rect">
            <a:avLst/>
          </a:prstGeom>
          <a:noFill/>
          <a:ln w="9525">
            <a:noFill/>
            <a:miter lim="800000"/>
            <a:headEnd/>
            <a:tailEnd/>
          </a:ln>
          <a:effectLst/>
        </p:spPr>
        <p:txBody>
          <a:bodyPr>
            <a:spAutoFit/>
          </a:bodyPr>
          <a:lstStyle/>
          <a:p>
            <a:pPr>
              <a:spcBef>
                <a:spcPct val="50000"/>
              </a:spcBef>
            </a:pPr>
            <a:endParaRPr lang="es-AR"/>
          </a:p>
        </p:txBody>
      </p:sp>
      <p:sp>
        <p:nvSpPr>
          <p:cNvPr id="403464" name="Rectangle 8"/>
          <p:cNvSpPr>
            <a:spLocks noChangeArrowheads="1"/>
          </p:cNvSpPr>
          <p:nvPr/>
        </p:nvSpPr>
        <p:spPr bwMode="auto">
          <a:xfrm>
            <a:off x="152400" y="4191000"/>
            <a:ext cx="8839200" cy="2209800"/>
          </a:xfrm>
          <a:prstGeom prst="rect">
            <a:avLst/>
          </a:prstGeom>
          <a:solidFill>
            <a:srgbClr val="C0C0C0">
              <a:alpha val="50000"/>
            </a:srgbClr>
          </a:solidFill>
          <a:ln w="9525">
            <a:solidFill>
              <a:schemeClr val="bg2"/>
            </a:solidFill>
            <a:prstDash val="dash"/>
            <a:miter lim="800000"/>
            <a:headEnd/>
            <a:tailEnd/>
          </a:ln>
          <a:effectLst/>
        </p:spPr>
        <p:txBody>
          <a:bodyPr wrap="none"/>
          <a:lstStyle/>
          <a:p>
            <a:r>
              <a:rPr lang="en-US" sz="1400" b="0" dirty="0">
                <a:latin typeface="Courier New" pitchFamily="49" charset="0"/>
              </a:rPr>
              <a:t>&lt;customer&gt;</a:t>
            </a:r>
          </a:p>
          <a:p>
            <a:r>
              <a:rPr lang="en-US" sz="1400" b="0" dirty="0">
                <a:latin typeface="Courier New" pitchFamily="49" charset="0"/>
              </a:rPr>
              <a:t>	&lt;name&gt;Wile E. Coyote&lt;/name&gt;</a:t>
            </a:r>
          </a:p>
          <a:p>
            <a:r>
              <a:rPr lang="en-US" sz="1400" b="0" dirty="0">
                <a:latin typeface="Courier New" pitchFamily="49" charset="0"/>
              </a:rPr>
              <a:t>	&lt;portrait&gt;http://coyote.com/my_portrait.png&lt;/portrait&gt;</a:t>
            </a:r>
          </a:p>
          <a:p>
            <a:r>
              <a:rPr lang="en-US" sz="1400" b="0" dirty="0">
                <a:latin typeface="Courier New" pitchFamily="49" charset="0"/>
              </a:rPr>
              <a:t>	&lt;orders&gt;</a:t>
            </a:r>
            <a:r>
              <a:rPr lang="en-US" sz="1400" dirty="0">
                <a:latin typeface="Courier New" pitchFamily="49" charset="0"/>
              </a:rPr>
              <a:t>http://acme.com/customers/coyote/orders</a:t>
            </a:r>
            <a:r>
              <a:rPr lang="en-US" sz="1400" b="0" dirty="0">
                <a:latin typeface="Courier New" pitchFamily="49" charset="0"/>
              </a:rPr>
              <a:t>&lt;/orders&gt;</a:t>
            </a:r>
          </a:p>
          <a:p>
            <a:r>
              <a:rPr lang="en-US" sz="1400" b="0" dirty="0">
                <a:latin typeface="Courier New" pitchFamily="49" charset="0"/>
              </a:rPr>
              <a:t>&lt;/customer&gt;</a:t>
            </a:r>
          </a:p>
        </p:txBody>
      </p:sp>
      <p:sp>
        <p:nvSpPr>
          <p:cNvPr id="403465" name="Text Box 9"/>
          <p:cNvSpPr txBox="1">
            <a:spLocks noChangeArrowheads="1"/>
          </p:cNvSpPr>
          <p:nvPr/>
        </p:nvSpPr>
        <p:spPr bwMode="auto">
          <a:xfrm>
            <a:off x="1524000" y="1219200"/>
            <a:ext cx="2203450" cy="366713"/>
          </a:xfrm>
          <a:prstGeom prst="rect">
            <a:avLst/>
          </a:prstGeom>
          <a:noFill/>
          <a:ln w="9525">
            <a:noFill/>
            <a:miter lim="800000"/>
            <a:headEnd/>
            <a:tailEnd/>
          </a:ln>
          <a:effectLst/>
        </p:spPr>
        <p:txBody>
          <a:bodyPr wrap="none">
            <a:spAutoFit/>
          </a:bodyPr>
          <a:lstStyle/>
          <a:p>
            <a:r>
              <a:rPr lang="en-US"/>
              <a:t>/customers/coyote</a:t>
            </a:r>
          </a:p>
        </p:txBody>
      </p:sp>
      <p:sp>
        <p:nvSpPr>
          <p:cNvPr id="403461" name="Line 5"/>
          <p:cNvSpPr>
            <a:spLocks noChangeShapeType="1"/>
          </p:cNvSpPr>
          <p:nvPr/>
        </p:nvSpPr>
        <p:spPr bwMode="auto">
          <a:xfrm>
            <a:off x="906463" y="1676400"/>
            <a:ext cx="0" cy="2362200"/>
          </a:xfrm>
          <a:prstGeom prst="line">
            <a:avLst/>
          </a:prstGeom>
          <a:noFill/>
          <a:ln w="28575">
            <a:solidFill>
              <a:schemeClr val="tx1"/>
            </a:solidFill>
            <a:round/>
            <a:headEnd/>
            <a:tailEnd/>
          </a:ln>
          <a:effectLst/>
        </p:spPr>
        <p:txBody>
          <a:bodyPr wrap="none" anchor="ctr"/>
          <a:lstStyle/>
          <a:p>
            <a:endParaRPr lang="es-AR"/>
          </a:p>
        </p:txBody>
      </p:sp>
      <p:sp>
        <p:nvSpPr>
          <p:cNvPr id="403466" name="Line 10"/>
          <p:cNvSpPr>
            <a:spLocks noChangeShapeType="1"/>
          </p:cNvSpPr>
          <p:nvPr/>
        </p:nvSpPr>
        <p:spPr bwMode="auto">
          <a:xfrm>
            <a:off x="2582863" y="1676400"/>
            <a:ext cx="0" cy="2362200"/>
          </a:xfrm>
          <a:prstGeom prst="line">
            <a:avLst/>
          </a:prstGeom>
          <a:noFill/>
          <a:ln w="28575">
            <a:solidFill>
              <a:schemeClr val="tx1"/>
            </a:solidFill>
            <a:round/>
            <a:headEnd/>
            <a:tailEnd/>
          </a:ln>
          <a:effectLst/>
        </p:spPr>
        <p:txBody>
          <a:bodyPr wrap="none" anchor="ctr"/>
          <a:lstStyle/>
          <a:p>
            <a:endParaRPr lang="es-AR"/>
          </a:p>
        </p:txBody>
      </p:sp>
      <p:sp>
        <p:nvSpPr>
          <p:cNvPr id="403472" name="Line 16"/>
          <p:cNvSpPr>
            <a:spLocks noChangeShapeType="1"/>
          </p:cNvSpPr>
          <p:nvPr/>
        </p:nvSpPr>
        <p:spPr bwMode="auto">
          <a:xfrm>
            <a:off x="906463" y="1981200"/>
            <a:ext cx="1676400" cy="0"/>
          </a:xfrm>
          <a:prstGeom prst="line">
            <a:avLst/>
          </a:prstGeom>
          <a:noFill/>
          <a:ln w="9525">
            <a:solidFill>
              <a:schemeClr val="tx1"/>
            </a:solidFill>
            <a:round/>
            <a:headEnd/>
            <a:tailEnd type="triangle" w="med" len="med"/>
          </a:ln>
          <a:effectLst/>
        </p:spPr>
        <p:txBody>
          <a:bodyPr wrap="none" anchor="ctr"/>
          <a:lstStyle/>
          <a:p>
            <a:endParaRPr lang="es-AR"/>
          </a:p>
        </p:txBody>
      </p:sp>
      <p:sp>
        <p:nvSpPr>
          <p:cNvPr id="403473" name="Text Box 17"/>
          <p:cNvSpPr txBox="1">
            <a:spLocks noChangeArrowheads="1"/>
          </p:cNvSpPr>
          <p:nvPr/>
        </p:nvSpPr>
        <p:spPr bwMode="auto">
          <a:xfrm>
            <a:off x="1439863" y="1752600"/>
            <a:ext cx="549275" cy="304800"/>
          </a:xfrm>
          <a:prstGeom prst="rect">
            <a:avLst/>
          </a:prstGeom>
          <a:noFill/>
          <a:ln w="9525">
            <a:noFill/>
            <a:miter lim="800000"/>
            <a:headEnd/>
            <a:tailEnd/>
          </a:ln>
          <a:effectLst/>
        </p:spPr>
        <p:txBody>
          <a:bodyPr wrap="none">
            <a:spAutoFit/>
          </a:bodyPr>
          <a:lstStyle/>
          <a:p>
            <a:r>
              <a:rPr lang="en-US" sz="1400"/>
              <a:t>GET</a:t>
            </a:r>
          </a:p>
        </p:txBody>
      </p:sp>
      <p:sp>
        <p:nvSpPr>
          <p:cNvPr id="403474" name="Line 18"/>
          <p:cNvSpPr>
            <a:spLocks noChangeShapeType="1"/>
          </p:cNvSpPr>
          <p:nvPr/>
        </p:nvSpPr>
        <p:spPr bwMode="auto">
          <a:xfrm flipH="1">
            <a:off x="906463" y="2209800"/>
            <a:ext cx="1676400" cy="0"/>
          </a:xfrm>
          <a:prstGeom prst="line">
            <a:avLst/>
          </a:prstGeom>
          <a:noFill/>
          <a:ln w="9525">
            <a:solidFill>
              <a:schemeClr val="tx1"/>
            </a:solidFill>
            <a:round/>
            <a:headEnd/>
            <a:tailEnd type="triangle" w="med" len="med"/>
          </a:ln>
          <a:effectLst/>
        </p:spPr>
        <p:txBody>
          <a:bodyPr wrap="none" anchor="ctr"/>
          <a:lstStyle/>
          <a:p>
            <a:endParaRPr lang="es-AR"/>
          </a:p>
        </p:txBody>
      </p:sp>
      <p:pic>
        <p:nvPicPr>
          <p:cNvPr id="403489" name="Picture 33" descr="Coyote2"/>
          <p:cNvPicPr>
            <a:picLocks noChangeAspect="1" noChangeArrowheads="1"/>
          </p:cNvPicPr>
          <p:nvPr/>
        </p:nvPicPr>
        <p:blipFill>
          <a:blip r:embed="rId3" cstate="print"/>
          <a:srcRect/>
          <a:stretch>
            <a:fillRect/>
          </a:stretch>
        </p:blipFill>
        <p:spPr bwMode="auto">
          <a:xfrm>
            <a:off x="533400" y="762000"/>
            <a:ext cx="642938" cy="1003300"/>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Grp="1" noChangeArrowheads="1"/>
          </p:cNvSpPr>
          <p:nvPr>
            <p:ph type="title"/>
          </p:nvPr>
        </p:nvSpPr>
        <p:spPr/>
        <p:txBody>
          <a:bodyPr/>
          <a:lstStyle/>
          <a:p>
            <a:r>
              <a:rPr lang="en-US" dirty="0" smtClean="0"/>
              <a:t>REST by </a:t>
            </a:r>
            <a:r>
              <a:rPr lang="en-US" dirty="0"/>
              <a:t>Example</a:t>
            </a:r>
          </a:p>
        </p:txBody>
      </p:sp>
      <p:sp>
        <p:nvSpPr>
          <p:cNvPr id="408580" name="Text Box 4"/>
          <p:cNvSpPr txBox="1">
            <a:spLocks noChangeArrowheads="1"/>
          </p:cNvSpPr>
          <p:nvPr/>
        </p:nvSpPr>
        <p:spPr bwMode="auto">
          <a:xfrm>
            <a:off x="152400" y="4572000"/>
            <a:ext cx="8839200" cy="366713"/>
          </a:xfrm>
          <a:prstGeom prst="rect">
            <a:avLst/>
          </a:prstGeom>
          <a:noFill/>
          <a:ln w="9525">
            <a:noFill/>
            <a:miter lim="800000"/>
            <a:headEnd/>
            <a:tailEnd/>
          </a:ln>
          <a:effectLst/>
        </p:spPr>
        <p:txBody>
          <a:bodyPr>
            <a:spAutoFit/>
          </a:bodyPr>
          <a:lstStyle/>
          <a:p>
            <a:pPr>
              <a:spcBef>
                <a:spcPct val="50000"/>
              </a:spcBef>
            </a:pPr>
            <a:endParaRPr lang="es-AR"/>
          </a:p>
        </p:txBody>
      </p:sp>
      <p:sp>
        <p:nvSpPr>
          <p:cNvPr id="408581" name="Rectangle 5"/>
          <p:cNvSpPr>
            <a:spLocks noChangeArrowheads="1"/>
          </p:cNvSpPr>
          <p:nvPr/>
        </p:nvSpPr>
        <p:spPr bwMode="auto">
          <a:xfrm>
            <a:off x="152400" y="4191000"/>
            <a:ext cx="8839200" cy="2209800"/>
          </a:xfrm>
          <a:prstGeom prst="rect">
            <a:avLst/>
          </a:prstGeom>
          <a:solidFill>
            <a:srgbClr val="C0C0C0">
              <a:alpha val="50000"/>
            </a:srgbClr>
          </a:solidFill>
          <a:ln w="9525">
            <a:solidFill>
              <a:schemeClr val="bg2"/>
            </a:solidFill>
            <a:prstDash val="dash"/>
            <a:miter lim="800000"/>
            <a:headEnd/>
            <a:tailEnd/>
          </a:ln>
          <a:effectLst/>
        </p:spPr>
        <p:txBody>
          <a:bodyPr wrap="none"/>
          <a:lstStyle/>
          <a:p>
            <a:r>
              <a:rPr lang="en-US" sz="1400" b="0">
                <a:latin typeface="Courier New" pitchFamily="49" charset="0"/>
              </a:rPr>
              <a:t>&lt;orders&gt;</a:t>
            </a:r>
          </a:p>
          <a:p>
            <a:r>
              <a:rPr lang="en-US" sz="1400" b="0">
                <a:latin typeface="Courier New" pitchFamily="49" charset="0"/>
              </a:rPr>
              <a:t>	&lt;customer&gt;http://acme.com/customers/coyote&lt;/customer&gt;</a:t>
            </a:r>
          </a:p>
          <a:p>
            <a:r>
              <a:rPr lang="en-US" sz="1400" b="0">
                <a:latin typeface="Courier New" pitchFamily="49" charset="0"/>
              </a:rPr>
              <a:t>	&lt;next&gt;http://acme.com/customers/coyote/orders?before=11&lt;/next&gt;</a:t>
            </a:r>
          </a:p>
          <a:p>
            <a:r>
              <a:rPr lang="en-US" sz="1400" b="0">
                <a:latin typeface="Courier New" pitchFamily="49" charset="0"/>
              </a:rPr>
              <a:t>	&lt;order id="20"&gt;</a:t>
            </a:r>
          </a:p>
          <a:p>
            <a:r>
              <a:rPr lang="en-US" sz="1400" b="0">
                <a:latin typeface="Courier New" pitchFamily="49" charset="0"/>
              </a:rPr>
              <a:t>		&lt;uri&gt;</a:t>
            </a:r>
            <a:r>
              <a:rPr lang="en-US" sz="1400">
                <a:latin typeface="Courier New" pitchFamily="49" charset="0"/>
              </a:rPr>
              <a:t>http://acme.com/orders/1234</a:t>
            </a:r>
            <a:r>
              <a:rPr lang="en-US" sz="1400" b="0">
                <a:latin typeface="Courier New" pitchFamily="49" charset="0"/>
              </a:rPr>
              <a:t>&lt;/uri&gt;</a:t>
            </a:r>
          </a:p>
          <a:p>
            <a:r>
              <a:rPr lang="en-US" sz="1400" b="0">
                <a:latin typeface="Courier New" pitchFamily="49" charset="0"/>
              </a:rPr>
              <a:t>		&lt;status&gt;open&lt;/status&gt;</a:t>
            </a:r>
          </a:p>
          <a:p>
            <a:r>
              <a:rPr lang="en-US" sz="1400" b="0">
                <a:latin typeface="Courier New" pitchFamily="49" charset="0"/>
              </a:rPr>
              <a:t>	&lt;/order&gt;</a:t>
            </a:r>
          </a:p>
          <a:p>
            <a:r>
              <a:rPr lang="en-US" sz="1400" b="0">
                <a:latin typeface="Courier New" pitchFamily="49" charset="0"/>
              </a:rPr>
              <a:t>	...</a:t>
            </a:r>
          </a:p>
          <a:p>
            <a:r>
              <a:rPr lang="en-US" sz="1400" b="0">
                <a:latin typeface="Courier New" pitchFamily="49" charset="0"/>
              </a:rPr>
              <a:t>&lt;/orders&gt;</a:t>
            </a:r>
          </a:p>
        </p:txBody>
      </p:sp>
      <p:sp>
        <p:nvSpPr>
          <p:cNvPr id="408582" name="Text Box 6"/>
          <p:cNvSpPr txBox="1">
            <a:spLocks noChangeArrowheads="1"/>
          </p:cNvSpPr>
          <p:nvPr/>
        </p:nvSpPr>
        <p:spPr bwMode="auto">
          <a:xfrm>
            <a:off x="1524000" y="1219200"/>
            <a:ext cx="2203450" cy="366713"/>
          </a:xfrm>
          <a:prstGeom prst="rect">
            <a:avLst/>
          </a:prstGeom>
          <a:noFill/>
          <a:ln w="9525">
            <a:noFill/>
            <a:miter lim="800000"/>
            <a:headEnd/>
            <a:tailEnd/>
          </a:ln>
          <a:effectLst/>
        </p:spPr>
        <p:txBody>
          <a:bodyPr wrap="none">
            <a:spAutoFit/>
          </a:bodyPr>
          <a:lstStyle/>
          <a:p>
            <a:r>
              <a:rPr lang="en-US">
                <a:solidFill>
                  <a:srgbClr val="B3B3B3"/>
                </a:solidFill>
              </a:rPr>
              <a:t>/customers/coyote</a:t>
            </a:r>
          </a:p>
        </p:txBody>
      </p:sp>
      <p:sp>
        <p:nvSpPr>
          <p:cNvPr id="408583" name="Text Box 7"/>
          <p:cNvSpPr txBox="1">
            <a:spLocks noChangeArrowheads="1"/>
          </p:cNvSpPr>
          <p:nvPr/>
        </p:nvSpPr>
        <p:spPr bwMode="auto">
          <a:xfrm>
            <a:off x="3725863" y="1219200"/>
            <a:ext cx="2979737" cy="366713"/>
          </a:xfrm>
          <a:prstGeom prst="rect">
            <a:avLst/>
          </a:prstGeom>
          <a:noFill/>
          <a:ln w="9525">
            <a:noFill/>
            <a:miter lim="800000"/>
            <a:headEnd/>
            <a:tailEnd/>
          </a:ln>
          <a:effectLst/>
        </p:spPr>
        <p:txBody>
          <a:bodyPr wrap="none">
            <a:spAutoFit/>
          </a:bodyPr>
          <a:lstStyle/>
          <a:p>
            <a:r>
              <a:rPr lang="en-US"/>
              <a:t>/customers/coyote/orders</a:t>
            </a:r>
          </a:p>
        </p:txBody>
      </p:sp>
      <p:sp>
        <p:nvSpPr>
          <p:cNvPr id="408585" name="Line 9"/>
          <p:cNvSpPr>
            <a:spLocks noChangeShapeType="1"/>
          </p:cNvSpPr>
          <p:nvPr/>
        </p:nvSpPr>
        <p:spPr bwMode="auto">
          <a:xfrm>
            <a:off x="906463" y="1676400"/>
            <a:ext cx="0" cy="2362200"/>
          </a:xfrm>
          <a:prstGeom prst="line">
            <a:avLst/>
          </a:prstGeom>
          <a:noFill/>
          <a:ln w="28575">
            <a:solidFill>
              <a:schemeClr val="tx1"/>
            </a:solidFill>
            <a:round/>
            <a:headEnd/>
            <a:tailEnd/>
          </a:ln>
          <a:effectLst/>
        </p:spPr>
        <p:txBody>
          <a:bodyPr wrap="none" anchor="ctr"/>
          <a:lstStyle/>
          <a:p>
            <a:endParaRPr lang="es-AR"/>
          </a:p>
        </p:txBody>
      </p:sp>
      <p:sp>
        <p:nvSpPr>
          <p:cNvPr id="408586" name="Line 10"/>
          <p:cNvSpPr>
            <a:spLocks noChangeShapeType="1"/>
          </p:cNvSpPr>
          <p:nvPr/>
        </p:nvSpPr>
        <p:spPr bwMode="auto">
          <a:xfrm>
            <a:off x="2582863" y="1676400"/>
            <a:ext cx="0" cy="2362200"/>
          </a:xfrm>
          <a:prstGeom prst="line">
            <a:avLst/>
          </a:prstGeom>
          <a:noFill/>
          <a:ln w="28575">
            <a:solidFill>
              <a:srgbClr val="B3B3B3"/>
            </a:solidFill>
            <a:round/>
            <a:headEnd/>
            <a:tailEnd/>
          </a:ln>
          <a:effectLst/>
        </p:spPr>
        <p:txBody>
          <a:bodyPr wrap="none" anchor="ctr"/>
          <a:lstStyle/>
          <a:p>
            <a:endParaRPr lang="es-AR"/>
          </a:p>
        </p:txBody>
      </p:sp>
      <p:sp>
        <p:nvSpPr>
          <p:cNvPr id="408587" name="Line 11"/>
          <p:cNvSpPr>
            <a:spLocks noChangeShapeType="1"/>
          </p:cNvSpPr>
          <p:nvPr/>
        </p:nvSpPr>
        <p:spPr bwMode="auto">
          <a:xfrm>
            <a:off x="5097463" y="1676400"/>
            <a:ext cx="0" cy="2362200"/>
          </a:xfrm>
          <a:prstGeom prst="line">
            <a:avLst/>
          </a:prstGeom>
          <a:noFill/>
          <a:ln w="28575">
            <a:solidFill>
              <a:schemeClr val="tx1"/>
            </a:solidFill>
            <a:round/>
            <a:headEnd/>
            <a:tailEnd/>
          </a:ln>
          <a:effectLst/>
        </p:spPr>
        <p:txBody>
          <a:bodyPr wrap="none" anchor="ctr"/>
          <a:lstStyle/>
          <a:p>
            <a:endParaRPr lang="es-AR"/>
          </a:p>
        </p:txBody>
      </p:sp>
      <p:sp>
        <p:nvSpPr>
          <p:cNvPr id="408589" name="Line 13"/>
          <p:cNvSpPr>
            <a:spLocks noChangeShapeType="1"/>
          </p:cNvSpPr>
          <p:nvPr/>
        </p:nvSpPr>
        <p:spPr bwMode="auto">
          <a:xfrm>
            <a:off x="906463" y="1981200"/>
            <a:ext cx="1676400" cy="0"/>
          </a:xfrm>
          <a:prstGeom prst="line">
            <a:avLst/>
          </a:prstGeom>
          <a:noFill/>
          <a:ln w="9525">
            <a:solidFill>
              <a:srgbClr val="B3B3B3"/>
            </a:solidFill>
            <a:round/>
            <a:headEnd/>
            <a:tailEnd type="triangle" w="med" len="med"/>
          </a:ln>
          <a:effectLst/>
        </p:spPr>
        <p:txBody>
          <a:bodyPr wrap="none" anchor="ctr"/>
          <a:lstStyle/>
          <a:p>
            <a:endParaRPr lang="es-AR"/>
          </a:p>
        </p:txBody>
      </p:sp>
      <p:sp>
        <p:nvSpPr>
          <p:cNvPr id="408590" name="Text Box 14"/>
          <p:cNvSpPr txBox="1">
            <a:spLocks noChangeArrowheads="1"/>
          </p:cNvSpPr>
          <p:nvPr/>
        </p:nvSpPr>
        <p:spPr bwMode="auto">
          <a:xfrm>
            <a:off x="1439863" y="1752600"/>
            <a:ext cx="549275" cy="304800"/>
          </a:xfrm>
          <a:prstGeom prst="rect">
            <a:avLst/>
          </a:prstGeom>
          <a:noFill/>
          <a:ln w="9525">
            <a:noFill/>
            <a:miter lim="800000"/>
            <a:headEnd/>
            <a:tailEnd/>
          </a:ln>
          <a:effectLst/>
        </p:spPr>
        <p:txBody>
          <a:bodyPr wrap="none">
            <a:spAutoFit/>
          </a:bodyPr>
          <a:lstStyle/>
          <a:p>
            <a:r>
              <a:rPr lang="en-US" sz="1400">
                <a:solidFill>
                  <a:srgbClr val="B3B3B3"/>
                </a:solidFill>
              </a:rPr>
              <a:t>GET</a:t>
            </a:r>
          </a:p>
        </p:txBody>
      </p:sp>
      <p:sp>
        <p:nvSpPr>
          <p:cNvPr id="408591" name="Line 15"/>
          <p:cNvSpPr>
            <a:spLocks noChangeShapeType="1"/>
          </p:cNvSpPr>
          <p:nvPr/>
        </p:nvSpPr>
        <p:spPr bwMode="auto">
          <a:xfrm flipH="1">
            <a:off x="906463" y="2209800"/>
            <a:ext cx="1676400" cy="0"/>
          </a:xfrm>
          <a:prstGeom prst="line">
            <a:avLst/>
          </a:prstGeom>
          <a:noFill/>
          <a:ln w="9525">
            <a:solidFill>
              <a:srgbClr val="B3B3B3"/>
            </a:solidFill>
            <a:round/>
            <a:headEnd/>
            <a:tailEnd type="triangle" w="med" len="med"/>
          </a:ln>
          <a:effectLst/>
        </p:spPr>
        <p:txBody>
          <a:bodyPr wrap="none" anchor="ctr"/>
          <a:lstStyle/>
          <a:p>
            <a:endParaRPr lang="es-AR"/>
          </a:p>
        </p:txBody>
      </p:sp>
      <p:sp>
        <p:nvSpPr>
          <p:cNvPr id="408592" name="Line 16"/>
          <p:cNvSpPr>
            <a:spLocks noChangeShapeType="1"/>
          </p:cNvSpPr>
          <p:nvPr/>
        </p:nvSpPr>
        <p:spPr bwMode="auto">
          <a:xfrm>
            <a:off x="906463" y="2514600"/>
            <a:ext cx="4191000" cy="0"/>
          </a:xfrm>
          <a:prstGeom prst="line">
            <a:avLst/>
          </a:prstGeom>
          <a:noFill/>
          <a:ln w="9525">
            <a:solidFill>
              <a:schemeClr val="tx1"/>
            </a:solidFill>
            <a:round/>
            <a:headEnd/>
            <a:tailEnd type="triangle" w="med" len="med"/>
          </a:ln>
          <a:effectLst/>
        </p:spPr>
        <p:txBody>
          <a:bodyPr wrap="none" anchor="ctr"/>
          <a:lstStyle/>
          <a:p>
            <a:endParaRPr lang="es-AR"/>
          </a:p>
        </p:txBody>
      </p:sp>
      <p:sp>
        <p:nvSpPr>
          <p:cNvPr id="408593" name="Line 17"/>
          <p:cNvSpPr>
            <a:spLocks noChangeShapeType="1"/>
          </p:cNvSpPr>
          <p:nvPr/>
        </p:nvSpPr>
        <p:spPr bwMode="auto">
          <a:xfrm flipH="1">
            <a:off x="906463" y="2743200"/>
            <a:ext cx="4191000" cy="0"/>
          </a:xfrm>
          <a:prstGeom prst="line">
            <a:avLst/>
          </a:prstGeom>
          <a:noFill/>
          <a:ln w="9525">
            <a:solidFill>
              <a:schemeClr val="tx1"/>
            </a:solidFill>
            <a:round/>
            <a:headEnd/>
            <a:tailEnd type="triangle" w="med" len="med"/>
          </a:ln>
          <a:effectLst/>
        </p:spPr>
        <p:txBody>
          <a:bodyPr wrap="none" anchor="ctr"/>
          <a:lstStyle/>
          <a:p>
            <a:endParaRPr lang="es-AR"/>
          </a:p>
        </p:txBody>
      </p:sp>
      <p:sp>
        <p:nvSpPr>
          <p:cNvPr id="408596" name="Text Box 20"/>
          <p:cNvSpPr txBox="1">
            <a:spLocks noChangeArrowheads="1"/>
          </p:cNvSpPr>
          <p:nvPr/>
        </p:nvSpPr>
        <p:spPr bwMode="auto">
          <a:xfrm>
            <a:off x="3573463" y="2286000"/>
            <a:ext cx="549275" cy="304800"/>
          </a:xfrm>
          <a:prstGeom prst="rect">
            <a:avLst/>
          </a:prstGeom>
          <a:noFill/>
          <a:ln w="9525">
            <a:noFill/>
            <a:miter lim="800000"/>
            <a:headEnd/>
            <a:tailEnd/>
          </a:ln>
          <a:effectLst/>
        </p:spPr>
        <p:txBody>
          <a:bodyPr wrap="none">
            <a:spAutoFit/>
          </a:bodyPr>
          <a:lstStyle/>
          <a:p>
            <a:r>
              <a:rPr lang="en-US" sz="1400"/>
              <a:t>GET</a:t>
            </a:r>
          </a:p>
        </p:txBody>
      </p:sp>
      <p:pic>
        <p:nvPicPr>
          <p:cNvPr id="408601" name="Picture 25" descr="Coyote2"/>
          <p:cNvPicPr>
            <a:picLocks noChangeAspect="1" noChangeArrowheads="1"/>
          </p:cNvPicPr>
          <p:nvPr/>
        </p:nvPicPr>
        <p:blipFill>
          <a:blip r:embed="rId3" cstate="print"/>
          <a:srcRect/>
          <a:stretch>
            <a:fillRect/>
          </a:stretch>
        </p:blipFill>
        <p:spPr bwMode="auto">
          <a:xfrm>
            <a:off x="533400" y="762000"/>
            <a:ext cx="642938" cy="1003300"/>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p:cNvSpPr>
            <a:spLocks noGrp="1" noChangeArrowheads="1"/>
          </p:cNvSpPr>
          <p:nvPr>
            <p:ph type="title"/>
          </p:nvPr>
        </p:nvSpPr>
        <p:spPr/>
        <p:txBody>
          <a:bodyPr/>
          <a:lstStyle/>
          <a:p>
            <a:r>
              <a:rPr lang="en-US" dirty="0"/>
              <a:t>REST </a:t>
            </a:r>
            <a:r>
              <a:rPr lang="en-US" dirty="0" smtClean="0"/>
              <a:t>by Example</a:t>
            </a:r>
            <a:endParaRPr lang="en-US" dirty="0"/>
          </a:p>
        </p:txBody>
      </p:sp>
      <p:sp>
        <p:nvSpPr>
          <p:cNvPr id="409604" name="Text Box 4"/>
          <p:cNvSpPr txBox="1">
            <a:spLocks noChangeArrowheads="1"/>
          </p:cNvSpPr>
          <p:nvPr/>
        </p:nvSpPr>
        <p:spPr bwMode="auto">
          <a:xfrm>
            <a:off x="152400" y="4572000"/>
            <a:ext cx="8839200" cy="366713"/>
          </a:xfrm>
          <a:prstGeom prst="rect">
            <a:avLst/>
          </a:prstGeom>
          <a:noFill/>
          <a:ln w="9525">
            <a:noFill/>
            <a:miter lim="800000"/>
            <a:headEnd/>
            <a:tailEnd/>
          </a:ln>
          <a:effectLst/>
        </p:spPr>
        <p:txBody>
          <a:bodyPr>
            <a:spAutoFit/>
          </a:bodyPr>
          <a:lstStyle/>
          <a:p>
            <a:pPr>
              <a:spcBef>
                <a:spcPct val="50000"/>
              </a:spcBef>
            </a:pPr>
            <a:endParaRPr lang="es-AR"/>
          </a:p>
        </p:txBody>
      </p:sp>
      <p:sp>
        <p:nvSpPr>
          <p:cNvPr id="409605" name="Rectangle 5"/>
          <p:cNvSpPr>
            <a:spLocks noChangeArrowheads="1"/>
          </p:cNvSpPr>
          <p:nvPr/>
        </p:nvSpPr>
        <p:spPr bwMode="auto">
          <a:xfrm>
            <a:off x="152400" y="4191000"/>
            <a:ext cx="8839200" cy="2209800"/>
          </a:xfrm>
          <a:prstGeom prst="rect">
            <a:avLst/>
          </a:prstGeom>
          <a:solidFill>
            <a:srgbClr val="C0C0C0">
              <a:alpha val="50000"/>
            </a:srgbClr>
          </a:solidFill>
          <a:ln w="9525">
            <a:solidFill>
              <a:schemeClr val="bg2"/>
            </a:solidFill>
            <a:prstDash val="dash"/>
            <a:miter lim="800000"/>
            <a:headEnd/>
            <a:tailEnd/>
          </a:ln>
          <a:effectLst/>
        </p:spPr>
        <p:txBody>
          <a:bodyPr wrap="none"/>
          <a:lstStyle/>
          <a:p>
            <a:r>
              <a:rPr lang="en-US" sz="1400" b="0" dirty="0">
                <a:latin typeface="Courier New" pitchFamily="49" charset="0"/>
              </a:rPr>
              <a:t>&lt;order&gt;</a:t>
            </a:r>
            <a:br>
              <a:rPr lang="en-US" sz="1400" b="0" dirty="0">
                <a:latin typeface="Courier New" pitchFamily="49" charset="0"/>
              </a:rPr>
            </a:br>
            <a:r>
              <a:rPr lang="en-US" sz="1400" b="0" dirty="0">
                <a:latin typeface="Courier New" pitchFamily="49" charset="0"/>
              </a:rPr>
              <a:t>	&lt;customer&gt;http://acme.com/customers/coyote&lt;/customer&gt;</a:t>
            </a:r>
          </a:p>
          <a:p>
            <a:r>
              <a:rPr lang="en-US" sz="1400" b="0" dirty="0">
                <a:latin typeface="Courier New" pitchFamily="49" charset="0"/>
              </a:rPr>
              <a:t>	&lt;status&gt;open&lt;/status&gt;</a:t>
            </a:r>
          </a:p>
          <a:p>
            <a:r>
              <a:rPr lang="en-US" sz="1400" b="0" dirty="0">
                <a:latin typeface="Courier New" pitchFamily="49" charset="0"/>
              </a:rPr>
              <a:t>	&lt;item quantity=</a:t>
            </a:r>
            <a:r>
              <a:rPr lang="en-US" sz="1400" b="1" dirty="0">
                <a:solidFill>
                  <a:srgbClr val="FF0000"/>
                </a:solidFill>
                <a:latin typeface="Courier New" pitchFamily="49" charset="0"/>
              </a:rPr>
              <a:t>"1"</a:t>
            </a:r>
            <a:r>
              <a:rPr lang="en-US" sz="1400" b="0" dirty="0">
                <a:latin typeface="Courier New" pitchFamily="49" charset="0"/>
              </a:rPr>
              <a:t>&gt;ACME Rocket&lt;/item&gt;</a:t>
            </a:r>
          </a:p>
          <a:p>
            <a:r>
              <a:rPr lang="en-US" sz="1400" b="0" dirty="0">
                <a:latin typeface="Courier New" pitchFamily="49" charset="0"/>
              </a:rPr>
              <a:t>&lt;/order&gt;</a:t>
            </a:r>
          </a:p>
        </p:txBody>
      </p:sp>
      <p:sp>
        <p:nvSpPr>
          <p:cNvPr id="409606" name="Text Box 6"/>
          <p:cNvSpPr txBox="1">
            <a:spLocks noChangeArrowheads="1"/>
          </p:cNvSpPr>
          <p:nvPr/>
        </p:nvSpPr>
        <p:spPr bwMode="auto">
          <a:xfrm>
            <a:off x="1524000" y="1219200"/>
            <a:ext cx="2203450" cy="366713"/>
          </a:xfrm>
          <a:prstGeom prst="rect">
            <a:avLst/>
          </a:prstGeom>
          <a:noFill/>
          <a:ln w="9525">
            <a:noFill/>
            <a:miter lim="800000"/>
            <a:headEnd/>
            <a:tailEnd/>
          </a:ln>
          <a:effectLst/>
        </p:spPr>
        <p:txBody>
          <a:bodyPr wrap="none">
            <a:spAutoFit/>
          </a:bodyPr>
          <a:lstStyle/>
          <a:p>
            <a:r>
              <a:rPr lang="en-US">
                <a:solidFill>
                  <a:srgbClr val="B3B3B3"/>
                </a:solidFill>
              </a:rPr>
              <a:t>/customers/coyote</a:t>
            </a:r>
          </a:p>
        </p:txBody>
      </p:sp>
      <p:sp>
        <p:nvSpPr>
          <p:cNvPr id="409607" name="Text Box 7"/>
          <p:cNvSpPr txBox="1">
            <a:spLocks noChangeArrowheads="1"/>
          </p:cNvSpPr>
          <p:nvPr/>
        </p:nvSpPr>
        <p:spPr bwMode="auto">
          <a:xfrm>
            <a:off x="3725863" y="1219200"/>
            <a:ext cx="2979737" cy="366713"/>
          </a:xfrm>
          <a:prstGeom prst="rect">
            <a:avLst/>
          </a:prstGeom>
          <a:noFill/>
          <a:ln w="9525">
            <a:noFill/>
            <a:miter lim="800000"/>
            <a:headEnd/>
            <a:tailEnd/>
          </a:ln>
          <a:effectLst/>
        </p:spPr>
        <p:txBody>
          <a:bodyPr wrap="none">
            <a:spAutoFit/>
          </a:bodyPr>
          <a:lstStyle/>
          <a:p>
            <a:r>
              <a:rPr lang="en-US">
                <a:solidFill>
                  <a:srgbClr val="B3B3B3"/>
                </a:solidFill>
              </a:rPr>
              <a:t>/customers/coyote/orders</a:t>
            </a:r>
          </a:p>
        </p:txBody>
      </p:sp>
      <p:sp>
        <p:nvSpPr>
          <p:cNvPr id="409608" name="Text Box 8"/>
          <p:cNvSpPr txBox="1">
            <a:spLocks noChangeArrowheads="1"/>
          </p:cNvSpPr>
          <p:nvPr/>
        </p:nvSpPr>
        <p:spPr bwMode="auto">
          <a:xfrm>
            <a:off x="6697663" y="1219200"/>
            <a:ext cx="1531937" cy="366713"/>
          </a:xfrm>
          <a:prstGeom prst="rect">
            <a:avLst/>
          </a:prstGeom>
          <a:noFill/>
          <a:ln w="9525">
            <a:noFill/>
            <a:miter lim="800000"/>
            <a:headEnd/>
            <a:tailEnd/>
          </a:ln>
          <a:effectLst/>
        </p:spPr>
        <p:txBody>
          <a:bodyPr wrap="none">
            <a:spAutoFit/>
          </a:bodyPr>
          <a:lstStyle/>
          <a:p>
            <a:r>
              <a:rPr lang="en-US"/>
              <a:t>/orders/1234</a:t>
            </a:r>
          </a:p>
        </p:txBody>
      </p:sp>
      <p:sp>
        <p:nvSpPr>
          <p:cNvPr id="409609" name="Line 9"/>
          <p:cNvSpPr>
            <a:spLocks noChangeShapeType="1"/>
          </p:cNvSpPr>
          <p:nvPr/>
        </p:nvSpPr>
        <p:spPr bwMode="auto">
          <a:xfrm>
            <a:off x="906463" y="1676400"/>
            <a:ext cx="0" cy="2362200"/>
          </a:xfrm>
          <a:prstGeom prst="line">
            <a:avLst/>
          </a:prstGeom>
          <a:noFill/>
          <a:ln w="28575">
            <a:solidFill>
              <a:schemeClr val="tx1"/>
            </a:solidFill>
            <a:round/>
            <a:headEnd/>
            <a:tailEnd/>
          </a:ln>
          <a:effectLst/>
        </p:spPr>
        <p:txBody>
          <a:bodyPr wrap="none" anchor="ctr"/>
          <a:lstStyle/>
          <a:p>
            <a:endParaRPr lang="es-AR"/>
          </a:p>
        </p:txBody>
      </p:sp>
      <p:sp>
        <p:nvSpPr>
          <p:cNvPr id="409610" name="Line 10"/>
          <p:cNvSpPr>
            <a:spLocks noChangeShapeType="1"/>
          </p:cNvSpPr>
          <p:nvPr/>
        </p:nvSpPr>
        <p:spPr bwMode="auto">
          <a:xfrm>
            <a:off x="2582863" y="1676400"/>
            <a:ext cx="0" cy="2362200"/>
          </a:xfrm>
          <a:prstGeom prst="line">
            <a:avLst/>
          </a:prstGeom>
          <a:noFill/>
          <a:ln w="28575">
            <a:solidFill>
              <a:srgbClr val="B3B3B3"/>
            </a:solidFill>
            <a:round/>
            <a:headEnd/>
            <a:tailEnd/>
          </a:ln>
          <a:effectLst/>
        </p:spPr>
        <p:txBody>
          <a:bodyPr wrap="none" anchor="ctr"/>
          <a:lstStyle/>
          <a:p>
            <a:endParaRPr lang="es-AR"/>
          </a:p>
        </p:txBody>
      </p:sp>
      <p:sp>
        <p:nvSpPr>
          <p:cNvPr id="409611" name="Line 11"/>
          <p:cNvSpPr>
            <a:spLocks noChangeShapeType="1"/>
          </p:cNvSpPr>
          <p:nvPr/>
        </p:nvSpPr>
        <p:spPr bwMode="auto">
          <a:xfrm>
            <a:off x="5097463" y="1676400"/>
            <a:ext cx="0" cy="2362200"/>
          </a:xfrm>
          <a:prstGeom prst="line">
            <a:avLst/>
          </a:prstGeom>
          <a:noFill/>
          <a:ln w="28575">
            <a:solidFill>
              <a:srgbClr val="B3B3B3"/>
            </a:solidFill>
            <a:round/>
            <a:headEnd/>
            <a:tailEnd/>
          </a:ln>
          <a:effectLst/>
        </p:spPr>
        <p:txBody>
          <a:bodyPr wrap="none" anchor="ctr"/>
          <a:lstStyle/>
          <a:p>
            <a:endParaRPr lang="es-AR"/>
          </a:p>
        </p:txBody>
      </p:sp>
      <p:sp>
        <p:nvSpPr>
          <p:cNvPr id="409612" name="Line 12"/>
          <p:cNvSpPr>
            <a:spLocks noChangeShapeType="1"/>
          </p:cNvSpPr>
          <p:nvPr/>
        </p:nvSpPr>
        <p:spPr bwMode="auto">
          <a:xfrm>
            <a:off x="7459663" y="1676400"/>
            <a:ext cx="0" cy="2362200"/>
          </a:xfrm>
          <a:prstGeom prst="line">
            <a:avLst/>
          </a:prstGeom>
          <a:noFill/>
          <a:ln w="28575">
            <a:solidFill>
              <a:schemeClr val="tx1"/>
            </a:solidFill>
            <a:round/>
            <a:headEnd/>
            <a:tailEnd/>
          </a:ln>
          <a:effectLst/>
        </p:spPr>
        <p:txBody>
          <a:bodyPr wrap="none" anchor="ctr"/>
          <a:lstStyle/>
          <a:p>
            <a:endParaRPr lang="es-AR"/>
          </a:p>
        </p:txBody>
      </p:sp>
      <p:sp>
        <p:nvSpPr>
          <p:cNvPr id="409613" name="Line 13"/>
          <p:cNvSpPr>
            <a:spLocks noChangeShapeType="1"/>
          </p:cNvSpPr>
          <p:nvPr/>
        </p:nvSpPr>
        <p:spPr bwMode="auto">
          <a:xfrm>
            <a:off x="906463" y="1981200"/>
            <a:ext cx="1676400" cy="0"/>
          </a:xfrm>
          <a:prstGeom prst="line">
            <a:avLst/>
          </a:prstGeom>
          <a:noFill/>
          <a:ln w="9525">
            <a:solidFill>
              <a:srgbClr val="B3B3B3"/>
            </a:solidFill>
            <a:round/>
            <a:headEnd/>
            <a:tailEnd type="triangle" w="med" len="med"/>
          </a:ln>
          <a:effectLst/>
        </p:spPr>
        <p:txBody>
          <a:bodyPr wrap="none" anchor="ctr"/>
          <a:lstStyle/>
          <a:p>
            <a:endParaRPr lang="es-AR"/>
          </a:p>
        </p:txBody>
      </p:sp>
      <p:sp>
        <p:nvSpPr>
          <p:cNvPr id="409614" name="Text Box 14"/>
          <p:cNvSpPr txBox="1">
            <a:spLocks noChangeArrowheads="1"/>
          </p:cNvSpPr>
          <p:nvPr/>
        </p:nvSpPr>
        <p:spPr bwMode="auto">
          <a:xfrm>
            <a:off x="1439863" y="1752600"/>
            <a:ext cx="549275" cy="304800"/>
          </a:xfrm>
          <a:prstGeom prst="rect">
            <a:avLst/>
          </a:prstGeom>
          <a:noFill/>
          <a:ln w="9525">
            <a:noFill/>
            <a:miter lim="800000"/>
            <a:headEnd/>
            <a:tailEnd/>
          </a:ln>
          <a:effectLst/>
        </p:spPr>
        <p:txBody>
          <a:bodyPr wrap="none">
            <a:spAutoFit/>
          </a:bodyPr>
          <a:lstStyle/>
          <a:p>
            <a:r>
              <a:rPr lang="en-US" sz="1400">
                <a:solidFill>
                  <a:srgbClr val="B3B3B3"/>
                </a:solidFill>
              </a:rPr>
              <a:t>GET</a:t>
            </a:r>
          </a:p>
        </p:txBody>
      </p:sp>
      <p:sp>
        <p:nvSpPr>
          <p:cNvPr id="409615" name="Line 15"/>
          <p:cNvSpPr>
            <a:spLocks noChangeShapeType="1"/>
          </p:cNvSpPr>
          <p:nvPr/>
        </p:nvSpPr>
        <p:spPr bwMode="auto">
          <a:xfrm flipH="1">
            <a:off x="906463" y="2209800"/>
            <a:ext cx="1676400" cy="0"/>
          </a:xfrm>
          <a:prstGeom prst="line">
            <a:avLst/>
          </a:prstGeom>
          <a:noFill/>
          <a:ln w="9525">
            <a:solidFill>
              <a:srgbClr val="B3B3B3"/>
            </a:solidFill>
            <a:round/>
            <a:headEnd/>
            <a:tailEnd type="triangle" w="med" len="med"/>
          </a:ln>
          <a:effectLst/>
        </p:spPr>
        <p:txBody>
          <a:bodyPr wrap="none" anchor="ctr"/>
          <a:lstStyle/>
          <a:p>
            <a:endParaRPr lang="es-AR"/>
          </a:p>
        </p:txBody>
      </p:sp>
      <p:sp>
        <p:nvSpPr>
          <p:cNvPr id="409616" name="Line 16"/>
          <p:cNvSpPr>
            <a:spLocks noChangeShapeType="1"/>
          </p:cNvSpPr>
          <p:nvPr/>
        </p:nvSpPr>
        <p:spPr bwMode="auto">
          <a:xfrm>
            <a:off x="906463" y="2514600"/>
            <a:ext cx="4191000" cy="0"/>
          </a:xfrm>
          <a:prstGeom prst="line">
            <a:avLst/>
          </a:prstGeom>
          <a:noFill/>
          <a:ln w="9525">
            <a:solidFill>
              <a:srgbClr val="B3B3B3"/>
            </a:solidFill>
            <a:round/>
            <a:headEnd/>
            <a:tailEnd type="triangle" w="med" len="med"/>
          </a:ln>
          <a:effectLst/>
        </p:spPr>
        <p:txBody>
          <a:bodyPr wrap="none" anchor="ctr"/>
          <a:lstStyle/>
          <a:p>
            <a:endParaRPr lang="es-AR"/>
          </a:p>
        </p:txBody>
      </p:sp>
      <p:sp>
        <p:nvSpPr>
          <p:cNvPr id="409617" name="Line 17"/>
          <p:cNvSpPr>
            <a:spLocks noChangeShapeType="1"/>
          </p:cNvSpPr>
          <p:nvPr/>
        </p:nvSpPr>
        <p:spPr bwMode="auto">
          <a:xfrm flipH="1">
            <a:off x="906463" y="2743200"/>
            <a:ext cx="4191000" cy="0"/>
          </a:xfrm>
          <a:prstGeom prst="line">
            <a:avLst/>
          </a:prstGeom>
          <a:noFill/>
          <a:ln w="9525">
            <a:solidFill>
              <a:srgbClr val="B3B3B3"/>
            </a:solidFill>
            <a:round/>
            <a:headEnd/>
            <a:tailEnd type="triangle" w="med" len="med"/>
          </a:ln>
          <a:effectLst/>
        </p:spPr>
        <p:txBody>
          <a:bodyPr wrap="none" anchor="ctr"/>
          <a:lstStyle/>
          <a:p>
            <a:endParaRPr lang="es-AR"/>
          </a:p>
        </p:txBody>
      </p:sp>
      <p:sp>
        <p:nvSpPr>
          <p:cNvPr id="409618" name="Line 18"/>
          <p:cNvSpPr>
            <a:spLocks noChangeShapeType="1"/>
          </p:cNvSpPr>
          <p:nvPr/>
        </p:nvSpPr>
        <p:spPr bwMode="auto">
          <a:xfrm>
            <a:off x="906463" y="3048000"/>
            <a:ext cx="6553200" cy="0"/>
          </a:xfrm>
          <a:prstGeom prst="line">
            <a:avLst/>
          </a:prstGeom>
          <a:noFill/>
          <a:ln w="9525">
            <a:solidFill>
              <a:schemeClr val="tx1"/>
            </a:solidFill>
            <a:round/>
            <a:headEnd/>
            <a:tailEnd type="triangle" w="med" len="med"/>
          </a:ln>
          <a:effectLst/>
        </p:spPr>
        <p:txBody>
          <a:bodyPr wrap="none" anchor="ctr"/>
          <a:lstStyle/>
          <a:p>
            <a:endParaRPr lang="es-AR"/>
          </a:p>
        </p:txBody>
      </p:sp>
      <p:sp>
        <p:nvSpPr>
          <p:cNvPr id="409619" name="Line 19"/>
          <p:cNvSpPr>
            <a:spLocks noChangeShapeType="1"/>
          </p:cNvSpPr>
          <p:nvPr/>
        </p:nvSpPr>
        <p:spPr bwMode="auto">
          <a:xfrm flipH="1">
            <a:off x="906463" y="3276600"/>
            <a:ext cx="6553200" cy="0"/>
          </a:xfrm>
          <a:prstGeom prst="line">
            <a:avLst/>
          </a:prstGeom>
          <a:noFill/>
          <a:ln w="9525">
            <a:solidFill>
              <a:schemeClr val="tx1"/>
            </a:solidFill>
            <a:round/>
            <a:headEnd/>
            <a:tailEnd type="triangle" w="med" len="med"/>
          </a:ln>
          <a:effectLst/>
        </p:spPr>
        <p:txBody>
          <a:bodyPr wrap="none" anchor="ctr"/>
          <a:lstStyle/>
          <a:p>
            <a:endParaRPr lang="es-AR"/>
          </a:p>
        </p:txBody>
      </p:sp>
      <p:sp>
        <p:nvSpPr>
          <p:cNvPr id="409620" name="Text Box 20"/>
          <p:cNvSpPr txBox="1">
            <a:spLocks noChangeArrowheads="1"/>
          </p:cNvSpPr>
          <p:nvPr/>
        </p:nvSpPr>
        <p:spPr bwMode="auto">
          <a:xfrm>
            <a:off x="3573463" y="2286000"/>
            <a:ext cx="549275" cy="304800"/>
          </a:xfrm>
          <a:prstGeom prst="rect">
            <a:avLst/>
          </a:prstGeom>
          <a:noFill/>
          <a:ln w="9525">
            <a:noFill/>
            <a:miter lim="800000"/>
            <a:headEnd/>
            <a:tailEnd/>
          </a:ln>
          <a:effectLst/>
        </p:spPr>
        <p:txBody>
          <a:bodyPr wrap="none">
            <a:spAutoFit/>
          </a:bodyPr>
          <a:lstStyle/>
          <a:p>
            <a:r>
              <a:rPr lang="en-US" sz="1400">
                <a:solidFill>
                  <a:srgbClr val="B3B3B3"/>
                </a:solidFill>
              </a:rPr>
              <a:t>GET</a:t>
            </a:r>
          </a:p>
        </p:txBody>
      </p:sp>
      <p:sp>
        <p:nvSpPr>
          <p:cNvPr id="409621" name="Text Box 21"/>
          <p:cNvSpPr txBox="1">
            <a:spLocks noChangeArrowheads="1"/>
          </p:cNvSpPr>
          <p:nvPr/>
        </p:nvSpPr>
        <p:spPr bwMode="auto">
          <a:xfrm>
            <a:off x="6072188" y="2819400"/>
            <a:ext cx="549275" cy="304800"/>
          </a:xfrm>
          <a:prstGeom prst="rect">
            <a:avLst/>
          </a:prstGeom>
          <a:noFill/>
          <a:ln w="9525">
            <a:noFill/>
            <a:miter lim="800000"/>
            <a:headEnd/>
            <a:tailEnd/>
          </a:ln>
          <a:effectLst/>
        </p:spPr>
        <p:txBody>
          <a:bodyPr wrap="none">
            <a:spAutoFit/>
          </a:bodyPr>
          <a:lstStyle/>
          <a:p>
            <a:r>
              <a:rPr lang="en-US" sz="1400"/>
              <a:t>GET</a:t>
            </a:r>
          </a:p>
        </p:txBody>
      </p:sp>
      <p:pic>
        <p:nvPicPr>
          <p:cNvPr id="409625" name="Picture 25" descr="Coyote2"/>
          <p:cNvPicPr>
            <a:picLocks noChangeAspect="1" noChangeArrowheads="1"/>
          </p:cNvPicPr>
          <p:nvPr/>
        </p:nvPicPr>
        <p:blipFill>
          <a:blip r:embed="rId3" cstate="print"/>
          <a:srcRect/>
          <a:stretch>
            <a:fillRect/>
          </a:stretch>
        </p:blipFill>
        <p:spPr bwMode="auto">
          <a:xfrm>
            <a:off x="533400" y="762000"/>
            <a:ext cx="642938" cy="100330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title"/>
          </p:nvPr>
        </p:nvSpPr>
        <p:spPr/>
        <p:txBody>
          <a:bodyPr/>
          <a:lstStyle/>
          <a:p>
            <a:r>
              <a:rPr lang="es-ES" dirty="0" smtClean="0"/>
              <a:t>Introducción: Qué son los Web </a:t>
            </a:r>
            <a:r>
              <a:rPr lang="es-ES" dirty="0" err="1" smtClean="0"/>
              <a:t>Services</a:t>
            </a:r>
            <a:r>
              <a:rPr lang="es-ES" dirty="0" smtClean="0"/>
              <a:t>?</a:t>
            </a:r>
            <a:endParaRPr lang="en-US" dirty="0"/>
          </a:p>
        </p:txBody>
      </p:sp>
      <p:pic>
        <p:nvPicPr>
          <p:cNvPr id="11" name="Content Placeholder 10" descr="ServiceFactory.gif"/>
          <p:cNvPicPr>
            <a:picLocks noGrp="1" noChangeAspect="1"/>
          </p:cNvPicPr>
          <p:nvPr>
            <p:ph idx="1"/>
          </p:nvPr>
        </p:nvPicPr>
        <p:blipFill>
          <a:blip r:embed="rId3" cstate="print"/>
          <a:stretch>
            <a:fillRect/>
          </a:stretch>
        </p:blipFill>
        <p:spPr>
          <a:xfrm>
            <a:off x="3929058" y="1497789"/>
            <a:ext cx="5076056" cy="4788731"/>
          </a:xfrm>
        </p:spPr>
      </p:pic>
      <p:sp>
        <p:nvSpPr>
          <p:cNvPr id="12" name="Content Placeholder 1"/>
          <p:cNvSpPr txBox="1">
            <a:spLocks/>
          </p:cNvSpPr>
          <p:nvPr/>
        </p:nvSpPr>
        <p:spPr>
          <a:xfrm>
            <a:off x="502884" y="1552232"/>
            <a:ext cx="3569050" cy="4448536"/>
          </a:xfrm>
          <a:prstGeom prst="rect">
            <a:avLst/>
          </a:prstGeom>
        </p:spPr>
        <p:txBody>
          <a:bodyPr vert="horz" lIns="91440" tIns="45720" rIns="91440" bIns="45720" rtlCol="0">
            <a:normAutofit/>
          </a:bodyPr>
          <a:lstStyle/>
          <a:p>
            <a:r>
              <a:rPr lang="es-ES" sz="2800" dirty="0" smtClean="0"/>
              <a:t>Utiliza un conjunto de protocolos y estándares que sirven para intercambiar datos entre aplicaciones. </a:t>
            </a:r>
          </a:p>
          <a:p>
            <a:endParaRPr lang="es-ES" sz="2800" dirty="0" smtClean="0"/>
          </a:p>
          <a:p>
            <a:pPr marL="173038" marR="0" lvl="0" indent="-173038" algn="l" defTabSz="914400" rtl="0" eaLnBrk="1" fontAlgn="auto" latinLnBrk="0" hangingPunct="1">
              <a:lnSpc>
                <a:spcPct val="100000"/>
              </a:lnSpc>
              <a:spcBef>
                <a:spcPct val="20000"/>
              </a:spcBef>
              <a:spcAft>
                <a:spcPts val="0"/>
              </a:spcAft>
              <a:buClrTx/>
              <a:buSzTx/>
              <a:tabLst/>
              <a:defRPr/>
            </a:pPr>
            <a:endParaRPr kumimoji="0" lang="en-US" sz="2800" b="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Grp="1" noChangeArrowheads="1"/>
          </p:cNvSpPr>
          <p:nvPr>
            <p:ph type="title"/>
          </p:nvPr>
        </p:nvSpPr>
        <p:spPr/>
        <p:txBody>
          <a:bodyPr/>
          <a:lstStyle/>
          <a:p>
            <a:r>
              <a:rPr lang="en-US"/>
              <a:t>REST Example</a:t>
            </a:r>
          </a:p>
        </p:txBody>
      </p:sp>
      <p:sp>
        <p:nvSpPr>
          <p:cNvPr id="410628" name="Text Box 4"/>
          <p:cNvSpPr txBox="1">
            <a:spLocks noChangeArrowheads="1"/>
          </p:cNvSpPr>
          <p:nvPr/>
        </p:nvSpPr>
        <p:spPr bwMode="auto">
          <a:xfrm>
            <a:off x="152400" y="4572000"/>
            <a:ext cx="8839200" cy="366713"/>
          </a:xfrm>
          <a:prstGeom prst="rect">
            <a:avLst/>
          </a:prstGeom>
          <a:noFill/>
          <a:ln w="9525">
            <a:noFill/>
            <a:miter lim="800000"/>
            <a:headEnd/>
            <a:tailEnd/>
          </a:ln>
          <a:effectLst/>
        </p:spPr>
        <p:txBody>
          <a:bodyPr>
            <a:spAutoFit/>
          </a:bodyPr>
          <a:lstStyle/>
          <a:p>
            <a:pPr>
              <a:spcBef>
                <a:spcPct val="50000"/>
              </a:spcBef>
            </a:pPr>
            <a:endParaRPr lang="es-AR"/>
          </a:p>
        </p:txBody>
      </p:sp>
      <p:sp>
        <p:nvSpPr>
          <p:cNvPr id="410629" name="Rectangle 5"/>
          <p:cNvSpPr>
            <a:spLocks noChangeArrowheads="1"/>
          </p:cNvSpPr>
          <p:nvPr/>
        </p:nvSpPr>
        <p:spPr bwMode="auto">
          <a:xfrm>
            <a:off x="152400" y="4191000"/>
            <a:ext cx="8839200" cy="2209800"/>
          </a:xfrm>
          <a:prstGeom prst="rect">
            <a:avLst/>
          </a:prstGeom>
          <a:solidFill>
            <a:srgbClr val="C0C0C0">
              <a:alpha val="50000"/>
            </a:srgbClr>
          </a:solidFill>
          <a:ln w="9525">
            <a:solidFill>
              <a:schemeClr val="bg2"/>
            </a:solidFill>
            <a:prstDash val="dash"/>
            <a:miter lim="800000"/>
            <a:headEnd/>
            <a:tailEnd/>
          </a:ln>
          <a:effectLst/>
        </p:spPr>
        <p:txBody>
          <a:bodyPr wrap="none"/>
          <a:lstStyle/>
          <a:p>
            <a:r>
              <a:rPr lang="en-US" sz="1400" b="0" dirty="0">
                <a:latin typeface="Courier New" pitchFamily="49" charset="0"/>
              </a:rPr>
              <a:t>&lt;order&gt;</a:t>
            </a:r>
            <a:br>
              <a:rPr lang="en-US" sz="1400" b="0" dirty="0">
                <a:latin typeface="Courier New" pitchFamily="49" charset="0"/>
              </a:rPr>
            </a:br>
            <a:r>
              <a:rPr lang="en-US" sz="1400" b="0" dirty="0">
                <a:latin typeface="Courier New" pitchFamily="49" charset="0"/>
              </a:rPr>
              <a:t>	&lt;customer&gt;http://acme.com/customers/coyote&lt;/customer&gt;</a:t>
            </a:r>
          </a:p>
          <a:p>
            <a:r>
              <a:rPr lang="en-US" sz="1400" b="0" dirty="0">
                <a:latin typeface="Courier New" pitchFamily="49" charset="0"/>
              </a:rPr>
              <a:t>	&lt;status&gt;open&lt;/status&gt;</a:t>
            </a:r>
          </a:p>
          <a:p>
            <a:r>
              <a:rPr lang="en-US" sz="1400" b="0" dirty="0">
                <a:latin typeface="Courier New" pitchFamily="49" charset="0"/>
              </a:rPr>
              <a:t>	&lt;item </a:t>
            </a:r>
            <a:r>
              <a:rPr lang="en-US" sz="1400" dirty="0">
                <a:latin typeface="Courier New" pitchFamily="49" charset="0"/>
              </a:rPr>
              <a:t>quantity=</a:t>
            </a:r>
            <a:r>
              <a:rPr lang="en-US" sz="1400" b="1" dirty="0">
                <a:solidFill>
                  <a:srgbClr val="FF0000"/>
                </a:solidFill>
                <a:latin typeface="Courier New" pitchFamily="49" charset="0"/>
              </a:rPr>
              <a:t>"4"</a:t>
            </a:r>
            <a:r>
              <a:rPr lang="en-US" sz="1400" b="0" dirty="0">
                <a:latin typeface="Courier New" pitchFamily="49" charset="0"/>
              </a:rPr>
              <a:t>&gt;ACME Rocket&lt;/item&gt;</a:t>
            </a:r>
          </a:p>
          <a:p>
            <a:r>
              <a:rPr lang="en-US" sz="1400" b="0" dirty="0">
                <a:latin typeface="Courier New" pitchFamily="49" charset="0"/>
              </a:rPr>
              <a:t>&lt;/order&gt;</a:t>
            </a:r>
          </a:p>
        </p:txBody>
      </p:sp>
      <p:sp>
        <p:nvSpPr>
          <p:cNvPr id="410630" name="Text Box 6"/>
          <p:cNvSpPr txBox="1">
            <a:spLocks noChangeArrowheads="1"/>
          </p:cNvSpPr>
          <p:nvPr/>
        </p:nvSpPr>
        <p:spPr bwMode="auto">
          <a:xfrm>
            <a:off x="1524000" y="1219200"/>
            <a:ext cx="2203450" cy="366713"/>
          </a:xfrm>
          <a:prstGeom prst="rect">
            <a:avLst/>
          </a:prstGeom>
          <a:noFill/>
          <a:ln w="9525">
            <a:noFill/>
            <a:miter lim="800000"/>
            <a:headEnd/>
            <a:tailEnd/>
          </a:ln>
          <a:effectLst/>
        </p:spPr>
        <p:txBody>
          <a:bodyPr wrap="none">
            <a:spAutoFit/>
          </a:bodyPr>
          <a:lstStyle/>
          <a:p>
            <a:r>
              <a:rPr lang="en-US">
                <a:solidFill>
                  <a:srgbClr val="B3B3B3"/>
                </a:solidFill>
              </a:rPr>
              <a:t>/customers/coyote</a:t>
            </a:r>
          </a:p>
        </p:txBody>
      </p:sp>
      <p:sp>
        <p:nvSpPr>
          <p:cNvPr id="410631" name="Text Box 7"/>
          <p:cNvSpPr txBox="1">
            <a:spLocks noChangeArrowheads="1"/>
          </p:cNvSpPr>
          <p:nvPr/>
        </p:nvSpPr>
        <p:spPr bwMode="auto">
          <a:xfrm>
            <a:off x="3725863" y="1219200"/>
            <a:ext cx="2979737" cy="366713"/>
          </a:xfrm>
          <a:prstGeom prst="rect">
            <a:avLst/>
          </a:prstGeom>
          <a:noFill/>
          <a:ln w="9525">
            <a:noFill/>
            <a:miter lim="800000"/>
            <a:headEnd/>
            <a:tailEnd/>
          </a:ln>
          <a:effectLst/>
        </p:spPr>
        <p:txBody>
          <a:bodyPr wrap="none">
            <a:spAutoFit/>
          </a:bodyPr>
          <a:lstStyle/>
          <a:p>
            <a:r>
              <a:rPr lang="en-US">
                <a:solidFill>
                  <a:srgbClr val="B3B3B3"/>
                </a:solidFill>
              </a:rPr>
              <a:t>/customers/coyote/orders</a:t>
            </a:r>
          </a:p>
        </p:txBody>
      </p:sp>
      <p:sp>
        <p:nvSpPr>
          <p:cNvPr id="410632" name="Text Box 8"/>
          <p:cNvSpPr txBox="1">
            <a:spLocks noChangeArrowheads="1"/>
          </p:cNvSpPr>
          <p:nvPr/>
        </p:nvSpPr>
        <p:spPr bwMode="auto">
          <a:xfrm>
            <a:off x="6697663" y="1219200"/>
            <a:ext cx="1531937" cy="366713"/>
          </a:xfrm>
          <a:prstGeom prst="rect">
            <a:avLst/>
          </a:prstGeom>
          <a:noFill/>
          <a:ln w="9525">
            <a:noFill/>
            <a:miter lim="800000"/>
            <a:headEnd/>
            <a:tailEnd/>
          </a:ln>
          <a:effectLst/>
        </p:spPr>
        <p:txBody>
          <a:bodyPr wrap="none">
            <a:spAutoFit/>
          </a:bodyPr>
          <a:lstStyle/>
          <a:p>
            <a:r>
              <a:rPr lang="en-US"/>
              <a:t>/orders/1234</a:t>
            </a:r>
          </a:p>
        </p:txBody>
      </p:sp>
      <p:sp>
        <p:nvSpPr>
          <p:cNvPr id="410633" name="Line 9"/>
          <p:cNvSpPr>
            <a:spLocks noChangeShapeType="1"/>
          </p:cNvSpPr>
          <p:nvPr/>
        </p:nvSpPr>
        <p:spPr bwMode="auto">
          <a:xfrm>
            <a:off x="906463" y="1676400"/>
            <a:ext cx="0" cy="2362200"/>
          </a:xfrm>
          <a:prstGeom prst="line">
            <a:avLst/>
          </a:prstGeom>
          <a:noFill/>
          <a:ln w="28575">
            <a:solidFill>
              <a:schemeClr val="tx1"/>
            </a:solidFill>
            <a:round/>
            <a:headEnd/>
            <a:tailEnd/>
          </a:ln>
          <a:effectLst/>
        </p:spPr>
        <p:txBody>
          <a:bodyPr wrap="none" anchor="ctr"/>
          <a:lstStyle/>
          <a:p>
            <a:endParaRPr lang="es-AR"/>
          </a:p>
        </p:txBody>
      </p:sp>
      <p:sp>
        <p:nvSpPr>
          <p:cNvPr id="410634" name="Line 10"/>
          <p:cNvSpPr>
            <a:spLocks noChangeShapeType="1"/>
          </p:cNvSpPr>
          <p:nvPr/>
        </p:nvSpPr>
        <p:spPr bwMode="auto">
          <a:xfrm>
            <a:off x="2582863" y="1676400"/>
            <a:ext cx="0" cy="2362200"/>
          </a:xfrm>
          <a:prstGeom prst="line">
            <a:avLst/>
          </a:prstGeom>
          <a:noFill/>
          <a:ln w="28575">
            <a:solidFill>
              <a:srgbClr val="B3B3B3"/>
            </a:solidFill>
            <a:round/>
            <a:headEnd/>
            <a:tailEnd/>
          </a:ln>
          <a:effectLst/>
        </p:spPr>
        <p:txBody>
          <a:bodyPr wrap="none" anchor="ctr"/>
          <a:lstStyle/>
          <a:p>
            <a:endParaRPr lang="es-AR"/>
          </a:p>
        </p:txBody>
      </p:sp>
      <p:sp>
        <p:nvSpPr>
          <p:cNvPr id="410635" name="Line 11"/>
          <p:cNvSpPr>
            <a:spLocks noChangeShapeType="1"/>
          </p:cNvSpPr>
          <p:nvPr/>
        </p:nvSpPr>
        <p:spPr bwMode="auto">
          <a:xfrm>
            <a:off x="5097463" y="1676400"/>
            <a:ext cx="0" cy="2362200"/>
          </a:xfrm>
          <a:prstGeom prst="line">
            <a:avLst/>
          </a:prstGeom>
          <a:noFill/>
          <a:ln w="28575">
            <a:solidFill>
              <a:srgbClr val="B3B3B3"/>
            </a:solidFill>
            <a:round/>
            <a:headEnd/>
            <a:tailEnd/>
          </a:ln>
          <a:effectLst/>
        </p:spPr>
        <p:txBody>
          <a:bodyPr wrap="none" anchor="ctr"/>
          <a:lstStyle/>
          <a:p>
            <a:endParaRPr lang="es-AR"/>
          </a:p>
        </p:txBody>
      </p:sp>
      <p:sp>
        <p:nvSpPr>
          <p:cNvPr id="410636" name="Line 12"/>
          <p:cNvSpPr>
            <a:spLocks noChangeShapeType="1"/>
          </p:cNvSpPr>
          <p:nvPr/>
        </p:nvSpPr>
        <p:spPr bwMode="auto">
          <a:xfrm>
            <a:off x="7459663" y="1676400"/>
            <a:ext cx="0" cy="2362200"/>
          </a:xfrm>
          <a:prstGeom prst="line">
            <a:avLst/>
          </a:prstGeom>
          <a:noFill/>
          <a:ln w="28575">
            <a:solidFill>
              <a:schemeClr val="tx1"/>
            </a:solidFill>
            <a:round/>
            <a:headEnd/>
            <a:tailEnd/>
          </a:ln>
          <a:effectLst/>
        </p:spPr>
        <p:txBody>
          <a:bodyPr wrap="none" anchor="ctr"/>
          <a:lstStyle/>
          <a:p>
            <a:endParaRPr lang="es-AR"/>
          </a:p>
        </p:txBody>
      </p:sp>
      <p:sp>
        <p:nvSpPr>
          <p:cNvPr id="410637" name="Line 13"/>
          <p:cNvSpPr>
            <a:spLocks noChangeShapeType="1"/>
          </p:cNvSpPr>
          <p:nvPr/>
        </p:nvSpPr>
        <p:spPr bwMode="auto">
          <a:xfrm>
            <a:off x="906463" y="1981200"/>
            <a:ext cx="1676400" cy="0"/>
          </a:xfrm>
          <a:prstGeom prst="line">
            <a:avLst/>
          </a:prstGeom>
          <a:noFill/>
          <a:ln w="9525">
            <a:solidFill>
              <a:srgbClr val="B3B3B3"/>
            </a:solidFill>
            <a:round/>
            <a:headEnd/>
            <a:tailEnd type="triangle" w="med" len="med"/>
          </a:ln>
          <a:effectLst/>
        </p:spPr>
        <p:txBody>
          <a:bodyPr wrap="none" anchor="ctr"/>
          <a:lstStyle/>
          <a:p>
            <a:endParaRPr lang="es-AR"/>
          </a:p>
        </p:txBody>
      </p:sp>
      <p:sp>
        <p:nvSpPr>
          <p:cNvPr id="410638" name="Text Box 14"/>
          <p:cNvSpPr txBox="1">
            <a:spLocks noChangeArrowheads="1"/>
          </p:cNvSpPr>
          <p:nvPr/>
        </p:nvSpPr>
        <p:spPr bwMode="auto">
          <a:xfrm>
            <a:off x="1439863" y="1752600"/>
            <a:ext cx="549275" cy="304800"/>
          </a:xfrm>
          <a:prstGeom prst="rect">
            <a:avLst/>
          </a:prstGeom>
          <a:noFill/>
          <a:ln w="9525">
            <a:noFill/>
            <a:miter lim="800000"/>
            <a:headEnd/>
            <a:tailEnd/>
          </a:ln>
          <a:effectLst/>
        </p:spPr>
        <p:txBody>
          <a:bodyPr wrap="none">
            <a:spAutoFit/>
          </a:bodyPr>
          <a:lstStyle/>
          <a:p>
            <a:r>
              <a:rPr lang="en-US" sz="1400">
                <a:solidFill>
                  <a:srgbClr val="B3B3B3"/>
                </a:solidFill>
              </a:rPr>
              <a:t>GET</a:t>
            </a:r>
          </a:p>
        </p:txBody>
      </p:sp>
      <p:sp>
        <p:nvSpPr>
          <p:cNvPr id="410639" name="Line 15"/>
          <p:cNvSpPr>
            <a:spLocks noChangeShapeType="1"/>
          </p:cNvSpPr>
          <p:nvPr/>
        </p:nvSpPr>
        <p:spPr bwMode="auto">
          <a:xfrm flipH="1">
            <a:off x="906463" y="2209800"/>
            <a:ext cx="1676400" cy="0"/>
          </a:xfrm>
          <a:prstGeom prst="line">
            <a:avLst/>
          </a:prstGeom>
          <a:noFill/>
          <a:ln w="9525">
            <a:solidFill>
              <a:srgbClr val="B3B3B3"/>
            </a:solidFill>
            <a:round/>
            <a:headEnd/>
            <a:tailEnd type="triangle" w="med" len="med"/>
          </a:ln>
          <a:effectLst/>
        </p:spPr>
        <p:txBody>
          <a:bodyPr wrap="none" anchor="ctr"/>
          <a:lstStyle/>
          <a:p>
            <a:endParaRPr lang="es-AR"/>
          </a:p>
        </p:txBody>
      </p:sp>
      <p:sp>
        <p:nvSpPr>
          <p:cNvPr id="410640" name="Line 16"/>
          <p:cNvSpPr>
            <a:spLocks noChangeShapeType="1"/>
          </p:cNvSpPr>
          <p:nvPr/>
        </p:nvSpPr>
        <p:spPr bwMode="auto">
          <a:xfrm>
            <a:off x="906463" y="2514600"/>
            <a:ext cx="4191000" cy="0"/>
          </a:xfrm>
          <a:prstGeom prst="line">
            <a:avLst/>
          </a:prstGeom>
          <a:noFill/>
          <a:ln w="9525">
            <a:solidFill>
              <a:srgbClr val="B3B3B3"/>
            </a:solidFill>
            <a:round/>
            <a:headEnd/>
            <a:tailEnd type="triangle" w="med" len="med"/>
          </a:ln>
          <a:effectLst/>
        </p:spPr>
        <p:txBody>
          <a:bodyPr wrap="none" anchor="ctr"/>
          <a:lstStyle/>
          <a:p>
            <a:endParaRPr lang="es-AR"/>
          </a:p>
        </p:txBody>
      </p:sp>
      <p:sp>
        <p:nvSpPr>
          <p:cNvPr id="410641" name="Line 17"/>
          <p:cNvSpPr>
            <a:spLocks noChangeShapeType="1"/>
          </p:cNvSpPr>
          <p:nvPr/>
        </p:nvSpPr>
        <p:spPr bwMode="auto">
          <a:xfrm flipH="1">
            <a:off x="906463" y="2743200"/>
            <a:ext cx="4191000" cy="0"/>
          </a:xfrm>
          <a:prstGeom prst="line">
            <a:avLst/>
          </a:prstGeom>
          <a:noFill/>
          <a:ln w="9525">
            <a:solidFill>
              <a:srgbClr val="B3B3B3"/>
            </a:solidFill>
            <a:round/>
            <a:headEnd/>
            <a:tailEnd type="triangle" w="med" len="med"/>
          </a:ln>
          <a:effectLst/>
        </p:spPr>
        <p:txBody>
          <a:bodyPr wrap="none" anchor="ctr"/>
          <a:lstStyle/>
          <a:p>
            <a:endParaRPr lang="es-AR"/>
          </a:p>
        </p:txBody>
      </p:sp>
      <p:sp>
        <p:nvSpPr>
          <p:cNvPr id="410642" name="Line 18"/>
          <p:cNvSpPr>
            <a:spLocks noChangeShapeType="1"/>
          </p:cNvSpPr>
          <p:nvPr/>
        </p:nvSpPr>
        <p:spPr bwMode="auto">
          <a:xfrm>
            <a:off x="906463" y="3048000"/>
            <a:ext cx="6553200" cy="0"/>
          </a:xfrm>
          <a:prstGeom prst="line">
            <a:avLst/>
          </a:prstGeom>
          <a:noFill/>
          <a:ln w="9525">
            <a:solidFill>
              <a:srgbClr val="B3B3B3"/>
            </a:solidFill>
            <a:round/>
            <a:headEnd/>
            <a:tailEnd type="triangle" w="med" len="med"/>
          </a:ln>
          <a:effectLst/>
        </p:spPr>
        <p:txBody>
          <a:bodyPr wrap="none" anchor="ctr"/>
          <a:lstStyle/>
          <a:p>
            <a:endParaRPr lang="es-AR"/>
          </a:p>
        </p:txBody>
      </p:sp>
      <p:sp>
        <p:nvSpPr>
          <p:cNvPr id="410643" name="Line 19"/>
          <p:cNvSpPr>
            <a:spLocks noChangeShapeType="1"/>
          </p:cNvSpPr>
          <p:nvPr/>
        </p:nvSpPr>
        <p:spPr bwMode="auto">
          <a:xfrm flipH="1">
            <a:off x="906463" y="3276600"/>
            <a:ext cx="6553200" cy="0"/>
          </a:xfrm>
          <a:prstGeom prst="line">
            <a:avLst/>
          </a:prstGeom>
          <a:noFill/>
          <a:ln w="9525">
            <a:solidFill>
              <a:srgbClr val="B3B3B3"/>
            </a:solidFill>
            <a:round/>
            <a:headEnd/>
            <a:tailEnd type="triangle" w="med" len="med"/>
          </a:ln>
          <a:effectLst/>
        </p:spPr>
        <p:txBody>
          <a:bodyPr wrap="none" anchor="ctr"/>
          <a:lstStyle/>
          <a:p>
            <a:endParaRPr lang="es-AR"/>
          </a:p>
        </p:txBody>
      </p:sp>
      <p:sp>
        <p:nvSpPr>
          <p:cNvPr id="410644" name="Text Box 20"/>
          <p:cNvSpPr txBox="1">
            <a:spLocks noChangeArrowheads="1"/>
          </p:cNvSpPr>
          <p:nvPr/>
        </p:nvSpPr>
        <p:spPr bwMode="auto">
          <a:xfrm>
            <a:off x="3573463" y="2286000"/>
            <a:ext cx="549275" cy="304800"/>
          </a:xfrm>
          <a:prstGeom prst="rect">
            <a:avLst/>
          </a:prstGeom>
          <a:noFill/>
          <a:ln w="9525">
            <a:noFill/>
            <a:miter lim="800000"/>
            <a:headEnd/>
            <a:tailEnd/>
          </a:ln>
          <a:effectLst/>
        </p:spPr>
        <p:txBody>
          <a:bodyPr wrap="none">
            <a:spAutoFit/>
          </a:bodyPr>
          <a:lstStyle/>
          <a:p>
            <a:r>
              <a:rPr lang="en-US" sz="1400">
                <a:solidFill>
                  <a:srgbClr val="B3B3B3"/>
                </a:solidFill>
              </a:rPr>
              <a:t>GET</a:t>
            </a:r>
          </a:p>
        </p:txBody>
      </p:sp>
      <p:sp>
        <p:nvSpPr>
          <p:cNvPr id="410645" name="Text Box 21"/>
          <p:cNvSpPr txBox="1">
            <a:spLocks noChangeArrowheads="1"/>
          </p:cNvSpPr>
          <p:nvPr/>
        </p:nvSpPr>
        <p:spPr bwMode="auto">
          <a:xfrm>
            <a:off x="6072188" y="2819400"/>
            <a:ext cx="549275" cy="304800"/>
          </a:xfrm>
          <a:prstGeom prst="rect">
            <a:avLst/>
          </a:prstGeom>
          <a:noFill/>
          <a:ln w="9525">
            <a:noFill/>
            <a:miter lim="800000"/>
            <a:headEnd/>
            <a:tailEnd/>
          </a:ln>
          <a:effectLst/>
        </p:spPr>
        <p:txBody>
          <a:bodyPr wrap="none">
            <a:spAutoFit/>
          </a:bodyPr>
          <a:lstStyle/>
          <a:p>
            <a:r>
              <a:rPr lang="en-US" sz="1400">
                <a:solidFill>
                  <a:srgbClr val="B3B3B3"/>
                </a:solidFill>
              </a:rPr>
              <a:t>GET</a:t>
            </a:r>
          </a:p>
        </p:txBody>
      </p:sp>
      <p:sp>
        <p:nvSpPr>
          <p:cNvPr id="410646" name="Line 22"/>
          <p:cNvSpPr>
            <a:spLocks noChangeShapeType="1"/>
          </p:cNvSpPr>
          <p:nvPr/>
        </p:nvSpPr>
        <p:spPr bwMode="auto">
          <a:xfrm>
            <a:off x="906463" y="3581400"/>
            <a:ext cx="6553200" cy="0"/>
          </a:xfrm>
          <a:prstGeom prst="line">
            <a:avLst/>
          </a:prstGeom>
          <a:noFill/>
          <a:ln w="9525">
            <a:solidFill>
              <a:schemeClr val="tx1"/>
            </a:solidFill>
            <a:round/>
            <a:headEnd/>
            <a:tailEnd type="triangle" w="med" len="med"/>
          </a:ln>
          <a:effectLst/>
        </p:spPr>
        <p:txBody>
          <a:bodyPr wrap="none" anchor="ctr"/>
          <a:lstStyle/>
          <a:p>
            <a:endParaRPr lang="es-AR"/>
          </a:p>
        </p:txBody>
      </p:sp>
      <p:sp>
        <p:nvSpPr>
          <p:cNvPr id="410647" name="Line 23"/>
          <p:cNvSpPr>
            <a:spLocks noChangeShapeType="1"/>
          </p:cNvSpPr>
          <p:nvPr/>
        </p:nvSpPr>
        <p:spPr bwMode="auto">
          <a:xfrm flipH="1">
            <a:off x="906463" y="3810000"/>
            <a:ext cx="6553200" cy="0"/>
          </a:xfrm>
          <a:prstGeom prst="line">
            <a:avLst/>
          </a:prstGeom>
          <a:noFill/>
          <a:ln w="9525">
            <a:solidFill>
              <a:schemeClr val="tx1"/>
            </a:solidFill>
            <a:round/>
            <a:headEnd/>
            <a:tailEnd type="triangle" w="med" len="med"/>
          </a:ln>
          <a:effectLst/>
        </p:spPr>
        <p:txBody>
          <a:bodyPr wrap="none" anchor="ctr"/>
          <a:lstStyle/>
          <a:p>
            <a:endParaRPr lang="es-AR"/>
          </a:p>
        </p:txBody>
      </p:sp>
      <p:sp>
        <p:nvSpPr>
          <p:cNvPr id="410648" name="Text Box 24"/>
          <p:cNvSpPr txBox="1">
            <a:spLocks noChangeArrowheads="1"/>
          </p:cNvSpPr>
          <p:nvPr/>
        </p:nvSpPr>
        <p:spPr bwMode="auto">
          <a:xfrm>
            <a:off x="6089650" y="3352800"/>
            <a:ext cx="539750" cy="304800"/>
          </a:xfrm>
          <a:prstGeom prst="rect">
            <a:avLst/>
          </a:prstGeom>
          <a:noFill/>
          <a:ln w="9525">
            <a:noFill/>
            <a:miter lim="800000"/>
            <a:headEnd/>
            <a:tailEnd/>
          </a:ln>
          <a:effectLst/>
        </p:spPr>
        <p:txBody>
          <a:bodyPr wrap="none">
            <a:spAutoFit/>
          </a:bodyPr>
          <a:lstStyle/>
          <a:p>
            <a:r>
              <a:rPr lang="en-US" sz="1400"/>
              <a:t>PUT</a:t>
            </a:r>
          </a:p>
        </p:txBody>
      </p:sp>
      <p:pic>
        <p:nvPicPr>
          <p:cNvPr id="410649" name="Picture 25" descr="Coyote2"/>
          <p:cNvPicPr>
            <a:picLocks noChangeAspect="1" noChangeArrowheads="1"/>
          </p:cNvPicPr>
          <p:nvPr/>
        </p:nvPicPr>
        <p:blipFill>
          <a:blip r:embed="rId3" cstate="print"/>
          <a:srcRect/>
          <a:stretch>
            <a:fillRect/>
          </a:stretch>
        </p:blipFill>
        <p:spPr bwMode="auto">
          <a:xfrm>
            <a:off x="533400" y="762000"/>
            <a:ext cx="642938" cy="1003300"/>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p:cNvSpPr>
            <a:spLocks noGrp="1" noChangeArrowheads="1"/>
          </p:cNvSpPr>
          <p:nvPr>
            <p:ph type="title"/>
          </p:nvPr>
        </p:nvSpPr>
        <p:spPr/>
        <p:txBody>
          <a:bodyPr/>
          <a:lstStyle/>
          <a:p>
            <a:r>
              <a:rPr lang="en-US" dirty="0"/>
              <a:t>REST </a:t>
            </a:r>
            <a:r>
              <a:rPr lang="en-US" dirty="0" smtClean="0"/>
              <a:t>by Example</a:t>
            </a:r>
            <a:endParaRPr lang="en-US" dirty="0"/>
          </a:p>
        </p:txBody>
      </p:sp>
      <p:sp>
        <p:nvSpPr>
          <p:cNvPr id="411652" name="Text Box 4"/>
          <p:cNvSpPr txBox="1">
            <a:spLocks noChangeArrowheads="1"/>
          </p:cNvSpPr>
          <p:nvPr/>
        </p:nvSpPr>
        <p:spPr bwMode="auto">
          <a:xfrm>
            <a:off x="152400" y="4572000"/>
            <a:ext cx="8839200" cy="366713"/>
          </a:xfrm>
          <a:prstGeom prst="rect">
            <a:avLst/>
          </a:prstGeom>
          <a:noFill/>
          <a:ln w="9525">
            <a:noFill/>
            <a:miter lim="800000"/>
            <a:headEnd/>
            <a:tailEnd/>
          </a:ln>
          <a:effectLst/>
        </p:spPr>
        <p:txBody>
          <a:bodyPr>
            <a:spAutoFit/>
          </a:bodyPr>
          <a:lstStyle/>
          <a:p>
            <a:pPr>
              <a:spcBef>
                <a:spcPct val="50000"/>
              </a:spcBef>
            </a:pPr>
            <a:endParaRPr lang="es-AR"/>
          </a:p>
        </p:txBody>
      </p:sp>
      <p:sp>
        <p:nvSpPr>
          <p:cNvPr id="411654" name="Text Box 6"/>
          <p:cNvSpPr txBox="1">
            <a:spLocks noChangeArrowheads="1"/>
          </p:cNvSpPr>
          <p:nvPr/>
        </p:nvSpPr>
        <p:spPr bwMode="auto">
          <a:xfrm>
            <a:off x="1776386" y="2324112"/>
            <a:ext cx="2203450" cy="366713"/>
          </a:xfrm>
          <a:prstGeom prst="rect">
            <a:avLst/>
          </a:prstGeom>
          <a:noFill/>
          <a:ln w="9525">
            <a:noFill/>
            <a:miter lim="800000"/>
            <a:headEnd/>
            <a:tailEnd/>
          </a:ln>
          <a:effectLst/>
        </p:spPr>
        <p:txBody>
          <a:bodyPr wrap="none">
            <a:spAutoFit/>
          </a:bodyPr>
          <a:lstStyle/>
          <a:p>
            <a:r>
              <a:rPr lang="en-US"/>
              <a:t>/customers/coyote</a:t>
            </a:r>
          </a:p>
        </p:txBody>
      </p:sp>
      <p:sp>
        <p:nvSpPr>
          <p:cNvPr id="411655" name="Text Box 7"/>
          <p:cNvSpPr txBox="1">
            <a:spLocks noChangeArrowheads="1"/>
          </p:cNvSpPr>
          <p:nvPr/>
        </p:nvSpPr>
        <p:spPr bwMode="auto">
          <a:xfrm>
            <a:off x="3978249" y="2324112"/>
            <a:ext cx="2979737" cy="366713"/>
          </a:xfrm>
          <a:prstGeom prst="rect">
            <a:avLst/>
          </a:prstGeom>
          <a:noFill/>
          <a:ln w="9525">
            <a:noFill/>
            <a:miter lim="800000"/>
            <a:headEnd/>
            <a:tailEnd/>
          </a:ln>
          <a:effectLst/>
        </p:spPr>
        <p:txBody>
          <a:bodyPr wrap="none">
            <a:spAutoFit/>
          </a:bodyPr>
          <a:lstStyle/>
          <a:p>
            <a:r>
              <a:rPr lang="en-US"/>
              <a:t>/customers/coyote/orders</a:t>
            </a:r>
          </a:p>
        </p:txBody>
      </p:sp>
      <p:sp>
        <p:nvSpPr>
          <p:cNvPr id="411656" name="Text Box 8"/>
          <p:cNvSpPr txBox="1">
            <a:spLocks noChangeArrowheads="1"/>
          </p:cNvSpPr>
          <p:nvPr/>
        </p:nvSpPr>
        <p:spPr bwMode="auto">
          <a:xfrm>
            <a:off x="6950049" y="2324112"/>
            <a:ext cx="1531937" cy="366713"/>
          </a:xfrm>
          <a:prstGeom prst="rect">
            <a:avLst/>
          </a:prstGeom>
          <a:noFill/>
          <a:ln w="9525">
            <a:noFill/>
            <a:miter lim="800000"/>
            <a:headEnd/>
            <a:tailEnd/>
          </a:ln>
          <a:effectLst/>
        </p:spPr>
        <p:txBody>
          <a:bodyPr wrap="none">
            <a:spAutoFit/>
          </a:bodyPr>
          <a:lstStyle/>
          <a:p>
            <a:r>
              <a:rPr lang="en-US"/>
              <a:t>/orders/1234</a:t>
            </a:r>
          </a:p>
        </p:txBody>
      </p:sp>
      <p:sp>
        <p:nvSpPr>
          <p:cNvPr id="411657" name="Line 9"/>
          <p:cNvSpPr>
            <a:spLocks noChangeShapeType="1"/>
          </p:cNvSpPr>
          <p:nvPr/>
        </p:nvSpPr>
        <p:spPr bwMode="auto">
          <a:xfrm>
            <a:off x="1158849" y="2781312"/>
            <a:ext cx="0" cy="2362200"/>
          </a:xfrm>
          <a:prstGeom prst="line">
            <a:avLst/>
          </a:prstGeom>
          <a:noFill/>
          <a:ln w="28575">
            <a:solidFill>
              <a:schemeClr val="tx1"/>
            </a:solidFill>
            <a:round/>
            <a:headEnd/>
            <a:tailEnd/>
          </a:ln>
          <a:effectLst/>
        </p:spPr>
        <p:txBody>
          <a:bodyPr wrap="none" anchor="ctr"/>
          <a:lstStyle/>
          <a:p>
            <a:endParaRPr lang="es-AR"/>
          </a:p>
        </p:txBody>
      </p:sp>
      <p:sp>
        <p:nvSpPr>
          <p:cNvPr id="411658" name="Line 10"/>
          <p:cNvSpPr>
            <a:spLocks noChangeShapeType="1"/>
          </p:cNvSpPr>
          <p:nvPr/>
        </p:nvSpPr>
        <p:spPr bwMode="auto">
          <a:xfrm>
            <a:off x="2835249" y="2781312"/>
            <a:ext cx="0" cy="2362200"/>
          </a:xfrm>
          <a:prstGeom prst="line">
            <a:avLst/>
          </a:prstGeom>
          <a:noFill/>
          <a:ln w="28575">
            <a:solidFill>
              <a:schemeClr val="tx1"/>
            </a:solidFill>
            <a:round/>
            <a:headEnd/>
            <a:tailEnd/>
          </a:ln>
          <a:effectLst/>
        </p:spPr>
        <p:txBody>
          <a:bodyPr wrap="none" anchor="ctr"/>
          <a:lstStyle/>
          <a:p>
            <a:endParaRPr lang="es-AR"/>
          </a:p>
        </p:txBody>
      </p:sp>
      <p:sp>
        <p:nvSpPr>
          <p:cNvPr id="411659" name="Line 11"/>
          <p:cNvSpPr>
            <a:spLocks noChangeShapeType="1"/>
          </p:cNvSpPr>
          <p:nvPr/>
        </p:nvSpPr>
        <p:spPr bwMode="auto">
          <a:xfrm>
            <a:off x="5349849" y="2781312"/>
            <a:ext cx="0" cy="2362200"/>
          </a:xfrm>
          <a:prstGeom prst="line">
            <a:avLst/>
          </a:prstGeom>
          <a:noFill/>
          <a:ln w="28575">
            <a:solidFill>
              <a:schemeClr val="tx1"/>
            </a:solidFill>
            <a:round/>
            <a:headEnd/>
            <a:tailEnd/>
          </a:ln>
          <a:effectLst/>
        </p:spPr>
        <p:txBody>
          <a:bodyPr wrap="none" anchor="ctr"/>
          <a:lstStyle/>
          <a:p>
            <a:endParaRPr lang="es-AR"/>
          </a:p>
        </p:txBody>
      </p:sp>
      <p:sp>
        <p:nvSpPr>
          <p:cNvPr id="411660" name="Line 12"/>
          <p:cNvSpPr>
            <a:spLocks noChangeShapeType="1"/>
          </p:cNvSpPr>
          <p:nvPr/>
        </p:nvSpPr>
        <p:spPr bwMode="auto">
          <a:xfrm>
            <a:off x="7712049" y="2781312"/>
            <a:ext cx="0" cy="2362200"/>
          </a:xfrm>
          <a:prstGeom prst="line">
            <a:avLst/>
          </a:prstGeom>
          <a:noFill/>
          <a:ln w="28575">
            <a:solidFill>
              <a:schemeClr val="tx1"/>
            </a:solidFill>
            <a:round/>
            <a:headEnd/>
            <a:tailEnd/>
          </a:ln>
          <a:effectLst/>
        </p:spPr>
        <p:txBody>
          <a:bodyPr wrap="none" anchor="ctr"/>
          <a:lstStyle/>
          <a:p>
            <a:endParaRPr lang="es-AR"/>
          </a:p>
        </p:txBody>
      </p:sp>
      <p:sp>
        <p:nvSpPr>
          <p:cNvPr id="411661" name="Line 13"/>
          <p:cNvSpPr>
            <a:spLocks noChangeShapeType="1"/>
          </p:cNvSpPr>
          <p:nvPr/>
        </p:nvSpPr>
        <p:spPr bwMode="auto">
          <a:xfrm>
            <a:off x="1158849" y="3086112"/>
            <a:ext cx="1676400" cy="0"/>
          </a:xfrm>
          <a:prstGeom prst="line">
            <a:avLst/>
          </a:prstGeom>
          <a:noFill/>
          <a:ln w="9525">
            <a:solidFill>
              <a:schemeClr val="tx1"/>
            </a:solidFill>
            <a:round/>
            <a:headEnd/>
            <a:tailEnd type="triangle" w="med" len="med"/>
          </a:ln>
          <a:effectLst/>
        </p:spPr>
        <p:txBody>
          <a:bodyPr wrap="none" anchor="ctr"/>
          <a:lstStyle/>
          <a:p>
            <a:endParaRPr lang="es-AR"/>
          </a:p>
        </p:txBody>
      </p:sp>
      <p:sp>
        <p:nvSpPr>
          <p:cNvPr id="411662" name="Text Box 14"/>
          <p:cNvSpPr txBox="1">
            <a:spLocks noChangeArrowheads="1"/>
          </p:cNvSpPr>
          <p:nvPr/>
        </p:nvSpPr>
        <p:spPr bwMode="auto">
          <a:xfrm>
            <a:off x="1692249" y="2857512"/>
            <a:ext cx="549275" cy="304800"/>
          </a:xfrm>
          <a:prstGeom prst="rect">
            <a:avLst/>
          </a:prstGeom>
          <a:noFill/>
          <a:ln w="9525">
            <a:noFill/>
            <a:miter lim="800000"/>
            <a:headEnd/>
            <a:tailEnd/>
          </a:ln>
          <a:effectLst/>
        </p:spPr>
        <p:txBody>
          <a:bodyPr wrap="none">
            <a:spAutoFit/>
          </a:bodyPr>
          <a:lstStyle/>
          <a:p>
            <a:r>
              <a:rPr lang="en-US" sz="1400"/>
              <a:t>GET</a:t>
            </a:r>
          </a:p>
        </p:txBody>
      </p:sp>
      <p:sp>
        <p:nvSpPr>
          <p:cNvPr id="411663" name="Line 15"/>
          <p:cNvSpPr>
            <a:spLocks noChangeShapeType="1"/>
          </p:cNvSpPr>
          <p:nvPr/>
        </p:nvSpPr>
        <p:spPr bwMode="auto">
          <a:xfrm flipH="1">
            <a:off x="1158849" y="3314712"/>
            <a:ext cx="1676400" cy="0"/>
          </a:xfrm>
          <a:prstGeom prst="line">
            <a:avLst/>
          </a:prstGeom>
          <a:noFill/>
          <a:ln w="9525">
            <a:solidFill>
              <a:schemeClr val="tx1"/>
            </a:solidFill>
            <a:round/>
            <a:headEnd/>
            <a:tailEnd type="triangle" w="med" len="med"/>
          </a:ln>
          <a:effectLst/>
        </p:spPr>
        <p:txBody>
          <a:bodyPr wrap="none" anchor="ctr"/>
          <a:lstStyle/>
          <a:p>
            <a:endParaRPr lang="es-AR"/>
          </a:p>
        </p:txBody>
      </p:sp>
      <p:sp>
        <p:nvSpPr>
          <p:cNvPr id="411664" name="Line 16"/>
          <p:cNvSpPr>
            <a:spLocks noChangeShapeType="1"/>
          </p:cNvSpPr>
          <p:nvPr/>
        </p:nvSpPr>
        <p:spPr bwMode="auto">
          <a:xfrm>
            <a:off x="1158849" y="3619512"/>
            <a:ext cx="4191000" cy="0"/>
          </a:xfrm>
          <a:prstGeom prst="line">
            <a:avLst/>
          </a:prstGeom>
          <a:noFill/>
          <a:ln w="9525">
            <a:solidFill>
              <a:schemeClr val="tx1"/>
            </a:solidFill>
            <a:round/>
            <a:headEnd/>
            <a:tailEnd type="triangle" w="med" len="med"/>
          </a:ln>
          <a:effectLst/>
        </p:spPr>
        <p:txBody>
          <a:bodyPr wrap="none" anchor="ctr"/>
          <a:lstStyle/>
          <a:p>
            <a:endParaRPr lang="es-AR"/>
          </a:p>
        </p:txBody>
      </p:sp>
      <p:sp>
        <p:nvSpPr>
          <p:cNvPr id="411665" name="Line 17"/>
          <p:cNvSpPr>
            <a:spLocks noChangeShapeType="1"/>
          </p:cNvSpPr>
          <p:nvPr/>
        </p:nvSpPr>
        <p:spPr bwMode="auto">
          <a:xfrm flipH="1">
            <a:off x="1158849" y="3848112"/>
            <a:ext cx="4191000" cy="0"/>
          </a:xfrm>
          <a:prstGeom prst="line">
            <a:avLst/>
          </a:prstGeom>
          <a:noFill/>
          <a:ln w="9525">
            <a:solidFill>
              <a:schemeClr val="tx1"/>
            </a:solidFill>
            <a:round/>
            <a:headEnd/>
            <a:tailEnd type="triangle" w="med" len="med"/>
          </a:ln>
          <a:effectLst/>
        </p:spPr>
        <p:txBody>
          <a:bodyPr wrap="none" anchor="ctr"/>
          <a:lstStyle/>
          <a:p>
            <a:endParaRPr lang="es-AR"/>
          </a:p>
        </p:txBody>
      </p:sp>
      <p:sp>
        <p:nvSpPr>
          <p:cNvPr id="411666" name="Line 18"/>
          <p:cNvSpPr>
            <a:spLocks noChangeShapeType="1"/>
          </p:cNvSpPr>
          <p:nvPr/>
        </p:nvSpPr>
        <p:spPr bwMode="auto">
          <a:xfrm>
            <a:off x="1158849" y="4152912"/>
            <a:ext cx="6553200" cy="0"/>
          </a:xfrm>
          <a:prstGeom prst="line">
            <a:avLst/>
          </a:prstGeom>
          <a:noFill/>
          <a:ln w="9525">
            <a:solidFill>
              <a:schemeClr val="tx1"/>
            </a:solidFill>
            <a:round/>
            <a:headEnd/>
            <a:tailEnd type="triangle" w="med" len="med"/>
          </a:ln>
          <a:effectLst/>
        </p:spPr>
        <p:txBody>
          <a:bodyPr wrap="none" anchor="ctr"/>
          <a:lstStyle/>
          <a:p>
            <a:endParaRPr lang="es-AR"/>
          </a:p>
        </p:txBody>
      </p:sp>
      <p:sp>
        <p:nvSpPr>
          <p:cNvPr id="411667" name="Line 19"/>
          <p:cNvSpPr>
            <a:spLocks noChangeShapeType="1"/>
          </p:cNvSpPr>
          <p:nvPr/>
        </p:nvSpPr>
        <p:spPr bwMode="auto">
          <a:xfrm flipH="1">
            <a:off x="1158849" y="4381512"/>
            <a:ext cx="6553200" cy="0"/>
          </a:xfrm>
          <a:prstGeom prst="line">
            <a:avLst/>
          </a:prstGeom>
          <a:noFill/>
          <a:ln w="9525">
            <a:solidFill>
              <a:schemeClr val="tx1"/>
            </a:solidFill>
            <a:round/>
            <a:headEnd/>
            <a:tailEnd type="triangle" w="med" len="med"/>
          </a:ln>
          <a:effectLst/>
        </p:spPr>
        <p:txBody>
          <a:bodyPr wrap="none" anchor="ctr"/>
          <a:lstStyle/>
          <a:p>
            <a:endParaRPr lang="es-AR"/>
          </a:p>
        </p:txBody>
      </p:sp>
      <p:sp>
        <p:nvSpPr>
          <p:cNvPr id="411668" name="Text Box 20"/>
          <p:cNvSpPr txBox="1">
            <a:spLocks noChangeArrowheads="1"/>
          </p:cNvSpPr>
          <p:nvPr/>
        </p:nvSpPr>
        <p:spPr bwMode="auto">
          <a:xfrm>
            <a:off x="3825849" y="3390912"/>
            <a:ext cx="549275" cy="304800"/>
          </a:xfrm>
          <a:prstGeom prst="rect">
            <a:avLst/>
          </a:prstGeom>
          <a:noFill/>
          <a:ln w="9525">
            <a:noFill/>
            <a:miter lim="800000"/>
            <a:headEnd/>
            <a:tailEnd/>
          </a:ln>
          <a:effectLst/>
        </p:spPr>
        <p:txBody>
          <a:bodyPr wrap="none">
            <a:spAutoFit/>
          </a:bodyPr>
          <a:lstStyle/>
          <a:p>
            <a:r>
              <a:rPr lang="en-US" sz="1400"/>
              <a:t>GET</a:t>
            </a:r>
          </a:p>
        </p:txBody>
      </p:sp>
      <p:sp>
        <p:nvSpPr>
          <p:cNvPr id="411669" name="Text Box 21"/>
          <p:cNvSpPr txBox="1">
            <a:spLocks noChangeArrowheads="1"/>
          </p:cNvSpPr>
          <p:nvPr/>
        </p:nvSpPr>
        <p:spPr bwMode="auto">
          <a:xfrm>
            <a:off x="6324574" y="3924312"/>
            <a:ext cx="549275" cy="304800"/>
          </a:xfrm>
          <a:prstGeom prst="rect">
            <a:avLst/>
          </a:prstGeom>
          <a:noFill/>
          <a:ln w="9525">
            <a:noFill/>
            <a:miter lim="800000"/>
            <a:headEnd/>
            <a:tailEnd/>
          </a:ln>
          <a:effectLst/>
        </p:spPr>
        <p:txBody>
          <a:bodyPr wrap="none">
            <a:spAutoFit/>
          </a:bodyPr>
          <a:lstStyle/>
          <a:p>
            <a:r>
              <a:rPr lang="en-US" sz="1400"/>
              <a:t>GET</a:t>
            </a:r>
          </a:p>
        </p:txBody>
      </p:sp>
      <p:sp>
        <p:nvSpPr>
          <p:cNvPr id="411670" name="Line 22"/>
          <p:cNvSpPr>
            <a:spLocks noChangeShapeType="1"/>
          </p:cNvSpPr>
          <p:nvPr/>
        </p:nvSpPr>
        <p:spPr bwMode="auto">
          <a:xfrm>
            <a:off x="1158849" y="4686312"/>
            <a:ext cx="6553200" cy="0"/>
          </a:xfrm>
          <a:prstGeom prst="line">
            <a:avLst/>
          </a:prstGeom>
          <a:noFill/>
          <a:ln w="9525">
            <a:solidFill>
              <a:schemeClr val="tx1"/>
            </a:solidFill>
            <a:round/>
            <a:headEnd/>
            <a:tailEnd type="triangle" w="med" len="med"/>
          </a:ln>
          <a:effectLst/>
        </p:spPr>
        <p:txBody>
          <a:bodyPr wrap="none" anchor="ctr"/>
          <a:lstStyle/>
          <a:p>
            <a:endParaRPr lang="es-AR"/>
          </a:p>
        </p:txBody>
      </p:sp>
      <p:sp>
        <p:nvSpPr>
          <p:cNvPr id="411671" name="Line 23"/>
          <p:cNvSpPr>
            <a:spLocks noChangeShapeType="1"/>
          </p:cNvSpPr>
          <p:nvPr/>
        </p:nvSpPr>
        <p:spPr bwMode="auto">
          <a:xfrm flipH="1">
            <a:off x="1158849" y="4914912"/>
            <a:ext cx="6553200" cy="0"/>
          </a:xfrm>
          <a:prstGeom prst="line">
            <a:avLst/>
          </a:prstGeom>
          <a:noFill/>
          <a:ln w="9525">
            <a:solidFill>
              <a:schemeClr val="tx1"/>
            </a:solidFill>
            <a:round/>
            <a:headEnd/>
            <a:tailEnd type="triangle" w="med" len="med"/>
          </a:ln>
          <a:effectLst/>
        </p:spPr>
        <p:txBody>
          <a:bodyPr wrap="none" anchor="ctr"/>
          <a:lstStyle/>
          <a:p>
            <a:endParaRPr lang="es-AR"/>
          </a:p>
        </p:txBody>
      </p:sp>
      <p:sp>
        <p:nvSpPr>
          <p:cNvPr id="411672" name="Text Box 24"/>
          <p:cNvSpPr txBox="1">
            <a:spLocks noChangeArrowheads="1"/>
          </p:cNvSpPr>
          <p:nvPr/>
        </p:nvSpPr>
        <p:spPr bwMode="auto">
          <a:xfrm>
            <a:off x="6342036" y="4457712"/>
            <a:ext cx="539750" cy="304800"/>
          </a:xfrm>
          <a:prstGeom prst="rect">
            <a:avLst/>
          </a:prstGeom>
          <a:noFill/>
          <a:ln w="9525">
            <a:noFill/>
            <a:miter lim="800000"/>
            <a:headEnd/>
            <a:tailEnd/>
          </a:ln>
          <a:effectLst/>
        </p:spPr>
        <p:txBody>
          <a:bodyPr wrap="none">
            <a:spAutoFit/>
          </a:bodyPr>
          <a:lstStyle/>
          <a:p>
            <a:r>
              <a:rPr lang="en-US" sz="1400"/>
              <a:t>PUT</a:t>
            </a:r>
          </a:p>
        </p:txBody>
      </p:sp>
      <p:pic>
        <p:nvPicPr>
          <p:cNvPr id="411673" name="Picture 25" descr="Coyote2"/>
          <p:cNvPicPr>
            <a:picLocks noChangeAspect="1" noChangeArrowheads="1"/>
          </p:cNvPicPr>
          <p:nvPr/>
        </p:nvPicPr>
        <p:blipFill>
          <a:blip r:embed="rId3" cstate="print"/>
          <a:srcRect/>
          <a:stretch>
            <a:fillRect/>
          </a:stretch>
        </p:blipFill>
        <p:spPr bwMode="auto">
          <a:xfrm>
            <a:off x="785786" y="1866912"/>
            <a:ext cx="642938" cy="1003300"/>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p:cNvSpPr>
            <a:spLocks noGrp="1" noChangeArrowheads="1"/>
          </p:cNvSpPr>
          <p:nvPr>
            <p:ph type="title"/>
          </p:nvPr>
        </p:nvSpPr>
        <p:spPr/>
        <p:txBody>
          <a:bodyPr/>
          <a:lstStyle/>
          <a:p>
            <a:r>
              <a:rPr lang="en-US" dirty="0" err="1" smtClean="0"/>
              <a:t>Algunos</a:t>
            </a:r>
            <a:r>
              <a:rPr lang="en-US" dirty="0" smtClean="0"/>
              <a:t> Links</a:t>
            </a:r>
            <a:endParaRPr lang="en-US" dirty="0"/>
          </a:p>
        </p:txBody>
      </p:sp>
      <p:sp>
        <p:nvSpPr>
          <p:cNvPr id="2" name="Rectangle 1"/>
          <p:cNvSpPr/>
          <p:nvPr/>
        </p:nvSpPr>
        <p:spPr>
          <a:xfrm>
            <a:off x="505296" y="1700808"/>
            <a:ext cx="8638704" cy="2862322"/>
          </a:xfrm>
          <a:prstGeom prst="rect">
            <a:avLst/>
          </a:prstGeom>
        </p:spPr>
        <p:txBody>
          <a:bodyPr wrap="square">
            <a:spAutoFit/>
          </a:bodyPr>
          <a:lstStyle/>
          <a:p>
            <a:r>
              <a:rPr lang="es-AR" dirty="0" err="1" smtClean="0"/>
              <a:t>Tips</a:t>
            </a:r>
            <a:r>
              <a:rPr lang="es-AR" dirty="0" smtClean="0"/>
              <a:t> </a:t>
            </a:r>
            <a:r>
              <a:rPr lang="es-AR" dirty="0"/>
              <a:t>para crear una API REST</a:t>
            </a:r>
          </a:p>
          <a:p>
            <a:endParaRPr lang="es-AR" dirty="0" smtClean="0"/>
          </a:p>
          <a:p>
            <a:pPr marL="285750" indent="-285750">
              <a:buFont typeface="Arial" panose="020B0604020202020204" pitchFamily="34" charset="0"/>
              <a:buChar char="•"/>
            </a:pPr>
            <a:r>
              <a:rPr lang="es-AR" dirty="0" smtClean="0">
                <a:hlinkClick r:id="rId3"/>
              </a:rPr>
              <a:t>http</a:t>
            </a:r>
            <a:r>
              <a:rPr lang="es-AR" dirty="0">
                <a:hlinkClick r:id="rId3"/>
              </a:rPr>
              <a:t>://</a:t>
            </a:r>
            <a:r>
              <a:rPr lang="es-AR" dirty="0" smtClean="0">
                <a:hlinkClick r:id="rId3"/>
              </a:rPr>
              <a:t>www.vinaysahni.com/best-practices-for-a-pragmatic-restful-api</a:t>
            </a:r>
            <a:endParaRPr lang="es-AR" dirty="0" smtClean="0"/>
          </a:p>
          <a:p>
            <a:pPr marL="285750" indent="-285750">
              <a:buFont typeface="Arial" panose="020B0604020202020204" pitchFamily="34" charset="0"/>
              <a:buChar char="•"/>
            </a:pPr>
            <a:r>
              <a:rPr lang="es-AR" dirty="0" smtClean="0">
                <a:hlinkClick r:id="rId4"/>
              </a:rPr>
              <a:t>http</a:t>
            </a:r>
            <a:r>
              <a:rPr lang="es-AR" dirty="0">
                <a:hlinkClick r:id="rId4"/>
              </a:rPr>
              <a:t>://blog.mwaysolutions.com/2014/06/05/10-best-practices-for-better-restful-api</a:t>
            </a:r>
            <a:r>
              <a:rPr lang="es-AR" dirty="0" smtClean="0">
                <a:hlinkClick r:id="rId4"/>
              </a:rPr>
              <a:t>/</a:t>
            </a:r>
            <a:endParaRPr lang="es-AR" dirty="0" smtClean="0"/>
          </a:p>
          <a:p>
            <a:endParaRPr lang="es-AR" dirty="0" smtClean="0"/>
          </a:p>
          <a:p>
            <a:r>
              <a:rPr lang="es-AR" dirty="0" smtClean="0"/>
              <a:t>Seguridad: </a:t>
            </a:r>
          </a:p>
          <a:p>
            <a:endParaRPr lang="es-AR" dirty="0"/>
          </a:p>
          <a:p>
            <a:pPr marL="285750" indent="-285750">
              <a:buFont typeface="Arial" panose="020B0604020202020204" pitchFamily="34" charset="0"/>
              <a:buChar char="•"/>
            </a:pPr>
            <a:r>
              <a:rPr lang="es-AR" dirty="0">
                <a:hlinkClick r:id="rId5"/>
              </a:rPr>
              <a:t>https://www.owasp.org/index.php/REST_Security_Cheat_Sheet</a:t>
            </a:r>
            <a:endParaRPr lang="es-AR" dirty="0"/>
          </a:p>
          <a:p>
            <a:endParaRPr lang="es-AR" dirty="0"/>
          </a:p>
        </p:txBody>
      </p:sp>
    </p:spTree>
    <p:extLst>
      <p:ext uri="{BB962C8B-B14F-4D97-AF65-F5344CB8AC3E}">
        <p14:creationId xmlns:p14="http://schemas.microsoft.com/office/powerpoint/2010/main" val="24789063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41365" y="2714620"/>
            <a:ext cx="7888287" cy="4573587"/>
          </a:xfrm>
        </p:spPr>
        <p:txBody>
          <a:bodyPr>
            <a:normAutofit/>
          </a:bodyPr>
          <a:lstStyle/>
          <a:p>
            <a:pPr algn="ctr">
              <a:buNone/>
            </a:pPr>
            <a:r>
              <a:rPr lang="es-AR" sz="6000" dirty="0" smtClean="0"/>
              <a:t>SOAP</a:t>
            </a:r>
            <a:endParaRPr lang="es-AR" sz="6000" dirty="0"/>
          </a:p>
        </p:txBody>
      </p:sp>
      <p:sp>
        <p:nvSpPr>
          <p:cNvPr id="3" name="Text Placeholder 2"/>
          <p:cNvSpPr>
            <a:spLocks noGrp="1"/>
          </p:cNvSpPr>
          <p:nvPr>
            <p:ph type="body" sz="quarter" idx="13"/>
          </p:nvPr>
        </p:nvSpPr>
        <p:spPr/>
        <p:txBody>
          <a:bodyPr/>
          <a:lstStyle/>
          <a:p>
            <a:endParaRPr lang="es-AR"/>
          </a:p>
        </p:txBody>
      </p:sp>
      <p:sp>
        <p:nvSpPr>
          <p:cNvPr id="4" name="Title 3"/>
          <p:cNvSpPr>
            <a:spLocks noGrp="1"/>
          </p:cNvSpPr>
          <p:nvPr>
            <p:ph type="title"/>
          </p:nvPr>
        </p:nvSpPr>
        <p:spPr/>
        <p:txBody>
          <a:bodyPr/>
          <a:lstStyle/>
          <a:p>
            <a:endParaRPr lang="es-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2"/>
          <p:cNvGrpSpPr>
            <a:grpSpLocks/>
          </p:cNvGrpSpPr>
          <p:nvPr/>
        </p:nvGrpSpPr>
        <p:grpSpPr bwMode="auto">
          <a:xfrm>
            <a:off x="285720" y="2501900"/>
            <a:ext cx="8501122" cy="4038600"/>
            <a:chOff x="328" y="1576"/>
            <a:chExt cx="5088" cy="2544"/>
          </a:xfrm>
        </p:grpSpPr>
        <p:sp>
          <p:nvSpPr>
            <p:cNvPr id="295939" name="Rectangle 3"/>
            <p:cNvSpPr>
              <a:spLocks noChangeArrowheads="1"/>
            </p:cNvSpPr>
            <p:nvPr/>
          </p:nvSpPr>
          <p:spPr bwMode="auto">
            <a:xfrm>
              <a:off x="328" y="1816"/>
              <a:ext cx="5088" cy="2304"/>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es-AR"/>
            </a:p>
          </p:txBody>
        </p:sp>
        <p:sp>
          <p:nvSpPr>
            <p:cNvPr id="295940" name="Text Box 4"/>
            <p:cNvSpPr txBox="1">
              <a:spLocks noChangeArrowheads="1"/>
            </p:cNvSpPr>
            <p:nvPr/>
          </p:nvSpPr>
          <p:spPr bwMode="auto">
            <a:xfrm>
              <a:off x="3112" y="1576"/>
              <a:ext cx="1577" cy="288"/>
            </a:xfrm>
            <a:prstGeom prst="rect">
              <a:avLst/>
            </a:prstGeom>
            <a:noFill/>
            <a:ln w="9525">
              <a:noFill/>
              <a:miter lim="800000"/>
              <a:headEnd/>
              <a:tailEnd/>
            </a:ln>
            <a:effectLst/>
          </p:spPr>
          <p:txBody>
            <a:bodyPr wrap="none">
              <a:spAutoFit/>
            </a:bodyPr>
            <a:lstStyle/>
            <a:p>
              <a:r>
                <a:rPr lang="en-US">
                  <a:solidFill>
                    <a:schemeClr val="folHlink"/>
                  </a:solidFill>
                  <a:latin typeface="Tahoma" pitchFamily="34" charset="0"/>
                </a:rPr>
                <a:t>SOAP Envelope</a:t>
              </a:r>
            </a:p>
          </p:txBody>
        </p:sp>
      </p:grpSp>
      <p:sp>
        <p:nvSpPr>
          <p:cNvPr id="295941" name="Rectangle 5"/>
          <p:cNvSpPr>
            <a:spLocks noGrp="1" noChangeArrowheads="1"/>
          </p:cNvSpPr>
          <p:nvPr>
            <p:ph type="title"/>
          </p:nvPr>
        </p:nvSpPr>
        <p:spPr/>
        <p:txBody>
          <a:bodyPr/>
          <a:lstStyle/>
          <a:p>
            <a:r>
              <a:rPr lang="en-US" dirty="0"/>
              <a:t>SOAP </a:t>
            </a:r>
            <a:r>
              <a:rPr lang="en-US" dirty="0" smtClean="0"/>
              <a:t>: </a:t>
            </a:r>
            <a:r>
              <a:rPr lang="en-US" dirty="0" err="1" smtClean="0"/>
              <a:t>Contenido</a:t>
            </a:r>
            <a:endParaRPr lang="en-US" dirty="0"/>
          </a:p>
        </p:txBody>
      </p:sp>
      <p:grpSp>
        <p:nvGrpSpPr>
          <p:cNvPr id="3" name="Group 23"/>
          <p:cNvGrpSpPr>
            <a:grpSpLocks/>
          </p:cNvGrpSpPr>
          <p:nvPr/>
        </p:nvGrpSpPr>
        <p:grpSpPr bwMode="auto">
          <a:xfrm>
            <a:off x="285720" y="1206500"/>
            <a:ext cx="6978652" cy="1524000"/>
            <a:chOff x="328" y="760"/>
            <a:chExt cx="4396" cy="960"/>
          </a:xfrm>
        </p:grpSpPr>
        <p:sp>
          <p:nvSpPr>
            <p:cNvPr id="295943" name="Rectangle 7"/>
            <p:cNvSpPr>
              <a:spLocks noChangeArrowheads="1"/>
            </p:cNvSpPr>
            <p:nvPr/>
          </p:nvSpPr>
          <p:spPr bwMode="auto">
            <a:xfrm>
              <a:off x="328" y="760"/>
              <a:ext cx="2640" cy="96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es-AR"/>
            </a:p>
          </p:txBody>
        </p:sp>
        <p:sp>
          <p:nvSpPr>
            <p:cNvPr id="295944" name="Text Box 8"/>
            <p:cNvSpPr txBox="1">
              <a:spLocks noChangeArrowheads="1"/>
            </p:cNvSpPr>
            <p:nvPr/>
          </p:nvSpPr>
          <p:spPr bwMode="auto">
            <a:xfrm>
              <a:off x="3253" y="928"/>
              <a:ext cx="1471" cy="288"/>
            </a:xfrm>
            <a:prstGeom prst="rect">
              <a:avLst/>
            </a:prstGeom>
            <a:noFill/>
            <a:ln w="9525">
              <a:noFill/>
              <a:miter lim="800000"/>
              <a:headEnd/>
              <a:tailEnd/>
            </a:ln>
            <a:effectLst/>
          </p:spPr>
          <p:txBody>
            <a:bodyPr wrap="none">
              <a:spAutoFit/>
            </a:bodyPr>
            <a:lstStyle/>
            <a:p>
              <a:r>
                <a:rPr lang="en-US" dirty="0">
                  <a:solidFill>
                    <a:schemeClr val="accent1"/>
                  </a:solidFill>
                  <a:latin typeface="Tahoma" pitchFamily="34" charset="0"/>
                </a:rPr>
                <a:t>HTTP Request</a:t>
              </a:r>
            </a:p>
          </p:txBody>
        </p:sp>
      </p:grpSp>
      <p:grpSp>
        <p:nvGrpSpPr>
          <p:cNvPr id="4" name="Group 24"/>
          <p:cNvGrpSpPr>
            <a:grpSpLocks/>
          </p:cNvGrpSpPr>
          <p:nvPr/>
        </p:nvGrpSpPr>
        <p:grpSpPr bwMode="auto">
          <a:xfrm>
            <a:off x="285751" y="1130300"/>
            <a:ext cx="7872415" cy="1600200"/>
            <a:chOff x="180" y="712"/>
            <a:chExt cx="4959" cy="1008"/>
          </a:xfrm>
        </p:grpSpPr>
        <p:sp>
          <p:nvSpPr>
            <p:cNvPr id="295946" name="Rectangle 10"/>
            <p:cNvSpPr>
              <a:spLocks noChangeArrowheads="1"/>
            </p:cNvSpPr>
            <p:nvPr/>
          </p:nvSpPr>
          <p:spPr bwMode="auto">
            <a:xfrm>
              <a:off x="180" y="1336"/>
              <a:ext cx="2640" cy="384"/>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endParaRPr lang="es-AR"/>
            </a:p>
          </p:txBody>
        </p:sp>
        <p:sp>
          <p:nvSpPr>
            <p:cNvPr id="295947" name="Text Box 11"/>
            <p:cNvSpPr txBox="1">
              <a:spLocks noChangeArrowheads="1"/>
            </p:cNvSpPr>
            <p:nvPr/>
          </p:nvSpPr>
          <p:spPr bwMode="auto">
            <a:xfrm>
              <a:off x="3112" y="712"/>
              <a:ext cx="2027" cy="288"/>
            </a:xfrm>
            <a:prstGeom prst="rect">
              <a:avLst/>
            </a:prstGeom>
            <a:noFill/>
            <a:ln w="9525">
              <a:noFill/>
              <a:miter lim="800000"/>
              <a:headEnd/>
              <a:tailEnd/>
            </a:ln>
            <a:effectLst/>
          </p:spPr>
          <p:txBody>
            <a:bodyPr wrap="none">
              <a:spAutoFit/>
            </a:bodyPr>
            <a:lstStyle/>
            <a:p>
              <a:r>
                <a:rPr lang="en-US" dirty="0">
                  <a:solidFill>
                    <a:schemeClr val="tx2"/>
                  </a:solidFill>
                  <a:latin typeface="Tahoma" pitchFamily="34" charset="0"/>
                </a:rPr>
                <a:t>SOAP-HTTP Binding</a:t>
              </a:r>
            </a:p>
          </p:txBody>
        </p:sp>
      </p:grpSp>
      <p:grpSp>
        <p:nvGrpSpPr>
          <p:cNvPr id="5" name="Group 25"/>
          <p:cNvGrpSpPr>
            <a:grpSpLocks/>
          </p:cNvGrpSpPr>
          <p:nvPr/>
        </p:nvGrpSpPr>
        <p:grpSpPr bwMode="auto">
          <a:xfrm>
            <a:off x="520700" y="2159000"/>
            <a:ext cx="8077200" cy="2628900"/>
            <a:chOff x="328" y="1360"/>
            <a:chExt cx="5088" cy="1656"/>
          </a:xfrm>
        </p:grpSpPr>
        <p:sp>
          <p:nvSpPr>
            <p:cNvPr id="295949" name="Rectangle 13"/>
            <p:cNvSpPr>
              <a:spLocks noChangeArrowheads="1"/>
            </p:cNvSpPr>
            <p:nvPr/>
          </p:nvSpPr>
          <p:spPr bwMode="auto">
            <a:xfrm>
              <a:off x="328" y="2200"/>
              <a:ext cx="5088" cy="816"/>
            </a:xfrm>
            <a:prstGeom prst="rect">
              <a:avLst/>
            </a:prstGeom>
            <a:solidFill>
              <a:schemeClr val="hlink"/>
            </a:solidFill>
            <a:ln w="9525">
              <a:noFill/>
              <a:miter lim="800000"/>
              <a:headEnd/>
              <a:tailEnd/>
            </a:ln>
            <a:effectLst/>
          </p:spPr>
          <p:txBody>
            <a:bodyPr wrap="none" anchor="ctr"/>
            <a:lstStyle/>
            <a:p>
              <a:endParaRPr lang="es-AR"/>
            </a:p>
          </p:txBody>
        </p:sp>
        <p:sp>
          <p:nvSpPr>
            <p:cNvPr id="295950" name="Text Box 14"/>
            <p:cNvSpPr txBox="1">
              <a:spLocks noChangeArrowheads="1"/>
            </p:cNvSpPr>
            <p:nvPr/>
          </p:nvSpPr>
          <p:spPr bwMode="auto">
            <a:xfrm>
              <a:off x="3112" y="1360"/>
              <a:ext cx="1393" cy="288"/>
            </a:xfrm>
            <a:prstGeom prst="rect">
              <a:avLst/>
            </a:prstGeom>
            <a:noFill/>
            <a:ln w="9525">
              <a:noFill/>
              <a:miter lim="800000"/>
              <a:headEnd/>
              <a:tailEnd/>
            </a:ln>
            <a:effectLst/>
          </p:spPr>
          <p:txBody>
            <a:bodyPr wrap="none">
              <a:spAutoFit/>
            </a:bodyPr>
            <a:lstStyle/>
            <a:p>
              <a:r>
                <a:rPr lang="en-US">
                  <a:solidFill>
                    <a:schemeClr val="hlink"/>
                  </a:solidFill>
                  <a:latin typeface="Tahoma" pitchFamily="34" charset="0"/>
                </a:rPr>
                <a:t>SOAP Header</a:t>
              </a:r>
            </a:p>
          </p:txBody>
        </p:sp>
        <p:sp>
          <p:nvSpPr>
            <p:cNvPr id="295951" name="Rectangle 15" descr="Wide downward diagonal"/>
            <p:cNvSpPr>
              <a:spLocks noChangeArrowheads="1"/>
            </p:cNvSpPr>
            <p:nvPr/>
          </p:nvSpPr>
          <p:spPr bwMode="auto">
            <a:xfrm>
              <a:off x="328" y="2344"/>
              <a:ext cx="5088" cy="528"/>
            </a:xfrm>
            <a:prstGeom prst="rect">
              <a:avLst/>
            </a:prstGeom>
            <a:pattFill prst="wdDnDiag">
              <a:fgClr>
                <a:schemeClr val="hlink"/>
              </a:fgClr>
              <a:bgClr>
                <a:schemeClr val="accent2"/>
              </a:bgClr>
            </a:pattFill>
            <a:ln w="9525">
              <a:noFill/>
              <a:miter lim="800000"/>
              <a:headEnd/>
              <a:tailEnd/>
            </a:ln>
            <a:effectLst/>
          </p:spPr>
          <p:txBody>
            <a:bodyPr wrap="none" anchor="ctr"/>
            <a:lstStyle/>
            <a:p>
              <a:endParaRPr lang="es-AR"/>
            </a:p>
          </p:txBody>
        </p:sp>
      </p:grpSp>
      <p:grpSp>
        <p:nvGrpSpPr>
          <p:cNvPr id="6" name="Group 26"/>
          <p:cNvGrpSpPr>
            <a:grpSpLocks/>
          </p:cNvGrpSpPr>
          <p:nvPr/>
        </p:nvGrpSpPr>
        <p:grpSpPr bwMode="auto">
          <a:xfrm>
            <a:off x="533400" y="1828800"/>
            <a:ext cx="8077200" cy="4406900"/>
            <a:chOff x="336" y="1152"/>
            <a:chExt cx="5088" cy="2776"/>
          </a:xfrm>
        </p:grpSpPr>
        <p:sp>
          <p:nvSpPr>
            <p:cNvPr id="295954" name="Text Box 18"/>
            <p:cNvSpPr txBox="1">
              <a:spLocks noChangeArrowheads="1"/>
            </p:cNvSpPr>
            <p:nvPr/>
          </p:nvSpPr>
          <p:spPr bwMode="auto">
            <a:xfrm>
              <a:off x="3120" y="1152"/>
              <a:ext cx="1182" cy="288"/>
            </a:xfrm>
            <a:prstGeom prst="rect">
              <a:avLst/>
            </a:prstGeom>
            <a:noFill/>
            <a:ln w="9525">
              <a:noFill/>
              <a:miter lim="800000"/>
              <a:headEnd/>
              <a:tailEnd/>
            </a:ln>
            <a:effectLst/>
          </p:spPr>
          <p:txBody>
            <a:bodyPr wrap="none">
              <a:spAutoFit/>
            </a:bodyPr>
            <a:lstStyle/>
            <a:p>
              <a:r>
                <a:rPr lang="en-US">
                  <a:solidFill>
                    <a:schemeClr val="accent2"/>
                  </a:solidFill>
                  <a:latin typeface="Tahoma" pitchFamily="34" charset="0"/>
                </a:rPr>
                <a:t>SOAP Body</a:t>
              </a:r>
            </a:p>
          </p:txBody>
        </p:sp>
        <p:grpSp>
          <p:nvGrpSpPr>
            <p:cNvPr id="7" name="Group 21"/>
            <p:cNvGrpSpPr>
              <a:grpSpLocks/>
            </p:cNvGrpSpPr>
            <p:nvPr/>
          </p:nvGrpSpPr>
          <p:grpSpPr bwMode="auto">
            <a:xfrm>
              <a:off x="336" y="3064"/>
              <a:ext cx="5088" cy="864"/>
              <a:chOff x="328" y="3064"/>
              <a:chExt cx="5088" cy="864"/>
            </a:xfrm>
          </p:grpSpPr>
          <p:sp>
            <p:nvSpPr>
              <p:cNvPr id="295953" name="Rectangle 17"/>
              <p:cNvSpPr>
                <a:spLocks noChangeArrowheads="1"/>
              </p:cNvSpPr>
              <p:nvPr/>
            </p:nvSpPr>
            <p:spPr bwMode="auto">
              <a:xfrm>
                <a:off x="328" y="3064"/>
                <a:ext cx="5088" cy="864"/>
              </a:xfrm>
              <a:prstGeom prst="rect">
                <a:avLst/>
              </a:prstGeom>
              <a:solidFill>
                <a:schemeClr val="accent2"/>
              </a:solidFill>
              <a:ln w="9525">
                <a:noFill/>
                <a:miter lim="800000"/>
                <a:headEnd/>
                <a:tailEnd/>
              </a:ln>
              <a:effectLst/>
            </p:spPr>
            <p:txBody>
              <a:bodyPr wrap="none" anchor="ctr"/>
              <a:lstStyle/>
              <a:p>
                <a:endParaRPr lang="es-AR"/>
              </a:p>
            </p:txBody>
          </p:sp>
          <p:sp>
            <p:nvSpPr>
              <p:cNvPr id="295955" name="Rectangle 19" descr="Wide downward diagonal"/>
              <p:cNvSpPr>
                <a:spLocks noChangeArrowheads="1"/>
              </p:cNvSpPr>
              <p:nvPr/>
            </p:nvSpPr>
            <p:spPr bwMode="auto">
              <a:xfrm>
                <a:off x="328" y="3208"/>
                <a:ext cx="5088" cy="528"/>
              </a:xfrm>
              <a:prstGeom prst="rect">
                <a:avLst/>
              </a:prstGeom>
              <a:pattFill prst="wdDnDiag">
                <a:fgClr>
                  <a:schemeClr val="accent2"/>
                </a:fgClr>
                <a:bgClr>
                  <a:schemeClr val="hlink"/>
                </a:bgClr>
              </a:pattFill>
              <a:ln w="9525">
                <a:noFill/>
                <a:miter lim="800000"/>
                <a:headEnd/>
                <a:tailEnd/>
              </a:ln>
              <a:effectLst/>
            </p:spPr>
            <p:txBody>
              <a:bodyPr wrap="none" anchor="ctr"/>
              <a:lstStyle/>
              <a:p>
                <a:endParaRPr lang="es-AR"/>
              </a:p>
            </p:txBody>
          </p:sp>
        </p:grpSp>
      </p:grpSp>
      <p:sp>
        <p:nvSpPr>
          <p:cNvPr id="295965" name="Rectangle 29"/>
          <p:cNvSpPr>
            <a:spLocks noChangeArrowheads="1"/>
          </p:cNvSpPr>
          <p:nvPr/>
        </p:nvSpPr>
        <p:spPr bwMode="auto">
          <a:xfrm>
            <a:off x="285720" y="1262085"/>
            <a:ext cx="8077200" cy="5310187"/>
          </a:xfrm>
          <a:prstGeom prst="rect">
            <a:avLst/>
          </a:prstGeom>
          <a:noFill/>
          <a:ln w="9525">
            <a:noFill/>
            <a:miter lim="800000"/>
            <a:headEnd/>
            <a:tailEnd/>
          </a:ln>
          <a:effectLst/>
        </p:spPr>
        <p:txBody>
          <a:bodyPr>
            <a:spAutoFit/>
          </a:bodyPr>
          <a:lstStyle/>
          <a:p>
            <a:r>
              <a:rPr lang="en-US" sz="1800" b="0" dirty="0"/>
              <a:t>POST /Accounts/</a:t>
            </a:r>
            <a:r>
              <a:rPr lang="en-US" sz="1800" b="0" dirty="0" err="1"/>
              <a:t>Henrik</a:t>
            </a:r>
            <a:r>
              <a:rPr lang="en-US" sz="1800" b="0" dirty="0"/>
              <a:t> HTTP/1.1</a:t>
            </a:r>
            <a:br>
              <a:rPr lang="en-US" sz="1800" b="0" dirty="0"/>
            </a:br>
            <a:r>
              <a:rPr lang="en-US" sz="1800" b="0" dirty="0"/>
              <a:t>Host: </a:t>
            </a:r>
            <a:r>
              <a:rPr lang="en-US" sz="1800" b="0" dirty="0" smtClean="0">
                <a:hlinkClick r:id="rId3"/>
              </a:rPr>
              <a:t>www.webservicebank.com</a:t>
            </a:r>
            <a:r>
              <a:rPr lang="en-US" sz="1800" b="0" dirty="0" smtClean="0"/>
              <a:t> </a:t>
            </a:r>
            <a:r>
              <a:rPr lang="en-US" sz="1800" b="0" dirty="0"/>
              <a:t/>
            </a:r>
            <a:br>
              <a:rPr lang="en-US" sz="1800" b="0" dirty="0"/>
            </a:br>
            <a:r>
              <a:rPr lang="en-US" sz="1800" b="0" dirty="0"/>
              <a:t>Content-Length: </a:t>
            </a:r>
            <a:r>
              <a:rPr lang="en-US" sz="1800" b="0" dirty="0" err="1"/>
              <a:t>nnnn</a:t>
            </a:r>
            <a:r>
              <a:rPr lang="en-US" sz="1800" b="0" dirty="0"/>
              <a:t/>
            </a:r>
            <a:br>
              <a:rPr lang="en-US" sz="1800" b="0" dirty="0"/>
            </a:br>
            <a:r>
              <a:rPr lang="en-US" sz="1800" b="0" dirty="0"/>
              <a:t>Content-Type: text/xml; </a:t>
            </a:r>
            <a:r>
              <a:rPr lang="en-US" sz="1800" b="0" dirty="0" err="1"/>
              <a:t>charset</a:t>
            </a:r>
            <a:r>
              <a:rPr lang="en-US" sz="1800" b="0" dirty="0"/>
              <a:t>="utf-8"</a:t>
            </a:r>
            <a:br>
              <a:rPr lang="en-US" sz="1800" b="0" dirty="0"/>
            </a:br>
            <a:r>
              <a:rPr lang="en-US" sz="1800" b="0" dirty="0" err="1"/>
              <a:t>SOAPAction</a:t>
            </a:r>
            <a:r>
              <a:rPr lang="en-US" sz="1800" b="0" dirty="0"/>
              <a:t>: "Some-URI"</a:t>
            </a:r>
            <a:br>
              <a:rPr lang="en-US" sz="1800" b="0" dirty="0"/>
            </a:br>
            <a:r>
              <a:rPr lang="en-US" sz="1800" b="0" dirty="0"/>
              <a:t/>
            </a:r>
            <a:br>
              <a:rPr lang="en-US" sz="1800" b="0" dirty="0"/>
            </a:br>
            <a:r>
              <a:rPr lang="en-US" sz="1800" b="0" dirty="0"/>
              <a:t>&lt;</a:t>
            </a:r>
            <a:r>
              <a:rPr lang="en-US" sz="1800" b="0" dirty="0" err="1"/>
              <a:t>SOAP:Envelope</a:t>
            </a:r>
            <a:r>
              <a:rPr lang="en-US" sz="1800" b="0" dirty="0"/>
              <a:t> </a:t>
            </a:r>
            <a:r>
              <a:rPr lang="en-US" sz="1800" b="0" dirty="0" err="1"/>
              <a:t>xmlns:SOAP</a:t>
            </a:r>
            <a:r>
              <a:rPr lang="en-US" sz="1800" b="0" dirty="0"/>
              <a:t>="http://schemas.xmlsoap.org/soap/envelope/"</a:t>
            </a:r>
            <a:br>
              <a:rPr lang="en-US" sz="1800" b="0" dirty="0"/>
            </a:br>
            <a:r>
              <a:rPr lang="en-US" sz="1800" b="0" dirty="0"/>
              <a:t>  </a:t>
            </a:r>
            <a:r>
              <a:rPr lang="en-US" sz="1800" b="0" dirty="0" err="1"/>
              <a:t>SOAP:encodingStyle</a:t>
            </a:r>
            <a:r>
              <a:rPr lang="en-US" sz="1800" b="0" dirty="0"/>
              <a:t>="http://schemas.xmlsoap.org/soap/encoding/"&gt;</a:t>
            </a:r>
            <a:br>
              <a:rPr lang="en-US" sz="1800" b="0" dirty="0"/>
            </a:br>
            <a:r>
              <a:rPr lang="en-US" sz="1800" b="0" dirty="0"/>
              <a:t>   &lt;</a:t>
            </a:r>
            <a:r>
              <a:rPr lang="en-US" sz="1800" b="0" dirty="0" err="1"/>
              <a:t>SOAP:Header</a:t>
            </a:r>
            <a:r>
              <a:rPr lang="en-US" sz="1800" b="0" dirty="0"/>
              <a:t>&gt;</a:t>
            </a:r>
            <a:br>
              <a:rPr lang="en-US" sz="1800" b="0" dirty="0"/>
            </a:br>
            <a:r>
              <a:rPr lang="en-US" sz="1800" b="0" dirty="0"/>
              <a:t>       &lt;t:Transaction </a:t>
            </a:r>
            <a:r>
              <a:rPr lang="en-US" sz="1800" b="0" dirty="0" err="1"/>
              <a:t>xmlns:t</a:t>
            </a:r>
            <a:r>
              <a:rPr lang="en-US" sz="1800" b="0" dirty="0"/>
              <a:t>="some-URI" </a:t>
            </a:r>
            <a:r>
              <a:rPr lang="en-US" sz="1800" b="0" dirty="0" err="1"/>
              <a:t>SOAP:mustUnderstand</a:t>
            </a:r>
            <a:r>
              <a:rPr lang="en-US" sz="1800" b="0" dirty="0"/>
              <a:t>="1"&gt;</a:t>
            </a:r>
            <a:br>
              <a:rPr lang="en-US" sz="1800" b="0" dirty="0"/>
            </a:br>
            <a:r>
              <a:rPr lang="en-US" sz="1800" b="0" dirty="0"/>
              <a:t>               5</a:t>
            </a:r>
            <a:br>
              <a:rPr lang="en-US" sz="1800" b="0" dirty="0"/>
            </a:br>
            <a:r>
              <a:rPr lang="en-US" sz="1800" b="0" dirty="0"/>
              <a:t>       &lt;/t:Transaction&gt;</a:t>
            </a:r>
            <a:br>
              <a:rPr lang="en-US" sz="1800" b="0" dirty="0"/>
            </a:br>
            <a:r>
              <a:rPr lang="en-US" sz="1800" b="0" dirty="0"/>
              <a:t>   &lt;/</a:t>
            </a:r>
            <a:r>
              <a:rPr lang="en-US" sz="1800" b="0" dirty="0" err="1"/>
              <a:t>SOAP:Header</a:t>
            </a:r>
            <a:r>
              <a:rPr lang="en-US" sz="1800" b="0" dirty="0"/>
              <a:t>&gt;</a:t>
            </a:r>
            <a:br>
              <a:rPr lang="en-US" sz="1800" b="0" dirty="0"/>
            </a:br>
            <a:r>
              <a:rPr lang="en-US" sz="1800" b="0" dirty="0"/>
              <a:t>   &lt;</a:t>
            </a:r>
            <a:r>
              <a:rPr lang="en-US" sz="1800" b="0" dirty="0" err="1"/>
              <a:t>SOAP:Body</a:t>
            </a:r>
            <a:r>
              <a:rPr lang="en-US" sz="1800" b="0" dirty="0"/>
              <a:t>&gt;</a:t>
            </a:r>
            <a:br>
              <a:rPr lang="en-US" sz="1800" b="0" dirty="0"/>
            </a:br>
            <a:r>
              <a:rPr lang="en-US" sz="1800" b="0" dirty="0"/>
              <a:t>       &lt;m:Deposit </a:t>
            </a:r>
            <a:r>
              <a:rPr lang="en-US" sz="1800" b="0" dirty="0" err="1"/>
              <a:t>xmlns:m</a:t>
            </a:r>
            <a:r>
              <a:rPr lang="en-US" sz="1800" b="0" dirty="0"/>
              <a:t>="Some-URI"&gt;</a:t>
            </a:r>
            <a:br>
              <a:rPr lang="en-US" sz="1800" b="0" dirty="0"/>
            </a:br>
            <a:r>
              <a:rPr lang="en-US" sz="1800" b="0" dirty="0"/>
              <a:t>           &lt;m:amount&gt;200&lt;/m:amount&gt;</a:t>
            </a:r>
            <a:br>
              <a:rPr lang="en-US" sz="1800" b="0" dirty="0"/>
            </a:br>
            <a:r>
              <a:rPr lang="en-US" sz="1800" b="0" dirty="0"/>
              <a:t>       &lt;/m:Deposit&gt;</a:t>
            </a:r>
            <a:br>
              <a:rPr lang="en-US" sz="1800" b="0" dirty="0"/>
            </a:br>
            <a:r>
              <a:rPr lang="en-US" sz="1800" b="0" dirty="0"/>
              <a:t>   &lt;/</a:t>
            </a:r>
            <a:r>
              <a:rPr lang="en-US" sz="1800" b="0" dirty="0" err="1"/>
              <a:t>SOAP:Body</a:t>
            </a:r>
            <a:r>
              <a:rPr lang="en-US" sz="1800" b="0" dirty="0"/>
              <a:t>&gt;</a:t>
            </a:r>
            <a:br>
              <a:rPr lang="en-US" sz="1800" b="0" dirty="0"/>
            </a:br>
            <a:r>
              <a:rPr lang="en-US" sz="1800" b="0" dirty="0"/>
              <a:t>&lt;/</a:t>
            </a:r>
            <a:r>
              <a:rPr lang="en-US" sz="1800" b="0" dirty="0" err="1"/>
              <a:t>SOAP:Envelope</a:t>
            </a:r>
            <a:r>
              <a:rPr lang="en-US" sz="1800" b="0" dirty="0"/>
              <a:t>&gt;</a:t>
            </a: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dissolve">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dissolv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ES" dirty="0" smtClean="0"/>
              <a:t>SOAP : Estándares empleados</a:t>
            </a:r>
            <a:endParaRPr lang="en-US" dirty="0"/>
          </a:p>
        </p:txBody>
      </p:sp>
      <p:sp>
        <p:nvSpPr>
          <p:cNvPr id="6" name="Content Placeholder 1"/>
          <p:cNvSpPr>
            <a:spLocks noGrp="1"/>
          </p:cNvSpPr>
          <p:nvPr>
            <p:ph idx="1"/>
          </p:nvPr>
        </p:nvSpPr>
        <p:spPr>
          <a:xfrm>
            <a:off x="722376" y="1446213"/>
            <a:ext cx="7888287" cy="4573587"/>
          </a:xfrm>
        </p:spPr>
        <p:txBody>
          <a:bodyPr>
            <a:normAutofit/>
          </a:bodyPr>
          <a:lstStyle/>
          <a:p>
            <a:pPr>
              <a:buFont typeface="Arial" charset="0"/>
              <a:buChar char="•"/>
            </a:pPr>
            <a:r>
              <a:rPr lang="es-ES" sz="2600" dirty="0" smtClean="0"/>
              <a:t>XML (Extensible </a:t>
            </a:r>
            <a:r>
              <a:rPr lang="es-ES" sz="2600" dirty="0" err="1" smtClean="0"/>
              <a:t>Markup</a:t>
            </a:r>
            <a:r>
              <a:rPr lang="es-ES" sz="2600" dirty="0" smtClean="0"/>
              <a:t> </a:t>
            </a:r>
            <a:r>
              <a:rPr lang="es-ES" sz="2600" dirty="0" err="1" smtClean="0"/>
              <a:t>Language</a:t>
            </a:r>
            <a:r>
              <a:rPr lang="es-ES" sz="2600" dirty="0" smtClean="0"/>
              <a:t>)</a:t>
            </a:r>
          </a:p>
          <a:p>
            <a:pPr>
              <a:buFont typeface="Arial" charset="0"/>
              <a:buChar char="•"/>
            </a:pPr>
            <a:endParaRPr lang="es-ES" sz="2600" dirty="0" smtClean="0"/>
          </a:p>
          <a:p>
            <a:pPr>
              <a:buFont typeface="Arial" charset="0"/>
              <a:buChar char="•"/>
            </a:pPr>
            <a:r>
              <a:rPr lang="en-US" sz="2600" dirty="0" smtClean="0"/>
              <a:t>SOAP (Simple Object Access Protocol)</a:t>
            </a:r>
            <a:endParaRPr lang="es-ES" sz="2600" dirty="0" smtClean="0"/>
          </a:p>
          <a:p>
            <a:pPr>
              <a:buFont typeface="Arial" charset="0"/>
              <a:buChar char="•"/>
            </a:pPr>
            <a:endParaRPr lang="es-ES" sz="2600" dirty="0" smtClean="0"/>
          </a:p>
          <a:p>
            <a:pPr>
              <a:buFont typeface="Arial" charset="0"/>
              <a:buChar char="•"/>
            </a:pPr>
            <a:r>
              <a:rPr lang="es-ES" sz="2600" dirty="0" smtClean="0"/>
              <a:t>WSDL (Web </a:t>
            </a:r>
            <a:r>
              <a:rPr lang="es-ES" sz="2600" dirty="0" err="1" smtClean="0"/>
              <a:t>Services</a:t>
            </a:r>
            <a:r>
              <a:rPr lang="es-ES" sz="2600" dirty="0" smtClean="0"/>
              <a:t> </a:t>
            </a:r>
            <a:r>
              <a:rPr lang="es-ES" sz="2600" dirty="0" err="1" smtClean="0"/>
              <a:t>Description</a:t>
            </a:r>
            <a:r>
              <a:rPr lang="es-ES" sz="2600" dirty="0" smtClean="0"/>
              <a:t> </a:t>
            </a:r>
            <a:r>
              <a:rPr lang="es-ES" sz="2600" dirty="0" err="1" smtClean="0"/>
              <a:t>Language</a:t>
            </a:r>
            <a:r>
              <a:rPr lang="es-ES" sz="2600" dirty="0" smtClean="0"/>
              <a:t>)</a:t>
            </a:r>
          </a:p>
          <a:p>
            <a:pPr>
              <a:buFont typeface="Arial" charset="0"/>
              <a:buChar char="•"/>
            </a:pPr>
            <a:endParaRPr lang="es-ES" sz="2600" dirty="0" smtClean="0"/>
          </a:p>
          <a:p>
            <a:pPr>
              <a:buFont typeface="Arial" charset="0"/>
              <a:buChar char="•"/>
            </a:pPr>
            <a:r>
              <a:rPr lang="es-ES" sz="2600" dirty="0" smtClean="0"/>
              <a:t>UDDI (Universal </a:t>
            </a:r>
            <a:r>
              <a:rPr lang="es-ES" sz="2600" dirty="0" err="1" smtClean="0"/>
              <a:t>Description</a:t>
            </a:r>
            <a:r>
              <a:rPr lang="es-ES" sz="2600" dirty="0" smtClean="0"/>
              <a:t>, </a:t>
            </a:r>
            <a:r>
              <a:rPr lang="es-ES" sz="2600" dirty="0" err="1" smtClean="0"/>
              <a:t>Discovery</a:t>
            </a:r>
            <a:r>
              <a:rPr lang="es-ES" sz="2600" dirty="0" smtClean="0"/>
              <a:t> and </a:t>
            </a:r>
            <a:r>
              <a:rPr lang="es-ES" sz="2600" dirty="0" err="1" smtClean="0"/>
              <a:t>Integration</a:t>
            </a:r>
            <a:r>
              <a:rPr lang="es-ES" sz="2600" dirty="0" smtClean="0"/>
              <a:t>)</a:t>
            </a:r>
          </a:p>
          <a:p>
            <a:endParaRPr lang="en-US" dirty="0" smtClean="0"/>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s-ES" sz="2600" dirty="0" smtClean="0"/>
              <a:t>Escaso acoplamiento. </a:t>
            </a:r>
          </a:p>
          <a:p>
            <a:endParaRPr lang="es-ES" sz="2600" dirty="0" smtClean="0"/>
          </a:p>
          <a:p>
            <a:r>
              <a:rPr lang="es-ES" sz="2600" dirty="0" smtClean="0"/>
              <a:t>Independencia del lenguaje de programación. </a:t>
            </a:r>
          </a:p>
          <a:p>
            <a:endParaRPr lang="es-ES" sz="2600" dirty="0" smtClean="0"/>
          </a:p>
          <a:p>
            <a:r>
              <a:rPr lang="es-ES" sz="2600" dirty="0" smtClean="0"/>
              <a:t>Independencia del modo de transporte (http, </a:t>
            </a:r>
            <a:r>
              <a:rPr lang="es-ES" sz="2600" dirty="0" err="1" smtClean="0"/>
              <a:t>https</a:t>
            </a:r>
            <a:r>
              <a:rPr lang="es-ES" sz="2600" dirty="0" smtClean="0"/>
              <a:t>, </a:t>
            </a:r>
            <a:r>
              <a:rPr lang="es-ES" sz="2600" dirty="0" err="1" smtClean="0"/>
              <a:t>jabber</a:t>
            </a:r>
            <a:r>
              <a:rPr lang="es-ES" sz="2600" dirty="0" smtClean="0"/>
              <a:t>, </a:t>
            </a:r>
            <a:r>
              <a:rPr lang="es-ES" sz="2600" dirty="0" err="1" smtClean="0"/>
              <a:t>smtp</a:t>
            </a:r>
            <a:r>
              <a:rPr lang="es-ES" sz="2600" dirty="0" smtClean="0"/>
              <a:t>, ftp, </a:t>
            </a:r>
            <a:r>
              <a:rPr lang="es-ES" sz="2600" dirty="0" err="1" smtClean="0"/>
              <a:t>etc</a:t>
            </a:r>
            <a:r>
              <a:rPr lang="es-ES" sz="2600" dirty="0" smtClean="0"/>
              <a:t>). </a:t>
            </a:r>
          </a:p>
          <a:p>
            <a:endParaRPr lang="es-ES" sz="2600" dirty="0" smtClean="0"/>
          </a:p>
          <a:p>
            <a:r>
              <a:rPr lang="es-ES" sz="2600" dirty="0" smtClean="0"/>
              <a:t>Múltiples modos de invocación. </a:t>
            </a:r>
          </a:p>
          <a:p>
            <a:endParaRPr lang="es-ES" sz="2600" dirty="0" smtClean="0"/>
          </a:p>
          <a:p>
            <a:r>
              <a:rPr lang="es-ES" sz="2600" dirty="0" smtClean="0"/>
              <a:t>Múltiples estilos de comunicación.</a:t>
            </a:r>
            <a:endParaRPr lang="en-US" sz="2600" dirty="0" smtClean="0"/>
          </a:p>
          <a:p>
            <a:endParaRPr lang="en-US" sz="2400" dirty="0"/>
          </a:p>
        </p:txBody>
      </p:sp>
      <p:sp>
        <p:nvSpPr>
          <p:cNvPr id="4" name="Title 3"/>
          <p:cNvSpPr>
            <a:spLocks noGrp="1"/>
          </p:cNvSpPr>
          <p:nvPr>
            <p:ph type="title"/>
          </p:nvPr>
        </p:nvSpPr>
        <p:spPr/>
        <p:txBody>
          <a:bodyPr/>
          <a:lstStyle/>
          <a:p>
            <a:r>
              <a:rPr lang="es-ES" dirty="0" smtClean="0"/>
              <a:t>SOAP : Beneficios</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ext Placeholder 2"/>
          <p:cNvSpPr>
            <a:spLocks noGrp="1"/>
          </p:cNvSpPr>
          <p:nvPr>
            <p:ph type="body" sz="quarter" idx="13"/>
          </p:nvPr>
        </p:nvSpPr>
        <p:spPr/>
        <p:txBody>
          <a:bodyPr/>
          <a:lstStyle/>
          <a:p>
            <a:endParaRPr lang="en-US"/>
          </a:p>
        </p:txBody>
      </p:sp>
      <p:sp>
        <p:nvSpPr>
          <p:cNvPr id="4" name="Title 3"/>
          <p:cNvSpPr>
            <a:spLocks noGrp="1"/>
          </p:cNvSpPr>
          <p:nvPr>
            <p:ph type="title"/>
          </p:nvPr>
        </p:nvSpPr>
        <p:spPr/>
        <p:txBody>
          <a:bodyPr/>
          <a:lstStyle/>
          <a:p>
            <a:r>
              <a:rPr lang="es-MX" dirty="0" smtClean="0"/>
              <a:t>SOAP: Comunicación</a:t>
            </a:r>
            <a:endParaRPr lang="en-US" dirty="0"/>
          </a:p>
        </p:txBody>
      </p:sp>
      <p:sp>
        <p:nvSpPr>
          <p:cNvPr id="6" name="Rectangle 5"/>
          <p:cNvSpPr/>
          <p:nvPr/>
        </p:nvSpPr>
        <p:spPr>
          <a:xfrm>
            <a:off x="6286512" y="3833912"/>
            <a:ext cx="2500330" cy="7858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754" name="Picture 2" descr="http://acs.lbl.gov/projects/gtg/projects/pyGridWare/doc/tutorial/images/concepts_ws_interaction.png"/>
          <p:cNvPicPr>
            <a:picLocks noChangeAspect="1" noChangeArrowheads="1"/>
          </p:cNvPicPr>
          <p:nvPr/>
        </p:nvPicPr>
        <p:blipFill>
          <a:blip r:embed="rId2"/>
          <a:srcRect/>
          <a:stretch>
            <a:fillRect/>
          </a:stretch>
        </p:blipFill>
        <p:spPr bwMode="auto">
          <a:xfrm>
            <a:off x="1357290" y="1000107"/>
            <a:ext cx="5715040" cy="5257837"/>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ext Placeholder 2"/>
          <p:cNvSpPr>
            <a:spLocks noGrp="1"/>
          </p:cNvSpPr>
          <p:nvPr>
            <p:ph type="body" sz="quarter" idx="13"/>
          </p:nvPr>
        </p:nvSpPr>
        <p:spPr/>
        <p:txBody>
          <a:bodyPr/>
          <a:lstStyle/>
          <a:p>
            <a:endParaRPr lang="en-US"/>
          </a:p>
        </p:txBody>
      </p:sp>
      <p:sp>
        <p:nvSpPr>
          <p:cNvPr id="4" name="Title 3"/>
          <p:cNvSpPr>
            <a:spLocks noGrp="1"/>
          </p:cNvSpPr>
          <p:nvPr>
            <p:ph type="title"/>
          </p:nvPr>
        </p:nvSpPr>
        <p:spPr/>
        <p:txBody>
          <a:bodyPr/>
          <a:lstStyle/>
          <a:p>
            <a:r>
              <a:rPr lang="es-MX" dirty="0" smtClean="0"/>
              <a:t>SOAP: Comunicación</a:t>
            </a:r>
            <a:endParaRPr lang="en-US" dirty="0"/>
          </a:p>
        </p:txBody>
      </p:sp>
      <p:pic>
        <p:nvPicPr>
          <p:cNvPr id="73730" name="Picture 2" descr="http://www.programacion.com/cursos_descargas/ejb_21/images/article2-figure3.gif"/>
          <p:cNvPicPr>
            <a:picLocks noChangeAspect="1" noChangeArrowheads="1"/>
          </p:cNvPicPr>
          <p:nvPr/>
        </p:nvPicPr>
        <p:blipFill>
          <a:blip r:embed="rId2"/>
          <a:srcRect t="15001" r="13588"/>
          <a:stretch>
            <a:fillRect/>
          </a:stretch>
        </p:blipFill>
        <p:spPr bwMode="auto">
          <a:xfrm>
            <a:off x="258923" y="2571744"/>
            <a:ext cx="8813671" cy="2309732"/>
          </a:xfrm>
          <a:prstGeom prst="rect">
            <a:avLst/>
          </a:prstGeom>
          <a:noFill/>
        </p:spPr>
      </p:pic>
      <p:sp>
        <p:nvSpPr>
          <p:cNvPr id="6" name="Rectangle 5"/>
          <p:cNvSpPr/>
          <p:nvPr/>
        </p:nvSpPr>
        <p:spPr>
          <a:xfrm>
            <a:off x="6339124" y="2000240"/>
            <a:ext cx="2500330" cy="7858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722312" y="1446213"/>
          <a:ext cx="7921654" cy="4419600"/>
        </p:xfrm>
        <a:graphic>
          <a:graphicData uri="http://schemas.openxmlformats.org/drawingml/2006/table">
            <a:tbl>
              <a:tblPr firstRow="1" bandRow="1">
                <a:tableStyleId>{5C22544A-7EE6-4342-B048-85BDC9FD1C3A}</a:tableStyleId>
              </a:tblPr>
              <a:tblGrid>
                <a:gridCol w="4512751"/>
                <a:gridCol w="3408903"/>
              </a:tblGrid>
              <a:tr h="370840">
                <a:tc>
                  <a:txBody>
                    <a:bodyPr/>
                    <a:lstStyle/>
                    <a:p>
                      <a:pPr algn="ctr"/>
                      <a:r>
                        <a:rPr lang="es-AR" sz="2000" b="0" i="0" dirty="0" smtClean="0"/>
                        <a:t>REST</a:t>
                      </a:r>
                      <a:endParaRPr lang="en-US" sz="2000" b="0" i="0" dirty="0"/>
                    </a:p>
                  </a:txBody>
                  <a:tcPr/>
                </a:tc>
                <a:tc>
                  <a:txBody>
                    <a:bodyPr/>
                    <a:lstStyle/>
                    <a:p>
                      <a:pPr algn="ctr"/>
                      <a:r>
                        <a:rPr lang="es-AR" sz="2000" b="0" i="0" dirty="0" smtClean="0"/>
                        <a:t>SOAP</a:t>
                      </a:r>
                      <a:endParaRPr lang="en-US" sz="2000" b="0" i="0" dirty="0"/>
                    </a:p>
                  </a:txBody>
                  <a:tcPr/>
                </a:tc>
              </a:tr>
              <a:tr h="370840">
                <a:tc>
                  <a:txBody>
                    <a:bodyPr/>
                    <a:lstStyle/>
                    <a:p>
                      <a:pPr algn="l"/>
                      <a:r>
                        <a:rPr lang="es-AR" sz="2000" i="0" dirty="0" smtClean="0"/>
                        <a:t>Interacción dirigida por el cliente</a:t>
                      </a:r>
                      <a:endParaRPr lang="en-US" sz="2000" i="0" dirty="0"/>
                    </a:p>
                  </a:txBody>
                  <a:tcPr/>
                </a:tc>
                <a:tc>
                  <a:txBody>
                    <a:bodyPr/>
                    <a:lstStyle/>
                    <a:p>
                      <a:pPr algn="l"/>
                      <a:r>
                        <a:rPr lang="es-AR" sz="2000" i="0" dirty="0" smtClean="0"/>
                        <a:t>Flujo de eventos orquestados</a:t>
                      </a:r>
                      <a:endParaRPr lang="en-US" sz="2000" i="0" dirty="0"/>
                    </a:p>
                  </a:txBody>
                  <a:tcPr/>
                </a:tc>
              </a:tr>
              <a:tr h="370840">
                <a:tc>
                  <a:txBody>
                    <a:bodyPr/>
                    <a:lstStyle/>
                    <a:p>
                      <a:pPr algn="l">
                        <a:buFont typeface="Arial" charset="0"/>
                        <a:buNone/>
                      </a:pPr>
                      <a:r>
                        <a:rPr lang="es-AR" sz="2000" i="0" baseline="0" dirty="0" smtClean="0"/>
                        <a:t>Pocas operaciones con muchos recursos</a:t>
                      </a:r>
                    </a:p>
                    <a:p>
                      <a:pPr algn="l">
                        <a:buFont typeface="Arial" charset="0"/>
                        <a:buChar char="•"/>
                      </a:pPr>
                      <a:endParaRPr lang="es-AR" sz="2000" i="0" baseline="0" dirty="0" smtClean="0"/>
                    </a:p>
                    <a:p>
                      <a:pPr algn="l">
                        <a:buFont typeface="Arial" charset="0"/>
                        <a:buChar char="•"/>
                      </a:pPr>
                      <a:endParaRPr lang="en-US" sz="2000" i="0" dirty="0"/>
                    </a:p>
                  </a:txBody>
                  <a:tcPr/>
                </a:tc>
                <a:tc>
                  <a:txBody>
                    <a:bodyPr/>
                    <a:lstStyle/>
                    <a:p>
                      <a:pPr algn="l"/>
                      <a:r>
                        <a:rPr lang="es-AR" sz="2000" i="0" dirty="0" smtClean="0"/>
                        <a:t>Muchas</a:t>
                      </a:r>
                      <a:r>
                        <a:rPr lang="es-AR" sz="2000" i="0" baseline="0" dirty="0" smtClean="0"/>
                        <a:t> Operaciones con pocos recursos</a:t>
                      </a:r>
                      <a:endParaRPr lang="en-US" sz="2000" i="0" dirty="0"/>
                    </a:p>
                  </a:txBody>
                  <a:tcPr/>
                </a:tc>
              </a:tr>
              <a:tr h="370840">
                <a:tc>
                  <a:txBody>
                    <a:bodyPr/>
                    <a:lstStyle/>
                    <a:p>
                      <a:pPr algn="l"/>
                      <a:r>
                        <a:rPr lang="es-AR" sz="2000" i="0" dirty="0" smtClean="0"/>
                        <a:t>Mecanismo consistente de nombrado de recursos (URI)</a:t>
                      </a:r>
                      <a:endParaRPr lang="en-US" sz="2000" i="0" dirty="0"/>
                    </a:p>
                  </a:txBody>
                  <a:tcPr/>
                </a:tc>
                <a:tc>
                  <a:txBody>
                    <a:bodyPr/>
                    <a:lstStyle/>
                    <a:p>
                      <a:pPr algn="l"/>
                      <a:r>
                        <a:rPr lang="es-ES" sz="2000" i="0" dirty="0" smtClean="0"/>
                        <a:t>Falta de un mecanismo de nombrado</a:t>
                      </a:r>
                      <a:endParaRPr lang="en-US" sz="2000" i="0" dirty="0"/>
                    </a:p>
                  </a:txBody>
                  <a:tcPr/>
                </a:tc>
              </a:tr>
              <a:tr h="370840">
                <a:tc>
                  <a:txBody>
                    <a:bodyPr/>
                    <a:lstStyle/>
                    <a:p>
                      <a:pPr algn="l"/>
                      <a:r>
                        <a:rPr lang="es-ES" sz="2000" i="0" dirty="0" smtClean="0"/>
                        <a:t>Se centra en la escalabilidad y rendimiento a gran </a:t>
                      </a:r>
                    </a:p>
                    <a:p>
                      <a:pPr algn="l"/>
                      <a:r>
                        <a:rPr lang="es-ES" sz="2000" i="0" dirty="0" smtClean="0"/>
                        <a:t>escala para sistemas distribuidos hipermedia</a:t>
                      </a:r>
                      <a:endParaRPr lang="en-US" sz="2000" i="0" dirty="0"/>
                    </a:p>
                  </a:txBody>
                  <a:tcPr/>
                </a:tc>
                <a:tc>
                  <a:txBody>
                    <a:bodyPr/>
                    <a:lstStyle/>
                    <a:p>
                      <a:pPr algn="l"/>
                      <a:r>
                        <a:rPr lang="es-ES" sz="2000" i="0" dirty="0" smtClean="0"/>
                        <a:t>Se centra en el diseño de aplicaciones </a:t>
                      </a:r>
                    </a:p>
                    <a:p>
                      <a:pPr algn="l"/>
                      <a:r>
                        <a:rPr lang="es-ES" sz="2000" i="0" dirty="0" smtClean="0"/>
                        <a:t>distribuida</a:t>
                      </a:r>
                      <a:endParaRPr lang="en-US" sz="2000" i="0" dirty="0"/>
                    </a:p>
                  </a:txBody>
                  <a:tcPr/>
                </a:tc>
              </a:tr>
            </a:tbl>
          </a:graphicData>
        </a:graphic>
      </p:graphicFrame>
      <p:sp>
        <p:nvSpPr>
          <p:cNvPr id="4" name="Title 3"/>
          <p:cNvSpPr>
            <a:spLocks noGrp="1"/>
          </p:cNvSpPr>
          <p:nvPr>
            <p:ph type="title"/>
          </p:nvPr>
        </p:nvSpPr>
        <p:spPr/>
        <p:txBody>
          <a:bodyPr/>
          <a:lstStyle/>
          <a:p>
            <a:r>
              <a:rPr lang="es-AR" dirty="0" smtClean="0"/>
              <a:t>Conclusiones: REST VS. SOAP</a:t>
            </a:r>
            <a:endParaRPr lang="en-US" dirty="0"/>
          </a:p>
        </p:txBody>
      </p:sp>
      <p:sp>
        <p:nvSpPr>
          <p:cNvPr id="7" name="Text Placeholder 2"/>
          <p:cNvSpPr txBox="1">
            <a:spLocks/>
          </p:cNvSpPr>
          <p:nvPr/>
        </p:nvSpPr>
        <p:spPr>
          <a:xfrm>
            <a:off x="739748" y="1163622"/>
            <a:ext cx="7899456" cy="285752"/>
          </a:xfrm>
          <a:prstGeom prst="rect">
            <a:avLst/>
          </a:prstGeom>
          <a:solidFill>
            <a:schemeClr val="accent1"/>
          </a:solidFill>
        </p:spPr>
        <p:txBody>
          <a:bodyPr vert="horz" lIns="0" tIns="0" rIns="0" bIns="0" rtlCol="0">
            <a:noAutofit/>
          </a:bodyPr>
          <a:lstStyle/>
          <a:p>
            <a:pPr marL="173038" marR="0" lvl="0" indent="-173038" algn="ctr" defTabSz="914400" rtl="0" eaLnBrk="1" fontAlgn="auto" latinLnBrk="0" hangingPunct="1">
              <a:lnSpc>
                <a:spcPct val="100000"/>
              </a:lnSpc>
              <a:spcBef>
                <a:spcPct val="20000"/>
              </a:spcBef>
              <a:spcAft>
                <a:spcPts val="0"/>
              </a:spcAft>
              <a:buClrTx/>
              <a:buSzTx/>
              <a:buFontTx/>
              <a:buNone/>
              <a:tabLst/>
              <a:defRPr/>
            </a:pPr>
            <a:r>
              <a:rPr lang="es-AR" sz="1600" b="1" dirty="0" smtClean="0">
                <a:solidFill>
                  <a:schemeClr val="bg1"/>
                </a:solidFill>
              </a:rPr>
              <a:t>TECNOLOGÍA</a:t>
            </a:r>
            <a:endParaRPr kumimoji="0" lang="en-US" sz="1600" b="1"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357422" y="1643050"/>
            <a:ext cx="7888287" cy="4573587"/>
          </a:xfrm>
        </p:spPr>
        <p:txBody>
          <a:bodyPr>
            <a:normAutofit/>
          </a:bodyPr>
          <a:lstStyle/>
          <a:p>
            <a:pPr lvl="1"/>
            <a:r>
              <a:rPr lang="es-MX" sz="6600" dirty="0" smtClean="0"/>
              <a:t> REST</a:t>
            </a:r>
          </a:p>
          <a:p>
            <a:pPr lvl="1"/>
            <a:r>
              <a:rPr lang="es-MX" sz="6600" dirty="0" smtClean="0"/>
              <a:t> SOAP</a:t>
            </a:r>
          </a:p>
          <a:p>
            <a:pPr lvl="1"/>
            <a:r>
              <a:rPr lang="es-MX" sz="6600" dirty="0" smtClean="0"/>
              <a:t> ATOM</a:t>
            </a:r>
            <a:endParaRPr lang="en-US" sz="6600" dirty="0"/>
          </a:p>
        </p:txBody>
      </p:sp>
      <p:sp>
        <p:nvSpPr>
          <p:cNvPr id="3" name="Text Placeholder 2"/>
          <p:cNvSpPr>
            <a:spLocks noGrp="1"/>
          </p:cNvSpPr>
          <p:nvPr>
            <p:ph type="body" sz="quarter" idx="13"/>
          </p:nvPr>
        </p:nvSpPr>
        <p:spPr/>
        <p:txBody>
          <a:bodyPr/>
          <a:lstStyle/>
          <a:p>
            <a:endParaRPr lang="en-US"/>
          </a:p>
        </p:txBody>
      </p:sp>
      <p:sp>
        <p:nvSpPr>
          <p:cNvPr id="4" name="Title 3"/>
          <p:cNvSpPr>
            <a:spLocks noGrp="1"/>
          </p:cNvSpPr>
          <p:nvPr>
            <p:ph type="title"/>
          </p:nvPr>
        </p:nvSpPr>
        <p:spPr/>
        <p:txBody>
          <a:bodyPr/>
          <a:lstStyle/>
          <a:p>
            <a:r>
              <a:rPr lang="es-MX" dirty="0" smtClean="0"/>
              <a:t>Web </a:t>
            </a:r>
            <a:r>
              <a:rPr lang="es-MX" dirty="0" err="1" smtClean="0"/>
              <a:t>Services</a:t>
            </a:r>
            <a:r>
              <a:rPr lang="es-MX" dirty="0" smtClean="0"/>
              <a:t> - Alternativas</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AR" dirty="0" smtClean="0"/>
              <a:t>Conclusiones: REST VS. SOAP Cont.</a:t>
            </a:r>
            <a:endParaRPr lang="en-US" dirty="0"/>
          </a:p>
        </p:txBody>
      </p:sp>
      <p:graphicFrame>
        <p:nvGraphicFramePr>
          <p:cNvPr id="5" name="Content Placeholder 5"/>
          <p:cNvGraphicFramePr>
            <a:graphicFrameLocks noGrp="1"/>
          </p:cNvGraphicFramePr>
          <p:nvPr>
            <p:ph idx="1"/>
          </p:nvPr>
        </p:nvGraphicFramePr>
        <p:xfrm>
          <a:off x="722312" y="1446213"/>
          <a:ext cx="7921654" cy="2286000"/>
        </p:xfrm>
        <a:graphic>
          <a:graphicData uri="http://schemas.openxmlformats.org/drawingml/2006/table">
            <a:tbl>
              <a:tblPr firstRow="1" bandRow="1">
                <a:tableStyleId>{5C22544A-7EE6-4342-B048-85BDC9FD1C3A}</a:tableStyleId>
              </a:tblPr>
              <a:tblGrid>
                <a:gridCol w="4135440"/>
                <a:gridCol w="3786214"/>
              </a:tblGrid>
              <a:tr h="370840">
                <a:tc>
                  <a:txBody>
                    <a:bodyPr/>
                    <a:lstStyle/>
                    <a:p>
                      <a:pPr algn="ctr"/>
                      <a:r>
                        <a:rPr lang="es-AR" sz="2000" b="0" i="0" dirty="0" smtClean="0"/>
                        <a:t>REST</a:t>
                      </a:r>
                      <a:endParaRPr lang="en-US" sz="2000" b="0" i="0" dirty="0"/>
                    </a:p>
                  </a:txBody>
                  <a:tcPr/>
                </a:tc>
                <a:tc>
                  <a:txBody>
                    <a:bodyPr/>
                    <a:lstStyle/>
                    <a:p>
                      <a:pPr algn="ctr"/>
                      <a:r>
                        <a:rPr lang="es-AR" sz="2000" b="0" i="0" dirty="0" smtClean="0"/>
                        <a:t>SOAP</a:t>
                      </a:r>
                      <a:endParaRPr lang="en-US" sz="2000" b="0" i="0" dirty="0"/>
                    </a:p>
                  </a:txBody>
                  <a:tcPr/>
                </a:tc>
              </a:tr>
              <a:tr h="370840">
                <a:tc>
                  <a:txBody>
                    <a:bodyPr/>
                    <a:lstStyle/>
                    <a:p>
                      <a:pPr marL="0" algn="l" defTabSz="914400" rtl="0" eaLnBrk="1" latinLnBrk="0" hangingPunct="1"/>
                      <a:r>
                        <a:rPr lang="es-AR" sz="2000" i="0" kern="1200" baseline="0" dirty="0" smtClean="0">
                          <a:solidFill>
                            <a:schemeClr val="dk1"/>
                          </a:solidFill>
                          <a:latin typeface="+mn-lt"/>
                          <a:ea typeface="+mn-ea"/>
                          <a:cs typeface="+mn-cs"/>
                        </a:rPr>
                        <a:t>XML </a:t>
                      </a:r>
                      <a:r>
                        <a:rPr lang="es-AR" sz="2000" i="0" kern="1200" baseline="0" dirty="0" err="1" smtClean="0">
                          <a:solidFill>
                            <a:schemeClr val="dk1"/>
                          </a:solidFill>
                          <a:latin typeface="+mn-lt"/>
                          <a:ea typeface="+mn-ea"/>
                          <a:cs typeface="+mn-cs"/>
                        </a:rPr>
                        <a:t>autodescriptivo</a:t>
                      </a:r>
                      <a:endParaRPr lang="en-US" sz="2000" i="0" kern="1200" baseline="0" dirty="0">
                        <a:solidFill>
                          <a:schemeClr val="dk1"/>
                        </a:solidFill>
                        <a:latin typeface="+mn-lt"/>
                        <a:ea typeface="+mn-ea"/>
                        <a:cs typeface="+mn-cs"/>
                      </a:endParaRPr>
                    </a:p>
                  </a:txBody>
                  <a:tcPr/>
                </a:tc>
                <a:tc>
                  <a:txBody>
                    <a:bodyPr/>
                    <a:lstStyle/>
                    <a:p>
                      <a:pPr marL="0" algn="l" defTabSz="914400" rtl="0" eaLnBrk="1" latinLnBrk="0" hangingPunct="1"/>
                      <a:r>
                        <a:rPr lang="en-US" sz="2000" i="0" kern="1200" baseline="0" dirty="0" smtClean="0">
                          <a:solidFill>
                            <a:schemeClr val="dk1"/>
                          </a:solidFill>
                          <a:latin typeface="+mn-lt"/>
                          <a:ea typeface="+mn-ea"/>
                          <a:cs typeface="+mn-cs"/>
                        </a:rPr>
                        <a:t> </a:t>
                      </a:r>
                      <a:r>
                        <a:rPr lang="en-US" sz="2000" i="0" kern="1200" baseline="0" dirty="0" err="1" smtClean="0">
                          <a:solidFill>
                            <a:schemeClr val="dk1"/>
                          </a:solidFill>
                          <a:latin typeface="+mn-lt"/>
                          <a:ea typeface="+mn-ea"/>
                          <a:cs typeface="+mn-cs"/>
                        </a:rPr>
                        <a:t>Tipado</a:t>
                      </a:r>
                      <a:r>
                        <a:rPr lang="en-US" sz="2000" i="0" kern="1200" baseline="0" dirty="0" smtClean="0">
                          <a:solidFill>
                            <a:schemeClr val="dk1"/>
                          </a:solidFill>
                          <a:latin typeface="+mn-lt"/>
                          <a:ea typeface="+mn-ea"/>
                          <a:cs typeface="+mn-cs"/>
                        </a:rPr>
                        <a:t> </a:t>
                      </a:r>
                      <a:r>
                        <a:rPr lang="en-US" sz="2000" i="0" kern="1200" baseline="0" dirty="0" err="1" smtClean="0">
                          <a:solidFill>
                            <a:schemeClr val="dk1"/>
                          </a:solidFill>
                          <a:latin typeface="+mn-lt"/>
                          <a:ea typeface="+mn-ea"/>
                          <a:cs typeface="+mn-cs"/>
                        </a:rPr>
                        <a:t>fuerte</a:t>
                      </a:r>
                      <a:r>
                        <a:rPr lang="en-US" sz="2000" i="0" kern="1200" baseline="0" dirty="0" smtClean="0">
                          <a:solidFill>
                            <a:schemeClr val="dk1"/>
                          </a:solidFill>
                          <a:latin typeface="+mn-lt"/>
                          <a:ea typeface="+mn-ea"/>
                          <a:cs typeface="+mn-cs"/>
                        </a:rPr>
                        <a:t>, XML Schema</a:t>
                      </a:r>
                      <a:endParaRPr lang="en-US" sz="2000" i="0" kern="1200" baseline="0" dirty="0">
                        <a:solidFill>
                          <a:schemeClr val="dk1"/>
                        </a:solidFill>
                        <a:latin typeface="+mn-lt"/>
                        <a:ea typeface="+mn-ea"/>
                        <a:cs typeface="+mn-cs"/>
                      </a:endParaRPr>
                    </a:p>
                  </a:txBody>
                  <a:tcPr/>
                </a:tc>
              </a:tr>
              <a:tr h="370840">
                <a:tc>
                  <a:txBody>
                    <a:bodyPr/>
                    <a:lstStyle/>
                    <a:p>
                      <a:pPr marL="0" algn="l" defTabSz="914400" rtl="0" eaLnBrk="1" latinLnBrk="0" hangingPunct="1"/>
                      <a:r>
                        <a:rPr lang="en-US" sz="2000" i="0" kern="1200" baseline="0" dirty="0" smtClean="0">
                          <a:solidFill>
                            <a:schemeClr val="dk1"/>
                          </a:solidFill>
                          <a:latin typeface="+mn-lt"/>
                          <a:ea typeface="+mn-ea"/>
                          <a:cs typeface="+mn-cs"/>
                        </a:rPr>
                        <a:t>HTTP</a:t>
                      </a:r>
                      <a:endParaRPr lang="en-US" sz="2000" i="0" kern="1200" baseline="0" dirty="0">
                        <a:solidFill>
                          <a:schemeClr val="dk1"/>
                        </a:solidFill>
                        <a:latin typeface="+mn-lt"/>
                        <a:ea typeface="+mn-ea"/>
                        <a:cs typeface="+mn-cs"/>
                      </a:endParaRPr>
                    </a:p>
                  </a:txBody>
                  <a:tcPr/>
                </a:tc>
                <a:tc>
                  <a:txBody>
                    <a:bodyPr/>
                    <a:lstStyle/>
                    <a:p>
                      <a:pPr marL="0" algn="l" defTabSz="914400" rtl="0" eaLnBrk="1" latinLnBrk="0" hangingPunct="1"/>
                      <a:r>
                        <a:rPr lang="en-US" sz="2000" i="0" kern="1200" baseline="0" dirty="0" err="1" smtClean="0">
                          <a:solidFill>
                            <a:schemeClr val="dk1"/>
                          </a:solidFill>
                          <a:latin typeface="+mn-lt"/>
                          <a:ea typeface="+mn-ea"/>
                          <a:cs typeface="+mn-cs"/>
                        </a:rPr>
                        <a:t>Independiente</a:t>
                      </a:r>
                      <a:r>
                        <a:rPr lang="en-US" sz="2000" i="0" kern="1200" baseline="0" dirty="0" smtClean="0">
                          <a:solidFill>
                            <a:schemeClr val="dk1"/>
                          </a:solidFill>
                          <a:latin typeface="+mn-lt"/>
                          <a:ea typeface="+mn-ea"/>
                          <a:cs typeface="+mn-cs"/>
                        </a:rPr>
                        <a:t> del </a:t>
                      </a:r>
                      <a:r>
                        <a:rPr lang="en-US" sz="2000" i="0" kern="1200" baseline="0" dirty="0" err="1" smtClean="0">
                          <a:solidFill>
                            <a:schemeClr val="dk1"/>
                          </a:solidFill>
                          <a:latin typeface="+mn-lt"/>
                          <a:ea typeface="+mn-ea"/>
                          <a:cs typeface="+mn-cs"/>
                        </a:rPr>
                        <a:t>transporte</a:t>
                      </a:r>
                      <a:endParaRPr lang="en-US" sz="2000" i="0" kern="1200" baseline="0" dirty="0">
                        <a:solidFill>
                          <a:schemeClr val="dk1"/>
                        </a:solidFill>
                        <a:latin typeface="+mn-lt"/>
                        <a:ea typeface="+mn-ea"/>
                        <a:cs typeface="+mn-cs"/>
                      </a:endParaRPr>
                    </a:p>
                  </a:txBody>
                  <a:tcPr/>
                </a:tc>
              </a:tr>
              <a:tr h="370840">
                <a:tc>
                  <a:txBody>
                    <a:bodyPr/>
                    <a:lstStyle/>
                    <a:p>
                      <a:pPr marL="0" algn="l" defTabSz="914400" rtl="0" eaLnBrk="1" latinLnBrk="0" hangingPunct="1"/>
                      <a:r>
                        <a:rPr lang="es-ES" sz="2000" i="0" kern="1200" baseline="0" dirty="0" smtClean="0">
                          <a:solidFill>
                            <a:schemeClr val="dk1"/>
                          </a:solidFill>
                          <a:latin typeface="+mn-lt"/>
                          <a:ea typeface="+mn-ea"/>
                          <a:cs typeface="+mn-cs"/>
                        </a:rPr>
                        <a:t>HTTP es un protocolo de aplicación</a:t>
                      </a:r>
                      <a:endParaRPr lang="en-US" sz="2000" i="0" kern="1200" baseline="0" dirty="0">
                        <a:solidFill>
                          <a:schemeClr val="dk1"/>
                        </a:solidFill>
                        <a:latin typeface="+mn-lt"/>
                        <a:ea typeface="+mn-ea"/>
                        <a:cs typeface="+mn-cs"/>
                      </a:endParaRPr>
                    </a:p>
                  </a:txBody>
                  <a:tcPr/>
                </a:tc>
                <a:tc>
                  <a:txBody>
                    <a:bodyPr/>
                    <a:lstStyle/>
                    <a:p>
                      <a:pPr marL="0" algn="l" defTabSz="914400" rtl="0" eaLnBrk="1" latinLnBrk="0" hangingPunct="1"/>
                      <a:r>
                        <a:rPr lang="es-ES" sz="2000" i="0" kern="1200" baseline="0" dirty="0" smtClean="0">
                          <a:solidFill>
                            <a:schemeClr val="dk1"/>
                          </a:solidFill>
                          <a:latin typeface="+mn-lt"/>
                          <a:ea typeface="+mn-ea"/>
                          <a:cs typeface="+mn-cs"/>
                        </a:rPr>
                        <a:t>HTTP es un protocolo de transporte</a:t>
                      </a:r>
                      <a:endParaRPr lang="en-US" sz="2000" i="0" kern="1200" baseline="0" dirty="0">
                        <a:solidFill>
                          <a:schemeClr val="dk1"/>
                        </a:solidFill>
                        <a:latin typeface="+mn-lt"/>
                        <a:ea typeface="+mn-ea"/>
                        <a:cs typeface="+mn-cs"/>
                      </a:endParaRPr>
                    </a:p>
                  </a:txBody>
                  <a:tcPr/>
                </a:tc>
              </a:tr>
              <a:tr h="370840">
                <a:tc>
                  <a:txBody>
                    <a:bodyPr/>
                    <a:lstStyle/>
                    <a:p>
                      <a:pPr marL="0" algn="l" defTabSz="914400" rtl="0" eaLnBrk="1" latinLnBrk="0" hangingPunct="1"/>
                      <a:r>
                        <a:rPr lang="en-US" sz="2000" i="0" kern="1200" baseline="0" dirty="0" err="1" smtClean="0">
                          <a:solidFill>
                            <a:schemeClr val="dk1"/>
                          </a:solidFill>
                          <a:latin typeface="+mn-lt"/>
                          <a:ea typeface="+mn-ea"/>
                          <a:cs typeface="+mn-cs"/>
                        </a:rPr>
                        <a:t>Síncronico</a:t>
                      </a:r>
                      <a:endParaRPr lang="en-US" sz="2000" i="0" kern="1200" baseline="0" dirty="0">
                        <a:solidFill>
                          <a:schemeClr val="dk1"/>
                        </a:solidFill>
                        <a:latin typeface="+mn-lt"/>
                        <a:ea typeface="+mn-ea"/>
                        <a:cs typeface="+mn-cs"/>
                      </a:endParaRPr>
                    </a:p>
                  </a:txBody>
                  <a:tcPr/>
                </a:tc>
                <a:tc>
                  <a:txBody>
                    <a:bodyPr/>
                    <a:lstStyle/>
                    <a:p>
                      <a:pPr marL="0" algn="l" defTabSz="914400" rtl="0" eaLnBrk="1" latinLnBrk="0" hangingPunct="1"/>
                      <a:r>
                        <a:rPr lang="en-US" sz="2000" i="0" kern="1200" baseline="0" dirty="0" err="1" smtClean="0">
                          <a:solidFill>
                            <a:schemeClr val="dk1"/>
                          </a:solidFill>
                          <a:latin typeface="+mn-lt"/>
                          <a:ea typeface="+mn-ea"/>
                          <a:cs typeface="+mn-cs"/>
                        </a:rPr>
                        <a:t>Síncronico</a:t>
                      </a:r>
                      <a:r>
                        <a:rPr lang="en-US" sz="2000" i="0" kern="1200" baseline="0" dirty="0" smtClean="0">
                          <a:solidFill>
                            <a:schemeClr val="dk1"/>
                          </a:solidFill>
                          <a:latin typeface="+mn-lt"/>
                          <a:ea typeface="+mn-ea"/>
                          <a:cs typeface="+mn-cs"/>
                        </a:rPr>
                        <a:t> y </a:t>
                      </a:r>
                      <a:r>
                        <a:rPr lang="en-US" sz="2000" i="0" kern="1200" baseline="0" dirty="0" err="1" smtClean="0">
                          <a:solidFill>
                            <a:schemeClr val="dk1"/>
                          </a:solidFill>
                          <a:latin typeface="+mn-lt"/>
                          <a:ea typeface="+mn-ea"/>
                          <a:cs typeface="+mn-cs"/>
                        </a:rPr>
                        <a:t>Asíncronico</a:t>
                      </a:r>
                      <a:endParaRPr lang="en-US" sz="2000" i="0" kern="1200" baseline="0" dirty="0">
                        <a:solidFill>
                          <a:schemeClr val="dk1"/>
                        </a:solidFill>
                        <a:latin typeface="+mn-lt"/>
                        <a:ea typeface="+mn-ea"/>
                        <a:cs typeface="+mn-cs"/>
                      </a:endParaRPr>
                    </a:p>
                  </a:txBody>
                  <a:tcPr/>
                </a:tc>
              </a:tr>
            </a:tbl>
          </a:graphicData>
        </a:graphic>
      </p:graphicFrame>
      <p:sp>
        <p:nvSpPr>
          <p:cNvPr id="6" name="Text Placeholder 2"/>
          <p:cNvSpPr txBox="1">
            <a:spLocks/>
          </p:cNvSpPr>
          <p:nvPr/>
        </p:nvSpPr>
        <p:spPr>
          <a:xfrm>
            <a:off x="739748" y="1163622"/>
            <a:ext cx="7899456" cy="285752"/>
          </a:xfrm>
          <a:prstGeom prst="rect">
            <a:avLst/>
          </a:prstGeom>
          <a:solidFill>
            <a:schemeClr val="accent1"/>
          </a:solidFill>
        </p:spPr>
        <p:txBody>
          <a:bodyPr vert="horz" lIns="0" tIns="0" rIns="0" bIns="0" rtlCol="0">
            <a:noAutofit/>
          </a:bodyPr>
          <a:lstStyle/>
          <a:p>
            <a:pPr algn="ctr"/>
            <a:r>
              <a:rPr lang="en-US" sz="1600" b="1" dirty="0" smtClean="0">
                <a:solidFill>
                  <a:schemeClr val="bg1"/>
                </a:solidFill>
              </a:rPr>
              <a:t>PROTOCOLO</a:t>
            </a:r>
            <a:endParaRPr lang="en-US" sz="1600" b="1" dirty="0">
              <a:solidFill>
                <a:schemeClr val="bg1"/>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AR" dirty="0" smtClean="0"/>
              <a:t>Conclusiones: REST VS. SOAP Cont.</a:t>
            </a:r>
            <a:endParaRPr lang="en-US" dirty="0"/>
          </a:p>
        </p:txBody>
      </p:sp>
      <p:graphicFrame>
        <p:nvGraphicFramePr>
          <p:cNvPr id="15" name="Content Placeholder 5"/>
          <p:cNvGraphicFramePr>
            <a:graphicFrameLocks noGrp="1"/>
          </p:cNvGraphicFramePr>
          <p:nvPr>
            <p:ph idx="1"/>
          </p:nvPr>
        </p:nvGraphicFramePr>
        <p:xfrm>
          <a:off x="722312" y="1446213"/>
          <a:ext cx="7921654" cy="3718560"/>
        </p:xfrm>
        <a:graphic>
          <a:graphicData uri="http://schemas.openxmlformats.org/drawingml/2006/table">
            <a:tbl>
              <a:tblPr firstRow="1" bandRow="1">
                <a:tableStyleId>{5C22544A-7EE6-4342-B048-85BDC9FD1C3A}</a:tableStyleId>
              </a:tblPr>
              <a:tblGrid>
                <a:gridCol w="4135440"/>
                <a:gridCol w="3786214"/>
              </a:tblGrid>
              <a:tr h="370840">
                <a:tc>
                  <a:txBody>
                    <a:bodyPr/>
                    <a:lstStyle/>
                    <a:p>
                      <a:pPr algn="ctr"/>
                      <a:r>
                        <a:rPr lang="es-AR" sz="2000" b="0" i="0" dirty="0" smtClean="0"/>
                        <a:t>REST</a:t>
                      </a:r>
                      <a:endParaRPr lang="en-US" sz="2000" b="0" i="0" dirty="0"/>
                    </a:p>
                  </a:txBody>
                  <a:tcPr/>
                </a:tc>
                <a:tc>
                  <a:txBody>
                    <a:bodyPr/>
                    <a:lstStyle/>
                    <a:p>
                      <a:pPr algn="ctr"/>
                      <a:r>
                        <a:rPr lang="es-AR" sz="2000" b="0" i="0" dirty="0" smtClean="0"/>
                        <a:t>SOAP</a:t>
                      </a:r>
                      <a:endParaRPr lang="en-US" sz="2000" b="0" i="0" dirty="0"/>
                    </a:p>
                  </a:txBody>
                  <a:tcPr/>
                </a:tc>
              </a:tr>
              <a:tr h="370840">
                <a:tc>
                  <a:txBody>
                    <a:bodyPr/>
                    <a:lstStyle/>
                    <a:p>
                      <a:pPr marL="0" algn="l" defTabSz="914400" rtl="0" eaLnBrk="1" latinLnBrk="0" hangingPunct="1"/>
                      <a:r>
                        <a:rPr lang="es-ES" sz="2000" i="0" kern="1200" baseline="0" dirty="0" smtClean="0">
                          <a:solidFill>
                            <a:schemeClr val="dk1"/>
                          </a:solidFill>
                          <a:latin typeface="+mn-lt"/>
                          <a:ea typeface="+mn-ea"/>
                          <a:cs typeface="+mn-cs"/>
                        </a:rPr>
                        <a:t>Confía en documentos orientados al usuario que definen las direcciones de petición y las respuestas</a:t>
                      </a:r>
                    </a:p>
                  </a:txBody>
                  <a:tcPr/>
                </a:tc>
                <a:tc>
                  <a:txBody>
                    <a:bodyPr/>
                    <a:lstStyle/>
                    <a:p>
                      <a:pPr marL="0" algn="l" defTabSz="914400" rtl="0" eaLnBrk="1" latinLnBrk="0" hangingPunct="1"/>
                      <a:r>
                        <a:rPr lang="en-US" sz="2000" i="0" kern="1200" baseline="0" dirty="0" smtClean="0">
                          <a:solidFill>
                            <a:schemeClr val="dk1"/>
                          </a:solidFill>
                          <a:latin typeface="+mn-lt"/>
                          <a:ea typeface="+mn-ea"/>
                          <a:cs typeface="+mn-cs"/>
                        </a:rPr>
                        <a:t>WSDL 	</a:t>
                      </a:r>
                    </a:p>
                  </a:txBody>
                  <a:tcPr/>
                </a:tc>
              </a:tr>
              <a:tr h="370840">
                <a:tc>
                  <a:txBody>
                    <a:bodyPr/>
                    <a:lstStyle/>
                    <a:p>
                      <a:pPr marL="0" algn="l" defTabSz="914400" rtl="0" eaLnBrk="1" latinLnBrk="0" hangingPunct="1"/>
                      <a:r>
                        <a:rPr lang="es-ES" sz="2000" i="0" kern="1200" baseline="0" dirty="0" smtClean="0">
                          <a:solidFill>
                            <a:schemeClr val="dk1"/>
                          </a:solidFill>
                          <a:latin typeface="+mn-lt"/>
                          <a:ea typeface="+mn-ea"/>
                          <a:cs typeface="+mn-cs"/>
                        </a:rPr>
                        <a:t>Interactuar con el servicio supone horas de testeado y depuración de </a:t>
                      </a:r>
                      <a:r>
                        <a:rPr lang="es-ES" sz="2000" i="0" kern="1200" baseline="0" dirty="0" err="1" smtClean="0">
                          <a:solidFill>
                            <a:schemeClr val="dk1"/>
                          </a:solidFill>
                          <a:latin typeface="+mn-lt"/>
                          <a:ea typeface="+mn-ea"/>
                          <a:cs typeface="+mn-cs"/>
                        </a:rPr>
                        <a:t>URIs</a:t>
                      </a:r>
                      <a:r>
                        <a:rPr lang="es-ES" sz="2000" i="0" kern="1200" baseline="0" dirty="0" smtClean="0">
                          <a:solidFill>
                            <a:schemeClr val="dk1"/>
                          </a:solidFill>
                          <a:latin typeface="+mn-lt"/>
                          <a:ea typeface="+mn-ea"/>
                          <a:cs typeface="+mn-cs"/>
                        </a:rPr>
                        <a:t> 	</a:t>
                      </a:r>
                    </a:p>
                  </a:txBody>
                  <a:tcPr/>
                </a:tc>
                <a:tc>
                  <a:txBody>
                    <a:bodyPr/>
                    <a:lstStyle/>
                    <a:p>
                      <a:pPr marL="0" algn="l" defTabSz="914400" rtl="0" eaLnBrk="1" latinLnBrk="0" hangingPunct="1"/>
                      <a:r>
                        <a:rPr lang="es-ES" sz="2000" i="0" kern="1200" baseline="0" dirty="0" smtClean="0">
                          <a:solidFill>
                            <a:schemeClr val="dk1"/>
                          </a:solidFill>
                          <a:latin typeface="+mn-lt"/>
                          <a:ea typeface="+mn-ea"/>
                          <a:cs typeface="+mn-cs"/>
                        </a:rPr>
                        <a:t>Se pueden construir automáticamente </a:t>
                      </a:r>
                      <a:r>
                        <a:rPr lang="es-ES" sz="2000" i="0" kern="1200" baseline="0" dirty="0" err="1" smtClean="0">
                          <a:solidFill>
                            <a:schemeClr val="dk1"/>
                          </a:solidFill>
                          <a:latin typeface="+mn-lt"/>
                          <a:ea typeface="+mn-ea"/>
                          <a:cs typeface="+mn-cs"/>
                        </a:rPr>
                        <a:t>stubs</a:t>
                      </a:r>
                      <a:r>
                        <a:rPr lang="es-ES" sz="2000" i="0" kern="1200" baseline="0" dirty="0" smtClean="0">
                          <a:solidFill>
                            <a:schemeClr val="dk1"/>
                          </a:solidFill>
                          <a:latin typeface="+mn-lt"/>
                          <a:ea typeface="+mn-ea"/>
                          <a:cs typeface="+mn-cs"/>
                        </a:rPr>
                        <a:t> (clientes) por medio del WSDL </a:t>
                      </a:r>
                    </a:p>
                  </a:txBody>
                  <a:tcPr/>
                </a:tc>
              </a:tr>
              <a:tr h="370840">
                <a:tc>
                  <a:txBody>
                    <a:bodyPr/>
                    <a:lstStyle/>
                    <a:p>
                      <a:pPr marL="0" algn="l" defTabSz="914400" rtl="0" eaLnBrk="1" latinLnBrk="0" hangingPunct="1"/>
                      <a:r>
                        <a:rPr lang="es-ES" sz="2000" i="0" kern="1200" baseline="0" dirty="0" smtClean="0">
                          <a:solidFill>
                            <a:schemeClr val="dk1"/>
                          </a:solidFill>
                          <a:latin typeface="+mn-lt"/>
                          <a:ea typeface="+mn-ea"/>
                          <a:cs typeface="+mn-cs"/>
                        </a:rPr>
                        <a:t>No es necesario el </a:t>
                      </a:r>
                      <a:r>
                        <a:rPr lang="es-ES" sz="2000" i="0" kern="1200" baseline="0" dirty="0" err="1" smtClean="0">
                          <a:solidFill>
                            <a:schemeClr val="dk1"/>
                          </a:solidFill>
                          <a:latin typeface="+mn-lt"/>
                          <a:ea typeface="+mn-ea"/>
                          <a:cs typeface="+mn-cs"/>
                        </a:rPr>
                        <a:t>tipado</a:t>
                      </a:r>
                      <a:r>
                        <a:rPr lang="es-ES" sz="2000" i="0" kern="1200" baseline="0" dirty="0" smtClean="0">
                          <a:solidFill>
                            <a:schemeClr val="dk1"/>
                          </a:solidFill>
                          <a:latin typeface="+mn-lt"/>
                          <a:ea typeface="+mn-ea"/>
                          <a:cs typeface="+mn-cs"/>
                        </a:rPr>
                        <a:t> fuerte, si ambos lados están de acuerdo con el contenido </a:t>
                      </a:r>
                    </a:p>
                  </a:txBody>
                  <a:tcPr/>
                </a:tc>
                <a:tc>
                  <a:txBody>
                    <a:bodyPr/>
                    <a:lstStyle/>
                    <a:p>
                      <a:pPr marL="0" algn="l" defTabSz="914400" rtl="0" eaLnBrk="1" latinLnBrk="0" hangingPunct="1"/>
                      <a:r>
                        <a:rPr lang="en-US" sz="2000" i="0" kern="1200" baseline="0" dirty="0" err="1" smtClean="0">
                          <a:solidFill>
                            <a:schemeClr val="dk1"/>
                          </a:solidFill>
                          <a:latin typeface="+mn-lt"/>
                          <a:ea typeface="+mn-ea"/>
                          <a:cs typeface="+mn-cs"/>
                        </a:rPr>
                        <a:t>Tipado</a:t>
                      </a:r>
                      <a:r>
                        <a:rPr lang="en-US" sz="2000" i="0" kern="1200" baseline="0" dirty="0" smtClean="0">
                          <a:solidFill>
                            <a:schemeClr val="dk1"/>
                          </a:solidFill>
                          <a:latin typeface="+mn-lt"/>
                          <a:ea typeface="+mn-ea"/>
                          <a:cs typeface="+mn-cs"/>
                        </a:rPr>
                        <a:t> </a:t>
                      </a:r>
                      <a:r>
                        <a:rPr lang="en-US" sz="2000" i="0" kern="1200" baseline="0" dirty="0" err="1" smtClean="0">
                          <a:solidFill>
                            <a:schemeClr val="dk1"/>
                          </a:solidFill>
                          <a:latin typeface="+mn-lt"/>
                          <a:ea typeface="+mn-ea"/>
                          <a:cs typeface="+mn-cs"/>
                        </a:rPr>
                        <a:t>fuerte</a:t>
                      </a:r>
                      <a:r>
                        <a:rPr lang="en-US" sz="2000" i="0" kern="1200" baseline="0" dirty="0" smtClean="0">
                          <a:solidFill>
                            <a:schemeClr val="dk1"/>
                          </a:solidFill>
                          <a:latin typeface="+mn-lt"/>
                          <a:ea typeface="+mn-ea"/>
                          <a:cs typeface="+mn-cs"/>
                        </a:rPr>
                        <a:t> 	</a:t>
                      </a:r>
                    </a:p>
                  </a:txBody>
                  <a:tcPr/>
                </a:tc>
              </a:tr>
            </a:tbl>
          </a:graphicData>
        </a:graphic>
      </p:graphicFrame>
      <p:sp>
        <p:nvSpPr>
          <p:cNvPr id="16" name="Text Placeholder 2"/>
          <p:cNvSpPr txBox="1">
            <a:spLocks/>
          </p:cNvSpPr>
          <p:nvPr/>
        </p:nvSpPr>
        <p:spPr>
          <a:xfrm>
            <a:off x="739748" y="1163622"/>
            <a:ext cx="7899456" cy="285752"/>
          </a:xfrm>
          <a:prstGeom prst="rect">
            <a:avLst/>
          </a:prstGeom>
          <a:solidFill>
            <a:schemeClr val="accent1"/>
          </a:solidFill>
        </p:spPr>
        <p:txBody>
          <a:bodyPr vert="horz" lIns="0" tIns="0" rIns="0" bIns="0" rtlCol="0">
            <a:noAutofit/>
          </a:bodyPr>
          <a:lstStyle/>
          <a:p>
            <a:pPr marL="173038" marR="0" lvl="0" indent="-173038" algn="ctr" defTabSz="914400" rtl="0" eaLnBrk="1" fontAlgn="auto" latinLnBrk="0" hangingPunct="1">
              <a:lnSpc>
                <a:spcPct val="100000"/>
              </a:lnSpc>
              <a:spcBef>
                <a:spcPct val="20000"/>
              </a:spcBef>
              <a:spcAft>
                <a:spcPts val="0"/>
              </a:spcAft>
              <a:buClrTx/>
              <a:buSzTx/>
              <a:buFontTx/>
              <a:buNone/>
              <a:tabLst/>
              <a:defRPr/>
            </a:pPr>
            <a:r>
              <a:rPr lang="es-AR" sz="1600" b="1" dirty="0" smtClean="0">
                <a:solidFill>
                  <a:schemeClr val="bg1"/>
                </a:solidFill>
              </a:rPr>
              <a:t>DESCRIPCIÓN DEL SERVICIO</a:t>
            </a:r>
            <a:endParaRPr kumimoji="0" lang="en-US" sz="1600" b="1"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AR" dirty="0" smtClean="0"/>
              <a:t>REST VS. SOAP Cont</a:t>
            </a:r>
            <a:r>
              <a:rPr lang="es-AR" b="1" dirty="0" smtClean="0"/>
              <a:t>.</a:t>
            </a:r>
            <a:endParaRPr lang="en-US" b="1" dirty="0"/>
          </a:p>
        </p:txBody>
      </p:sp>
      <p:graphicFrame>
        <p:nvGraphicFramePr>
          <p:cNvPr id="5" name="Content Placeholder 5"/>
          <p:cNvGraphicFramePr>
            <a:graphicFrameLocks noGrp="1"/>
          </p:cNvGraphicFramePr>
          <p:nvPr>
            <p:ph idx="1"/>
          </p:nvPr>
        </p:nvGraphicFramePr>
        <p:xfrm>
          <a:off x="722312" y="1446213"/>
          <a:ext cx="7921654" cy="4724400"/>
        </p:xfrm>
        <a:graphic>
          <a:graphicData uri="http://schemas.openxmlformats.org/drawingml/2006/table">
            <a:tbl>
              <a:tblPr firstRow="1" bandRow="1">
                <a:tableStyleId>{5C22544A-7EE6-4342-B048-85BDC9FD1C3A}</a:tableStyleId>
              </a:tblPr>
              <a:tblGrid>
                <a:gridCol w="4135440"/>
                <a:gridCol w="3786214"/>
              </a:tblGrid>
              <a:tr h="370840">
                <a:tc>
                  <a:txBody>
                    <a:bodyPr/>
                    <a:lstStyle/>
                    <a:p>
                      <a:pPr algn="ctr"/>
                      <a:r>
                        <a:rPr lang="es-AR" sz="2000" b="0" i="0" dirty="0" smtClean="0"/>
                        <a:t>REST</a:t>
                      </a:r>
                      <a:endParaRPr lang="en-US" sz="2000" b="0" i="0" dirty="0"/>
                    </a:p>
                  </a:txBody>
                  <a:tcPr/>
                </a:tc>
                <a:tc>
                  <a:txBody>
                    <a:bodyPr/>
                    <a:lstStyle/>
                    <a:p>
                      <a:pPr algn="ctr"/>
                      <a:r>
                        <a:rPr lang="es-AR" sz="2000" b="0" i="0" dirty="0" smtClean="0"/>
                        <a:t>SOAP</a:t>
                      </a:r>
                      <a:endParaRPr lang="en-US" sz="2000" b="0" i="0" dirty="0"/>
                    </a:p>
                  </a:txBody>
                  <a:tcPr/>
                </a:tc>
              </a:tr>
              <a:tr h="370840">
                <a:tc>
                  <a:txBody>
                    <a:bodyPr/>
                    <a:lstStyle/>
                    <a:p>
                      <a:r>
                        <a:rPr lang="es-ES" sz="2000" b="0" i="0" kern="1200" baseline="0" dirty="0" smtClean="0">
                          <a:solidFill>
                            <a:schemeClr val="dk1"/>
                          </a:solidFill>
                          <a:latin typeface="+mn-lt"/>
                          <a:ea typeface="+mn-ea"/>
                          <a:cs typeface="+mn-cs"/>
                        </a:rPr>
                        <a:t>El servidor no tiene estado (</a:t>
                      </a:r>
                      <a:r>
                        <a:rPr lang="es-ES" sz="2000" b="0" i="0" kern="1200" baseline="0" dirty="0" err="1" smtClean="0">
                          <a:solidFill>
                            <a:schemeClr val="dk1"/>
                          </a:solidFill>
                          <a:latin typeface="+mn-lt"/>
                          <a:ea typeface="+mn-ea"/>
                          <a:cs typeface="+mn-cs"/>
                        </a:rPr>
                        <a:t>stateless</a:t>
                      </a:r>
                      <a:r>
                        <a:rPr lang="es-ES" sz="2000" b="0" i="0" kern="1200" baseline="0" dirty="0" smtClean="0">
                          <a:solidFill>
                            <a:schemeClr val="dk1"/>
                          </a:solidFill>
                          <a:latin typeface="+mn-lt"/>
                          <a:ea typeface="+mn-ea"/>
                          <a:cs typeface="+mn-cs"/>
                        </a:rPr>
                        <a:t>) </a:t>
                      </a:r>
                    </a:p>
                  </a:txBody>
                  <a:tcPr/>
                </a:tc>
                <a:tc>
                  <a:txBody>
                    <a:bodyPr/>
                    <a:lstStyle/>
                    <a:p>
                      <a:r>
                        <a:rPr lang="es-ES" sz="2000" b="0" i="0" kern="1200" baseline="0" dirty="0" smtClean="0">
                          <a:solidFill>
                            <a:schemeClr val="dk1"/>
                          </a:solidFill>
                          <a:latin typeface="+mn-lt"/>
                          <a:ea typeface="+mn-ea"/>
                          <a:cs typeface="+mn-cs"/>
                        </a:rPr>
                        <a:t>El servidor puede mantener el estado de la conversación.</a:t>
                      </a:r>
                      <a:r>
                        <a:rPr lang="en-US" sz="2000" b="0" i="0" kern="1200" baseline="0" dirty="0" smtClean="0">
                          <a:solidFill>
                            <a:schemeClr val="dk1"/>
                          </a:solidFill>
                          <a:latin typeface="+mn-lt"/>
                          <a:ea typeface="+mn-ea"/>
                          <a:cs typeface="+mn-cs"/>
                        </a:rPr>
                        <a:t>	</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2000" b="0" i="0" kern="1200" baseline="0" dirty="0" smtClean="0">
                          <a:solidFill>
                            <a:schemeClr val="dk1"/>
                          </a:solidFill>
                          <a:latin typeface="+mn-lt"/>
                          <a:ea typeface="+mn-ea"/>
                          <a:cs typeface="+mn-cs"/>
                        </a:rPr>
                        <a:t>Los recursos contienen datos y enlaces representando transiciones a estados válidos. 		</a:t>
                      </a:r>
                    </a:p>
                  </a:txBody>
                  <a:tcPr/>
                </a:tc>
                <a:tc>
                  <a:txBody>
                    <a:bodyPr/>
                    <a:lstStyle/>
                    <a:p>
                      <a:r>
                        <a:rPr lang="es-ES" sz="2000" b="0" i="0" kern="1200" baseline="0" dirty="0" smtClean="0">
                          <a:solidFill>
                            <a:schemeClr val="dk1"/>
                          </a:solidFill>
                          <a:latin typeface="+mn-lt"/>
                          <a:ea typeface="+mn-ea"/>
                          <a:cs typeface="+mn-cs"/>
                        </a:rPr>
                        <a:t>Los mensajes solo contienen datos </a:t>
                      </a:r>
                    </a:p>
                  </a:txBody>
                  <a:tcPr/>
                </a:tc>
              </a:tr>
              <a:tr h="370840">
                <a:tc>
                  <a:txBody>
                    <a:bodyPr/>
                    <a:lstStyle/>
                    <a:p>
                      <a:r>
                        <a:rPr lang="es-ES" sz="2000" b="0" i="0" kern="1200" baseline="0" dirty="0" smtClean="0">
                          <a:solidFill>
                            <a:schemeClr val="dk1"/>
                          </a:solidFill>
                          <a:latin typeface="+mn-lt"/>
                          <a:ea typeface="+mn-ea"/>
                          <a:cs typeface="+mn-cs"/>
                        </a:rPr>
                        <a:t>Los clientes mantienen el estado siguiendo los enlaces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2000" b="0" i="0" kern="1200" baseline="0" dirty="0" smtClean="0">
                          <a:solidFill>
                            <a:schemeClr val="dk1"/>
                          </a:solidFill>
                          <a:latin typeface="+mn-lt"/>
                          <a:ea typeface="+mn-ea"/>
                          <a:cs typeface="+mn-cs"/>
                        </a:rPr>
                        <a:t>Los clientes mantienen el estado suponiendo el estado del servicio 	</a:t>
                      </a:r>
                      <a:r>
                        <a:rPr lang="en-US" sz="2000" b="0" i="0" kern="1200" baseline="0" dirty="0" smtClean="0">
                          <a:solidFill>
                            <a:schemeClr val="dk1"/>
                          </a:solidFill>
                          <a:latin typeface="+mn-lt"/>
                          <a:ea typeface="+mn-ea"/>
                          <a:cs typeface="+mn-cs"/>
                        </a:rPr>
                        <a:t>	</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2000" b="0" i="0" kern="1200" baseline="0" dirty="0" smtClean="0">
                          <a:solidFill>
                            <a:schemeClr val="dk1"/>
                          </a:solidFill>
                          <a:latin typeface="+mn-lt"/>
                          <a:ea typeface="+mn-ea"/>
                          <a:cs typeface="+mn-cs"/>
                        </a:rPr>
                        <a:t>Técnicas para añadir sesiones: Cookies </a:t>
                      </a:r>
                    </a:p>
                    <a:p>
                      <a:r>
                        <a:rPr lang="es-ES" sz="2000" b="0" i="0" kern="1200" baseline="0" dirty="0" smtClean="0">
                          <a:solidFill>
                            <a:schemeClr val="dk1"/>
                          </a:solidFill>
                          <a:latin typeface="+mn-lt"/>
                          <a:ea typeface="+mn-ea"/>
                          <a:cs typeface="+mn-cs"/>
                        </a:rPr>
                        <a:t>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2000" b="0" i="0" kern="1200" baseline="0" dirty="0" smtClean="0">
                          <a:solidFill>
                            <a:schemeClr val="dk1"/>
                          </a:solidFill>
                          <a:latin typeface="+mn-lt"/>
                          <a:ea typeface="+mn-ea"/>
                          <a:cs typeface="+mn-cs"/>
                        </a:rPr>
                        <a:t>Técnicas para añadir sesiones: Cabecera de sesión (no estándar) 	</a:t>
                      </a:r>
                      <a:r>
                        <a:rPr lang="en-US" sz="2000" b="0" i="0" kern="1200" baseline="0" dirty="0" smtClean="0">
                          <a:solidFill>
                            <a:schemeClr val="dk1"/>
                          </a:solidFill>
                          <a:latin typeface="+mn-lt"/>
                          <a:ea typeface="+mn-ea"/>
                          <a:cs typeface="+mn-cs"/>
                        </a:rPr>
                        <a:t>	</a:t>
                      </a:r>
                    </a:p>
                  </a:txBody>
                  <a:tcPr/>
                </a:tc>
              </a:tr>
            </a:tbl>
          </a:graphicData>
        </a:graphic>
      </p:graphicFrame>
      <p:sp>
        <p:nvSpPr>
          <p:cNvPr id="6" name="Text Placeholder 2"/>
          <p:cNvSpPr txBox="1">
            <a:spLocks/>
          </p:cNvSpPr>
          <p:nvPr/>
        </p:nvSpPr>
        <p:spPr>
          <a:xfrm>
            <a:off x="739748" y="1163622"/>
            <a:ext cx="7899456" cy="285752"/>
          </a:xfrm>
          <a:prstGeom prst="rect">
            <a:avLst/>
          </a:prstGeom>
          <a:solidFill>
            <a:schemeClr val="accent1"/>
          </a:solidFill>
        </p:spPr>
        <p:txBody>
          <a:bodyPr vert="horz" lIns="0" tIns="0" rIns="0" bIns="0" rtlCol="0">
            <a:noAutofit/>
          </a:bodyPr>
          <a:lstStyle/>
          <a:p>
            <a:pPr marL="173038" marR="0" lvl="0" indent="-173038" algn="ctr" defTabSz="914400" rtl="0" eaLnBrk="1" fontAlgn="auto" latinLnBrk="0" hangingPunct="1">
              <a:lnSpc>
                <a:spcPct val="100000"/>
              </a:lnSpc>
              <a:spcBef>
                <a:spcPct val="20000"/>
              </a:spcBef>
              <a:spcAft>
                <a:spcPts val="0"/>
              </a:spcAft>
              <a:buClrTx/>
              <a:buSzTx/>
              <a:buFontTx/>
              <a:buNone/>
              <a:tabLst/>
              <a:defRPr/>
            </a:pPr>
            <a:r>
              <a:rPr lang="es-AR" sz="1600" b="1" dirty="0" smtClean="0">
                <a:solidFill>
                  <a:schemeClr val="bg1"/>
                </a:solidFill>
              </a:rPr>
              <a:t>GESTION DE ESTADO</a:t>
            </a:r>
            <a:endParaRPr kumimoji="0" lang="en-US" sz="1600" b="1"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AR" dirty="0" smtClean="0"/>
              <a:t>Conclusiones: REST VS. SOAP Cont.</a:t>
            </a:r>
            <a:endParaRPr lang="en-US" dirty="0"/>
          </a:p>
        </p:txBody>
      </p:sp>
      <p:graphicFrame>
        <p:nvGraphicFramePr>
          <p:cNvPr id="5" name="Content Placeholder 5"/>
          <p:cNvGraphicFramePr>
            <a:graphicFrameLocks noGrp="1"/>
          </p:cNvGraphicFramePr>
          <p:nvPr>
            <p:ph idx="1"/>
          </p:nvPr>
        </p:nvGraphicFramePr>
        <p:xfrm>
          <a:off x="722312" y="1446213"/>
          <a:ext cx="7921654" cy="2296160"/>
        </p:xfrm>
        <a:graphic>
          <a:graphicData uri="http://schemas.openxmlformats.org/drawingml/2006/table">
            <a:tbl>
              <a:tblPr firstRow="1" bandRow="1">
                <a:tableStyleId>{5C22544A-7EE6-4342-B048-85BDC9FD1C3A}</a:tableStyleId>
              </a:tblPr>
              <a:tblGrid>
                <a:gridCol w="4135440"/>
                <a:gridCol w="3786214"/>
              </a:tblGrid>
              <a:tr h="370840">
                <a:tc>
                  <a:txBody>
                    <a:bodyPr/>
                    <a:lstStyle/>
                    <a:p>
                      <a:pPr algn="ctr"/>
                      <a:r>
                        <a:rPr lang="es-AR" b="0" i="0" dirty="0" smtClean="0"/>
                        <a:t>REST</a:t>
                      </a:r>
                      <a:endParaRPr lang="en-US" b="0" i="0" dirty="0"/>
                    </a:p>
                  </a:txBody>
                  <a:tcPr/>
                </a:tc>
                <a:tc>
                  <a:txBody>
                    <a:bodyPr/>
                    <a:lstStyle/>
                    <a:p>
                      <a:pPr algn="ctr"/>
                      <a:r>
                        <a:rPr lang="es-AR" b="0" i="0" dirty="0" smtClean="0"/>
                        <a:t>SOAP</a:t>
                      </a:r>
                      <a:endParaRPr lang="en-US" b="0" i="0" dirty="0"/>
                    </a:p>
                  </a:txBody>
                  <a:tcPr/>
                </a:tc>
              </a:tr>
              <a:tr h="370840">
                <a:tc>
                  <a:txBody>
                    <a:bodyPr/>
                    <a:lstStyle/>
                    <a:p>
                      <a:r>
                        <a:rPr lang="en-US" sz="1800" i="0" kern="1200" baseline="0" dirty="0" smtClean="0">
                          <a:solidFill>
                            <a:schemeClr val="dk1"/>
                          </a:solidFill>
                          <a:latin typeface="+mn-lt"/>
                          <a:ea typeface="+mn-ea"/>
                          <a:cs typeface="+mn-cs"/>
                        </a:rPr>
                        <a:t>HTTPS 	</a:t>
                      </a:r>
                    </a:p>
                  </a:txBody>
                  <a:tcPr/>
                </a:tc>
                <a:tc>
                  <a:txBody>
                    <a:bodyPr/>
                    <a:lstStyle/>
                    <a:p>
                      <a:r>
                        <a:rPr lang="en-US" sz="1800" i="0" kern="1200" baseline="0" dirty="0" smtClean="0">
                          <a:solidFill>
                            <a:schemeClr val="dk1"/>
                          </a:solidFill>
                          <a:latin typeface="+mn-lt"/>
                          <a:ea typeface="+mn-ea"/>
                          <a:cs typeface="+mn-cs"/>
                        </a:rPr>
                        <a:t>WS-Security 	</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800" i="0" kern="1200" baseline="0" dirty="0" smtClean="0">
                          <a:solidFill>
                            <a:schemeClr val="dk1"/>
                          </a:solidFill>
                          <a:latin typeface="+mn-lt"/>
                          <a:ea typeface="+mn-ea"/>
                          <a:cs typeface="+mn-cs"/>
                        </a:rPr>
                        <a:t>Implementado desde hace muchos años 	</a:t>
                      </a:r>
                    </a:p>
                    <a:p>
                      <a:pPr marL="0" marR="0" indent="0" algn="l" defTabSz="914400" rtl="0" eaLnBrk="1" fontAlgn="auto" latinLnBrk="0" hangingPunct="1">
                        <a:lnSpc>
                          <a:spcPct val="100000"/>
                        </a:lnSpc>
                        <a:spcBef>
                          <a:spcPts val="0"/>
                        </a:spcBef>
                        <a:spcAft>
                          <a:spcPts val="0"/>
                        </a:spcAft>
                        <a:buClrTx/>
                        <a:buSzTx/>
                        <a:buFontTx/>
                        <a:buNone/>
                        <a:tabLst/>
                        <a:defRPr/>
                      </a:pPr>
                      <a:r>
                        <a:rPr lang="es-ES" sz="1800" i="0" kern="1200" baseline="0" dirty="0" smtClean="0">
                          <a:solidFill>
                            <a:schemeClr val="dk1"/>
                          </a:solidFill>
                          <a:latin typeface="+mn-lt"/>
                          <a:ea typeface="+mn-ea"/>
                          <a:cs typeface="+mn-cs"/>
                        </a:rPr>
                        <a:t>		</a:t>
                      </a:r>
                    </a:p>
                  </a:txBody>
                  <a:tcPr/>
                </a:tc>
                <a:tc>
                  <a:txBody>
                    <a:bodyPr/>
                    <a:lstStyle/>
                    <a:p>
                      <a:r>
                        <a:rPr lang="es-ES" sz="1800" i="0" kern="1200" baseline="0" dirty="0" smtClean="0">
                          <a:solidFill>
                            <a:schemeClr val="dk1"/>
                          </a:solidFill>
                          <a:latin typeface="+mn-lt"/>
                          <a:ea typeface="+mn-ea"/>
                          <a:cs typeface="+mn-cs"/>
                        </a:rPr>
                        <a:t>Las implementaciones están comenzando a aparecer ahora 	</a:t>
                      </a:r>
                    </a:p>
                  </a:txBody>
                  <a:tcPr/>
                </a:tc>
              </a:tr>
              <a:tr h="370840">
                <a:tc>
                  <a:txBody>
                    <a:bodyPr/>
                    <a:lstStyle/>
                    <a:p>
                      <a:r>
                        <a:rPr lang="es-ES" sz="1800" i="0" kern="1200" baseline="0" dirty="0" smtClean="0">
                          <a:solidFill>
                            <a:schemeClr val="dk1"/>
                          </a:solidFill>
                          <a:latin typeface="+mn-lt"/>
                          <a:ea typeface="+mn-ea"/>
                          <a:cs typeface="+mn-cs"/>
                        </a:rPr>
                        <a:t>Comunicación punto a punto segura 	</a:t>
                      </a:r>
                    </a:p>
                  </a:txBody>
                  <a:tcPr/>
                </a:tc>
                <a:tc>
                  <a:txBody>
                    <a:bodyPr/>
                    <a:lstStyle/>
                    <a:p>
                      <a:r>
                        <a:rPr lang="es-ES" sz="1800" i="0" kern="1200" baseline="0" dirty="0" smtClean="0">
                          <a:solidFill>
                            <a:schemeClr val="dk1"/>
                          </a:solidFill>
                          <a:latin typeface="+mn-lt"/>
                          <a:ea typeface="+mn-ea"/>
                          <a:cs typeface="+mn-cs"/>
                        </a:rPr>
                        <a:t>Comunicación origen a destino segura. 	</a:t>
                      </a:r>
                    </a:p>
                  </a:txBody>
                  <a:tcPr/>
                </a:tc>
              </a:tr>
            </a:tbl>
          </a:graphicData>
        </a:graphic>
      </p:graphicFrame>
      <p:sp>
        <p:nvSpPr>
          <p:cNvPr id="6" name="Text Placeholder 2"/>
          <p:cNvSpPr txBox="1">
            <a:spLocks/>
          </p:cNvSpPr>
          <p:nvPr/>
        </p:nvSpPr>
        <p:spPr>
          <a:xfrm>
            <a:off x="739748" y="1163622"/>
            <a:ext cx="7899456" cy="285752"/>
          </a:xfrm>
          <a:prstGeom prst="rect">
            <a:avLst/>
          </a:prstGeom>
          <a:solidFill>
            <a:schemeClr val="accent1"/>
          </a:solidFill>
        </p:spPr>
        <p:txBody>
          <a:bodyPr vert="horz" lIns="0" tIns="0" rIns="0" bIns="0" rtlCol="0">
            <a:noAutofit/>
          </a:bodyPr>
          <a:lstStyle/>
          <a:p>
            <a:pPr marL="173038" marR="0" lvl="0" indent="-173038" algn="ctr" defTabSz="914400" rtl="0" eaLnBrk="1" fontAlgn="auto" latinLnBrk="0" hangingPunct="1">
              <a:lnSpc>
                <a:spcPct val="100000"/>
              </a:lnSpc>
              <a:spcBef>
                <a:spcPct val="20000"/>
              </a:spcBef>
              <a:spcAft>
                <a:spcPts val="0"/>
              </a:spcAft>
              <a:buClrTx/>
              <a:buSzTx/>
              <a:buFontTx/>
              <a:buNone/>
              <a:tabLst/>
              <a:defRPr/>
            </a:pPr>
            <a:r>
              <a:rPr lang="es-AR" sz="1600" b="1" dirty="0" smtClean="0">
                <a:solidFill>
                  <a:schemeClr val="bg1"/>
                </a:solidFill>
              </a:rPr>
              <a:t>SEGURIDAD</a:t>
            </a:r>
            <a:endParaRPr kumimoji="0" lang="en-US" sz="1600" b="1"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smtClean="0"/>
              <a:t>La </a:t>
            </a:r>
            <a:r>
              <a:rPr lang="en-US" sz="2400" dirty="0" err="1" smtClean="0"/>
              <a:t>arquitectura</a:t>
            </a:r>
            <a:r>
              <a:rPr lang="en-US" sz="2400" dirty="0" smtClean="0"/>
              <a:t> </a:t>
            </a:r>
            <a:r>
              <a:rPr lang="en-US" sz="2400" dirty="0" err="1" smtClean="0"/>
              <a:t>necesita</a:t>
            </a:r>
            <a:r>
              <a:rPr lang="en-US" sz="2400" dirty="0" smtClean="0"/>
              <a:t> </a:t>
            </a:r>
            <a:r>
              <a:rPr lang="en-US" sz="2400" dirty="0" err="1" smtClean="0"/>
              <a:t>manejar</a:t>
            </a:r>
            <a:r>
              <a:rPr lang="en-US" sz="2400" dirty="0" smtClean="0"/>
              <a:t> </a:t>
            </a:r>
            <a:r>
              <a:rPr lang="en-US" sz="2400" dirty="0" err="1" smtClean="0"/>
              <a:t>procesado</a:t>
            </a:r>
            <a:r>
              <a:rPr lang="en-US" sz="2400" dirty="0" smtClean="0"/>
              <a:t> </a:t>
            </a:r>
            <a:r>
              <a:rPr lang="en-US" sz="2400" dirty="0" err="1" smtClean="0"/>
              <a:t>asíncronico</a:t>
            </a:r>
            <a:endParaRPr lang="en-US" sz="2400" dirty="0" smtClean="0"/>
          </a:p>
          <a:p>
            <a:endParaRPr lang="es-ES" sz="2400" dirty="0" smtClean="0"/>
          </a:p>
          <a:p>
            <a:r>
              <a:rPr lang="es-ES" sz="2400" dirty="0" smtClean="0"/>
              <a:t>La arquitectura debe abordar requerimientos complejos no funcionales</a:t>
            </a:r>
          </a:p>
          <a:p>
            <a:endParaRPr lang="es-ES" sz="2400" dirty="0" smtClean="0"/>
          </a:p>
          <a:p>
            <a:r>
              <a:rPr lang="es-ES" sz="2400" dirty="0" smtClean="0"/>
              <a:t>Se establece un contrato formal para la descripción de la interfaz que el servicio ofrece</a:t>
            </a:r>
          </a:p>
          <a:p>
            <a:endParaRPr lang="en-US" sz="2400" dirty="0" smtClean="0"/>
          </a:p>
        </p:txBody>
      </p:sp>
      <p:sp>
        <p:nvSpPr>
          <p:cNvPr id="4" name="Title 3"/>
          <p:cNvSpPr>
            <a:spLocks noGrp="1"/>
          </p:cNvSpPr>
          <p:nvPr>
            <p:ph type="title"/>
          </p:nvPr>
        </p:nvSpPr>
        <p:spPr/>
        <p:txBody>
          <a:bodyPr/>
          <a:lstStyle/>
          <a:p>
            <a:r>
              <a:rPr lang="es-AR" dirty="0" smtClean="0"/>
              <a:t>Conclusiones: SOAP: Cuando utilizarlo?</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charset="0"/>
              <a:buChar char="•"/>
            </a:pPr>
            <a:r>
              <a:rPr lang="en-US" sz="2600" dirty="0" smtClean="0"/>
              <a:t> Atom </a:t>
            </a:r>
            <a:r>
              <a:rPr lang="en-US" sz="2600" dirty="0" err="1" smtClean="0"/>
              <a:t>es</a:t>
            </a:r>
            <a:r>
              <a:rPr lang="en-US" sz="2600" dirty="0" smtClean="0"/>
              <a:t> un </a:t>
            </a:r>
            <a:r>
              <a:rPr lang="en-US" sz="2600" dirty="0" err="1" smtClean="0"/>
              <a:t>documento</a:t>
            </a:r>
            <a:r>
              <a:rPr lang="en-US" sz="2600" dirty="0" smtClean="0"/>
              <a:t> de </a:t>
            </a:r>
            <a:r>
              <a:rPr lang="en-US" sz="2600" dirty="0" err="1" smtClean="0"/>
              <a:t>formato</a:t>
            </a:r>
            <a:r>
              <a:rPr lang="en-US" sz="2600" dirty="0" smtClean="0"/>
              <a:t> XML </a:t>
            </a:r>
            <a:r>
              <a:rPr lang="en-US" sz="2600" dirty="0" err="1" smtClean="0"/>
              <a:t>que</a:t>
            </a:r>
            <a:r>
              <a:rPr lang="en-US" sz="2600" dirty="0" smtClean="0"/>
              <a:t> describe </a:t>
            </a:r>
            <a:r>
              <a:rPr lang="en-US" sz="2600" dirty="0" err="1" smtClean="0"/>
              <a:t>una</a:t>
            </a:r>
            <a:r>
              <a:rPr lang="en-US" sz="2600" dirty="0" smtClean="0"/>
              <a:t> </a:t>
            </a:r>
            <a:r>
              <a:rPr lang="en-US" sz="2600" dirty="0" err="1" smtClean="0"/>
              <a:t>lista</a:t>
            </a:r>
            <a:r>
              <a:rPr lang="en-US" sz="2600" dirty="0" smtClean="0"/>
              <a:t> de </a:t>
            </a:r>
            <a:r>
              <a:rPr lang="en-US" sz="2600" dirty="0" err="1" smtClean="0"/>
              <a:t>informacion</a:t>
            </a:r>
            <a:r>
              <a:rPr lang="en-US" sz="2600" dirty="0" smtClean="0"/>
              <a:t> </a:t>
            </a:r>
            <a:r>
              <a:rPr lang="en-US" sz="2600" dirty="0" err="1" smtClean="0"/>
              <a:t>relacionada</a:t>
            </a:r>
            <a:r>
              <a:rPr lang="en-US" sz="2600" dirty="0" smtClean="0"/>
              <a:t> </a:t>
            </a:r>
            <a:r>
              <a:rPr lang="en-US" sz="2600" dirty="0" err="1" smtClean="0"/>
              <a:t>conocida</a:t>
            </a:r>
            <a:r>
              <a:rPr lang="en-US" sz="2600" dirty="0" smtClean="0"/>
              <a:t> </a:t>
            </a:r>
            <a:r>
              <a:rPr lang="en-US" sz="2600" dirty="0" err="1" smtClean="0"/>
              <a:t>como</a:t>
            </a:r>
            <a:r>
              <a:rPr lang="en-US" sz="2600" dirty="0" smtClean="0"/>
              <a:t> feeds</a:t>
            </a:r>
          </a:p>
          <a:p>
            <a:pPr>
              <a:buNone/>
            </a:pPr>
            <a:endParaRPr lang="en-US" sz="2600" dirty="0" smtClean="0"/>
          </a:p>
          <a:p>
            <a:pPr>
              <a:buFont typeface="Arial" charset="0"/>
              <a:buChar char="•"/>
            </a:pPr>
            <a:r>
              <a:rPr lang="en-US" sz="2600" dirty="0" smtClean="0"/>
              <a:t> Feeds </a:t>
            </a:r>
            <a:r>
              <a:rPr lang="en-US" sz="2600" dirty="0" err="1" smtClean="0"/>
              <a:t>estan</a:t>
            </a:r>
            <a:r>
              <a:rPr lang="en-US" sz="2600" dirty="0" smtClean="0"/>
              <a:t> </a:t>
            </a:r>
            <a:r>
              <a:rPr lang="en-US" sz="2600" dirty="0" err="1" smtClean="0"/>
              <a:t>compuestos</a:t>
            </a:r>
            <a:r>
              <a:rPr lang="en-US" sz="2600" dirty="0" smtClean="0"/>
              <a:t> </a:t>
            </a:r>
            <a:r>
              <a:rPr lang="en-US" sz="2600" dirty="0" err="1" smtClean="0"/>
              <a:t>por</a:t>
            </a:r>
            <a:r>
              <a:rPr lang="en-US" sz="2600" dirty="0" smtClean="0"/>
              <a:t> items, </a:t>
            </a:r>
            <a:r>
              <a:rPr lang="en-US" sz="2600" dirty="0" err="1" smtClean="0"/>
              <a:t>denominados</a:t>
            </a:r>
            <a:r>
              <a:rPr lang="en-US" sz="2600" dirty="0" smtClean="0"/>
              <a:t> "entries“.</a:t>
            </a:r>
          </a:p>
          <a:p>
            <a:endParaRPr lang="en-US" dirty="0"/>
          </a:p>
        </p:txBody>
      </p:sp>
      <p:sp>
        <p:nvSpPr>
          <p:cNvPr id="3" name="Text Placeholder 2"/>
          <p:cNvSpPr>
            <a:spLocks noGrp="1"/>
          </p:cNvSpPr>
          <p:nvPr>
            <p:ph type="body" sz="quarter" idx="13"/>
          </p:nvPr>
        </p:nvSpPr>
        <p:spPr/>
        <p:txBody>
          <a:bodyPr/>
          <a:lstStyle/>
          <a:p>
            <a:endParaRPr lang="en-US"/>
          </a:p>
        </p:txBody>
      </p:sp>
      <p:sp>
        <p:nvSpPr>
          <p:cNvPr id="4" name="Title 3"/>
          <p:cNvSpPr>
            <a:spLocks noGrp="1"/>
          </p:cNvSpPr>
          <p:nvPr>
            <p:ph type="title"/>
          </p:nvPr>
        </p:nvSpPr>
        <p:spPr/>
        <p:txBody>
          <a:bodyPr/>
          <a:lstStyle/>
          <a:p>
            <a:r>
              <a:rPr lang="es-MX" dirty="0" smtClean="0"/>
              <a:t>ATOM</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22376" y="1446213"/>
            <a:ext cx="7888287" cy="4840307"/>
          </a:xfrm>
        </p:spPr>
        <p:txBody>
          <a:bodyPr>
            <a:normAutofit fontScale="77500" lnSpcReduction="20000"/>
          </a:bodyPr>
          <a:lstStyle/>
          <a:p>
            <a:pPr>
              <a:buNone/>
            </a:pPr>
            <a:r>
              <a:rPr lang="en-US" sz="2200" dirty="0" smtClean="0">
                <a:solidFill>
                  <a:srgbClr val="5F5F5F"/>
                </a:solidFill>
                <a:latin typeface="Calibri" pitchFamily="32" charset="0"/>
                <a:ea typeface="DejaVu Sans" charset="0"/>
                <a:cs typeface="DejaVu Sans" charset="0"/>
              </a:rPr>
              <a:t>&lt;?xml version="1.0" encoding="utf-8"?&gt;</a:t>
            </a:r>
          </a:p>
          <a:p>
            <a:pPr lvl="1">
              <a:buNone/>
            </a:pPr>
            <a:r>
              <a:rPr lang="en-US" sz="2200" dirty="0" smtClean="0">
                <a:solidFill>
                  <a:srgbClr val="5F5F5F"/>
                </a:solidFill>
                <a:latin typeface="Calibri" pitchFamily="32" charset="0"/>
                <a:ea typeface="DejaVu Sans" charset="0"/>
                <a:cs typeface="DejaVu Sans" charset="0"/>
              </a:rPr>
              <a:t> &lt;feed </a:t>
            </a:r>
            <a:r>
              <a:rPr lang="en-US" sz="2200" dirty="0" err="1" smtClean="0">
                <a:solidFill>
                  <a:srgbClr val="5F5F5F"/>
                </a:solidFill>
                <a:latin typeface="Calibri" pitchFamily="32" charset="0"/>
                <a:ea typeface="DejaVu Sans" charset="0"/>
                <a:cs typeface="DejaVu Sans" charset="0"/>
              </a:rPr>
              <a:t>xmlns</a:t>
            </a:r>
            <a:r>
              <a:rPr lang="en-US" sz="2200" dirty="0" smtClean="0">
                <a:solidFill>
                  <a:srgbClr val="5F5F5F"/>
                </a:solidFill>
                <a:latin typeface="Calibri" pitchFamily="32" charset="0"/>
                <a:ea typeface="DejaVu Sans" charset="0"/>
                <a:cs typeface="DejaVu Sans" charset="0"/>
              </a:rPr>
              <a:t>="http://www.w3.org/2005/Atom"&gt;</a:t>
            </a:r>
          </a:p>
          <a:p>
            <a:pPr lvl="1">
              <a:buNone/>
            </a:pPr>
            <a:r>
              <a:rPr lang="en-US" sz="2200" dirty="0" smtClean="0">
                <a:solidFill>
                  <a:srgbClr val="5F5F5F"/>
                </a:solidFill>
                <a:latin typeface="Calibri" pitchFamily="32" charset="0"/>
                <a:ea typeface="DejaVu Sans" charset="0"/>
                <a:cs typeface="DejaVu Sans" charset="0"/>
              </a:rPr>
              <a:t>     &lt;title&gt;Example Feed&lt;/title&gt;</a:t>
            </a:r>
          </a:p>
          <a:p>
            <a:pPr lvl="1">
              <a:buNone/>
            </a:pPr>
            <a:r>
              <a:rPr lang="en-US" sz="2200" dirty="0" smtClean="0">
                <a:solidFill>
                  <a:srgbClr val="5F5F5F"/>
                </a:solidFill>
                <a:latin typeface="Calibri" pitchFamily="32" charset="0"/>
                <a:ea typeface="DejaVu Sans" charset="0"/>
                <a:cs typeface="DejaVu Sans" charset="0"/>
              </a:rPr>
              <a:t>     &lt;link </a:t>
            </a:r>
            <a:r>
              <a:rPr lang="en-US" sz="2200" dirty="0" err="1" smtClean="0">
                <a:solidFill>
                  <a:srgbClr val="5F5F5F"/>
                </a:solidFill>
                <a:latin typeface="Calibri" pitchFamily="32" charset="0"/>
                <a:ea typeface="DejaVu Sans" charset="0"/>
                <a:cs typeface="DejaVu Sans" charset="0"/>
              </a:rPr>
              <a:t>href</a:t>
            </a:r>
            <a:r>
              <a:rPr lang="en-US" sz="2200" dirty="0" smtClean="0">
                <a:solidFill>
                  <a:srgbClr val="5F5F5F"/>
                </a:solidFill>
                <a:latin typeface="Calibri" pitchFamily="32" charset="0"/>
                <a:ea typeface="DejaVu Sans" charset="0"/>
                <a:cs typeface="DejaVu Sans" charset="0"/>
              </a:rPr>
              <a:t>="http://example.org/"/&gt;</a:t>
            </a:r>
          </a:p>
          <a:p>
            <a:pPr lvl="1">
              <a:buNone/>
            </a:pPr>
            <a:r>
              <a:rPr lang="en-US" sz="2200" dirty="0" smtClean="0">
                <a:solidFill>
                  <a:srgbClr val="5F5F5F"/>
                </a:solidFill>
                <a:latin typeface="Calibri" pitchFamily="32" charset="0"/>
                <a:ea typeface="DejaVu Sans" charset="0"/>
                <a:cs typeface="DejaVu Sans" charset="0"/>
              </a:rPr>
              <a:t>     &lt;updated&gt;2003-12-13T18:30:02Z&lt;/updated&gt;</a:t>
            </a:r>
          </a:p>
          <a:p>
            <a:pPr lvl="1">
              <a:buNone/>
            </a:pPr>
            <a:r>
              <a:rPr lang="en-US" sz="2200" dirty="0" smtClean="0">
                <a:solidFill>
                  <a:srgbClr val="5F5F5F"/>
                </a:solidFill>
                <a:latin typeface="Calibri" pitchFamily="32" charset="0"/>
                <a:ea typeface="DejaVu Sans" charset="0"/>
                <a:cs typeface="DejaVu Sans" charset="0"/>
              </a:rPr>
              <a:t>     &lt;author&gt;</a:t>
            </a:r>
          </a:p>
          <a:p>
            <a:pPr lvl="1">
              <a:buNone/>
            </a:pPr>
            <a:r>
              <a:rPr lang="en-US" sz="2200" dirty="0" smtClean="0">
                <a:solidFill>
                  <a:srgbClr val="5F5F5F"/>
                </a:solidFill>
                <a:latin typeface="Calibri" pitchFamily="32" charset="0"/>
                <a:ea typeface="DejaVu Sans" charset="0"/>
                <a:cs typeface="DejaVu Sans" charset="0"/>
              </a:rPr>
              <a:t>		       &lt;name&gt;John Doe&lt;/name&gt;</a:t>
            </a:r>
          </a:p>
          <a:p>
            <a:pPr lvl="1">
              <a:buNone/>
            </a:pPr>
            <a:r>
              <a:rPr lang="en-US" sz="2200" dirty="0" smtClean="0">
                <a:solidFill>
                  <a:srgbClr val="5F5F5F"/>
                </a:solidFill>
                <a:latin typeface="Calibri" pitchFamily="32" charset="0"/>
                <a:ea typeface="DejaVu Sans" charset="0"/>
                <a:cs typeface="DejaVu Sans" charset="0"/>
              </a:rPr>
              <a:t>     &lt;/author&gt;</a:t>
            </a:r>
          </a:p>
          <a:p>
            <a:pPr lvl="1">
              <a:buNone/>
            </a:pPr>
            <a:r>
              <a:rPr lang="en-US" sz="2200" dirty="0" smtClean="0">
                <a:solidFill>
                  <a:srgbClr val="5F5F5F"/>
                </a:solidFill>
                <a:latin typeface="Calibri" pitchFamily="32" charset="0"/>
                <a:ea typeface="DejaVu Sans" charset="0"/>
                <a:cs typeface="DejaVu Sans" charset="0"/>
              </a:rPr>
              <a:t>     &lt;id&gt;urn:uuid:60a76c80-d399-11d9-b93C-0003939e0af6&lt;/id&gt;</a:t>
            </a:r>
          </a:p>
          <a:p>
            <a:pPr lvl="4">
              <a:buNone/>
            </a:pPr>
            <a:r>
              <a:rPr lang="en-US" sz="2200" dirty="0" smtClean="0">
                <a:solidFill>
                  <a:srgbClr val="5F5F5F"/>
                </a:solidFill>
                <a:latin typeface="Calibri" pitchFamily="32" charset="0"/>
                <a:ea typeface="DejaVu Sans" charset="0"/>
                <a:cs typeface="DejaVu Sans" charset="0"/>
              </a:rPr>
              <a:t>     &lt;entry&gt;</a:t>
            </a:r>
          </a:p>
          <a:p>
            <a:pPr lvl="4">
              <a:buNone/>
            </a:pPr>
            <a:r>
              <a:rPr lang="en-US" sz="2200" dirty="0" smtClean="0">
                <a:solidFill>
                  <a:srgbClr val="5F5F5F"/>
                </a:solidFill>
                <a:latin typeface="Calibri" pitchFamily="32" charset="0"/>
                <a:ea typeface="DejaVu Sans" charset="0"/>
                <a:cs typeface="DejaVu Sans" charset="0"/>
              </a:rPr>
              <a:t>       &lt;title&gt;Atom-Powered Robots Run Amok&lt;/title&gt;</a:t>
            </a:r>
          </a:p>
          <a:p>
            <a:pPr lvl="4">
              <a:buNone/>
            </a:pPr>
            <a:r>
              <a:rPr lang="en-US" sz="2200" dirty="0" smtClean="0">
                <a:solidFill>
                  <a:srgbClr val="5F5F5F"/>
                </a:solidFill>
                <a:latin typeface="Calibri" pitchFamily="32" charset="0"/>
                <a:ea typeface="DejaVu Sans" charset="0"/>
                <a:cs typeface="DejaVu Sans" charset="0"/>
              </a:rPr>
              <a:t>       &lt;link </a:t>
            </a:r>
            <a:r>
              <a:rPr lang="en-US" sz="2200" dirty="0" err="1" smtClean="0">
                <a:solidFill>
                  <a:srgbClr val="5F5F5F"/>
                </a:solidFill>
                <a:latin typeface="Calibri" pitchFamily="32" charset="0"/>
                <a:ea typeface="DejaVu Sans" charset="0"/>
                <a:cs typeface="DejaVu Sans" charset="0"/>
              </a:rPr>
              <a:t>href</a:t>
            </a:r>
            <a:r>
              <a:rPr lang="en-US" sz="2200" dirty="0" smtClean="0">
                <a:solidFill>
                  <a:srgbClr val="5F5F5F"/>
                </a:solidFill>
                <a:latin typeface="Calibri" pitchFamily="32" charset="0"/>
                <a:ea typeface="DejaVu Sans" charset="0"/>
                <a:cs typeface="DejaVu Sans" charset="0"/>
              </a:rPr>
              <a:t>="http://example.org/2003/12/13/atom03"/&gt;</a:t>
            </a:r>
          </a:p>
          <a:p>
            <a:pPr lvl="4">
              <a:buNone/>
            </a:pPr>
            <a:r>
              <a:rPr lang="en-US" sz="2200" dirty="0" smtClean="0">
                <a:solidFill>
                  <a:srgbClr val="5F5F5F"/>
                </a:solidFill>
                <a:latin typeface="Calibri" pitchFamily="32" charset="0"/>
                <a:ea typeface="DejaVu Sans" charset="0"/>
                <a:cs typeface="DejaVu Sans" charset="0"/>
              </a:rPr>
              <a:t>       &lt;id&gt;urn:uuid:1225c695-cfb8-4ebb-aaaa-80da344efa6a&lt;/id&gt;</a:t>
            </a:r>
          </a:p>
          <a:p>
            <a:pPr lvl="4">
              <a:buNone/>
            </a:pPr>
            <a:r>
              <a:rPr lang="en-US" sz="2200" dirty="0" smtClean="0">
                <a:solidFill>
                  <a:srgbClr val="5F5F5F"/>
                </a:solidFill>
                <a:latin typeface="Calibri" pitchFamily="32" charset="0"/>
                <a:ea typeface="DejaVu Sans" charset="0"/>
                <a:cs typeface="DejaVu Sans" charset="0"/>
              </a:rPr>
              <a:t>       &lt;updated&gt;2003-12-13T18:30:02Z&lt;/updated&gt;</a:t>
            </a:r>
          </a:p>
          <a:p>
            <a:pPr lvl="4">
              <a:buNone/>
            </a:pPr>
            <a:r>
              <a:rPr lang="en-US" sz="2200" dirty="0" smtClean="0">
                <a:solidFill>
                  <a:srgbClr val="5F5F5F"/>
                </a:solidFill>
                <a:latin typeface="Calibri" pitchFamily="32" charset="0"/>
                <a:ea typeface="DejaVu Sans" charset="0"/>
                <a:cs typeface="DejaVu Sans" charset="0"/>
              </a:rPr>
              <a:t>       &lt;summary&gt;Some text.&lt;/summary&gt;</a:t>
            </a:r>
          </a:p>
          <a:p>
            <a:pPr lvl="4">
              <a:buNone/>
            </a:pPr>
            <a:r>
              <a:rPr lang="en-US" sz="2200" dirty="0" smtClean="0">
                <a:solidFill>
                  <a:srgbClr val="5F5F5F"/>
                </a:solidFill>
                <a:latin typeface="Calibri" pitchFamily="32" charset="0"/>
                <a:ea typeface="DejaVu Sans" charset="0"/>
                <a:cs typeface="DejaVu Sans" charset="0"/>
              </a:rPr>
              <a:t>     &lt;/entry&gt;</a:t>
            </a:r>
          </a:p>
          <a:p>
            <a:pPr>
              <a:buNone/>
            </a:pPr>
            <a:r>
              <a:rPr lang="en-US" sz="2200" dirty="0" smtClean="0">
                <a:solidFill>
                  <a:srgbClr val="5F5F5F"/>
                </a:solidFill>
                <a:latin typeface="Calibri" pitchFamily="32" charset="0"/>
                <a:ea typeface="DejaVu Sans" charset="0"/>
                <a:cs typeface="DejaVu Sans" charset="0"/>
              </a:rPr>
              <a:t>	   &lt;/feed&gt;</a:t>
            </a:r>
          </a:p>
          <a:p>
            <a:endParaRPr lang="es-AR" dirty="0" smtClean="0">
              <a:solidFill>
                <a:srgbClr val="5F5F5F"/>
              </a:solidFill>
              <a:latin typeface="Calibri" pitchFamily="32" charset="0"/>
              <a:ea typeface="DejaVu Sans" charset="0"/>
              <a:cs typeface="DejaVu Sans" charset="0"/>
            </a:endParaRPr>
          </a:p>
          <a:p>
            <a:endParaRPr lang="en-US" dirty="0"/>
          </a:p>
        </p:txBody>
      </p:sp>
      <p:sp>
        <p:nvSpPr>
          <p:cNvPr id="3" name="Text Placeholder 2"/>
          <p:cNvSpPr>
            <a:spLocks noGrp="1"/>
          </p:cNvSpPr>
          <p:nvPr>
            <p:ph type="body" sz="quarter" idx="13"/>
          </p:nvPr>
        </p:nvSpPr>
        <p:spPr/>
        <p:txBody>
          <a:bodyPr/>
          <a:lstStyle/>
          <a:p>
            <a:endParaRPr lang="en-US"/>
          </a:p>
        </p:txBody>
      </p:sp>
      <p:sp>
        <p:nvSpPr>
          <p:cNvPr id="4" name="Title 3"/>
          <p:cNvSpPr>
            <a:spLocks noGrp="1"/>
          </p:cNvSpPr>
          <p:nvPr>
            <p:ph type="title"/>
          </p:nvPr>
        </p:nvSpPr>
        <p:spPr/>
        <p:txBody>
          <a:bodyPr/>
          <a:lstStyle/>
          <a:p>
            <a:r>
              <a:rPr lang="es-MX" dirty="0" smtClean="0"/>
              <a:t>ATOM</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buFont typeface="Arial" charset="0"/>
              <a:buChar char="•"/>
            </a:pPr>
            <a:r>
              <a:rPr lang="en-US" sz="2600" dirty="0" err="1" smtClean="0"/>
              <a:t>Formato</a:t>
            </a:r>
            <a:r>
              <a:rPr lang="en-US" sz="2600" dirty="0" smtClean="0"/>
              <a:t> para </a:t>
            </a:r>
            <a:r>
              <a:rPr lang="en-US" sz="2600" dirty="0" err="1" smtClean="0"/>
              <a:t>intercambio</a:t>
            </a:r>
            <a:r>
              <a:rPr lang="en-US" sz="2600" dirty="0" smtClean="0"/>
              <a:t> de </a:t>
            </a:r>
            <a:r>
              <a:rPr lang="en-US" sz="2600" dirty="0" err="1" smtClean="0"/>
              <a:t>datos</a:t>
            </a:r>
            <a:r>
              <a:rPr lang="en-US" sz="2600" dirty="0" smtClean="0"/>
              <a:t> </a:t>
            </a:r>
            <a:r>
              <a:rPr lang="en-US" sz="2600" dirty="0" err="1" smtClean="0"/>
              <a:t>muy</a:t>
            </a:r>
            <a:r>
              <a:rPr lang="en-US" sz="2600" dirty="0" smtClean="0"/>
              <a:t> </a:t>
            </a:r>
            <a:r>
              <a:rPr lang="en-US" sz="2600" dirty="0" err="1" smtClean="0"/>
              <a:t>ligero</a:t>
            </a:r>
            <a:r>
              <a:rPr lang="en-US" sz="2600" dirty="0" smtClean="0"/>
              <a:t>.</a:t>
            </a:r>
          </a:p>
          <a:p>
            <a:pPr>
              <a:buFont typeface="Arial" charset="0"/>
              <a:buChar char="•"/>
            </a:pPr>
            <a:endParaRPr lang="en-US" sz="2600" dirty="0" smtClean="0"/>
          </a:p>
          <a:p>
            <a:pPr>
              <a:buFont typeface="Arial" charset="0"/>
              <a:buChar char="•"/>
            </a:pPr>
            <a:r>
              <a:rPr lang="en-US" sz="2600" dirty="0" smtClean="0"/>
              <a:t> Simple de </a:t>
            </a:r>
            <a:r>
              <a:rPr lang="en-US" sz="2600" dirty="0" err="1" smtClean="0"/>
              <a:t>parsear</a:t>
            </a:r>
            <a:endParaRPr lang="en-US" sz="2600" dirty="0" smtClean="0"/>
          </a:p>
          <a:p>
            <a:pPr>
              <a:buFont typeface="Arial" charset="0"/>
              <a:buChar char="•"/>
            </a:pPr>
            <a:endParaRPr lang="en-US" sz="2600" dirty="0" smtClean="0"/>
          </a:p>
          <a:p>
            <a:pPr>
              <a:buFont typeface="Arial" charset="0"/>
              <a:buChar char="•"/>
            </a:pPr>
            <a:r>
              <a:rPr lang="en-US" sz="2600" dirty="0" smtClean="0"/>
              <a:t> </a:t>
            </a:r>
            <a:r>
              <a:rPr lang="en-US" sz="2600" dirty="0" err="1" smtClean="0"/>
              <a:t>Basado</a:t>
            </a:r>
            <a:r>
              <a:rPr lang="en-US" sz="2600" dirty="0" smtClean="0"/>
              <a:t> en </a:t>
            </a:r>
            <a:r>
              <a:rPr lang="en-US" sz="2600" dirty="0" err="1" smtClean="0"/>
              <a:t>Javascript</a:t>
            </a:r>
            <a:endParaRPr lang="en-US" sz="2600" dirty="0" smtClean="0"/>
          </a:p>
          <a:p>
            <a:pPr>
              <a:buFont typeface="Arial" charset="0"/>
              <a:buChar char="•"/>
            </a:pPr>
            <a:endParaRPr lang="en-US" sz="2600" dirty="0" smtClean="0"/>
          </a:p>
          <a:p>
            <a:pPr>
              <a:buFont typeface="Arial" charset="0"/>
              <a:buChar char="•"/>
            </a:pPr>
            <a:r>
              <a:rPr lang="en-US" sz="2600" dirty="0" smtClean="0"/>
              <a:t> Es </a:t>
            </a:r>
            <a:r>
              <a:rPr lang="en-US" sz="2600" dirty="0" err="1" smtClean="0"/>
              <a:t>una</a:t>
            </a:r>
            <a:r>
              <a:rPr lang="en-US" sz="2600" dirty="0" smtClean="0"/>
              <a:t> </a:t>
            </a:r>
            <a:r>
              <a:rPr lang="en-US" sz="2600" dirty="0" err="1" smtClean="0"/>
              <a:t>collección</a:t>
            </a:r>
            <a:r>
              <a:rPr lang="en-US" sz="2600" dirty="0" smtClean="0"/>
              <a:t> de pares name/value</a:t>
            </a:r>
          </a:p>
          <a:p>
            <a:pPr>
              <a:buFont typeface="Arial" charset="0"/>
              <a:buChar char="•"/>
            </a:pPr>
            <a:endParaRPr lang="en-US" sz="2600" dirty="0" smtClean="0"/>
          </a:p>
          <a:p>
            <a:pPr>
              <a:buFont typeface="Arial" charset="0"/>
              <a:buChar char="•"/>
            </a:pPr>
            <a:r>
              <a:rPr lang="en-US" sz="2600" dirty="0" smtClean="0"/>
              <a:t> La </a:t>
            </a:r>
            <a:r>
              <a:rPr lang="en-US" sz="2600" dirty="0" err="1" smtClean="0"/>
              <a:t>cada</a:t>
            </a:r>
            <a:r>
              <a:rPr lang="en-US" sz="2600" dirty="0" smtClean="0"/>
              <a:t> item de la </a:t>
            </a:r>
            <a:r>
              <a:rPr lang="en-US" sz="2600" dirty="0" err="1" smtClean="0"/>
              <a:t>coleccion</a:t>
            </a:r>
            <a:r>
              <a:rPr lang="en-US" sz="2600" dirty="0" smtClean="0"/>
              <a:t> </a:t>
            </a:r>
            <a:r>
              <a:rPr lang="en-US" sz="2600" dirty="0" err="1" smtClean="0"/>
              <a:t>puede</a:t>
            </a:r>
            <a:r>
              <a:rPr lang="en-US" sz="2600" dirty="0" smtClean="0"/>
              <a:t> ser </a:t>
            </a:r>
            <a:r>
              <a:rPr lang="en-US" sz="2600" dirty="0" err="1" smtClean="0"/>
              <a:t>interpretado</a:t>
            </a:r>
            <a:r>
              <a:rPr lang="en-US" sz="2600" dirty="0" smtClean="0"/>
              <a:t>  </a:t>
            </a:r>
            <a:r>
              <a:rPr lang="en-US" sz="2600" dirty="0" err="1" smtClean="0"/>
              <a:t>como</a:t>
            </a:r>
            <a:r>
              <a:rPr lang="en-US" sz="2600" dirty="0" smtClean="0"/>
              <a:t> un </a:t>
            </a:r>
            <a:r>
              <a:rPr lang="en-US" sz="2600" dirty="0" err="1" smtClean="0"/>
              <a:t>objecto</a:t>
            </a:r>
            <a:r>
              <a:rPr lang="en-US" sz="2600" dirty="0" smtClean="0"/>
              <a:t>.</a:t>
            </a:r>
          </a:p>
          <a:p>
            <a:endParaRPr lang="en-US" dirty="0" smtClean="0">
              <a:solidFill>
                <a:srgbClr val="5F5F5F"/>
              </a:solidFill>
              <a:latin typeface="Calibri" pitchFamily="32" charset="0"/>
              <a:ea typeface="DejaVu Sans" charset="0"/>
              <a:cs typeface="DejaVu Sans" charset="0"/>
            </a:endParaRPr>
          </a:p>
          <a:p>
            <a:endParaRPr lang="es-AR" dirty="0" smtClean="0">
              <a:solidFill>
                <a:srgbClr val="5F5F5F"/>
              </a:solidFill>
              <a:latin typeface="Calibri" pitchFamily="32" charset="0"/>
              <a:ea typeface="DejaVu Sans" charset="0"/>
              <a:cs typeface="DejaVu Sans" charset="0"/>
            </a:endParaRPr>
          </a:p>
          <a:p>
            <a:endParaRPr lang="en-US" dirty="0"/>
          </a:p>
        </p:txBody>
      </p:sp>
      <p:sp>
        <p:nvSpPr>
          <p:cNvPr id="3" name="Text Placeholder 2"/>
          <p:cNvSpPr>
            <a:spLocks noGrp="1"/>
          </p:cNvSpPr>
          <p:nvPr>
            <p:ph type="body" sz="quarter" idx="13"/>
          </p:nvPr>
        </p:nvSpPr>
        <p:spPr/>
        <p:txBody>
          <a:bodyPr/>
          <a:lstStyle/>
          <a:p>
            <a:endParaRPr lang="en-US"/>
          </a:p>
        </p:txBody>
      </p:sp>
      <p:sp>
        <p:nvSpPr>
          <p:cNvPr id="4" name="Title 3"/>
          <p:cNvSpPr>
            <a:spLocks noGrp="1"/>
          </p:cNvSpPr>
          <p:nvPr>
            <p:ph type="title"/>
          </p:nvPr>
        </p:nvSpPr>
        <p:spPr/>
        <p:txBody>
          <a:bodyPr/>
          <a:lstStyle/>
          <a:p>
            <a:r>
              <a:rPr lang="es-MX" dirty="0" smtClean="0"/>
              <a:t>JSON - </a:t>
            </a:r>
            <a:r>
              <a:rPr lang="es-AR" dirty="0" smtClean="0"/>
              <a:t> </a:t>
            </a:r>
            <a:r>
              <a:rPr lang="es-AR" dirty="0" err="1" smtClean="0"/>
              <a:t>JavaScript</a:t>
            </a:r>
            <a:r>
              <a:rPr lang="es-AR" dirty="0" smtClean="0"/>
              <a:t> </a:t>
            </a:r>
            <a:r>
              <a:rPr lang="es-AR" dirty="0" err="1" smtClean="0"/>
              <a:t>Object</a:t>
            </a:r>
            <a:r>
              <a:rPr lang="es-AR" dirty="0" smtClean="0"/>
              <a:t> </a:t>
            </a:r>
            <a:r>
              <a:rPr lang="es-AR" dirty="0" err="1" smtClean="0"/>
              <a:t>Notation</a:t>
            </a:r>
            <a:endParaRPr lang="en-US" dirty="0" smtClean="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Arial" charset="0"/>
              <a:buChar char="•"/>
            </a:pPr>
            <a:r>
              <a:rPr lang="en-US" sz="2600" dirty="0" smtClean="0"/>
              <a:t> </a:t>
            </a:r>
            <a:r>
              <a:rPr lang="en-US" sz="2600" dirty="0" err="1" smtClean="0"/>
              <a:t>Usando</a:t>
            </a:r>
            <a:r>
              <a:rPr lang="en-US" sz="2600" dirty="0" smtClean="0"/>
              <a:t> JavaScript : </a:t>
            </a:r>
          </a:p>
          <a:p>
            <a:pPr>
              <a:buFont typeface="Arial" charset="0"/>
              <a:buChar char="•"/>
            </a:pPr>
            <a:endParaRPr lang="en-US" sz="2600" dirty="0" smtClean="0"/>
          </a:p>
          <a:p>
            <a:endParaRPr lang="en-US" dirty="0" smtClean="0">
              <a:solidFill>
                <a:srgbClr val="5F5F5F"/>
              </a:solidFill>
              <a:latin typeface="Calibri" pitchFamily="32" charset="0"/>
              <a:ea typeface="DejaVu Sans" charset="0"/>
              <a:cs typeface="DejaVu Sans" charset="0"/>
            </a:endParaRPr>
          </a:p>
          <a:p>
            <a:endParaRPr lang="es-AR" dirty="0" smtClean="0">
              <a:solidFill>
                <a:srgbClr val="5F5F5F"/>
              </a:solidFill>
              <a:latin typeface="Calibri" pitchFamily="32" charset="0"/>
              <a:ea typeface="DejaVu Sans" charset="0"/>
              <a:cs typeface="DejaVu Sans" charset="0"/>
            </a:endParaRPr>
          </a:p>
          <a:p>
            <a:endParaRPr lang="en-US" dirty="0"/>
          </a:p>
        </p:txBody>
      </p:sp>
      <p:sp>
        <p:nvSpPr>
          <p:cNvPr id="3" name="Text Placeholder 2"/>
          <p:cNvSpPr>
            <a:spLocks noGrp="1"/>
          </p:cNvSpPr>
          <p:nvPr>
            <p:ph type="body" sz="quarter" idx="13"/>
          </p:nvPr>
        </p:nvSpPr>
        <p:spPr/>
        <p:txBody>
          <a:bodyPr/>
          <a:lstStyle/>
          <a:p>
            <a:endParaRPr lang="en-US"/>
          </a:p>
        </p:txBody>
      </p:sp>
      <p:sp>
        <p:nvSpPr>
          <p:cNvPr id="4" name="Title 3"/>
          <p:cNvSpPr>
            <a:spLocks noGrp="1"/>
          </p:cNvSpPr>
          <p:nvPr>
            <p:ph type="title"/>
          </p:nvPr>
        </p:nvSpPr>
        <p:spPr/>
        <p:txBody>
          <a:bodyPr/>
          <a:lstStyle/>
          <a:p>
            <a:r>
              <a:rPr lang="es-MX" dirty="0" smtClean="0"/>
              <a:t>JSON - </a:t>
            </a:r>
            <a:r>
              <a:rPr lang="es-AR" dirty="0" smtClean="0"/>
              <a:t> </a:t>
            </a:r>
            <a:r>
              <a:rPr lang="es-AR" dirty="0" err="1" smtClean="0"/>
              <a:t>JavaScript</a:t>
            </a:r>
            <a:r>
              <a:rPr lang="es-AR" dirty="0" smtClean="0"/>
              <a:t> </a:t>
            </a:r>
            <a:r>
              <a:rPr lang="es-AR" dirty="0" err="1" smtClean="0"/>
              <a:t>Object</a:t>
            </a:r>
            <a:r>
              <a:rPr lang="es-AR" dirty="0" smtClean="0"/>
              <a:t> </a:t>
            </a:r>
            <a:r>
              <a:rPr lang="es-AR" dirty="0" err="1" smtClean="0"/>
              <a:t>Notation</a:t>
            </a:r>
            <a:endParaRPr lang="en-US" dirty="0" smtClean="0"/>
          </a:p>
        </p:txBody>
      </p:sp>
      <p:sp>
        <p:nvSpPr>
          <p:cNvPr id="5" name="Rectangle 4"/>
          <p:cNvSpPr/>
          <p:nvPr/>
        </p:nvSpPr>
        <p:spPr>
          <a:xfrm>
            <a:off x="357158" y="2136339"/>
            <a:ext cx="8501122" cy="2585323"/>
          </a:xfrm>
          <a:prstGeom prst="rect">
            <a:avLst/>
          </a:prstGeom>
        </p:spPr>
        <p:txBody>
          <a:bodyPr wrap="square">
            <a:spAutoFit/>
          </a:bodyPr>
          <a:lstStyle/>
          <a:p>
            <a:pPr lvl="0" fontAlgn="base">
              <a:spcBef>
                <a:spcPct val="0"/>
              </a:spcBef>
              <a:spcAft>
                <a:spcPct val="0"/>
              </a:spcAft>
            </a:pPr>
            <a:r>
              <a:rPr lang="es-AR" dirty="0" err="1" smtClean="0">
                <a:latin typeface="Arial Unicode MS" pitchFamily="34" charset="-128"/>
                <a:cs typeface="Courier New" pitchFamily="49" charset="0"/>
              </a:rPr>
              <a:t>var</a:t>
            </a:r>
            <a:r>
              <a:rPr lang="es-AR" dirty="0" smtClean="0">
                <a:latin typeface="Arial Unicode MS" pitchFamily="34" charset="-128"/>
                <a:cs typeface="Courier New" pitchFamily="49" charset="0"/>
              </a:rPr>
              <a:t> </a:t>
            </a:r>
            <a:r>
              <a:rPr lang="es-AR" dirty="0" err="1" smtClean="0">
                <a:latin typeface="Arial Unicode MS" pitchFamily="34" charset="-128"/>
                <a:cs typeface="Courier New" pitchFamily="49" charset="0"/>
              </a:rPr>
              <a:t>myJSONObject</a:t>
            </a:r>
            <a:r>
              <a:rPr lang="es-AR" dirty="0" smtClean="0">
                <a:latin typeface="Arial Unicode MS" pitchFamily="34" charset="-128"/>
                <a:cs typeface="Courier New" pitchFamily="49" charset="0"/>
              </a:rPr>
              <a:t> = { "</a:t>
            </a:r>
            <a:r>
              <a:rPr lang="es-AR" dirty="0" err="1" smtClean="0">
                <a:latin typeface="Arial Unicode MS" pitchFamily="34" charset="-128"/>
                <a:cs typeface="Courier New" pitchFamily="49" charset="0"/>
              </a:rPr>
              <a:t>bindings</a:t>
            </a:r>
            <a:r>
              <a:rPr lang="es-AR" dirty="0" smtClean="0">
                <a:latin typeface="Arial Unicode MS" pitchFamily="34" charset="-128"/>
                <a:cs typeface="Courier New" pitchFamily="49" charset="0"/>
              </a:rPr>
              <a:t>": [ </a:t>
            </a:r>
          </a:p>
          <a:p>
            <a:pPr lvl="0" fontAlgn="base">
              <a:spcBef>
                <a:spcPct val="0"/>
              </a:spcBef>
              <a:spcAft>
                <a:spcPct val="0"/>
              </a:spcAft>
            </a:pPr>
            <a:r>
              <a:rPr lang="es-AR" dirty="0" smtClean="0">
                <a:latin typeface="Arial Unicode MS" pitchFamily="34" charset="-128"/>
                <a:cs typeface="Courier New" pitchFamily="49" charset="0"/>
              </a:rPr>
              <a:t>				{"</a:t>
            </a:r>
            <a:r>
              <a:rPr lang="es-AR" dirty="0" err="1" smtClean="0">
                <a:latin typeface="Arial Unicode MS" pitchFamily="34" charset="-128"/>
                <a:cs typeface="Courier New" pitchFamily="49" charset="0"/>
              </a:rPr>
              <a:t>ircEvent</a:t>
            </a:r>
            <a:r>
              <a:rPr lang="es-AR" dirty="0" smtClean="0">
                <a:latin typeface="Arial Unicode MS" pitchFamily="34" charset="-128"/>
                <a:cs typeface="Courier New" pitchFamily="49" charset="0"/>
              </a:rPr>
              <a:t>": "PRIVMSG", "</a:t>
            </a:r>
            <a:r>
              <a:rPr lang="es-AR" dirty="0" err="1" smtClean="0">
                <a:latin typeface="Arial Unicode MS" pitchFamily="34" charset="-128"/>
                <a:cs typeface="Courier New" pitchFamily="49" charset="0"/>
              </a:rPr>
              <a:t>method</a:t>
            </a:r>
            <a:r>
              <a:rPr lang="es-AR" dirty="0" smtClean="0">
                <a:latin typeface="Arial Unicode MS" pitchFamily="34" charset="-128"/>
                <a:cs typeface="Courier New" pitchFamily="49" charset="0"/>
              </a:rPr>
              <a:t>": "</a:t>
            </a:r>
            <a:r>
              <a:rPr lang="es-AR" dirty="0" err="1" smtClean="0">
                <a:latin typeface="Arial Unicode MS" pitchFamily="34" charset="-128"/>
                <a:cs typeface="Courier New" pitchFamily="49" charset="0"/>
              </a:rPr>
              <a:t>newURI</a:t>
            </a:r>
            <a:r>
              <a:rPr lang="es-AR" dirty="0" smtClean="0">
                <a:latin typeface="Arial Unicode MS" pitchFamily="34" charset="-128"/>
                <a:cs typeface="Courier New" pitchFamily="49" charset="0"/>
              </a:rPr>
              <a:t>", 				  "</a:t>
            </a:r>
            <a:r>
              <a:rPr lang="es-AR" dirty="0" err="1" smtClean="0">
                <a:latin typeface="Arial Unicode MS" pitchFamily="34" charset="-128"/>
                <a:cs typeface="Courier New" pitchFamily="49" charset="0"/>
              </a:rPr>
              <a:t>regex</a:t>
            </a:r>
            <a:r>
              <a:rPr lang="es-AR" dirty="0" smtClean="0">
                <a:latin typeface="Arial Unicode MS" pitchFamily="34" charset="-128"/>
                <a:cs typeface="Courier New" pitchFamily="49" charset="0"/>
              </a:rPr>
              <a:t>": "^http://.*"}, </a:t>
            </a:r>
          </a:p>
          <a:p>
            <a:pPr lvl="0" fontAlgn="base">
              <a:spcBef>
                <a:spcPct val="0"/>
              </a:spcBef>
              <a:spcAft>
                <a:spcPct val="0"/>
              </a:spcAft>
            </a:pPr>
            <a:r>
              <a:rPr lang="es-AR" dirty="0" smtClean="0">
                <a:latin typeface="Arial Unicode MS" pitchFamily="34" charset="-128"/>
                <a:cs typeface="Courier New" pitchFamily="49" charset="0"/>
              </a:rPr>
              <a:t>		                             { "</a:t>
            </a:r>
            <a:r>
              <a:rPr lang="es-AR" dirty="0" err="1" smtClean="0">
                <a:latin typeface="Arial Unicode MS" pitchFamily="34" charset="-128"/>
                <a:cs typeface="Courier New" pitchFamily="49" charset="0"/>
              </a:rPr>
              <a:t>ircEvent</a:t>
            </a:r>
            <a:r>
              <a:rPr lang="es-AR" dirty="0" smtClean="0">
                <a:latin typeface="Arial Unicode MS" pitchFamily="34" charset="-128"/>
                <a:cs typeface="Courier New" pitchFamily="49" charset="0"/>
              </a:rPr>
              <a:t>": "PRIVMSG", "</a:t>
            </a:r>
            <a:r>
              <a:rPr lang="es-AR" dirty="0" err="1" smtClean="0">
                <a:latin typeface="Arial Unicode MS" pitchFamily="34" charset="-128"/>
                <a:cs typeface="Courier New" pitchFamily="49" charset="0"/>
              </a:rPr>
              <a:t>method</a:t>
            </a:r>
            <a:r>
              <a:rPr lang="es-AR" dirty="0" smtClean="0">
                <a:latin typeface="Arial Unicode MS" pitchFamily="34" charset="-128"/>
                <a:cs typeface="Courier New" pitchFamily="49" charset="0"/>
              </a:rPr>
              <a:t>": 					  "</a:t>
            </a:r>
            <a:r>
              <a:rPr lang="es-AR" dirty="0" err="1" smtClean="0">
                <a:latin typeface="Arial Unicode MS" pitchFamily="34" charset="-128"/>
                <a:cs typeface="Courier New" pitchFamily="49" charset="0"/>
              </a:rPr>
              <a:t>deleteURI</a:t>
            </a:r>
            <a:r>
              <a:rPr lang="es-AR" dirty="0" smtClean="0">
                <a:latin typeface="Arial Unicode MS" pitchFamily="34" charset="-128"/>
                <a:cs typeface="Courier New" pitchFamily="49" charset="0"/>
              </a:rPr>
              <a:t>", "</a:t>
            </a:r>
            <a:r>
              <a:rPr lang="es-AR" dirty="0" err="1" smtClean="0">
                <a:latin typeface="Arial Unicode MS" pitchFamily="34" charset="-128"/>
                <a:cs typeface="Courier New" pitchFamily="49" charset="0"/>
              </a:rPr>
              <a:t>regex</a:t>
            </a:r>
            <a:r>
              <a:rPr lang="es-AR" dirty="0" smtClean="0">
                <a:latin typeface="Arial Unicode MS" pitchFamily="34" charset="-128"/>
                <a:cs typeface="Courier New" pitchFamily="49" charset="0"/>
              </a:rPr>
              <a:t>": "^delete.*"}, </a:t>
            </a:r>
          </a:p>
          <a:p>
            <a:pPr lvl="0" fontAlgn="base">
              <a:spcBef>
                <a:spcPct val="0"/>
              </a:spcBef>
              <a:spcAft>
                <a:spcPct val="0"/>
              </a:spcAft>
            </a:pPr>
            <a:r>
              <a:rPr lang="es-AR" dirty="0" smtClean="0">
                <a:latin typeface="Arial Unicode MS" pitchFamily="34" charset="-128"/>
                <a:cs typeface="Courier New" pitchFamily="49" charset="0"/>
              </a:rPr>
              <a:t>	                                            {"</a:t>
            </a:r>
            <a:r>
              <a:rPr lang="es-AR" dirty="0" err="1" smtClean="0">
                <a:latin typeface="Arial Unicode MS" pitchFamily="34" charset="-128"/>
                <a:cs typeface="Courier New" pitchFamily="49" charset="0"/>
              </a:rPr>
              <a:t>ircEvent</a:t>
            </a:r>
            <a:r>
              <a:rPr lang="es-AR" dirty="0" smtClean="0">
                <a:latin typeface="Arial Unicode MS" pitchFamily="34" charset="-128"/>
                <a:cs typeface="Courier New" pitchFamily="49" charset="0"/>
              </a:rPr>
              <a:t>": "PRIVMSG", "</a:t>
            </a:r>
            <a:r>
              <a:rPr lang="es-AR" dirty="0" err="1" smtClean="0">
                <a:latin typeface="Arial Unicode MS" pitchFamily="34" charset="-128"/>
                <a:cs typeface="Courier New" pitchFamily="49" charset="0"/>
              </a:rPr>
              <a:t>method</a:t>
            </a:r>
            <a:r>
              <a:rPr lang="es-AR" dirty="0" smtClean="0">
                <a:latin typeface="Arial Unicode MS" pitchFamily="34" charset="-128"/>
                <a:cs typeface="Courier New" pitchFamily="49" charset="0"/>
              </a:rPr>
              <a:t>": 						  "</a:t>
            </a:r>
            <a:r>
              <a:rPr lang="es-AR" dirty="0" err="1" smtClean="0">
                <a:latin typeface="Arial Unicode MS" pitchFamily="34" charset="-128"/>
                <a:cs typeface="Courier New" pitchFamily="49" charset="0"/>
              </a:rPr>
              <a:t>randomURI</a:t>
            </a:r>
            <a:r>
              <a:rPr lang="es-AR" dirty="0" smtClean="0">
                <a:latin typeface="Arial Unicode MS" pitchFamily="34" charset="-128"/>
                <a:cs typeface="Courier New" pitchFamily="49" charset="0"/>
              </a:rPr>
              <a:t>", "</a:t>
            </a:r>
            <a:r>
              <a:rPr lang="es-AR" dirty="0" err="1" smtClean="0">
                <a:latin typeface="Arial Unicode MS" pitchFamily="34" charset="-128"/>
                <a:cs typeface="Courier New" pitchFamily="49" charset="0"/>
              </a:rPr>
              <a:t>regex</a:t>
            </a:r>
            <a:r>
              <a:rPr lang="es-AR" dirty="0" smtClean="0">
                <a:latin typeface="Arial Unicode MS" pitchFamily="34" charset="-128"/>
                <a:cs typeface="Courier New" pitchFamily="49" charset="0"/>
              </a:rPr>
              <a:t>": "^random.*"} </a:t>
            </a:r>
          </a:p>
          <a:p>
            <a:pPr lvl="0" fontAlgn="base">
              <a:spcBef>
                <a:spcPct val="0"/>
              </a:spcBef>
              <a:spcAft>
                <a:spcPct val="0"/>
              </a:spcAft>
            </a:pPr>
            <a:r>
              <a:rPr lang="es-AR" dirty="0" smtClean="0">
                <a:latin typeface="Arial Unicode MS" pitchFamily="34" charset="-128"/>
                <a:cs typeface="Courier New" pitchFamily="49" charset="0"/>
              </a:rPr>
              <a:t>				]</a:t>
            </a:r>
          </a:p>
          <a:p>
            <a:pPr lvl="0" fontAlgn="base">
              <a:spcBef>
                <a:spcPct val="0"/>
              </a:spcBef>
              <a:spcAft>
                <a:spcPct val="0"/>
              </a:spcAft>
            </a:pPr>
            <a:r>
              <a:rPr lang="es-AR" dirty="0" smtClean="0">
                <a:latin typeface="Arial Unicode MS" pitchFamily="34" charset="-128"/>
                <a:cs typeface="Courier New" pitchFamily="49" charset="0"/>
              </a:rPr>
              <a:t>		        };</a:t>
            </a:r>
            <a:endParaRPr lang="es-AR" sz="4000" dirty="0" smtClean="0">
              <a:latin typeface="Arial" pitchFamily="34" charset="0"/>
            </a:endParaRPr>
          </a:p>
        </p:txBody>
      </p:sp>
      <p:sp>
        <p:nvSpPr>
          <p:cNvPr id="6" name="Rectangle 2"/>
          <p:cNvSpPr>
            <a:spLocks noChangeArrowheads="1"/>
          </p:cNvSpPr>
          <p:nvPr/>
        </p:nvSpPr>
        <p:spPr bwMode="auto">
          <a:xfrm>
            <a:off x="414366" y="5334672"/>
            <a:ext cx="8229600" cy="553998"/>
          </a:xfrm>
          <a:prstGeom prst="rect">
            <a:avLst/>
          </a:prstGeom>
          <a:noFill/>
          <a:ln w="9525">
            <a:noFill/>
            <a:miter lim="800000"/>
            <a:headEnd/>
            <a:tailEnd/>
          </a:ln>
          <a:effectLst/>
        </p:spPr>
        <p:txBody>
          <a:bodyPr vert="horz" wrap="square" lIns="507840" tIns="45720" rIns="91440" bIns="45720" numCol="1" anchor="ctr" anchorCtr="0" compatLnSpc="1">
            <a:prstTxWarp prst="textNoShape">
              <a:avLst/>
            </a:prstTxWarp>
            <a:spAutoFit/>
          </a:bodyPr>
          <a:lstStyle/>
          <a:p>
            <a:pPr marL="173038" marR="0" lvl="0" indent="-173038" fontAlgn="base">
              <a:lnSpc>
                <a:spcPct val="100000"/>
              </a:lnSpc>
              <a:spcBef>
                <a:spcPct val="20000"/>
              </a:spcBef>
              <a:spcAft>
                <a:spcPct val="0"/>
              </a:spcAft>
              <a:buClrTx/>
              <a:buSzTx/>
              <a:tabLst/>
            </a:pPr>
            <a:r>
              <a:rPr lang="es-AR" sz="3000" dirty="0" err="1" smtClean="0"/>
              <a:t>var</a:t>
            </a:r>
            <a:r>
              <a:rPr lang="es-AR" sz="3000" dirty="0" smtClean="0"/>
              <a:t> </a:t>
            </a:r>
            <a:r>
              <a:rPr lang="es-AR" sz="3000" dirty="0" err="1" smtClean="0"/>
              <a:t>myObject</a:t>
            </a:r>
            <a:r>
              <a:rPr lang="es-AR" sz="3000" dirty="0" smtClean="0"/>
              <a:t> = </a:t>
            </a:r>
            <a:r>
              <a:rPr lang="es-AR" sz="3000" dirty="0" err="1" smtClean="0"/>
              <a:t>eval</a:t>
            </a:r>
            <a:r>
              <a:rPr lang="es-AR" sz="3000" dirty="0" smtClean="0"/>
              <a:t>('(' + </a:t>
            </a:r>
            <a:r>
              <a:rPr lang="es-AR" sz="3000" dirty="0" err="1" smtClean="0"/>
              <a:t>myJSONtext</a:t>
            </a:r>
            <a:r>
              <a:rPr lang="es-AR" sz="3000" dirty="0" smtClean="0"/>
              <a:t> + ')');</a:t>
            </a:r>
          </a:p>
        </p:txBody>
      </p:sp>
      <p:sp>
        <p:nvSpPr>
          <p:cNvPr id="7" name="Rounded Rectangle 6"/>
          <p:cNvSpPr/>
          <p:nvPr/>
        </p:nvSpPr>
        <p:spPr>
          <a:xfrm>
            <a:off x="700118" y="5214950"/>
            <a:ext cx="7715304" cy="785818"/>
          </a:xfrm>
          <a:prstGeom prst="roundRect">
            <a:avLst/>
          </a:prstGeom>
          <a:solidFill>
            <a:schemeClr val="accent1">
              <a:alpha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22376" y="1446213"/>
            <a:ext cx="7954080" cy="4340241"/>
          </a:xfrm>
        </p:spPr>
        <p:txBody>
          <a:bodyPr>
            <a:normAutofit fontScale="92500" lnSpcReduction="10000"/>
          </a:bodyPr>
          <a:lstStyle/>
          <a:p>
            <a:r>
              <a:rPr lang="es-ES" sz="3200" dirty="0" smtClean="0"/>
              <a:t>REST</a:t>
            </a:r>
            <a:r>
              <a:rPr lang="es-ES" sz="3200" i="1" dirty="0" smtClean="0"/>
              <a:t> (</a:t>
            </a:r>
            <a:r>
              <a:rPr lang="es-ES" sz="3200" b="1" i="1" dirty="0" err="1" smtClean="0"/>
              <a:t>Re</a:t>
            </a:r>
            <a:r>
              <a:rPr lang="es-ES" sz="3200" i="1" dirty="0" err="1" smtClean="0"/>
              <a:t>presentational</a:t>
            </a:r>
            <a:r>
              <a:rPr lang="es-ES" sz="3200" i="1" dirty="0" smtClean="0"/>
              <a:t> </a:t>
            </a:r>
            <a:r>
              <a:rPr lang="es-ES" sz="3200" b="1" i="1" dirty="0" err="1" smtClean="0"/>
              <a:t>S</a:t>
            </a:r>
            <a:r>
              <a:rPr lang="es-ES" sz="3200" i="1" dirty="0" err="1" smtClean="0"/>
              <a:t>tate</a:t>
            </a:r>
            <a:r>
              <a:rPr lang="es-ES" sz="3200" i="1" dirty="0" smtClean="0"/>
              <a:t> </a:t>
            </a:r>
            <a:r>
              <a:rPr lang="es-ES" sz="3200" b="1" i="1" dirty="0" smtClean="0"/>
              <a:t>T</a:t>
            </a:r>
            <a:r>
              <a:rPr lang="es-ES" sz="3200" i="1" dirty="0" smtClean="0"/>
              <a:t>ransfer) </a:t>
            </a:r>
            <a:r>
              <a:rPr lang="es-ES" sz="3200" dirty="0" smtClean="0"/>
              <a:t>es un estilo de arquitectura de software para sistemas hipermedias distribuidos tales como la Web. </a:t>
            </a:r>
          </a:p>
          <a:p>
            <a:endParaRPr lang="es-ES" sz="3200" i="1" dirty="0" smtClean="0"/>
          </a:p>
          <a:p>
            <a:pPr>
              <a:buFont typeface="Arial" charset="0"/>
              <a:buChar char="•"/>
            </a:pPr>
            <a:r>
              <a:rPr lang="es-AR" sz="3200" b="1" dirty="0" smtClean="0"/>
              <a:t>REST</a:t>
            </a:r>
            <a:r>
              <a:rPr lang="es-AR" sz="3200" dirty="0" smtClean="0"/>
              <a:t> es un término acuñado por Roy </a:t>
            </a:r>
            <a:r>
              <a:rPr lang="es-AR" sz="3200" dirty="0" err="1" smtClean="0"/>
              <a:t>Fielding</a:t>
            </a:r>
            <a:r>
              <a:rPr lang="es-AR" sz="3200" dirty="0" smtClean="0"/>
              <a:t> en su tesis de doctorado para describir un estilo de arquitectura de sistemas en red</a:t>
            </a:r>
          </a:p>
          <a:p>
            <a:pPr>
              <a:buFont typeface="Arial" charset="0"/>
              <a:buChar char="•"/>
            </a:pPr>
            <a:endParaRPr lang="es-AR" sz="3200" dirty="0" smtClean="0">
              <a:solidFill>
                <a:srgbClr val="5F5F5F"/>
              </a:solidFill>
              <a:latin typeface="Calibri" pitchFamily="32" charset="0"/>
              <a:ea typeface="DejaVu Sans" charset="0"/>
              <a:cs typeface="DejaVu Sans" charset="0"/>
            </a:endParaRPr>
          </a:p>
          <a:p>
            <a:endParaRPr lang="es-ES" sz="3200" dirty="0" smtClean="0"/>
          </a:p>
        </p:txBody>
      </p:sp>
      <p:sp>
        <p:nvSpPr>
          <p:cNvPr id="4" name="Title 3"/>
          <p:cNvSpPr>
            <a:spLocks noGrp="1"/>
          </p:cNvSpPr>
          <p:nvPr>
            <p:ph type="title"/>
          </p:nvPr>
        </p:nvSpPr>
        <p:spPr/>
        <p:txBody>
          <a:bodyPr/>
          <a:lstStyle/>
          <a:p>
            <a:r>
              <a:rPr lang="es-AR" dirty="0" smtClean="0"/>
              <a:t>REST: Qué es?</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pPr>
              <a:lnSpc>
                <a:spcPct val="110000"/>
              </a:lnSpc>
            </a:pPr>
            <a:r>
              <a:rPr lang="es-AR" sz="3900" dirty="0" smtClean="0"/>
              <a:t> La Web está compuesta por recursos</a:t>
            </a:r>
          </a:p>
          <a:p>
            <a:pPr>
              <a:lnSpc>
                <a:spcPct val="110000"/>
              </a:lnSpc>
              <a:buNone/>
            </a:pPr>
            <a:endParaRPr lang="es-AR" sz="3900" dirty="0" smtClean="0"/>
          </a:p>
          <a:p>
            <a:pPr>
              <a:lnSpc>
                <a:spcPct val="110000"/>
              </a:lnSpc>
            </a:pPr>
            <a:r>
              <a:rPr lang="es-AR" sz="3900" dirty="0" smtClean="0"/>
              <a:t> Los clientes pueden acceder a los recursos mediante una URL. </a:t>
            </a:r>
            <a:r>
              <a:rPr lang="es-AR" sz="3900" dirty="0" err="1" smtClean="0"/>
              <a:t>Ej</a:t>
            </a:r>
            <a:r>
              <a:rPr lang="es-AR" sz="3900" dirty="0" smtClean="0"/>
              <a:t>:  </a:t>
            </a:r>
            <a:r>
              <a:rPr lang="es-AR" sz="3900" dirty="0" smtClean="0">
                <a:hlinkClick r:id="rId3"/>
              </a:rPr>
              <a:t>http://www.MiUrl.com/Entidad/23</a:t>
            </a:r>
            <a:endParaRPr lang="es-AR" sz="3900" dirty="0" smtClean="0"/>
          </a:p>
          <a:p>
            <a:pPr>
              <a:lnSpc>
                <a:spcPct val="110000"/>
              </a:lnSpc>
            </a:pPr>
            <a:endParaRPr lang="en-US" sz="3900" dirty="0" smtClean="0"/>
          </a:p>
          <a:p>
            <a:pPr lvl="1">
              <a:lnSpc>
                <a:spcPct val="110000"/>
              </a:lnSpc>
            </a:pPr>
            <a:r>
              <a:rPr lang="en-US" sz="3900" dirty="0" smtClean="0"/>
              <a:t> La URL </a:t>
            </a:r>
            <a:r>
              <a:rPr lang="en-US" sz="3900" dirty="0" err="1" smtClean="0"/>
              <a:t>va</a:t>
            </a:r>
            <a:r>
              <a:rPr lang="en-US" sz="3900" dirty="0" smtClean="0"/>
              <a:t> a </a:t>
            </a:r>
            <a:r>
              <a:rPr lang="en-US" sz="3900" dirty="0" err="1" smtClean="0"/>
              <a:t>devolver</a:t>
            </a:r>
            <a:r>
              <a:rPr lang="en-US" sz="3900" dirty="0" smtClean="0"/>
              <a:t> un </a:t>
            </a:r>
            <a:r>
              <a:rPr lang="en-US" sz="3900" dirty="0" err="1" smtClean="0"/>
              <a:t>recurso</a:t>
            </a:r>
            <a:r>
              <a:rPr lang="en-US" sz="3900" dirty="0" smtClean="0"/>
              <a:t>. </a:t>
            </a:r>
            <a:r>
              <a:rPr lang="en-US" sz="3900" dirty="0" err="1" smtClean="0"/>
              <a:t>Ej</a:t>
            </a:r>
            <a:r>
              <a:rPr lang="en-US" sz="3900" dirty="0" smtClean="0"/>
              <a:t>: </a:t>
            </a:r>
            <a:r>
              <a:rPr lang="en-US" sz="3800" dirty="0" smtClean="0">
                <a:hlinkClick r:id="rId3"/>
              </a:rPr>
              <a:t>Entidad23.Html</a:t>
            </a:r>
          </a:p>
          <a:p>
            <a:pPr>
              <a:lnSpc>
                <a:spcPct val="110000"/>
              </a:lnSpc>
            </a:pPr>
            <a:endParaRPr lang="en-US" sz="3900" dirty="0" smtClean="0"/>
          </a:p>
          <a:p>
            <a:pPr>
              <a:lnSpc>
                <a:spcPct val="130000"/>
              </a:lnSpc>
            </a:pPr>
            <a:r>
              <a:rPr lang="en-US" sz="3800" dirty="0" smtClean="0"/>
              <a:t> El </a:t>
            </a:r>
            <a:r>
              <a:rPr lang="en-US" sz="3800" dirty="0" err="1" smtClean="0"/>
              <a:t>recurso</a:t>
            </a:r>
            <a:r>
              <a:rPr lang="en-US" sz="3800" dirty="0" smtClean="0"/>
              <a:t> </a:t>
            </a:r>
            <a:r>
              <a:rPr lang="en-US" sz="3800" dirty="0" err="1" smtClean="0"/>
              <a:t>una</a:t>
            </a:r>
            <a:r>
              <a:rPr lang="en-US" sz="3800" dirty="0" smtClean="0"/>
              <a:t> </a:t>
            </a:r>
            <a:r>
              <a:rPr lang="en-US" sz="3800" dirty="0" err="1" smtClean="0"/>
              <a:t>vez</a:t>
            </a:r>
            <a:r>
              <a:rPr lang="en-US" sz="3800" dirty="0" smtClean="0"/>
              <a:t> en el </a:t>
            </a:r>
            <a:r>
              <a:rPr lang="en-US" sz="3800" dirty="0" err="1" smtClean="0"/>
              <a:t>cliente</a:t>
            </a:r>
            <a:r>
              <a:rPr lang="en-US" sz="3800" dirty="0" smtClean="0"/>
              <a:t> </a:t>
            </a:r>
            <a:r>
              <a:rPr lang="en-US" sz="3800" dirty="0" err="1" smtClean="0"/>
              <a:t>es</a:t>
            </a:r>
            <a:r>
              <a:rPr lang="en-US" sz="3800" dirty="0" smtClean="0"/>
              <a:t> </a:t>
            </a:r>
            <a:r>
              <a:rPr lang="en-US" sz="3800" dirty="0" err="1" smtClean="0"/>
              <a:t>una</a:t>
            </a:r>
            <a:r>
              <a:rPr lang="en-US" sz="3800" dirty="0" smtClean="0"/>
              <a:t> </a:t>
            </a:r>
            <a:r>
              <a:rPr lang="en-US" sz="3800" dirty="0" err="1" smtClean="0"/>
              <a:t>representación</a:t>
            </a:r>
            <a:r>
              <a:rPr lang="en-US" sz="3800" dirty="0" smtClean="0"/>
              <a:t> del  </a:t>
            </a:r>
            <a:r>
              <a:rPr lang="en-US" sz="3800" dirty="0" err="1" smtClean="0"/>
              <a:t>estado</a:t>
            </a:r>
            <a:r>
              <a:rPr lang="en-US" sz="3800" dirty="0" smtClean="0"/>
              <a:t>. Los </a:t>
            </a:r>
            <a:r>
              <a:rPr lang="en-US" sz="3800" dirty="0" err="1" smtClean="0"/>
              <a:t>recursos</a:t>
            </a:r>
            <a:r>
              <a:rPr lang="en-US" sz="3800" dirty="0" smtClean="0"/>
              <a:t> se </a:t>
            </a:r>
            <a:r>
              <a:rPr lang="en-US" sz="3800" dirty="0" err="1" smtClean="0"/>
              <a:t>transfieren</a:t>
            </a:r>
            <a:r>
              <a:rPr lang="en-US" sz="3800" dirty="0" smtClean="0"/>
              <a:t> </a:t>
            </a:r>
            <a:r>
              <a:rPr lang="en-US" sz="3800" dirty="0" err="1" smtClean="0"/>
              <a:t>como</a:t>
            </a:r>
            <a:r>
              <a:rPr lang="en-US" sz="3800" dirty="0" smtClean="0"/>
              <a:t> </a:t>
            </a:r>
            <a:r>
              <a:rPr lang="en-US" sz="3800" dirty="0" err="1" smtClean="0"/>
              <a:t>representacion</a:t>
            </a:r>
            <a:r>
              <a:rPr lang="en-US" sz="3800" dirty="0" smtClean="0"/>
              <a:t> de </a:t>
            </a:r>
            <a:r>
              <a:rPr lang="en-US" sz="3800" dirty="0" err="1" smtClean="0"/>
              <a:t>estados</a:t>
            </a:r>
            <a:r>
              <a:rPr lang="en-US" sz="3800" dirty="0" smtClean="0"/>
              <a:t> de los </a:t>
            </a:r>
            <a:r>
              <a:rPr lang="en-US" sz="3800" dirty="0" err="1" smtClean="0"/>
              <a:t>recursos</a:t>
            </a:r>
            <a:r>
              <a:rPr lang="en-US" sz="3800" dirty="0" smtClean="0"/>
              <a:t>: Representational State Transfer</a:t>
            </a:r>
            <a:endParaRPr lang="es-AR" sz="3800" dirty="0" smtClean="0"/>
          </a:p>
          <a:p>
            <a:pPr>
              <a:buFont typeface="Arial" charset="0"/>
              <a:buChar char="•"/>
            </a:pPr>
            <a:endParaRPr lang="es-AR" dirty="0" smtClean="0">
              <a:solidFill>
                <a:srgbClr val="5F5F5F"/>
              </a:solidFill>
              <a:latin typeface="Calibri" pitchFamily="32" charset="0"/>
              <a:ea typeface="DejaVu Sans" charset="0"/>
              <a:cs typeface="DejaVu Sans" charset="0"/>
            </a:endParaRPr>
          </a:p>
          <a:p>
            <a:endParaRPr lang="en-US" dirty="0"/>
          </a:p>
        </p:txBody>
      </p:sp>
      <p:sp>
        <p:nvSpPr>
          <p:cNvPr id="3" name="Text Placeholder 2"/>
          <p:cNvSpPr>
            <a:spLocks noGrp="1"/>
          </p:cNvSpPr>
          <p:nvPr>
            <p:ph type="body" sz="quarter" idx="13"/>
          </p:nvPr>
        </p:nvSpPr>
        <p:spPr/>
        <p:txBody>
          <a:bodyPr/>
          <a:lstStyle/>
          <a:p>
            <a:endParaRPr lang="en-US"/>
          </a:p>
        </p:txBody>
      </p:sp>
      <p:sp>
        <p:nvSpPr>
          <p:cNvPr id="4" name="Title 3"/>
          <p:cNvSpPr>
            <a:spLocks noGrp="1"/>
          </p:cNvSpPr>
          <p:nvPr>
            <p:ph type="title"/>
          </p:nvPr>
        </p:nvSpPr>
        <p:spPr/>
        <p:txBody>
          <a:bodyPr/>
          <a:lstStyle/>
          <a:p>
            <a:r>
              <a:rPr lang="es-MX" dirty="0" smtClean="0"/>
              <a:t>REST </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nSpc>
                <a:spcPct val="110000"/>
              </a:lnSpc>
            </a:pPr>
            <a:r>
              <a:rPr lang="es-AR" sz="2400" dirty="0" smtClean="0"/>
              <a:t> La motivación para REST fue tomar las características de la Web, que hizo que la web sea un éxito.</a:t>
            </a:r>
          </a:p>
          <a:p>
            <a:pPr>
              <a:lnSpc>
                <a:spcPct val="110000"/>
              </a:lnSpc>
            </a:pPr>
            <a:endParaRPr lang="es-AR" sz="2400" dirty="0" smtClean="0"/>
          </a:p>
          <a:p>
            <a:pPr lvl="1">
              <a:lnSpc>
                <a:spcPct val="110000"/>
              </a:lnSpc>
            </a:pPr>
            <a:r>
              <a:rPr lang="es-AR" sz="2400" dirty="0" smtClean="0"/>
              <a:t> HTTP </a:t>
            </a:r>
          </a:p>
          <a:p>
            <a:pPr lvl="1">
              <a:lnSpc>
                <a:spcPct val="110000"/>
              </a:lnSpc>
            </a:pPr>
            <a:r>
              <a:rPr lang="es-AR" sz="2400" dirty="0" smtClean="0"/>
              <a:t> URL </a:t>
            </a:r>
          </a:p>
          <a:p>
            <a:pPr lvl="1">
              <a:lnSpc>
                <a:spcPct val="110000"/>
              </a:lnSpc>
            </a:pPr>
            <a:r>
              <a:rPr lang="es-AR" sz="2400" dirty="0" err="1" smtClean="0"/>
              <a:t>Resource</a:t>
            </a:r>
            <a:r>
              <a:rPr lang="es-AR" sz="2400" dirty="0" smtClean="0"/>
              <a:t> </a:t>
            </a:r>
            <a:r>
              <a:rPr lang="es-AR" sz="2400" dirty="0" err="1" smtClean="0"/>
              <a:t>Representations</a:t>
            </a:r>
            <a:r>
              <a:rPr lang="es-AR" sz="2400" dirty="0" smtClean="0"/>
              <a:t>:</a:t>
            </a:r>
          </a:p>
          <a:p>
            <a:pPr lvl="3">
              <a:lnSpc>
                <a:spcPct val="110000"/>
              </a:lnSpc>
            </a:pPr>
            <a:r>
              <a:rPr lang="es-AR" sz="2400" dirty="0" smtClean="0"/>
              <a:t>XML/HTML/GIF/JPEG/</a:t>
            </a:r>
            <a:r>
              <a:rPr lang="es-AR" sz="2400" dirty="0" err="1" smtClean="0"/>
              <a:t>etc</a:t>
            </a:r>
            <a:endParaRPr lang="es-AR" sz="2400" dirty="0" smtClean="0"/>
          </a:p>
          <a:p>
            <a:pPr lvl="1">
              <a:lnSpc>
                <a:spcPct val="110000"/>
              </a:lnSpc>
            </a:pPr>
            <a:r>
              <a:rPr lang="es-AR" sz="2400" dirty="0" smtClean="0"/>
              <a:t>MIME </a:t>
            </a:r>
            <a:r>
              <a:rPr lang="es-AR" sz="2400" dirty="0" err="1" smtClean="0"/>
              <a:t>Types</a:t>
            </a:r>
            <a:r>
              <a:rPr lang="es-AR" sz="2400" dirty="0" smtClean="0"/>
              <a:t>:</a:t>
            </a:r>
          </a:p>
          <a:p>
            <a:pPr lvl="3">
              <a:lnSpc>
                <a:spcPct val="110000"/>
              </a:lnSpc>
            </a:pPr>
            <a:r>
              <a:rPr lang="es-AR" sz="2400" dirty="0" smtClean="0"/>
              <a:t> </a:t>
            </a:r>
            <a:r>
              <a:rPr lang="es-AR" sz="2400" dirty="0" err="1" smtClean="0"/>
              <a:t>text</a:t>
            </a:r>
            <a:r>
              <a:rPr lang="es-AR" sz="2400" dirty="0" smtClean="0"/>
              <a:t>/</a:t>
            </a:r>
            <a:r>
              <a:rPr lang="es-AR" sz="2400" dirty="0" err="1" smtClean="0"/>
              <a:t>xml</a:t>
            </a:r>
            <a:r>
              <a:rPr lang="es-AR" sz="2400" dirty="0" smtClean="0"/>
              <a:t>, </a:t>
            </a:r>
            <a:r>
              <a:rPr lang="es-AR" sz="2400" dirty="0" err="1" smtClean="0"/>
              <a:t>text</a:t>
            </a:r>
            <a:r>
              <a:rPr lang="es-AR" sz="2400" dirty="0" smtClean="0"/>
              <a:t>/</a:t>
            </a:r>
            <a:r>
              <a:rPr lang="es-AR" sz="2400" dirty="0" err="1" smtClean="0"/>
              <a:t>html</a:t>
            </a:r>
            <a:r>
              <a:rPr lang="es-AR" sz="2400" dirty="0" smtClean="0"/>
              <a:t>, </a:t>
            </a:r>
            <a:r>
              <a:rPr lang="es-AR" sz="2400" dirty="0" err="1" smtClean="0"/>
              <a:t>image</a:t>
            </a:r>
            <a:r>
              <a:rPr lang="es-AR" sz="2400" dirty="0" smtClean="0"/>
              <a:t>/</a:t>
            </a:r>
            <a:r>
              <a:rPr lang="es-AR" sz="2400" dirty="0" err="1" smtClean="0"/>
              <a:t>gif</a:t>
            </a:r>
            <a:r>
              <a:rPr lang="es-AR" sz="2400" dirty="0" smtClean="0"/>
              <a:t>, </a:t>
            </a:r>
            <a:r>
              <a:rPr lang="es-AR" sz="2400" dirty="0" err="1" smtClean="0"/>
              <a:t>image</a:t>
            </a:r>
            <a:r>
              <a:rPr lang="es-AR" sz="2400" dirty="0" smtClean="0"/>
              <a:t>/</a:t>
            </a:r>
            <a:r>
              <a:rPr lang="es-AR" sz="2400" dirty="0" err="1" smtClean="0"/>
              <a:t>jpeg</a:t>
            </a:r>
            <a:r>
              <a:rPr lang="es-AR" sz="2400" dirty="0" smtClean="0"/>
              <a:t>, </a:t>
            </a:r>
            <a:r>
              <a:rPr lang="es-AR" sz="2400" dirty="0" err="1" smtClean="0"/>
              <a:t>etc</a:t>
            </a:r>
            <a:endParaRPr lang="es-AR" sz="2400" dirty="0" smtClean="0"/>
          </a:p>
        </p:txBody>
      </p:sp>
      <p:sp>
        <p:nvSpPr>
          <p:cNvPr id="3" name="Text Placeholder 2"/>
          <p:cNvSpPr>
            <a:spLocks noGrp="1"/>
          </p:cNvSpPr>
          <p:nvPr>
            <p:ph type="body" sz="quarter" idx="13"/>
          </p:nvPr>
        </p:nvSpPr>
        <p:spPr/>
        <p:txBody>
          <a:bodyPr/>
          <a:lstStyle/>
          <a:p>
            <a:endParaRPr lang="en-US"/>
          </a:p>
        </p:txBody>
      </p:sp>
      <p:sp>
        <p:nvSpPr>
          <p:cNvPr id="4" name="Title 3"/>
          <p:cNvSpPr>
            <a:spLocks noGrp="1"/>
          </p:cNvSpPr>
          <p:nvPr>
            <p:ph type="title"/>
          </p:nvPr>
        </p:nvSpPr>
        <p:spPr/>
        <p:txBody>
          <a:bodyPr/>
          <a:lstStyle/>
          <a:p>
            <a:r>
              <a:rPr lang="es-MX" dirty="0" smtClean="0"/>
              <a:t>REST: Motivación</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nSpc>
                <a:spcPct val="110000"/>
              </a:lnSpc>
            </a:pPr>
            <a:r>
              <a:rPr lang="en-US" sz="2400" dirty="0" smtClean="0"/>
              <a:t> REST no </a:t>
            </a:r>
            <a:r>
              <a:rPr lang="en-US" sz="2400" dirty="0" err="1" smtClean="0"/>
              <a:t>es</a:t>
            </a:r>
            <a:r>
              <a:rPr lang="en-US" sz="2400" dirty="0" smtClean="0"/>
              <a:t> un </a:t>
            </a:r>
            <a:r>
              <a:rPr lang="en-US" sz="2400" dirty="0" err="1" smtClean="0"/>
              <a:t>estándar</a:t>
            </a:r>
            <a:endParaRPr lang="es-AR" sz="2400" dirty="0" smtClean="0"/>
          </a:p>
          <a:p>
            <a:pPr>
              <a:lnSpc>
                <a:spcPct val="110000"/>
              </a:lnSpc>
            </a:pPr>
            <a:r>
              <a:rPr lang="es-AR" sz="2400" dirty="0" smtClean="0"/>
              <a:t> W3C no especifica nada de REST</a:t>
            </a:r>
          </a:p>
          <a:p>
            <a:pPr>
              <a:lnSpc>
                <a:spcPct val="110000"/>
              </a:lnSpc>
            </a:pPr>
            <a:r>
              <a:rPr lang="es-AR" sz="2400" dirty="0" smtClean="0"/>
              <a:t> REST tampoco se ocupa de los detalles de la ejecución (Java, Net, CGI, etc.)</a:t>
            </a:r>
          </a:p>
        </p:txBody>
      </p:sp>
      <p:sp>
        <p:nvSpPr>
          <p:cNvPr id="3" name="Text Placeholder 2"/>
          <p:cNvSpPr>
            <a:spLocks noGrp="1"/>
          </p:cNvSpPr>
          <p:nvPr>
            <p:ph type="body" sz="quarter" idx="13"/>
          </p:nvPr>
        </p:nvSpPr>
        <p:spPr/>
        <p:txBody>
          <a:bodyPr/>
          <a:lstStyle/>
          <a:p>
            <a:endParaRPr lang="en-US"/>
          </a:p>
        </p:txBody>
      </p:sp>
      <p:sp>
        <p:nvSpPr>
          <p:cNvPr id="4" name="Title 3"/>
          <p:cNvSpPr>
            <a:spLocks noGrp="1"/>
          </p:cNvSpPr>
          <p:nvPr>
            <p:ph type="title"/>
          </p:nvPr>
        </p:nvSpPr>
        <p:spPr/>
        <p:txBody>
          <a:bodyPr/>
          <a:lstStyle/>
          <a:p>
            <a:r>
              <a:rPr lang="es-MX" dirty="0" smtClean="0"/>
              <a:t>REST: Estilo de arquitectura</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lnSpc>
                <a:spcPct val="130000"/>
              </a:lnSpc>
            </a:pPr>
            <a:r>
              <a:rPr lang="es-AR" sz="2400" dirty="0" smtClean="0"/>
              <a:t> Si un cliente solicita por ejemplo una lista de productos </a:t>
            </a:r>
            <a:r>
              <a:rPr lang="en-US" sz="2400" dirty="0" smtClean="0">
                <a:hlinkClick r:id="rId3"/>
              </a:rPr>
              <a:t>http://www.</a:t>
            </a:r>
            <a:r>
              <a:rPr lang="es-AR" sz="2400" dirty="0" smtClean="0">
                <a:hlinkClick r:id="rId4"/>
              </a:rPr>
              <a:t> host.com</a:t>
            </a:r>
            <a:r>
              <a:rPr lang="en-US" sz="2400" dirty="0" smtClean="0">
                <a:hlinkClick r:id="rId3"/>
              </a:rPr>
              <a:t>/products</a:t>
            </a:r>
            <a:endParaRPr lang="en-US" sz="2400" dirty="0" smtClean="0"/>
          </a:p>
          <a:p>
            <a:pPr>
              <a:lnSpc>
                <a:spcPct val="130000"/>
              </a:lnSpc>
              <a:buNone/>
            </a:pPr>
            <a:r>
              <a:rPr lang="en-US" sz="2400" dirty="0" smtClean="0"/>
              <a:t> </a:t>
            </a:r>
          </a:p>
          <a:p>
            <a:pPr>
              <a:lnSpc>
                <a:spcPct val="130000"/>
              </a:lnSpc>
            </a:pPr>
            <a:r>
              <a:rPr lang="en-US" sz="2400" dirty="0" err="1" smtClean="0"/>
              <a:t>Recibe</a:t>
            </a:r>
            <a:r>
              <a:rPr lang="en-US" sz="2400" dirty="0" smtClean="0"/>
              <a:t> un </a:t>
            </a:r>
            <a:r>
              <a:rPr lang="en-US" sz="2400" dirty="0" err="1" smtClean="0"/>
              <a:t>documento</a:t>
            </a:r>
            <a:r>
              <a:rPr lang="en-US" sz="2400" dirty="0" smtClean="0"/>
              <a:t> con                                                                                        la </a:t>
            </a:r>
            <a:r>
              <a:rPr lang="en-US" sz="2400" dirty="0" err="1" smtClean="0"/>
              <a:t>lista</a:t>
            </a:r>
            <a:r>
              <a:rPr lang="en-US" sz="2400" dirty="0" smtClean="0"/>
              <a:t> de los </a:t>
            </a:r>
            <a:r>
              <a:rPr lang="en-US" sz="2400" dirty="0" err="1" smtClean="0"/>
              <a:t>productos</a:t>
            </a:r>
            <a:endParaRPr lang="en-US" sz="2400" dirty="0" smtClean="0"/>
          </a:p>
          <a:p>
            <a:pPr>
              <a:lnSpc>
                <a:spcPct val="130000"/>
              </a:lnSpc>
            </a:pPr>
            <a:endParaRPr lang="en-US" sz="2400" dirty="0" smtClean="0"/>
          </a:p>
          <a:p>
            <a:pPr>
              <a:lnSpc>
                <a:spcPct val="130000"/>
              </a:lnSpc>
            </a:pPr>
            <a:r>
              <a:rPr lang="en-US" sz="2400" dirty="0" smtClean="0"/>
              <a:t>La </a:t>
            </a:r>
            <a:r>
              <a:rPr lang="en-US" sz="2400" dirty="0" err="1" smtClean="0"/>
              <a:t>implementación</a:t>
            </a:r>
            <a:r>
              <a:rPr lang="en-US" sz="2400" dirty="0" smtClean="0"/>
              <a:t> </a:t>
            </a:r>
            <a:r>
              <a:rPr lang="en-US" sz="2400" dirty="0" err="1" smtClean="0"/>
              <a:t>es</a:t>
            </a:r>
            <a:r>
              <a:rPr lang="en-US" sz="2400" dirty="0" smtClean="0"/>
              <a:t>                                                          </a:t>
            </a:r>
            <a:r>
              <a:rPr lang="en-US" sz="2400" dirty="0" err="1" smtClean="0"/>
              <a:t>transparente</a:t>
            </a:r>
            <a:r>
              <a:rPr lang="en-US" sz="2400" dirty="0" smtClean="0"/>
              <a:t> para el </a:t>
            </a:r>
            <a:r>
              <a:rPr lang="en-US" sz="2400" dirty="0" err="1" smtClean="0"/>
              <a:t>cliente</a:t>
            </a:r>
            <a:r>
              <a:rPr lang="en-US" sz="2400" dirty="0" smtClean="0"/>
              <a:t>                                 (</a:t>
            </a:r>
            <a:r>
              <a:rPr lang="en-US" sz="2400" dirty="0" err="1" smtClean="0"/>
              <a:t>desacoplamiento</a:t>
            </a:r>
            <a:r>
              <a:rPr lang="en-US" sz="2400" dirty="0" smtClean="0"/>
              <a:t>) .</a:t>
            </a:r>
            <a:endParaRPr lang="es-AR" sz="2400" dirty="0" smtClean="0"/>
          </a:p>
        </p:txBody>
      </p:sp>
      <p:sp>
        <p:nvSpPr>
          <p:cNvPr id="3" name="Text Placeholder 2"/>
          <p:cNvSpPr>
            <a:spLocks noGrp="1"/>
          </p:cNvSpPr>
          <p:nvPr>
            <p:ph type="body" sz="quarter" idx="13"/>
          </p:nvPr>
        </p:nvSpPr>
        <p:spPr/>
        <p:txBody>
          <a:bodyPr/>
          <a:lstStyle/>
          <a:p>
            <a:endParaRPr lang="en-US"/>
          </a:p>
        </p:txBody>
      </p:sp>
      <p:sp>
        <p:nvSpPr>
          <p:cNvPr id="4" name="Title 3"/>
          <p:cNvSpPr>
            <a:spLocks noGrp="1"/>
          </p:cNvSpPr>
          <p:nvPr>
            <p:ph type="title"/>
          </p:nvPr>
        </p:nvSpPr>
        <p:spPr/>
        <p:txBody>
          <a:bodyPr/>
          <a:lstStyle/>
          <a:p>
            <a:r>
              <a:rPr lang="es-MX" dirty="0" smtClean="0"/>
              <a:t>REST: Desacoplado</a:t>
            </a:r>
            <a:endParaRPr lang="en-US" dirty="0"/>
          </a:p>
        </p:txBody>
      </p:sp>
      <p:pic>
        <p:nvPicPr>
          <p:cNvPr id="5" name="Picture 2"/>
          <p:cNvPicPr>
            <a:picLocks noChangeAspect="1" noChangeArrowheads="1"/>
          </p:cNvPicPr>
          <p:nvPr/>
        </p:nvPicPr>
        <p:blipFill>
          <a:blip r:embed="rId5" cstate="print"/>
          <a:srcRect/>
          <a:stretch>
            <a:fillRect/>
          </a:stretch>
        </p:blipFill>
        <p:spPr bwMode="auto">
          <a:xfrm>
            <a:off x="4857752" y="2571744"/>
            <a:ext cx="4143404" cy="4071966"/>
          </a:xfrm>
          <a:prstGeom prst="rect">
            <a:avLst/>
          </a:prstGeom>
          <a:ln w="254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Arial" charset="0"/>
              <a:buChar char="•"/>
            </a:pPr>
            <a:r>
              <a:rPr lang="es-AR" sz="2600" dirty="0" smtClean="0"/>
              <a:t> </a:t>
            </a:r>
            <a:r>
              <a:rPr lang="es-AR" sz="2600" dirty="0" err="1" smtClean="0"/>
              <a:t>Client</a:t>
            </a:r>
            <a:r>
              <a:rPr lang="es-AR" sz="2600" dirty="0" smtClean="0"/>
              <a:t>-Server</a:t>
            </a:r>
          </a:p>
          <a:p>
            <a:pPr>
              <a:buFont typeface="Arial" charset="0"/>
              <a:buChar char="•"/>
            </a:pPr>
            <a:endParaRPr lang="en-US" sz="2600" dirty="0" smtClean="0"/>
          </a:p>
          <a:p>
            <a:pPr>
              <a:buFont typeface="Arial" charset="0"/>
              <a:buChar char="•"/>
            </a:pPr>
            <a:r>
              <a:rPr lang="es-AR" sz="2600" dirty="0" smtClean="0"/>
              <a:t> </a:t>
            </a:r>
            <a:r>
              <a:rPr lang="es-AR" sz="2600" dirty="0" err="1" smtClean="0"/>
              <a:t>Stateless</a:t>
            </a:r>
            <a:r>
              <a:rPr lang="es-AR" sz="2600" dirty="0" smtClean="0"/>
              <a:t> (sin estado): cada solicitud del cliente al servidor debe contener toda la información necesaria para comprender la solicitud</a:t>
            </a:r>
          </a:p>
          <a:p>
            <a:pPr>
              <a:buFont typeface="Arial" charset="0"/>
              <a:buChar char="•"/>
            </a:pPr>
            <a:endParaRPr lang="en-US" sz="2600" dirty="0" smtClean="0"/>
          </a:p>
          <a:p>
            <a:pPr>
              <a:buFont typeface="Arial" charset="0"/>
              <a:buChar char="•"/>
            </a:pPr>
            <a:r>
              <a:rPr lang="es-AR" sz="2600" dirty="0" smtClean="0"/>
              <a:t>Cache: para mejorar la eficiencia de las respuestas de la red debe ser capaz de ser </a:t>
            </a:r>
            <a:r>
              <a:rPr lang="es-AR" sz="2600" dirty="0" err="1" smtClean="0"/>
              <a:t>cacheable</a:t>
            </a:r>
            <a:r>
              <a:rPr lang="es-AR" sz="2600" dirty="0" smtClean="0"/>
              <a:t> o no-</a:t>
            </a:r>
            <a:r>
              <a:rPr lang="es-AR" sz="2600" dirty="0" err="1" smtClean="0"/>
              <a:t>cacheable</a:t>
            </a:r>
            <a:endParaRPr lang="es-AR" sz="2600" dirty="0" smtClean="0"/>
          </a:p>
          <a:p>
            <a:pPr>
              <a:buFont typeface="Arial" charset="0"/>
              <a:buChar char="•"/>
            </a:pPr>
            <a:endParaRPr lang="en-US" sz="2600" dirty="0" smtClean="0"/>
          </a:p>
          <a:p>
            <a:pPr>
              <a:buFont typeface="Arial" charset="0"/>
              <a:buChar char="•"/>
            </a:pPr>
            <a:endParaRPr lang="en-US" dirty="0" smtClean="0">
              <a:solidFill>
                <a:srgbClr val="5F5F5F"/>
              </a:solidFill>
              <a:latin typeface="Calibri" pitchFamily="32" charset="0"/>
              <a:ea typeface="DejaVu Sans" charset="0"/>
              <a:cs typeface="DejaVu Sans" charset="0"/>
            </a:endParaRPr>
          </a:p>
          <a:p>
            <a:endParaRPr lang="es-AR" dirty="0" smtClean="0">
              <a:solidFill>
                <a:srgbClr val="5F5F5F"/>
              </a:solidFill>
              <a:latin typeface="Calibri" pitchFamily="32" charset="0"/>
              <a:ea typeface="DejaVu Sans" charset="0"/>
              <a:cs typeface="DejaVu Sans" charset="0"/>
            </a:endParaRPr>
          </a:p>
          <a:p>
            <a:pPr>
              <a:buFont typeface="Arial" charset="0"/>
              <a:buChar char="•"/>
            </a:pPr>
            <a:endParaRPr lang="es-AR" dirty="0" smtClean="0">
              <a:solidFill>
                <a:srgbClr val="5F5F5F"/>
              </a:solidFill>
              <a:latin typeface="Calibri" pitchFamily="32" charset="0"/>
              <a:ea typeface="DejaVu Sans" charset="0"/>
              <a:cs typeface="DejaVu Sans" charset="0"/>
            </a:endParaRPr>
          </a:p>
          <a:p>
            <a:pPr>
              <a:buFont typeface="Arial" charset="0"/>
              <a:buChar char="•"/>
            </a:pPr>
            <a:endParaRPr lang="en-US" dirty="0" smtClean="0">
              <a:solidFill>
                <a:srgbClr val="5F5F5F"/>
              </a:solidFill>
              <a:latin typeface="Calibri" pitchFamily="32" charset="0"/>
              <a:ea typeface="DejaVu Sans" charset="0"/>
              <a:cs typeface="DejaVu Sans" charset="0"/>
            </a:endParaRPr>
          </a:p>
        </p:txBody>
      </p:sp>
      <p:sp>
        <p:nvSpPr>
          <p:cNvPr id="3" name="Text Placeholder 2"/>
          <p:cNvSpPr>
            <a:spLocks noGrp="1"/>
          </p:cNvSpPr>
          <p:nvPr>
            <p:ph type="body" sz="quarter" idx="13"/>
          </p:nvPr>
        </p:nvSpPr>
        <p:spPr/>
        <p:txBody>
          <a:bodyPr/>
          <a:lstStyle/>
          <a:p>
            <a:endParaRPr lang="en-US"/>
          </a:p>
        </p:txBody>
      </p:sp>
      <p:sp>
        <p:nvSpPr>
          <p:cNvPr id="4" name="Title 3"/>
          <p:cNvSpPr>
            <a:spLocks noGrp="1"/>
          </p:cNvSpPr>
          <p:nvPr>
            <p:ph type="title"/>
          </p:nvPr>
        </p:nvSpPr>
        <p:spPr/>
        <p:txBody>
          <a:bodyPr/>
          <a:lstStyle/>
          <a:p>
            <a:r>
              <a:rPr lang="es-MX" dirty="0" smtClean="0"/>
              <a:t>REST: Características</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plate BasicoNew">
  <a:themeElements>
    <a:clrScheme name="Hexacta">
      <a:dk1>
        <a:sysClr val="windowText" lastClr="000000"/>
      </a:dk1>
      <a:lt1>
        <a:sysClr val="window" lastClr="FFFFFF"/>
      </a:lt1>
      <a:dk2>
        <a:srgbClr val="EEEEEE"/>
      </a:dk2>
      <a:lt2>
        <a:srgbClr val="D6D6D6"/>
      </a:lt2>
      <a:accent1>
        <a:srgbClr val="007788"/>
      </a:accent1>
      <a:accent2>
        <a:srgbClr val="B4DEDC"/>
      </a:accent2>
      <a:accent3>
        <a:srgbClr val="A1C14E"/>
      </a:accent3>
      <a:accent4>
        <a:srgbClr val="4B636A"/>
      </a:accent4>
      <a:accent5>
        <a:srgbClr val="1BA6B2"/>
      </a:accent5>
      <a:accent6>
        <a:srgbClr val="84CFD5"/>
      </a:accent6>
      <a:hlink>
        <a:srgbClr val="009999"/>
      </a:hlink>
      <a:folHlink>
        <a:srgbClr val="457F00"/>
      </a:folHlink>
    </a:clrScheme>
    <a:fontScheme name="Hexacta Fonts">
      <a:majorFont>
        <a:latin typeface="HelveticaNeueLT Std"/>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HelveticaNeueLT Std"/>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3164</TotalTime>
  <Words>1847</Words>
  <Application>Microsoft Office PowerPoint</Application>
  <PresentationFormat>On-screen Show (4:3)</PresentationFormat>
  <Paragraphs>375</Paragraphs>
  <Slides>38</Slides>
  <Notes>21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38</vt:i4>
      </vt:variant>
    </vt:vector>
  </HeadingPairs>
  <TitlesOfParts>
    <vt:vector size="49" baseType="lpstr">
      <vt:lpstr>Arial Unicode MS</vt:lpstr>
      <vt:lpstr>Arial</vt:lpstr>
      <vt:lpstr>Arial Narrow</vt:lpstr>
      <vt:lpstr>Calibri</vt:lpstr>
      <vt:lpstr>Courier New</vt:lpstr>
      <vt:lpstr>DejaVu Sans</vt:lpstr>
      <vt:lpstr>HelveticaNeueLT Std</vt:lpstr>
      <vt:lpstr>Tahoma</vt:lpstr>
      <vt:lpstr>Times New Roman</vt:lpstr>
      <vt:lpstr>Wingdings</vt:lpstr>
      <vt:lpstr>Template BasicoNew</vt:lpstr>
      <vt:lpstr>WEB SERVICES  SOAP / REST / ATOM</vt:lpstr>
      <vt:lpstr>Introducción: Qué son los Web Services?</vt:lpstr>
      <vt:lpstr>Web Services - Alternativas</vt:lpstr>
      <vt:lpstr>REST: Qué es?</vt:lpstr>
      <vt:lpstr>REST </vt:lpstr>
      <vt:lpstr>REST: Motivación</vt:lpstr>
      <vt:lpstr>REST: Estilo de arquitectura</vt:lpstr>
      <vt:lpstr>REST: Desacoplado</vt:lpstr>
      <vt:lpstr>REST: Características</vt:lpstr>
      <vt:lpstr>REST: Características</vt:lpstr>
      <vt:lpstr>REST: Principios de diseño</vt:lpstr>
      <vt:lpstr>REST: Principios de diseño</vt:lpstr>
      <vt:lpstr>REST: Message routing</vt:lpstr>
      <vt:lpstr>REST: Relación entre SQL y HTTP verbs </vt:lpstr>
      <vt:lpstr>REST: Conclusión</vt:lpstr>
      <vt:lpstr>REST by Example</vt:lpstr>
      <vt:lpstr>REST by Example</vt:lpstr>
      <vt:lpstr>REST by Example</vt:lpstr>
      <vt:lpstr>REST by Example</vt:lpstr>
      <vt:lpstr>REST Example</vt:lpstr>
      <vt:lpstr>REST by Example</vt:lpstr>
      <vt:lpstr>Algunos Links</vt:lpstr>
      <vt:lpstr>PowerPoint Presentation</vt:lpstr>
      <vt:lpstr>SOAP : Contenido</vt:lpstr>
      <vt:lpstr>SOAP : Estándares empleados</vt:lpstr>
      <vt:lpstr>SOAP : Beneficios</vt:lpstr>
      <vt:lpstr>SOAP: Comunicación</vt:lpstr>
      <vt:lpstr>SOAP: Comunicación</vt:lpstr>
      <vt:lpstr>Conclusiones: REST VS. SOAP</vt:lpstr>
      <vt:lpstr>Conclusiones: REST VS. SOAP Cont.</vt:lpstr>
      <vt:lpstr>Conclusiones: REST VS. SOAP Cont.</vt:lpstr>
      <vt:lpstr>REST VS. SOAP Cont.</vt:lpstr>
      <vt:lpstr>Conclusiones: REST VS. SOAP Cont.</vt:lpstr>
      <vt:lpstr>Conclusiones: SOAP: Cuando utilizarlo?</vt:lpstr>
      <vt:lpstr>ATOM</vt:lpstr>
      <vt:lpstr>ATOM</vt:lpstr>
      <vt:lpstr>JSON -  JavaScript Object Notation</vt:lpstr>
      <vt:lpstr>JSON -  JavaScript Object Notation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WebServices</dc:title>
  <dc:creator>Cristian López</dc:creator>
  <cp:lastModifiedBy>Cristian Lopez</cp:lastModifiedBy>
  <cp:revision>350</cp:revision>
  <dcterms:created xsi:type="dcterms:W3CDTF">2011-09-18T23:10:17Z</dcterms:created>
  <dcterms:modified xsi:type="dcterms:W3CDTF">2016-09-06T21:28:01Z</dcterms:modified>
</cp:coreProperties>
</file>