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2" r:id="rId6"/>
    <p:sldId id="263" r:id="rId7"/>
    <p:sldId id="278" r:id="rId8"/>
    <p:sldId id="271" r:id="rId9"/>
    <p:sldId id="280" r:id="rId10"/>
    <p:sldId id="272" r:id="rId11"/>
    <p:sldId id="281" r:id="rId12"/>
    <p:sldId id="282" r:id="rId13"/>
    <p:sldId id="277" r:id="rId14"/>
    <p:sldId id="279" r:id="rId15"/>
    <p:sldId id="269" r:id="rId16"/>
    <p:sldId id="273" r:id="rId17"/>
    <p:sldId id="276" r:id="rId18"/>
  </p:sldIdLst>
  <p:sldSz cx="9144000" cy="6858000" type="screen4x3"/>
  <p:notesSz cx="6888163" cy="9621838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0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C0C0C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86376" autoAdjust="0"/>
  </p:normalViewPr>
  <p:slideViewPr>
    <p:cSldViewPr>
      <p:cViewPr varScale="1">
        <p:scale>
          <a:sx n="59" d="100"/>
          <a:sy n="59" d="100"/>
        </p:scale>
        <p:origin x="15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16"/>
    </p:cViewPr>
  </p:sorterViewPr>
  <p:notesViewPr>
    <p:cSldViewPr>
      <p:cViewPr>
        <p:scale>
          <a:sx n="95" d="100"/>
          <a:sy n="95" d="100"/>
        </p:scale>
        <p:origin x="-1962" y="894"/>
      </p:cViewPr>
      <p:guideLst>
        <p:guide orient="horz" pos="3030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s-ES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s-ES"/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39238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s-ES"/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139238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B3B7A491-A0F0-43B4-A8B8-5FAD16CCF43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2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9" tIns="47169" rIns="94339" bIns="47169" numCol="1" anchor="t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endParaRPr lang="es-E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9" tIns="47169" rIns="94339" bIns="47169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es-E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9813" y="722313"/>
            <a:ext cx="4808537" cy="3606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9" tIns="47169" rIns="94339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0825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9" tIns="47169" rIns="94339" bIns="47169" numCol="1" anchor="b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endParaRPr lang="es-E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0825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9" tIns="47169" rIns="94339" bIns="47169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90FCD484-D24D-4D0D-AFDF-3ADB5648DB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928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8605E-DEA5-4009-BAF5-EBCE8996274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1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764704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" name="Text Box 71"/>
          <p:cNvSpPr txBox="1">
            <a:spLocks noChangeArrowheads="1"/>
          </p:cNvSpPr>
          <p:nvPr userDrawn="1"/>
        </p:nvSpPr>
        <p:spPr bwMode="auto">
          <a:xfrm>
            <a:off x="7020272" y="6583363"/>
            <a:ext cx="19800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AR" sz="1200" dirty="0">
                <a:latin typeface="Arial" charset="0"/>
                <a:cs typeface="Arial" charset="0"/>
              </a:rPr>
              <a:t>Desarrollo de </a:t>
            </a:r>
            <a:r>
              <a:rPr lang="es-AR" sz="1200" dirty="0" smtClean="0">
                <a:latin typeface="Arial" charset="0"/>
                <a:cs typeface="Arial" charset="0"/>
              </a:rPr>
              <a:t>aplicaciones</a:t>
            </a:r>
            <a:endParaRPr lang="es-ES" sz="1200" dirty="0">
              <a:latin typeface="Arial" charset="0"/>
              <a:cs typeface="Arial" charset="0"/>
            </a:endParaRPr>
          </a:p>
        </p:txBody>
      </p:sp>
      <p:sp>
        <p:nvSpPr>
          <p:cNvPr id="5192" name="Line 72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pic>
        <p:nvPicPr>
          <p:cNvPr id="5193" name="Picture 73" descr="logo_transp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668344" y="30667"/>
            <a:ext cx="1403648" cy="518013"/>
          </a:xfrm>
          <a:prstGeom prst="rect">
            <a:avLst/>
          </a:prstGeom>
          <a:noFill/>
        </p:spPr>
      </p:pic>
      <p:sp>
        <p:nvSpPr>
          <p:cNvPr id="5194" name="Line 74"/>
          <p:cNvSpPr>
            <a:spLocks noChangeShapeType="1"/>
          </p:cNvSpPr>
          <p:nvPr userDrawn="1"/>
        </p:nvSpPr>
        <p:spPr bwMode="auto">
          <a:xfrm>
            <a:off x="0" y="620688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5195" name="Text Box 75"/>
          <p:cNvSpPr txBox="1">
            <a:spLocks noChangeArrowheads="1"/>
          </p:cNvSpPr>
          <p:nvPr userDrawn="1"/>
        </p:nvSpPr>
        <p:spPr bwMode="auto">
          <a:xfrm>
            <a:off x="35496" y="87015"/>
            <a:ext cx="4213012" cy="4616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s-AR" sz="2400" b="0" kern="1200" dirty="0" smtClean="0">
                <a:solidFill>
                  <a:schemeClr val="folHlink"/>
                </a:solidFill>
                <a:latin typeface="Verdana" pitchFamily="34" charset="0"/>
                <a:ea typeface="+mn-ea"/>
                <a:cs typeface="+mn-cs"/>
              </a:rPr>
              <a:t>Desarrollo de aplicaciones</a:t>
            </a:r>
            <a:endParaRPr lang="es-ES" sz="2400" b="1" dirty="0">
              <a:solidFill>
                <a:schemeClr val="fol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unqdesarrollodeaplicacion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rogerdudler.github.io/git-guide/index.es.html" TargetMode="External"/><Relationship Id="rId3" Type="http://schemas.openxmlformats.org/officeDocument/2006/relationships/hyperlink" Target="https://www.codeschool.com/paths/html-css" TargetMode="External"/><Relationship Id="rId7" Type="http://schemas.openxmlformats.org/officeDocument/2006/relationships/hyperlink" Target="https://try.github.io/levels/1/challenges/1" TargetMode="External"/><Relationship Id="rId2" Type="http://schemas.openxmlformats.org/officeDocument/2006/relationships/hyperlink" Target="https://www.youtube.com/playlist?list=PLMvLDJ7usmZB-Mu4kNB-Qtr_1serQjft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demo.balsamiq.com/" TargetMode="External"/><Relationship Id="rId11" Type="http://schemas.openxmlformats.org/officeDocument/2006/relationships/hyperlink" Target="http://morrisjs.github.io/morris.js/" TargetMode="External"/><Relationship Id="rId5" Type="http://schemas.openxmlformats.org/officeDocument/2006/relationships/hyperlink" Target="https://docs.angularjs.org/tutorial" TargetMode="External"/><Relationship Id="rId10" Type="http://schemas.openxmlformats.org/officeDocument/2006/relationships/hyperlink" Target="http://www.chartjs.org/" TargetMode="External"/><Relationship Id="rId4" Type="http://schemas.openxmlformats.org/officeDocument/2006/relationships/hyperlink" Target="https://www.codeschool.com/paths/javascript" TargetMode="External"/><Relationship Id="rId9" Type="http://schemas.openxmlformats.org/officeDocument/2006/relationships/hyperlink" Target="https://developers.google.com/chart/?hl=es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designmodo.github.io/Flat-UI/" TargetMode="External"/><Relationship Id="rId3" Type="http://schemas.openxmlformats.org/officeDocument/2006/relationships/hyperlink" Target="http://angular-ui.github.io/ng-grid/" TargetMode="External"/><Relationship Id="rId7" Type="http://schemas.openxmlformats.org/officeDocument/2006/relationships/hyperlink" Target="http://bootsnipp.com/" TargetMode="External"/><Relationship Id="rId2" Type="http://schemas.openxmlformats.org/officeDocument/2006/relationships/hyperlink" Target="http://uno-de-piera.com/crud-con-angularj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rtbootstrap.com/" TargetMode="External"/><Relationship Id="rId11" Type="http://schemas.openxmlformats.org/officeDocument/2006/relationships/hyperlink" Target="http://www.bootshape.com/free-templates.php" TargetMode="External"/><Relationship Id="rId5" Type="http://schemas.openxmlformats.org/officeDocument/2006/relationships/hyperlink" Target="http://tamas.io/inline-editing-with-angularjs/" TargetMode="External"/><Relationship Id="rId10" Type="http://schemas.openxmlformats.org/officeDocument/2006/relationships/hyperlink" Target="http://templated.co/" TargetMode="External"/><Relationship Id="rId4" Type="http://schemas.openxmlformats.org/officeDocument/2006/relationships/hyperlink" Target="http://vitalets.github.io/angular-xeditable/" TargetMode="External"/><Relationship Id="rId9" Type="http://schemas.openxmlformats.org/officeDocument/2006/relationships/hyperlink" Target="http://www.flatico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unqdesarrollodeaplicacion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0BxyNm_rQ4Q8vZU52eF9QeXR4X3M/view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ristianelopez@gmail.com" TargetMode="External"/><Relationship Id="rId2" Type="http://schemas.openxmlformats.org/officeDocument/2006/relationships/hyperlink" Target="https://docs.google.com/spreadsheets/d/1E0MpgYesL4363s6N90pGIsqX3udTiLDwcGNi2Y6LOr8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uan.p.delpino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366" y="2276872"/>
            <a:ext cx="7772400" cy="1470025"/>
          </a:xfrm>
        </p:spPr>
        <p:txBody>
          <a:bodyPr/>
          <a:lstStyle/>
          <a:p>
            <a:pPr algn="ctr"/>
            <a:r>
              <a:rPr lang="es-AR" sz="4000" dirty="0" smtClean="0"/>
              <a:t>Desarrollo de aplicaciones 2018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57246"/>
          </a:xfrm>
        </p:spPr>
        <p:txBody>
          <a:bodyPr>
            <a:normAutofit/>
          </a:bodyPr>
          <a:lstStyle/>
          <a:p>
            <a:r>
              <a:rPr lang="es-AR" sz="4000" dirty="0" smtClean="0"/>
              <a:t>UNQ</a:t>
            </a:r>
            <a:endParaRPr lang="en-US" sz="4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0166" y="5786454"/>
            <a:ext cx="6400800" cy="757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Cristian López – Juan Pablo </a:t>
            </a:r>
            <a:r>
              <a:rPr kumimoji="0" lang="es-A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Delpino</a:t>
            </a:r>
            <a:endParaRPr kumimoji="0" lang="es-A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2013" y="4786675"/>
            <a:ext cx="6912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>
                <a:hlinkClick r:id="rId2"/>
              </a:rPr>
              <a:t>sites.google.com/site/unqdesarrollodeaplicaciones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51520" y="1196752"/>
            <a:ext cx="9035388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l">
              <a:spcBef>
                <a:spcPct val="20000"/>
              </a:spcBef>
              <a:buClr>
                <a:schemeClr val="folHlink"/>
              </a:buClr>
              <a:buSzPct val="75000"/>
              <a:buFont typeface="+mj-lt"/>
              <a:buAutoNum type="arabicPeriod"/>
            </a:pPr>
            <a:r>
              <a:rPr lang="es-AR" sz="2400" dirty="0">
                <a:latin typeface="+mn-lt"/>
              </a:rPr>
              <a:t>Crear un repositorio </a:t>
            </a:r>
            <a:r>
              <a:rPr lang="es-AR" sz="2400" dirty="0" smtClean="0">
                <a:latin typeface="+mn-lt"/>
                <a:hlinkClick r:id="rId2"/>
              </a:rPr>
              <a:t>https</a:t>
            </a:r>
            <a:r>
              <a:rPr lang="es-AR" sz="2400" dirty="0">
                <a:latin typeface="+mn-lt"/>
                <a:hlinkClick r:id="rId2"/>
              </a:rPr>
              <a:t>://github.com</a:t>
            </a:r>
            <a:r>
              <a:rPr lang="es-AR" sz="2400" dirty="0" smtClean="0">
                <a:latin typeface="+mn-lt"/>
                <a:hlinkClick r:id="rId2"/>
              </a:rPr>
              <a:t>/</a:t>
            </a:r>
            <a:r>
              <a:rPr lang="es-AR" sz="2400" dirty="0" smtClean="0">
                <a:latin typeface="+mn-lt"/>
              </a:rPr>
              <a:t> </a:t>
            </a:r>
            <a:endParaRPr lang="es-AR" sz="2400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81006"/>
            <a:ext cx="4651191" cy="186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Desde </a:t>
            </a:r>
            <a:r>
              <a:rPr lang="es-AR" dirty="0"/>
              <a:t>la consola, ir </a:t>
            </a:r>
            <a:r>
              <a:rPr lang="es-AR" dirty="0" smtClean="0"/>
              <a:t>al proyecto GIT creado</a:t>
            </a:r>
          </a:p>
          <a:p>
            <a:r>
              <a:rPr lang="es-AR" dirty="0" err="1" smtClean="0"/>
              <a:t>mvn</a:t>
            </a:r>
            <a:r>
              <a:rPr lang="es-AR" dirty="0" smtClean="0"/>
              <a:t> </a:t>
            </a:r>
            <a:r>
              <a:rPr lang="es-AR" dirty="0" err="1"/>
              <a:t>archetype:generate</a:t>
            </a:r>
            <a:r>
              <a:rPr lang="es-AR" dirty="0"/>
              <a:t> -</a:t>
            </a:r>
            <a:r>
              <a:rPr lang="es-AR" dirty="0" err="1"/>
              <a:t>DgroupId</a:t>
            </a:r>
            <a:r>
              <a:rPr lang="es-AR" dirty="0"/>
              <a:t>=</a:t>
            </a:r>
            <a:r>
              <a:rPr lang="es-AR" dirty="0" err="1"/>
              <a:t>ar.edu.unq.desapp.grupox</a:t>
            </a:r>
            <a:r>
              <a:rPr lang="es-AR" dirty="0"/>
              <a:t> -</a:t>
            </a:r>
            <a:r>
              <a:rPr lang="es-AR" dirty="0" err="1"/>
              <a:t>DartifactId</a:t>
            </a:r>
            <a:r>
              <a:rPr lang="es-AR" dirty="0"/>
              <a:t>=</a:t>
            </a:r>
            <a:r>
              <a:rPr lang="es-AR" dirty="0" err="1"/>
              <a:t>desapp-groupx-backend</a:t>
            </a:r>
            <a:r>
              <a:rPr lang="es-AR" dirty="0"/>
              <a:t> -</a:t>
            </a:r>
            <a:r>
              <a:rPr lang="es-AR" dirty="0" err="1"/>
              <a:t>Dpackage</a:t>
            </a:r>
            <a:r>
              <a:rPr lang="es-AR" dirty="0"/>
              <a:t>=</a:t>
            </a:r>
            <a:r>
              <a:rPr lang="es-AR" dirty="0" err="1"/>
              <a:t>unq.tpi.desapp</a:t>
            </a:r>
            <a:r>
              <a:rPr lang="es-AR" dirty="0"/>
              <a:t> </a:t>
            </a:r>
            <a:r>
              <a:rPr lang="es-AR" dirty="0" smtClean="0"/>
              <a:t>-</a:t>
            </a:r>
            <a:r>
              <a:rPr lang="es-AR" dirty="0" err="1"/>
              <a:t>Dversion</a:t>
            </a:r>
            <a:r>
              <a:rPr lang="es-AR" dirty="0"/>
              <a:t>=1.0-SNAPSHOT -</a:t>
            </a:r>
            <a:r>
              <a:rPr lang="es-AR" dirty="0" err="1"/>
              <a:t>DarchetypeArtifactId</a:t>
            </a:r>
            <a:r>
              <a:rPr lang="es-AR" dirty="0"/>
              <a:t>=</a:t>
            </a:r>
            <a:r>
              <a:rPr lang="es-AR" dirty="0" err="1">
                <a:solidFill>
                  <a:srgbClr val="FF0000"/>
                </a:solidFill>
              </a:rPr>
              <a:t>maven-archetype-webapp</a:t>
            </a:r>
            <a:r>
              <a:rPr lang="es-AR" dirty="0"/>
              <a:t> </a:t>
            </a:r>
          </a:p>
          <a:p>
            <a:r>
              <a:rPr lang="es-AR" dirty="0" smtClean="0"/>
              <a:t>Entrar </a:t>
            </a:r>
            <a:r>
              <a:rPr lang="es-AR" dirty="0"/>
              <a:t>al proyecto </a:t>
            </a:r>
          </a:p>
          <a:p>
            <a:r>
              <a:rPr lang="es-AR" dirty="0" err="1" smtClean="0"/>
              <a:t>mvn</a:t>
            </a:r>
            <a:r>
              <a:rPr lang="es-AR" dirty="0" smtClean="0"/>
              <a:t> </a:t>
            </a:r>
            <a:r>
              <a:rPr lang="es-AR" dirty="0" err="1"/>
              <a:t>install</a:t>
            </a:r>
            <a:r>
              <a:rPr lang="es-AR" dirty="0"/>
              <a:t> </a:t>
            </a:r>
            <a:r>
              <a:rPr lang="es-AR" dirty="0" err="1"/>
              <a:t>eclipse:eclipse</a:t>
            </a:r>
            <a:r>
              <a:rPr lang="es-AR" dirty="0"/>
              <a:t> </a:t>
            </a:r>
          </a:p>
          <a:p>
            <a:r>
              <a:rPr lang="es-AR" dirty="0" smtClean="0"/>
              <a:t>Ir </a:t>
            </a:r>
            <a:r>
              <a:rPr lang="es-AR" dirty="0"/>
              <a:t>a eclipse e importar el proyecto </a:t>
            </a:r>
          </a:p>
          <a:p>
            <a:r>
              <a:rPr lang="es-AR" dirty="0" err="1" smtClean="0"/>
              <a:t>Push</a:t>
            </a:r>
            <a:r>
              <a:rPr lang="es-AR" dirty="0" smtClean="0"/>
              <a:t> </a:t>
            </a:r>
            <a:r>
              <a:rPr lang="es-AR" dirty="0"/>
              <a:t>del proyecto inicial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052736"/>
            <a:ext cx="374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800" b="1" dirty="0"/>
              <a:t>Crear </a:t>
            </a:r>
            <a:r>
              <a:rPr lang="es-AR" sz="1800" b="1" dirty="0" smtClean="0"/>
              <a:t>el proyecto BACKEND</a:t>
            </a:r>
            <a:endParaRPr lang="es-AR" sz="1800" b="1" dirty="0"/>
          </a:p>
        </p:txBody>
      </p:sp>
    </p:spTree>
    <p:extLst>
      <p:ext uri="{BB962C8B-B14F-4D97-AF65-F5344CB8AC3E}">
        <p14:creationId xmlns:p14="http://schemas.microsoft.com/office/powerpoint/2010/main" val="36179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6550" y="3701654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kern="1200" dirty="0" err="1"/>
              <a:t>Divísión</a:t>
            </a:r>
            <a:r>
              <a:rPr lang="es-AR" kern="1200" dirty="0"/>
              <a:t> lógica de </a:t>
            </a:r>
            <a:r>
              <a:rPr lang="es-AR" kern="1200" dirty="0" err="1"/>
              <a:t>layers</a:t>
            </a:r>
            <a:r>
              <a:rPr lang="es-AR" kern="1200" dirty="0"/>
              <a:t> en PACKAGES!</a:t>
            </a:r>
          </a:p>
          <a:p>
            <a:pPr marL="457200" lvl="1" indent="0">
              <a:buNone/>
            </a:pPr>
            <a:endParaRPr lang="es-AR" dirty="0" smtClean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3" name="Rectangle 2"/>
          <p:cNvSpPr/>
          <p:nvPr/>
        </p:nvSpPr>
        <p:spPr>
          <a:xfrm>
            <a:off x="586550" y="1052736"/>
            <a:ext cx="3578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es-AR" sz="2400" dirty="0" err="1">
                <a:latin typeface="+mn-lt"/>
              </a:rPr>
              <a:t>Layers</a:t>
            </a:r>
            <a:r>
              <a:rPr lang="es-AR" sz="2400" dirty="0">
                <a:latin typeface="+mn-lt"/>
              </a:rPr>
              <a:t> en el BACKEND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6" y="1438368"/>
            <a:ext cx="7153802" cy="2263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01" y="4221088"/>
            <a:ext cx="6939775" cy="25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51520" y="1196752"/>
            <a:ext cx="9035388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l">
              <a:spcBef>
                <a:spcPct val="20000"/>
              </a:spcBef>
              <a:buClr>
                <a:schemeClr val="folHlink"/>
              </a:buClr>
              <a:buSzPct val="75000"/>
              <a:buFont typeface="+mj-lt"/>
              <a:buAutoNum type="arabicPeriod"/>
            </a:pPr>
            <a:r>
              <a:rPr lang="es-AR" sz="2400" dirty="0">
                <a:latin typeface="+mn-lt"/>
              </a:rPr>
              <a:t>Crear </a:t>
            </a:r>
            <a:r>
              <a:rPr lang="es-AR" sz="2400" dirty="0" smtClean="0">
                <a:latin typeface="+mn-lt"/>
              </a:rPr>
              <a:t>un proyecto en </a:t>
            </a:r>
            <a:r>
              <a:rPr lang="es-AR" sz="2400" b="1" dirty="0" smtClean="0">
                <a:latin typeface="+mn-lt"/>
              </a:rPr>
              <a:t>TRAVIS</a:t>
            </a:r>
            <a:endParaRPr lang="es-AR" sz="2400" b="1" dirty="0">
              <a:latin typeface="+mn-lt"/>
            </a:endParaRPr>
          </a:p>
        </p:txBody>
      </p:sp>
      <p:sp>
        <p:nvSpPr>
          <p:cNvPr id="2" name="AutoShape 2" descr="https://blog.taiga.io/images/2015-06-29_6_excellent_continuous_integration_tools/travis_ci_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AutoShape 4" descr="https://blog.taiga.io/images/2015-06-29_6_excellent_continuous_integration_tools/travis_ci_logo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6" descr="https://blog.taiga.io/images/2015-06-29_6_excellent_continuous_integration_tools/travis_ci_logo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5" name="AutoShape 8" descr="https://blog.taiga.io/images/2015-06-29_6_excellent_continuous_integration_tools/travis_ci_logo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245036"/>
            <a:ext cx="6940451" cy="366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836712"/>
            <a:ext cx="3714510" cy="126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51520" y="1196752"/>
            <a:ext cx="9035388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l">
              <a:spcBef>
                <a:spcPct val="20000"/>
              </a:spcBef>
              <a:buClr>
                <a:schemeClr val="folHlink"/>
              </a:buClr>
              <a:buSzPct val="75000"/>
              <a:buFont typeface="+mj-lt"/>
              <a:buAutoNum type="arabicPeriod"/>
            </a:pPr>
            <a:r>
              <a:rPr lang="es-AR" sz="2400" dirty="0">
                <a:latin typeface="+mn-lt"/>
              </a:rPr>
              <a:t>Crear </a:t>
            </a:r>
            <a:r>
              <a:rPr lang="es-AR" sz="2400" dirty="0" smtClean="0">
                <a:latin typeface="+mn-lt"/>
              </a:rPr>
              <a:t>un proyecto en </a:t>
            </a:r>
            <a:r>
              <a:rPr lang="es-AR" sz="2400" dirty="0" err="1" smtClean="0">
                <a:latin typeface="+mn-lt"/>
              </a:rPr>
              <a:t>Heroku</a:t>
            </a:r>
            <a:r>
              <a:rPr lang="es-AR" sz="2400" dirty="0" smtClean="0">
                <a:latin typeface="+mn-lt"/>
              </a:rPr>
              <a:t> o cualquiera similar para lograr </a:t>
            </a:r>
            <a:r>
              <a:rPr lang="es-AR" sz="2400" b="1" dirty="0" smtClean="0">
                <a:latin typeface="+mn-lt"/>
              </a:rPr>
              <a:t>DEPLOY CONTINUO. </a:t>
            </a:r>
          </a:p>
        </p:txBody>
      </p:sp>
      <p:sp>
        <p:nvSpPr>
          <p:cNvPr id="2" name="AutoShape 2" descr="https://blog.taiga.io/images/2015-06-29_6_excellent_continuous_integration_tools/travis_ci_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AutoShape 4" descr="https://blog.taiga.io/images/2015-06-29_6_excellent_continuous_integration_tools/travis_ci_logo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6" descr="https://blog.taiga.io/images/2015-06-29_6_excellent_continuous_integration_tools/travis_ci_logo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5" name="AutoShape 8" descr="https://blog.taiga.io/images/2015-06-29_6_excellent_continuous_integration_tools/travis_ci_logo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20888"/>
            <a:ext cx="2438400" cy="2552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20888"/>
            <a:ext cx="4257675" cy="1590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904" y="4095477"/>
            <a:ext cx="2066925" cy="1600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15616" y="5889947"/>
            <a:ext cx="41445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https://docs.travis-ci.com/user/deployment</a:t>
            </a:r>
          </a:p>
        </p:txBody>
      </p:sp>
    </p:spTree>
    <p:extLst>
      <p:ext uri="{BB962C8B-B14F-4D97-AF65-F5344CB8AC3E}">
        <p14:creationId xmlns:p14="http://schemas.microsoft.com/office/powerpoint/2010/main" val="38929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9178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AR" dirty="0" smtClean="0"/>
              <a:t>Bibliografía</a:t>
            </a:r>
            <a:endParaRPr lang="en-US" dirty="0"/>
          </a:p>
        </p:txBody>
      </p:sp>
      <p:pic>
        <p:nvPicPr>
          <p:cNvPr id="4" name="Picture 2" descr="Growing Object-Oriented Software, Guided by Tes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3" y="1588801"/>
            <a:ext cx="1652210" cy="2314614"/>
          </a:xfrm>
          <a:prstGeom prst="rect">
            <a:avLst/>
          </a:prstGeom>
          <a:noFill/>
        </p:spPr>
      </p:pic>
      <p:pic>
        <p:nvPicPr>
          <p:cNvPr id="5" name="Picture 4" descr="http://images-eu.amazon.com/images/P/0321336380.02.LZZZZZZ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8863" y="4122289"/>
            <a:ext cx="1600080" cy="2314250"/>
          </a:xfrm>
          <a:prstGeom prst="rect">
            <a:avLst/>
          </a:prstGeom>
          <a:noFill/>
        </p:spPr>
      </p:pic>
      <p:pic>
        <p:nvPicPr>
          <p:cNvPr id="6" name="Picture 5" descr="Screenshot-2.png"/>
          <p:cNvPicPr>
            <a:picLocks noChangeAspect="1"/>
          </p:cNvPicPr>
          <p:nvPr/>
        </p:nvPicPr>
        <p:blipFill>
          <a:blip r:embed="rId4" cstate="print"/>
          <a:srcRect l="2239" t="29618" r="90439" b="36836"/>
          <a:stretch>
            <a:fillRect/>
          </a:stretch>
        </p:blipFill>
        <p:spPr>
          <a:xfrm>
            <a:off x="1259632" y="4064683"/>
            <a:ext cx="1642878" cy="2388653"/>
          </a:xfrm>
          <a:prstGeom prst="rect">
            <a:avLst/>
          </a:prstGeom>
        </p:spPr>
      </p:pic>
      <p:pic>
        <p:nvPicPr>
          <p:cNvPr id="7" name="Picture 6" descr="http://ecx.images-amazon.com/images/I/513PZWJDH7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30781" y="1546670"/>
            <a:ext cx="1741619" cy="2386386"/>
          </a:xfrm>
          <a:prstGeom prst="rect">
            <a:avLst/>
          </a:prstGeom>
          <a:noFill/>
        </p:spPr>
      </p:pic>
      <p:pic>
        <p:nvPicPr>
          <p:cNvPr id="8" name="Picture 7" descr="cleancod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46811" y="1546670"/>
            <a:ext cx="1689285" cy="2386386"/>
          </a:xfrm>
          <a:prstGeom prst="rect">
            <a:avLst/>
          </a:prstGeom>
        </p:spPr>
      </p:pic>
      <p:pic>
        <p:nvPicPr>
          <p:cNvPr id="9" name="Picture 2" descr="Extreme Programming Explained: Embrace Change (2nd Edition)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94615" y="4118087"/>
            <a:ext cx="2096656" cy="2292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61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52128"/>
            <a:ext cx="8229600" cy="5229200"/>
          </a:xfrm>
        </p:spPr>
        <p:txBody>
          <a:bodyPr>
            <a:normAutofit fontScale="62500" lnSpcReduction="20000"/>
          </a:bodyPr>
          <a:lstStyle/>
          <a:p>
            <a:r>
              <a:rPr lang="nl-NL" dirty="0" smtClean="0"/>
              <a:t>Bootstrap 3.</a:t>
            </a:r>
          </a:p>
          <a:p>
            <a:r>
              <a:rPr lang="nl-NL" dirty="0" smtClean="0">
                <a:hlinkClick r:id="rId2"/>
              </a:rPr>
              <a:t>https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www.youtube.com/playlist?list=PLMvLDJ7usmZB-Mu4kNB-Qtr_1serQjfti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Html/Css</a:t>
            </a:r>
            <a:endParaRPr lang="nl-NL" dirty="0"/>
          </a:p>
          <a:p>
            <a:r>
              <a:rPr lang="nl-NL" dirty="0">
                <a:hlinkClick r:id="rId3"/>
              </a:rPr>
              <a:t>https://</a:t>
            </a:r>
            <a:r>
              <a:rPr lang="nl-NL" dirty="0" smtClean="0">
                <a:hlinkClick r:id="rId3"/>
              </a:rPr>
              <a:t>www.codeschool.com/paths/html-css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  <a:p>
            <a:r>
              <a:rPr lang="nl-NL" dirty="0" smtClean="0"/>
              <a:t>JavaScript</a:t>
            </a:r>
            <a:endParaRPr lang="nl-NL" dirty="0"/>
          </a:p>
          <a:p>
            <a:r>
              <a:rPr lang="nl-NL" dirty="0">
                <a:hlinkClick r:id="rId4"/>
              </a:rPr>
              <a:t>https://</a:t>
            </a:r>
            <a:r>
              <a:rPr lang="nl-NL" dirty="0" smtClean="0">
                <a:hlinkClick r:id="rId4"/>
              </a:rPr>
              <a:t>www.codeschool.com/paths/javascript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AngularJs</a:t>
            </a:r>
            <a:r>
              <a:rPr lang="nl-NL" dirty="0"/>
              <a:t>.</a:t>
            </a:r>
          </a:p>
          <a:p>
            <a:r>
              <a:rPr lang="nl-NL" dirty="0">
                <a:hlinkClick r:id="rId5"/>
              </a:rPr>
              <a:t>https://</a:t>
            </a:r>
            <a:r>
              <a:rPr lang="nl-NL" dirty="0" smtClean="0">
                <a:hlinkClick r:id="rId5"/>
              </a:rPr>
              <a:t>docs.angularjs.org/tutorial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Balsamiq</a:t>
            </a:r>
          </a:p>
          <a:p>
            <a:r>
              <a:rPr lang="nl-NL" dirty="0">
                <a:hlinkClick r:id="rId6"/>
              </a:rPr>
              <a:t>http://webdemo.balsamiq.com</a:t>
            </a:r>
            <a:r>
              <a:rPr lang="nl-NL" dirty="0" smtClean="0">
                <a:hlinkClick r:id="rId6"/>
              </a:rPr>
              <a:t>/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GitHub</a:t>
            </a:r>
            <a:endParaRPr lang="nl-NL" dirty="0"/>
          </a:p>
          <a:p>
            <a:r>
              <a:rPr lang="nl-NL" dirty="0">
                <a:hlinkClick r:id="rId7"/>
              </a:rPr>
              <a:t>https://</a:t>
            </a:r>
            <a:r>
              <a:rPr lang="nl-NL" dirty="0" smtClean="0">
                <a:hlinkClick r:id="rId7"/>
              </a:rPr>
              <a:t>try.github.io/levels/1/challenges/1</a:t>
            </a:r>
            <a:endParaRPr lang="nl-NL" dirty="0" smtClean="0"/>
          </a:p>
          <a:p>
            <a:r>
              <a:rPr lang="nl-NL" dirty="0" smtClean="0">
                <a:hlinkClick r:id="rId8"/>
              </a:rPr>
              <a:t>http</a:t>
            </a:r>
            <a:r>
              <a:rPr lang="nl-NL" dirty="0">
                <a:hlinkClick r:id="rId8"/>
              </a:rPr>
              <a:t>://</a:t>
            </a:r>
            <a:r>
              <a:rPr lang="nl-NL" dirty="0" smtClean="0">
                <a:hlinkClick r:id="rId8"/>
              </a:rPr>
              <a:t>rogerdudler.github.io/git-guide/index.es.html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  <a:p>
            <a:r>
              <a:rPr lang="nl-NL" dirty="0" smtClean="0"/>
              <a:t>JS-Graph</a:t>
            </a:r>
            <a:endParaRPr lang="nl-NL" dirty="0"/>
          </a:p>
          <a:p>
            <a:r>
              <a:rPr lang="nl-NL" dirty="0">
                <a:hlinkClick r:id="rId9"/>
              </a:rPr>
              <a:t>https://developers.google.com/chart/?</a:t>
            </a:r>
            <a:r>
              <a:rPr lang="nl-NL" dirty="0" smtClean="0">
                <a:hlinkClick r:id="rId9"/>
              </a:rPr>
              <a:t>hl=es</a:t>
            </a:r>
            <a:endParaRPr lang="nl-NL" dirty="0" smtClean="0"/>
          </a:p>
          <a:p>
            <a:r>
              <a:rPr lang="nl-NL" dirty="0" smtClean="0">
                <a:hlinkClick r:id="rId10"/>
              </a:rPr>
              <a:t>http</a:t>
            </a:r>
            <a:r>
              <a:rPr lang="nl-NL" dirty="0">
                <a:hlinkClick r:id="rId10"/>
              </a:rPr>
              <a:t>://www.chartjs.org</a:t>
            </a:r>
            <a:r>
              <a:rPr lang="nl-NL" dirty="0" smtClean="0">
                <a:hlinkClick r:id="rId10"/>
              </a:rPr>
              <a:t>/</a:t>
            </a:r>
            <a:endParaRPr lang="nl-NL" dirty="0" smtClean="0"/>
          </a:p>
          <a:p>
            <a:r>
              <a:rPr lang="nl-NL" dirty="0" smtClean="0">
                <a:hlinkClick r:id="rId11"/>
              </a:rPr>
              <a:t>http</a:t>
            </a:r>
            <a:r>
              <a:rPr lang="nl-NL" dirty="0">
                <a:hlinkClick r:id="rId11"/>
              </a:rPr>
              <a:t>://morrisjs.github.io/morris.js</a:t>
            </a:r>
            <a:r>
              <a:rPr lang="nl-NL" dirty="0" smtClean="0">
                <a:hlinkClick r:id="rId11"/>
              </a:rPr>
              <a:t>/</a:t>
            </a:r>
            <a:endParaRPr lang="nl-NL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52128"/>
            <a:ext cx="8229600" cy="5229200"/>
          </a:xfrm>
        </p:spPr>
        <p:txBody>
          <a:bodyPr>
            <a:normAutofit fontScale="70000" lnSpcReduction="20000"/>
          </a:bodyPr>
          <a:lstStyle/>
          <a:p>
            <a:r>
              <a:rPr lang="es-AR" dirty="0" err="1"/>
              <a:t>Crud</a:t>
            </a:r>
            <a:r>
              <a:rPr lang="es-AR" dirty="0"/>
              <a:t> con </a:t>
            </a:r>
            <a:r>
              <a:rPr lang="es-AR" dirty="0" err="1"/>
              <a:t>angularjs</a:t>
            </a:r>
            <a:endParaRPr lang="es-AR" dirty="0"/>
          </a:p>
          <a:p>
            <a:r>
              <a:rPr lang="es-AR" dirty="0">
                <a:hlinkClick r:id="rId2"/>
              </a:rPr>
              <a:t>http://uno-de-piera.com/crud-con-angularjs/</a:t>
            </a:r>
            <a:r>
              <a:rPr lang="es-AR" dirty="0"/>
              <a:t> </a:t>
            </a:r>
          </a:p>
          <a:p>
            <a:r>
              <a:rPr lang="es-AR" dirty="0">
                <a:hlinkClick r:id="rId3"/>
              </a:rPr>
              <a:t>http://angular-ui.github.io/ng-grid/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r>
              <a:rPr lang="es-AR" dirty="0" err="1"/>
              <a:t>InlineEditing</a:t>
            </a:r>
            <a:endParaRPr lang="es-AR" dirty="0"/>
          </a:p>
          <a:p>
            <a:r>
              <a:rPr lang="es-AR" dirty="0">
                <a:hlinkClick r:id="rId4"/>
              </a:rPr>
              <a:t>http://vitalets.github.io/angular-xeditable/</a:t>
            </a:r>
            <a:r>
              <a:rPr lang="es-AR" dirty="0"/>
              <a:t> </a:t>
            </a:r>
          </a:p>
          <a:p>
            <a:r>
              <a:rPr lang="es-AR" dirty="0">
                <a:hlinkClick r:id="rId5"/>
              </a:rPr>
              <a:t>http://tamas.io/inline-editing-with-angularjs/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 </a:t>
            </a:r>
          </a:p>
          <a:p>
            <a:pPr marL="0" indent="0">
              <a:buNone/>
            </a:pPr>
            <a:r>
              <a:rPr lang="es-AR" dirty="0"/>
              <a:t> </a:t>
            </a:r>
          </a:p>
          <a:p>
            <a:r>
              <a:rPr lang="es-AR" dirty="0" err="1"/>
              <a:t>Snippets</a:t>
            </a:r>
            <a:r>
              <a:rPr lang="es-AR" dirty="0"/>
              <a:t> y +</a:t>
            </a:r>
          </a:p>
          <a:p>
            <a:r>
              <a:rPr lang="es-AR" dirty="0">
                <a:hlinkClick r:id="rId6"/>
              </a:rPr>
              <a:t>http://startbootstrap.com/</a:t>
            </a:r>
            <a:r>
              <a:rPr lang="es-AR" dirty="0"/>
              <a:t> </a:t>
            </a:r>
          </a:p>
          <a:p>
            <a:r>
              <a:rPr lang="es-AR" dirty="0">
                <a:hlinkClick r:id="rId7"/>
              </a:rPr>
              <a:t>http://bootsnipp.com/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 </a:t>
            </a:r>
          </a:p>
          <a:p>
            <a:pPr marL="0" indent="0">
              <a:buNone/>
            </a:pPr>
            <a:r>
              <a:rPr lang="es-AR" dirty="0"/>
              <a:t> </a:t>
            </a:r>
          </a:p>
          <a:p>
            <a:r>
              <a:rPr lang="es-AR" dirty="0"/>
              <a:t>Inspiración</a:t>
            </a:r>
          </a:p>
          <a:p>
            <a:r>
              <a:rPr lang="es-AR" dirty="0">
                <a:hlinkClick r:id="rId8"/>
              </a:rPr>
              <a:t>http://designmodo.github.io/Flat-UI/</a:t>
            </a:r>
            <a:r>
              <a:rPr lang="es-AR" dirty="0"/>
              <a:t> </a:t>
            </a:r>
          </a:p>
          <a:p>
            <a:r>
              <a:rPr lang="es-AR" dirty="0">
                <a:hlinkClick r:id="rId9"/>
              </a:rPr>
              <a:t>http://www.flaticon.com/</a:t>
            </a:r>
            <a:r>
              <a:rPr lang="es-AR" dirty="0"/>
              <a:t> </a:t>
            </a:r>
          </a:p>
          <a:p>
            <a:r>
              <a:rPr lang="es-AR" dirty="0">
                <a:hlinkClick r:id="rId10"/>
              </a:rPr>
              <a:t>http://templated.co/</a:t>
            </a:r>
            <a:r>
              <a:rPr lang="es-AR" dirty="0"/>
              <a:t> </a:t>
            </a:r>
          </a:p>
          <a:p>
            <a:r>
              <a:rPr lang="es-AR" dirty="0">
                <a:hlinkClick r:id="rId11"/>
              </a:rPr>
              <a:t>http://www.bootshape.com/free-templates.php</a:t>
            </a:r>
            <a:endParaRPr lang="es-AR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Arquitecturas de software.</a:t>
            </a:r>
            <a:endParaRPr lang="en-US" dirty="0" smtClean="0"/>
          </a:p>
          <a:p>
            <a:endParaRPr lang="es-AR" dirty="0" smtClean="0"/>
          </a:p>
          <a:p>
            <a:r>
              <a:rPr lang="es-AR" dirty="0" smtClean="0"/>
              <a:t>Aplicar tecnología actual.</a:t>
            </a:r>
          </a:p>
          <a:p>
            <a:endParaRPr lang="es-AR" dirty="0" smtClean="0"/>
          </a:p>
          <a:p>
            <a:r>
              <a:rPr lang="es-AR" dirty="0" smtClean="0"/>
              <a:t>Buenas prácticas técnicas.</a:t>
            </a:r>
          </a:p>
          <a:p>
            <a:endParaRPr lang="es-AR" dirty="0" smtClean="0"/>
          </a:p>
          <a:p>
            <a:r>
              <a:rPr lang="es-AR" dirty="0" smtClean="0"/>
              <a:t>Construcción completa de una aplicación de complejidad media. (Sistema de información)</a:t>
            </a:r>
          </a:p>
          <a:p>
            <a:endParaRPr lang="es-AR" dirty="0" smtClean="0"/>
          </a:p>
          <a:p>
            <a:r>
              <a:rPr lang="es-AR" dirty="0" err="1" smtClean="0"/>
              <a:t>Site</a:t>
            </a:r>
            <a:r>
              <a:rPr lang="es-AR" dirty="0" smtClean="0"/>
              <a:t> de la materia</a:t>
            </a:r>
            <a:endParaRPr lang="es-AR" dirty="0"/>
          </a:p>
          <a:p>
            <a:pPr lvl="1"/>
            <a:r>
              <a:rPr lang="es-AR" dirty="0" smtClean="0">
                <a:hlinkClick r:id="rId2"/>
              </a:rPr>
              <a:t>https</a:t>
            </a:r>
            <a:r>
              <a:rPr lang="es-AR" dirty="0">
                <a:hlinkClick r:id="rId2"/>
              </a:rPr>
              <a:t>://sites.google.com/site/unqdesarrollodeaplicaciones</a:t>
            </a:r>
            <a:r>
              <a:rPr lang="es-AR" dirty="0" smtClean="0">
                <a:hlinkClick r:id="rId2"/>
              </a:rPr>
              <a:t>/</a:t>
            </a:r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1061864"/>
            <a:ext cx="8229600" cy="1143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s-AR" kern="0" dirty="0" smtClean="0"/>
              <a:t>¿ De qué se trata ?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6050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27584" y="1628800"/>
            <a:ext cx="2016224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Auth0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79512" y="2924944"/>
            <a:ext cx="28803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SPA/ Arquitecturas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827584" y="4437112"/>
            <a:ext cx="2016224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err="1" smtClean="0"/>
              <a:t>Unit</a:t>
            </a:r>
            <a:r>
              <a:rPr lang="es-AR" sz="2400" dirty="0" smtClean="0"/>
              <a:t> </a:t>
            </a:r>
            <a:r>
              <a:rPr lang="es-AR" sz="2400" dirty="0" err="1" smtClean="0"/>
              <a:t>Testing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627784" y="764704"/>
            <a:ext cx="2016224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err="1" smtClean="0"/>
              <a:t>Deploy</a:t>
            </a:r>
            <a:r>
              <a:rPr lang="es-AR" sz="2400" dirty="0" smtClean="0"/>
              <a:t> Continuo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716016" y="5517232"/>
            <a:ext cx="279005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Integración</a:t>
            </a:r>
          </a:p>
          <a:p>
            <a:pPr algn="ctr"/>
            <a:r>
              <a:rPr lang="es-AR" sz="2400" dirty="0" smtClean="0"/>
              <a:t>Continua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195736" y="5373216"/>
            <a:ext cx="2376264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err="1" smtClean="0"/>
              <a:t>CleanCode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6516216" y="1700808"/>
            <a:ext cx="2304256" cy="936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AOP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6660232" y="2924944"/>
            <a:ext cx="2304256" cy="10801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Hibernate</a:t>
            </a:r>
            <a:r>
              <a:rPr lang="es-AR" sz="1600" dirty="0" smtClean="0"/>
              <a:t> / Spring / </a:t>
            </a:r>
            <a:r>
              <a:rPr lang="es-AR" sz="1600" dirty="0" err="1" smtClean="0"/>
              <a:t>MongoDB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6228184" y="4293096"/>
            <a:ext cx="2555776" cy="1152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Angular.JS</a:t>
            </a:r>
            <a:endParaRPr lang="es-AR" sz="2400" dirty="0"/>
          </a:p>
          <a:p>
            <a:pPr algn="ctr"/>
            <a:r>
              <a:rPr lang="es-AR" sz="2400" dirty="0" err="1" smtClean="0"/>
              <a:t>Jquery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4860032" y="836712"/>
            <a:ext cx="2646040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 smtClean="0"/>
              <a:t>Git-maven</a:t>
            </a:r>
            <a:endParaRPr lang="es-AR" sz="2000" dirty="0" smtClean="0"/>
          </a:p>
          <a:p>
            <a:pPr algn="ctr"/>
            <a:r>
              <a:rPr lang="es-AR" sz="2000" dirty="0" err="1" smtClean="0"/>
              <a:t>Travis</a:t>
            </a:r>
            <a:r>
              <a:rPr lang="es-AR" sz="2000" dirty="0" smtClean="0"/>
              <a:t> 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4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7544" y="106186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AR" dirty="0" smtClean="0"/>
              <a:t>¿ Cómo se aprueba la materia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Desarrollo de una aplicación desde un documento de visión.</a:t>
            </a:r>
          </a:p>
          <a:p>
            <a:r>
              <a:rPr lang="es-AR" dirty="0" smtClean="0"/>
              <a:t>Participación en clase y exposición</a:t>
            </a:r>
            <a:endParaRPr lang="es-AR" dirty="0"/>
          </a:p>
          <a:p>
            <a:r>
              <a:rPr lang="es-AR" dirty="0" smtClean="0"/>
              <a:t>Sprint de 3/4 semanas</a:t>
            </a:r>
            <a:endParaRPr lang="es-AR" sz="3600" dirty="0" smtClean="0"/>
          </a:p>
          <a:p>
            <a:pPr marL="800100" lvl="4" indent="-342900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s-AR" sz="2400" dirty="0"/>
              <a:t>Entregables </a:t>
            </a:r>
            <a:r>
              <a:rPr lang="es-AR" sz="2400" dirty="0" smtClean="0"/>
              <a:t>acumulativos</a:t>
            </a:r>
            <a:r>
              <a:rPr lang="es-AR" sz="2400" dirty="0"/>
              <a:t>.</a:t>
            </a:r>
          </a:p>
          <a:p>
            <a:pPr marL="800100" lvl="4" indent="-342900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s-AR" sz="2400" dirty="0"/>
              <a:t>Desarrollo + documentación.</a:t>
            </a:r>
          </a:p>
          <a:p>
            <a:pPr lvl="2"/>
            <a:endParaRPr lang="en-US" dirty="0"/>
          </a:p>
          <a:p>
            <a:r>
              <a:rPr lang="es-AR" dirty="0" smtClean="0"/>
              <a:t>Demo en Sprint 2, 3 y 4.</a:t>
            </a:r>
            <a:endParaRPr lang="es-AR" dirty="0"/>
          </a:p>
          <a:p>
            <a:pPr marL="800100" lvl="4" indent="-342900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s-AR" sz="2400" dirty="0"/>
              <a:t>Tecnología </a:t>
            </a:r>
            <a:r>
              <a:rPr lang="es-AR" sz="2400" dirty="0" smtClean="0"/>
              <a:t>, diseño</a:t>
            </a:r>
            <a:endParaRPr lang="es-AR" sz="2400" dirty="0"/>
          </a:p>
          <a:p>
            <a:pPr marL="800100" lvl="4" indent="-342900"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s-AR" sz="2400" dirty="0"/>
              <a:t>Técnica de desarrollo aplicada al </a:t>
            </a:r>
            <a:r>
              <a:rPr lang="es-AR" sz="2400" dirty="0" smtClean="0"/>
              <a:t>proyecto</a:t>
            </a:r>
            <a:endParaRPr lang="es-AR" dirty="0" smtClean="0"/>
          </a:p>
          <a:p>
            <a:pPr lvl="2"/>
            <a:endParaRPr lang="es-AR" dirty="0"/>
          </a:p>
          <a:p>
            <a:pPr>
              <a:buNone/>
            </a:pPr>
            <a:endParaRPr lang="es-A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6856" y="106186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AR" dirty="0" smtClean="0"/>
              <a:t>Que se evalúa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r>
              <a:rPr lang="es-AR" dirty="0" smtClean="0"/>
              <a:t>Aplicación de conceptos técnicos</a:t>
            </a:r>
          </a:p>
          <a:p>
            <a:r>
              <a:rPr lang="es-AR" dirty="0" smtClean="0"/>
              <a:t>Sanidad del proyecto</a:t>
            </a:r>
          </a:p>
          <a:p>
            <a:r>
              <a:rPr lang="es-AR" dirty="0" smtClean="0"/>
              <a:t>Uso de tecnología</a:t>
            </a:r>
          </a:p>
          <a:p>
            <a:r>
              <a:rPr lang="es-AR" dirty="0" smtClean="0"/>
              <a:t>Diseño de objetos</a:t>
            </a:r>
          </a:p>
          <a:p>
            <a:r>
              <a:rPr lang="es-AR" dirty="0" err="1" smtClean="0"/>
              <a:t>Testing</a:t>
            </a:r>
            <a:endParaRPr lang="es-AR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6856" y="106186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AR" dirty="0" smtClean="0"/>
              <a:t>¿ Qué conocimiento se asumen del alumno?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Conocimiento de POO</a:t>
            </a:r>
          </a:p>
          <a:p>
            <a:r>
              <a:rPr lang="es-AR" dirty="0" smtClean="0"/>
              <a:t>Conocimiento de patrones de diseño</a:t>
            </a:r>
          </a:p>
          <a:p>
            <a:r>
              <a:rPr lang="es-AR" dirty="0" smtClean="0"/>
              <a:t>Conocimiento de SQL/</a:t>
            </a:r>
            <a:r>
              <a:rPr lang="es-AR" dirty="0" err="1" smtClean="0"/>
              <a:t>MySQL</a:t>
            </a:r>
            <a:endParaRPr lang="es-AR" dirty="0" smtClean="0"/>
          </a:p>
          <a:p>
            <a:r>
              <a:rPr lang="es-AR" dirty="0" smtClean="0"/>
              <a:t>Conocimiento de Ingeniería de Software</a:t>
            </a:r>
          </a:p>
          <a:p>
            <a:r>
              <a:rPr lang="es-AR" dirty="0" smtClean="0"/>
              <a:t>Conocimiento básico de JAVA, </a:t>
            </a:r>
            <a:r>
              <a:rPr lang="es-AR" dirty="0" err="1" smtClean="0"/>
              <a:t>Js</a:t>
            </a:r>
            <a:r>
              <a:rPr lang="es-AR" dirty="0" smtClean="0"/>
              <a:t>, HTML/</a:t>
            </a:r>
            <a:r>
              <a:rPr lang="es-AR" dirty="0" err="1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entrega</a:t>
            </a:r>
            <a:r>
              <a:rPr lang="en-US" dirty="0" smtClean="0"/>
              <a:t> </a:t>
            </a:r>
            <a:r>
              <a:rPr lang="en-US" dirty="0" err="1" smtClean="0"/>
              <a:t>incluye</a:t>
            </a:r>
            <a:endParaRPr lang="en-US" dirty="0" smtClean="0"/>
          </a:p>
          <a:p>
            <a:pPr lvl="1"/>
            <a:r>
              <a:rPr lang="en-US" dirty="0" err="1" smtClean="0"/>
              <a:t>Implementación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requeridos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entrega</a:t>
            </a:r>
            <a:endParaRPr lang="en-US" dirty="0" smtClean="0"/>
          </a:p>
          <a:p>
            <a:pPr lvl="1"/>
            <a:r>
              <a:rPr lang="en-US" dirty="0" err="1" smtClean="0"/>
              <a:t>Confección</a:t>
            </a:r>
            <a:r>
              <a:rPr lang="en-US" dirty="0" smtClean="0"/>
              <a:t> del RELESE_NOTES (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de ReleaseNotes.txt)</a:t>
            </a:r>
          </a:p>
          <a:p>
            <a:pPr lvl="2"/>
            <a:r>
              <a:rPr lang="en-US" dirty="0" err="1" smtClean="0"/>
              <a:t>Ver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drive.google.com/file/d/0BxyNm_rQ4Q8vZU52eF9QeXR4X3M/view?usp=sharing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Build de </a:t>
            </a:r>
            <a:r>
              <a:rPr lang="en-US" dirty="0" err="1" smtClean="0"/>
              <a:t>travis</a:t>
            </a:r>
            <a:r>
              <a:rPr lang="en-US" dirty="0" smtClean="0"/>
              <a:t> en VERDE</a:t>
            </a:r>
          </a:p>
          <a:p>
            <a:pPr lvl="1"/>
            <a:r>
              <a:rPr lang="en-US" b="1" dirty="0" err="1" smtClean="0"/>
              <a:t>Ultima</a:t>
            </a:r>
            <a:r>
              <a:rPr lang="en-US" b="1" dirty="0" smtClean="0"/>
              <a:t> </a:t>
            </a:r>
            <a:r>
              <a:rPr lang="en-US" b="1" dirty="0" err="1" smtClean="0"/>
              <a:t>versión</a:t>
            </a:r>
            <a:r>
              <a:rPr lang="en-US" b="1" dirty="0" smtClean="0"/>
              <a:t> en HEROKU (o </a:t>
            </a:r>
            <a:r>
              <a:rPr lang="en-US" b="1" dirty="0" err="1" smtClean="0"/>
              <a:t>plataforma</a:t>
            </a:r>
            <a:r>
              <a:rPr lang="en-US" b="1" dirty="0" smtClean="0"/>
              <a:t> </a:t>
            </a:r>
            <a:r>
              <a:rPr lang="en-US" b="1" dirty="0" err="1" smtClean="0"/>
              <a:t>configurada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65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80528" y="1124744"/>
            <a:ext cx="7596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https://sites.google.com/site/unqdesarrollodeaplicaciones/my-calendar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2816"/>
            <a:ext cx="8712968" cy="45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1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IMPORTANTE: </a:t>
            </a:r>
            <a:r>
              <a:rPr lang="en-US" dirty="0" err="1" smtClean="0"/>
              <a:t>Reemplazar</a:t>
            </a:r>
            <a:r>
              <a:rPr lang="en-US" dirty="0" smtClean="0"/>
              <a:t> X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letra</a:t>
            </a:r>
            <a:r>
              <a:rPr lang="en-US" dirty="0" smtClean="0"/>
              <a:t> del </a:t>
            </a:r>
            <a:r>
              <a:rPr lang="en-US" dirty="0" err="1" smtClean="0"/>
              <a:t>grupo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Equipos</a:t>
            </a:r>
            <a:r>
              <a:rPr lang="en-US" dirty="0" smtClean="0"/>
              <a:t> de 2 personas. </a:t>
            </a:r>
            <a:r>
              <a:rPr lang="en-US" dirty="0" err="1" smtClean="0"/>
              <a:t>Completar</a:t>
            </a:r>
            <a:r>
              <a:rPr lang="en-US" dirty="0" smtClean="0"/>
              <a:t> </a:t>
            </a:r>
            <a:r>
              <a:rPr lang="en-US" dirty="0" err="1" smtClean="0"/>
              <a:t>equipos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docs.google.com/spreadsheets/d/1E0MpgYesL4363s6N90pGIsqX3udTiLDwcGNi2Y6LOr8/edit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Dar </a:t>
            </a:r>
            <a:r>
              <a:rPr lang="en-US" dirty="0" err="1" smtClean="0"/>
              <a:t>permisos</a:t>
            </a:r>
            <a:r>
              <a:rPr lang="en-US" dirty="0" smtClean="0"/>
              <a:t> a </a:t>
            </a:r>
            <a:r>
              <a:rPr lang="en-US" dirty="0" smtClean="0">
                <a:hlinkClick r:id="rId3"/>
              </a:rPr>
              <a:t>cristianelopez@gmail.com</a:t>
            </a:r>
            <a:r>
              <a:rPr lang="en-US" dirty="0"/>
              <a:t> y a </a:t>
            </a:r>
            <a:r>
              <a:rPr lang="en-US" dirty="0" smtClean="0">
                <a:hlinkClick r:id="rId4"/>
              </a:rPr>
              <a:t>juan.p.delpino@gmail.com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593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yas grises">
  <a:themeElements>
    <a:clrScheme name="Rayas gris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Rayas gris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Rayas gris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yas gris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yas gris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yas gris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E:\Archivos de programa\Microsoft Office\Templates\Diseños de presentaciones\Rayas grises.pot</Template>
  <TotalTime>3456</TotalTime>
  <Words>336</Words>
  <Application>Microsoft Office PowerPoint</Application>
  <PresentationFormat>On-screen Show (4:3)</PresentationFormat>
  <Paragraphs>121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Tahoma</vt:lpstr>
      <vt:lpstr>Times New Roman</vt:lpstr>
      <vt:lpstr>Verdana</vt:lpstr>
      <vt:lpstr>Wingdings</vt:lpstr>
      <vt:lpstr>Rayas grises</vt:lpstr>
      <vt:lpstr>Desarrollo de aplicaciones 2018</vt:lpstr>
      <vt:lpstr>PowerPoint Presentation</vt:lpstr>
      <vt:lpstr>PowerPoint Presentation</vt:lpstr>
      <vt:lpstr>¿ Cómo se aprueba la materia ?</vt:lpstr>
      <vt:lpstr>Que se evalúa ?</vt:lpstr>
      <vt:lpstr>¿ Qué conocimiento se asumen del alumno?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Bibliografía</vt:lpstr>
      <vt:lpstr>PowerPoint Presentation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usuarios de software son seres pensantes...</dc:title>
  <dc:creator>Cristian López</dc:creator>
  <cp:lastModifiedBy>Cristian Lopez</cp:lastModifiedBy>
  <cp:revision>167</cp:revision>
  <dcterms:created xsi:type="dcterms:W3CDTF">2003-09-26T13:32:06Z</dcterms:created>
  <dcterms:modified xsi:type="dcterms:W3CDTF">2018-03-13T22:33:24Z</dcterms:modified>
</cp:coreProperties>
</file>