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49"/>
  </p:notesMasterIdLst>
  <p:handoutMasterIdLst>
    <p:handoutMasterId r:id="rId50"/>
  </p:handoutMasterIdLst>
  <p:sldIdLst>
    <p:sldId id="256" r:id="rId3"/>
    <p:sldId id="338" r:id="rId4"/>
    <p:sldId id="257" r:id="rId5"/>
    <p:sldId id="261" r:id="rId6"/>
    <p:sldId id="303" r:id="rId7"/>
    <p:sldId id="304" r:id="rId8"/>
    <p:sldId id="305" r:id="rId9"/>
    <p:sldId id="276" r:id="rId10"/>
    <p:sldId id="277" r:id="rId11"/>
    <p:sldId id="278" r:id="rId12"/>
    <p:sldId id="326" r:id="rId13"/>
    <p:sldId id="301" r:id="rId14"/>
    <p:sldId id="302" r:id="rId15"/>
    <p:sldId id="282" r:id="rId16"/>
    <p:sldId id="280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299" r:id="rId26"/>
    <p:sldId id="300" r:id="rId27"/>
    <p:sldId id="327" r:id="rId28"/>
    <p:sldId id="33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295" r:id="rId37"/>
    <p:sldId id="297" r:id="rId38"/>
    <p:sldId id="296" r:id="rId39"/>
    <p:sldId id="298" r:id="rId40"/>
    <p:sldId id="336" r:id="rId41"/>
    <p:sldId id="321" r:id="rId42"/>
    <p:sldId id="322" r:id="rId43"/>
    <p:sldId id="323" r:id="rId44"/>
    <p:sldId id="324" r:id="rId45"/>
    <p:sldId id="325" r:id="rId46"/>
    <p:sldId id="289" r:id="rId47"/>
    <p:sldId id="31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64991" autoAdjust="0"/>
  </p:normalViewPr>
  <p:slideViewPr>
    <p:cSldViewPr>
      <p:cViewPr varScale="1">
        <p:scale>
          <a:sx n="44" d="100"/>
          <a:sy n="44" d="100"/>
        </p:scale>
        <p:origin x="205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EB960-CDE4-4155-B71F-AD11B8369FAD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F35C6E17-5503-441C-AE86-322FDAB6A3F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AR" sz="6500" b="0" dirty="0" smtClean="0">
              <a:solidFill>
                <a:schemeClr val="tx1"/>
              </a:solidFill>
            </a:rPr>
            <a:t>S</a:t>
          </a:r>
          <a:endParaRPr lang="es-AR" sz="6500" b="0" dirty="0">
            <a:solidFill>
              <a:schemeClr val="tx1"/>
            </a:solidFill>
          </a:endParaRPr>
        </a:p>
      </dgm:t>
    </dgm:pt>
    <dgm:pt modelId="{5DBBDEC0-44CF-4D5D-809E-A5CEED1CEAFE}" type="parTrans" cxnId="{0D605BB2-A015-43EC-A335-EF54D3A41F01}">
      <dgm:prSet/>
      <dgm:spPr/>
      <dgm:t>
        <a:bodyPr/>
        <a:lstStyle/>
        <a:p>
          <a:endParaRPr lang="es-AR"/>
        </a:p>
      </dgm:t>
    </dgm:pt>
    <dgm:pt modelId="{C97F6D50-B6F7-40B5-9012-BA0152CC4889}" type="sibTrans" cxnId="{0D605BB2-A015-43EC-A335-EF54D3A41F01}">
      <dgm:prSet/>
      <dgm:spPr/>
      <dgm:t>
        <a:bodyPr/>
        <a:lstStyle/>
        <a:p>
          <a:endParaRPr lang="es-AR"/>
        </a:p>
      </dgm:t>
    </dgm:pt>
    <dgm:pt modelId="{6D0247CA-F64E-4920-B15C-7F90D816A3A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AR" dirty="0" smtClean="0">
              <a:solidFill>
                <a:schemeClr val="tx1"/>
              </a:solidFill>
            </a:rPr>
            <a:t>C</a:t>
          </a:r>
          <a:endParaRPr lang="es-AR" dirty="0">
            <a:solidFill>
              <a:schemeClr val="tx1"/>
            </a:solidFill>
          </a:endParaRPr>
        </a:p>
      </dgm:t>
    </dgm:pt>
    <dgm:pt modelId="{C5546A8B-B22F-4229-B98B-628252A2522D}" type="parTrans" cxnId="{1F457BFD-8734-464C-B9B7-EAF5FA728F34}">
      <dgm:prSet/>
      <dgm:spPr/>
      <dgm:t>
        <a:bodyPr/>
        <a:lstStyle/>
        <a:p>
          <a:endParaRPr lang="es-AR"/>
        </a:p>
      </dgm:t>
    </dgm:pt>
    <dgm:pt modelId="{DDA6BE2C-558B-4E4F-8829-E55429013C6B}" type="sibTrans" cxnId="{1F457BFD-8734-464C-B9B7-EAF5FA728F34}">
      <dgm:prSet/>
      <dgm:spPr/>
      <dgm:t>
        <a:bodyPr/>
        <a:lstStyle/>
        <a:p>
          <a:endParaRPr lang="es-AR"/>
        </a:p>
      </dgm:t>
    </dgm:pt>
    <dgm:pt modelId="{DA9BF227-1517-4548-A3F8-A1E3F8607D8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AR" dirty="0" smtClean="0"/>
            <a:t>U</a:t>
          </a:r>
          <a:endParaRPr lang="es-AR" dirty="0"/>
        </a:p>
      </dgm:t>
    </dgm:pt>
    <dgm:pt modelId="{51914086-85BF-4716-820A-2FA08F4F68C0}" type="parTrans" cxnId="{2D3BE960-90F0-4922-98B4-9C9C357D3150}">
      <dgm:prSet/>
      <dgm:spPr/>
      <dgm:t>
        <a:bodyPr/>
        <a:lstStyle/>
        <a:p>
          <a:endParaRPr lang="es-AR"/>
        </a:p>
      </dgm:t>
    </dgm:pt>
    <dgm:pt modelId="{A0F33B3C-0B2A-4F9B-AC09-C857F2695C48}" type="sibTrans" cxnId="{2D3BE960-90F0-4922-98B4-9C9C357D3150}">
      <dgm:prSet/>
      <dgm:spPr/>
      <dgm:t>
        <a:bodyPr/>
        <a:lstStyle/>
        <a:p>
          <a:endParaRPr lang="es-AR"/>
        </a:p>
      </dgm:t>
    </dgm:pt>
    <dgm:pt modelId="{96074F47-29C0-438C-ADC2-047B369C2295}" type="pres">
      <dgm:prSet presAssocID="{0ECEB960-CDE4-4155-B71F-AD11B8369FAD}" presName="Name0" presStyleCnt="0">
        <dgm:presLayoutVars>
          <dgm:dir/>
          <dgm:animLvl val="lvl"/>
          <dgm:resizeHandles val="exact"/>
        </dgm:presLayoutVars>
      </dgm:prSet>
      <dgm:spPr/>
    </dgm:pt>
    <dgm:pt modelId="{7EE35A24-45FC-4B2B-ACFE-21F378B4E4CF}" type="pres">
      <dgm:prSet presAssocID="{F35C6E17-5503-441C-AE86-322FDAB6A3F5}" presName="Name8" presStyleCnt="0"/>
      <dgm:spPr/>
    </dgm:pt>
    <dgm:pt modelId="{EE9AACB4-0103-454D-B9E3-040726729A27}" type="pres">
      <dgm:prSet presAssocID="{F35C6E17-5503-441C-AE86-322FDAB6A3F5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C67365F-C722-47F4-A4D0-D50190D724E0}" type="pres">
      <dgm:prSet presAssocID="{F35C6E17-5503-441C-AE86-322FDAB6A3F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310B776-C985-4E6E-8CA5-9C88E779F4BF}" type="pres">
      <dgm:prSet presAssocID="{6D0247CA-F64E-4920-B15C-7F90D816A3AE}" presName="Name8" presStyleCnt="0"/>
      <dgm:spPr/>
    </dgm:pt>
    <dgm:pt modelId="{EEF9B0AC-2F0C-466B-97EE-3F1CDDB757FE}" type="pres">
      <dgm:prSet presAssocID="{6D0247CA-F64E-4920-B15C-7F90D816A3A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3967AC2-9DF4-46A3-B9A8-651187E22DA0}" type="pres">
      <dgm:prSet presAssocID="{6D0247CA-F64E-4920-B15C-7F90D816A3A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BE2DFDB-26B8-4F6A-B3EB-52949C236EEA}" type="pres">
      <dgm:prSet presAssocID="{DA9BF227-1517-4548-A3F8-A1E3F8607D8B}" presName="Name8" presStyleCnt="0"/>
      <dgm:spPr/>
    </dgm:pt>
    <dgm:pt modelId="{95187F6A-C469-4427-9747-35539C57BF68}" type="pres">
      <dgm:prSet presAssocID="{DA9BF227-1517-4548-A3F8-A1E3F8607D8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7F8085C-5CD0-4727-9917-58C95E180596}" type="pres">
      <dgm:prSet presAssocID="{DA9BF227-1517-4548-A3F8-A1E3F8607D8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4BE5755-79C3-4392-B207-57B605EFD35E}" type="presOf" srcId="{DA9BF227-1517-4548-A3F8-A1E3F8607D8B}" destId="{C7F8085C-5CD0-4727-9917-58C95E180596}" srcOrd="1" destOrd="0" presId="urn:microsoft.com/office/officeart/2005/8/layout/pyramid1"/>
    <dgm:cxn modelId="{0FDD3178-1D6B-49BA-AA29-CB01CBF5E092}" type="presOf" srcId="{F35C6E17-5503-441C-AE86-322FDAB6A3F5}" destId="{EE9AACB4-0103-454D-B9E3-040726729A27}" srcOrd="0" destOrd="0" presId="urn:microsoft.com/office/officeart/2005/8/layout/pyramid1"/>
    <dgm:cxn modelId="{7B6AE4D5-53DA-4AE3-A145-185B6E9FE132}" type="presOf" srcId="{F35C6E17-5503-441C-AE86-322FDAB6A3F5}" destId="{DC67365F-C722-47F4-A4D0-D50190D724E0}" srcOrd="1" destOrd="0" presId="urn:microsoft.com/office/officeart/2005/8/layout/pyramid1"/>
    <dgm:cxn modelId="{1F409FEF-155D-4166-9BE2-467BB40699CB}" type="presOf" srcId="{DA9BF227-1517-4548-A3F8-A1E3F8607D8B}" destId="{95187F6A-C469-4427-9747-35539C57BF68}" srcOrd="0" destOrd="0" presId="urn:microsoft.com/office/officeart/2005/8/layout/pyramid1"/>
    <dgm:cxn modelId="{0D605BB2-A015-43EC-A335-EF54D3A41F01}" srcId="{0ECEB960-CDE4-4155-B71F-AD11B8369FAD}" destId="{F35C6E17-5503-441C-AE86-322FDAB6A3F5}" srcOrd="0" destOrd="0" parTransId="{5DBBDEC0-44CF-4D5D-809E-A5CEED1CEAFE}" sibTransId="{C97F6D50-B6F7-40B5-9012-BA0152CC4889}"/>
    <dgm:cxn modelId="{F3CCCBB1-BA74-47AE-80B1-B21D5AD505F2}" type="presOf" srcId="{6D0247CA-F64E-4920-B15C-7F90D816A3AE}" destId="{63967AC2-9DF4-46A3-B9A8-651187E22DA0}" srcOrd="1" destOrd="0" presId="urn:microsoft.com/office/officeart/2005/8/layout/pyramid1"/>
    <dgm:cxn modelId="{67B62F52-C178-42ED-ADC6-074229B452EF}" type="presOf" srcId="{0ECEB960-CDE4-4155-B71F-AD11B8369FAD}" destId="{96074F47-29C0-438C-ADC2-047B369C2295}" srcOrd="0" destOrd="0" presId="urn:microsoft.com/office/officeart/2005/8/layout/pyramid1"/>
    <dgm:cxn modelId="{2D3BE960-90F0-4922-98B4-9C9C357D3150}" srcId="{0ECEB960-CDE4-4155-B71F-AD11B8369FAD}" destId="{DA9BF227-1517-4548-A3F8-A1E3F8607D8B}" srcOrd="2" destOrd="0" parTransId="{51914086-85BF-4716-820A-2FA08F4F68C0}" sibTransId="{A0F33B3C-0B2A-4F9B-AC09-C857F2695C48}"/>
    <dgm:cxn modelId="{C8197E16-9413-41A9-92D1-EACCC9FE240E}" type="presOf" srcId="{6D0247CA-F64E-4920-B15C-7F90D816A3AE}" destId="{EEF9B0AC-2F0C-466B-97EE-3F1CDDB757FE}" srcOrd="0" destOrd="0" presId="urn:microsoft.com/office/officeart/2005/8/layout/pyramid1"/>
    <dgm:cxn modelId="{1F457BFD-8734-464C-B9B7-EAF5FA728F34}" srcId="{0ECEB960-CDE4-4155-B71F-AD11B8369FAD}" destId="{6D0247CA-F64E-4920-B15C-7F90D816A3AE}" srcOrd="1" destOrd="0" parTransId="{C5546A8B-B22F-4229-B98B-628252A2522D}" sibTransId="{DDA6BE2C-558B-4E4F-8829-E55429013C6B}"/>
    <dgm:cxn modelId="{8C87BD5B-6D9C-448B-B80D-2B18C9A64423}" type="presParOf" srcId="{96074F47-29C0-438C-ADC2-047B369C2295}" destId="{7EE35A24-45FC-4B2B-ACFE-21F378B4E4CF}" srcOrd="0" destOrd="0" presId="urn:microsoft.com/office/officeart/2005/8/layout/pyramid1"/>
    <dgm:cxn modelId="{08B69C87-8076-4257-BD2A-2E27F39CDB50}" type="presParOf" srcId="{7EE35A24-45FC-4B2B-ACFE-21F378B4E4CF}" destId="{EE9AACB4-0103-454D-B9E3-040726729A27}" srcOrd="0" destOrd="0" presId="urn:microsoft.com/office/officeart/2005/8/layout/pyramid1"/>
    <dgm:cxn modelId="{E6A46A64-AF64-4384-98F7-B30E0FF153CB}" type="presParOf" srcId="{7EE35A24-45FC-4B2B-ACFE-21F378B4E4CF}" destId="{DC67365F-C722-47F4-A4D0-D50190D724E0}" srcOrd="1" destOrd="0" presId="urn:microsoft.com/office/officeart/2005/8/layout/pyramid1"/>
    <dgm:cxn modelId="{6484BB56-1359-4328-BA99-696B557A40DD}" type="presParOf" srcId="{96074F47-29C0-438C-ADC2-047B369C2295}" destId="{7310B776-C985-4E6E-8CA5-9C88E779F4BF}" srcOrd="1" destOrd="0" presId="urn:microsoft.com/office/officeart/2005/8/layout/pyramid1"/>
    <dgm:cxn modelId="{11B7169F-78DE-4A8F-B7A3-11D6D09A1F59}" type="presParOf" srcId="{7310B776-C985-4E6E-8CA5-9C88E779F4BF}" destId="{EEF9B0AC-2F0C-466B-97EE-3F1CDDB757FE}" srcOrd="0" destOrd="0" presId="urn:microsoft.com/office/officeart/2005/8/layout/pyramid1"/>
    <dgm:cxn modelId="{C6B060FD-445C-4D72-8C41-8F487E321EDA}" type="presParOf" srcId="{7310B776-C985-4E6E-8CA5-9C88E779F4BF}" destId="{63967AC2-9DF4-46A3-B9A8-651187E22DA0}" srcOrd="1" destOrd="0" presId="urn:microsoft.com/office/officeart/2005/8/layout/pyramid1"/>
    <dgm:cxn modelId="{62474B89-57B4-4554-A693-7A91E97081C7}" type="presParOf" srcId="{96074F47-29C0-438C-ADC2-047B369C2295}" destId="{3BE2DFDB-26B8-4F6A-B3EB-52949C236EEA}" srcOrd="2" destOrd="0" presId="urn:microsoft.com/office/officeart/2005/8/layout/pyramid1"/>
    <dgm:cxn modelId="{45EF8DF8-D331-40A4-A591-5D5EC1F4CF71}" type="presParOf" srcId="{3BE2DFDB-26B8-4F6A-B3EB-52949C236EEA}" destId="{95187F6A-C469-4427-9747-35539C57BF68}" srcOrd="0" destOrd="0" presId="urn:microsoft.com/office/officeart/2005/8/layout/pyramid1"/>
    <dgm:cxn modelId="{3779F11C-EA0F-4E79-8BB8-C9BAB7796A53}" type="presParOf" srcId="{3BE2DFDB-26B8-4F6A-B3EB-52949C236EEA}" destId="{C7F8085C-5CD0-4727-9917-58C95E18059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AACB4-0103-454D-B9E3-040726729A27}">
      <dsp:nvSpPr>
        <dsp:cNvPr id="0" name=""/>
        <dsp:cNvSpPr/>
      </dsp:nvSpPr>
      <dsp:spPr>
        <a:xfrm>
          <a:off x="2921000" y="0"/>
          <a:ext cx="2920999" cy="2133600"/>
        </a:xfrm>
        <a:prstGeom prst="trapezoid">
          <a:avLst>
            <a:gd name="adj" fmla="val 68452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b="0" kern="1200" dirty="0" smtClean="0">
              <a:solidFill>
                <a:schemeClr val="tx1"/>
              </a:solidFill>
            </a:rPr>
            <a:t>S</a:t>
          </a:r>
          <a:endParaRPr lang="es-AR" sz="6500" b="0" kern="1200" dirty="0">
            <a:solidFill>
              <a:schemeClr val="tx1"/>
            </a:solidFill>
          </a:endParaRPr>
        </a:p>
      </dsp:txBody>
      <dsp:txXfrm>
        <a:off x="2921000" y="0"/>
        <a:ext cx="2920999" cy="2133600"/>
      </dsp:txXfrm>
    </dsp:sp>
    <dsp:sp modelId="{EEF9B0AC-2F0C-466B-97EE-3F1CDDB757FE}">
      <dsp:nvSpPr>
        <dsp:cNvPr id="0" name=""/>
        <dsp:cNvSpPr/>
      </dsp:nvSpPr>
      <dsp:spPr>
        <a:xfrm>
          <a:off x="1460500" y="2133600"/>
          <a:ext cx="5841999" cy="2133600"/>
        </a:xfrm>
        <a:prstGeom prst="trapezoid">
          <a:avLst>
            <a:gd name="adj" fmla="val 68452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>
              <a:solidFill>
                <a:schemeClr val="tx1"/>
              </a:solidFill>
            </a:rPr>
            <a:t>C</a:t>
          </a:r>
          <a:endParaRPr lang="es-AR" sz="6500" kern="1200" dirty="0">
            <a:solidFill>
              <a:schemeClr val="tx1"/>
            </a:solidFill>
          </a:endParaRPr>
        </a:p>
      </dsp:txBody>
      <dsp:txXfrm>
        <a:off x="2482850" y="2133600"/>
        <a:ext cx="3797300" cy="2133600"/>
      </dsp:txXfrm>
    </dsp:sp>
    <dsp:sp modelId="{95187F6A-C469-4427-9747-35539C57BF68}">
      <dsp:nvSpPr>
        <dsp:cNvPr id="0" name=""/>
        <dsp:cNvSpPr/>
      </dsp:nvSpPr>
      <dsp:spPr>
        <a:xfrm>
          <a:off x="0" y="4267200"/>
          <a:ext cx="8763000" cy="2133600"/>
        </a:xfrm>
        <a:prstGeom prst="trapezoid">
          <a:avLst>
            <a:gd name="adj" fmla="val 68452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500" kern="1200" dirty="0" smtClean="0"/>
            <a:t>U</a:t>
          </a:r>
          <a:endParaRPr lang="es-AR" sz="6500" kern="1200" dirty="0"/>
        </a:p>
      </dsp:txBody>
      <dsp:txXfrm>
        <a:off x="1533524" y="4267200"/>
        <a:ext cx="5695950" cy="213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6D3A6-0151-45EA-9922-1AC581A850A3}" type="datetimeFigureOut">
              <a:rPr lang="es-AR" smtClean="0"/>
              <a:pPr/>
              <a:t>13/3/2018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90FF-9AF4-4495-95AD-FB6D05B2C1E7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2205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568D7-AA5A-42B9-9ECA-5D29EDE075C8}" type="datetimeFigureOut">
              <a:rPr lang="en-US" smtClean="0"/>
              <a:pPr/>
              <a:t>3/13/2018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42243-F267-4ECE-A6FB-BD3F21F25EC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310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42243-F267-4ECE-A6FB-BD3F21F25EC1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5973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Beneficios extras por hacerlos antes del código:</a:t>
            </a:r>
          </a:p>
          <a:p>
            <a:r>
              <a:rPr lang="es-ES" dirty="0" smtClean="0"/>
              <a:t>        * Nos hace pensar!!!! Que queremos hacer!! Antes de tirar código a lo </a:t>
            </a:r>
            <a:r>
              <a:rPr lang="es-ES" dirty="0" err="1" smtClean="0"/>
              <a:t>pavote</a:t>
            </a:r>
            <a:endParaRPr lang="es-ES" dirty="0" smtClean="0"/>
          </a:p>
          <a:p>
            <a:r>
              <a:rPr lang="es-ES" dirty="0" smtClean="0"/>
              <a:t>        * para especificar</a:t>
            </a:r>
          </a:p>
          <a:p>
            <a:r>
              <a:rPr lang="es-ES" dirty="0" smtClean="0"/>
              <a:t>        * </a:t>
            </a:r>
            <a:r>
              <a:rPr lang="es-ES" dirty="0" err="1" smtClean="0"/>
              <a:t>feedback</a:t>
            </a:r>
            <a:r>
              <a:rPr lang="es-ES" dirty="0" smtClean="0"/>
              <a:t> rápido a la hora de desarrollar</a:t>
            </a:r>
          </a:p>
          <a:p>
            <a:r>
              <a:rPr lang="es-ES" dirty="0" smtClean="0"/>
              <a:t>        * permiten des incremental TDD.</a:t>
            </a:r>
          </a:p>
          <a:p>
            <a:r>
              <a:rPr lang="es-ES" dirty="0" smtClean="0"/>
              <a:t>        * pensamos como usuarios de ese objeto. (disminuye el acoplamiento)</a:t>
            </a:r>
          </a:p>
          <a:p>
            <a:endParaRPr lang="es-ES" dirty="0" smtClean="0"/>
          </a:p>
          <a:p>
            <a:r>
              <a:rPr lang="es-ES" dirty="0" smtClean="0"/>
              <a:t>Y</a:t>
            </a:r>
            <a:r>
              <a:rPr lang="es-ES" baseline="0" dirty="0" smtClean="0"/>
              <a:t> los clásicos</a:t>
            </a:r>
          </a:p>
          <a:p>
            <a:r>
              <a:rPr lang="es-ES" dirty="0" smtClean="0"/>
              <a:t>        * como documentación</a:t>
            </a:r>
          </a:p>
          <a:p>
            <a:r>
              <a:rPr lang="es-ES" dirty="0" smtClean="0"/>
              <a:t>        * safety net (valentía al cambio)</a:t>
            </a:r>
          </a:p>
          <a:p>
            <a:r>
              <a:rPr lang="es-ES" dirty="0" smtClean="0"/>
              <a:t>        * </a:t>
            </a:r>
            <a:r>
              <a:rPr lang="es-ES" dirty="0" err="1" smtClean="0"/>
              <a:t>defect</a:t>
            </a:r>
            <a:r>
              <a:rPr lang="es-ES" dirty="0" smtClean="0"/>
              <a:t> </a:t>
            </a:r>
            <a:r>
              <a:rPr lang="es-ES" dirty="0" err="1" smtClean="0"/>
              <a:t>localization</a:t>
            </a:r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42243-F267-4ECE-A6FB-BD3F21F25EC1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2812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0228-4163-4130-BC87-834D1109EB2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17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0228-4163-4130-BC87-834D1109EB2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3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- Esquema clásico de </a:t>
            </a:r>
            <a:r>
              <a:rPr lang="es-AR" dirty="0" err="1" smtClean="0"/>
              <a:t>Unit</a:t>
            </a:r>
            <a:r>
              <a:rPr lang="es-AR" dirty="0" smtClean="0"/>
              <a:t> Test</a:t>
            </a:r>
          </a:p>
          <a:p>
            <a:r>
              <a:rPr lang="es-AR" dirty="0" smtClean="0"/>
              <a:t>   - </a:t>
            </a:r>
            <a:r>
              <a:rPr lang="es-AR" dirty="0" err="1" smtClean="0"/>
              <a:t>Setup</a:t>
            </a:r>
            <a:r>
              <a:rPr lang="es-AR" dirty="0" smtClean="0"/>
              <a:t> - Crear el SUT (</a:t>
            </a:r>
            <a:r>
              <a:rPr lang="es-AR" dirty="0" err="1" smtClean="0"/>
              <a:t>System</a:t>
            </a:r>
            <a:r>
              <a:rPr lang="es-AR" dirty="0" smtClean="0"/>
              <a:t> </a:t>
            </a:r>
            <a:r>
              <a:rPr lang="es-AR" dirty="0" err="1" smtClean="0"/>
              <a:t>under</a:t>
            </a:r>
            <a:r>
              <a:rPr lang="es-AR" dirty="0" smtClean="0"/>
              <a:t> test) (o OUT </a:t>
            </a:r>
            <a:r>
              <a:rPr lang="es-AR" dirty="0" err="1" smtClean="0"/>
              <a:t>object</a:t>
            </a:r>
            <a:r>
              <a:rPr lang="es-AR" dirty="0" smtClean="0"/>
              <a:t> </a:t>
            </a:r>
            <a:r>
              <a:rPr lang="es-AR" dirty="0" err="1" smtClean="0"/>
              <a:t>under</a:t>
            </a:r>
            <a:r>
              <a:rPr lang="es-AR" dirty="0" smtClean="0"/>
              <a:t> test) (En un </a:t>
            </a:r>
            <a:r>
              <a:rPr lang="es-AR" dirty="0" err="1" smtClean="0"/>
              <a:t>unit</a:t>
            </a:r>
            <a:r>
              <a:rPr lang="es-AR" dirty="0" smtClean="0"/>
              <a:t> </a:t>
            </a:r>
            <a:r>
              <a:rPr lang="es-AR" dirty="0" err="1" smtClean="0"/>
              <a:t>tests</a:t>
            </a:r>
            <a:r>
              <a:rPr lang="es-AR" dirty="0" smtClean="0"/>
              <a:t>  va en </a:t>
            </a:r>
            <a:r>
              <a:rPr lang="es-AR" dirty="0" err="1" smtClean="0"/>
              <a:t>gral</a:t>
            </a:r>
            <a:r>
              <a:rPr lang="es-AR" dirty="0" smtClean="0"/>
              <a:t> dentro del mismo </a:t>
            </a:r>
            <a:r>
              <a:rPr lang="es-AR" dirty="0" err="1" smtClean="0"/>
              <a:t>metodo</a:t>
            </a:r>
            <a:r>
              <a:rPr lang="es-AR" dirty="0" smtClean="0"/>
              <a:t> de test)</a:t>
            </a:r>
          </a:p>
          <a:p>
            <a:r>
              <a:rPr lang="es-AR" dirty="0" smtClean="0"/>
              <a:t>   - </a:t>
            </a:r>
            <a:r>
              <a:rPr lang="es-AR" dirty="0" err="1" smtClean="0"/>
              <a:t>Exercise</a:t>
            </a:r>
            <a:r>
              <a:rPr lang="es-AR" dirty="0" smtClean="0"/>
              <a:t> (el estimulo que produce el comportamiento que queremos verificar)</a:t>
            </a:r>
          </a:p>
          <a:p>
            <a:r>
              <a:rPr lang="es-AR" dirty="0" smtClean="0"/>
              <a:t>   - </a:t>
            </a:r>
            <a:r>
              <a:rPr lang="es-AR" dirty="0" err="1" smtClean="0"/>
              <a:t>Verify</a:t>
            </a:r>
            <a:r>
              <a:rPr lang="es-AR" dirty="0" smtClean="0"/>
              <a:t> (verificación de que el comportamiento deseado sucedió, hay varias formas de verificar, </a:t>
            </a:r>
            <a:r>
              <a:rPr lang="es-AR" dirty="0" err="1" smtClean="0"/>
              <a:t>assert</a:t>
            </a:r>
            <a:r>
              <a:rPr lang="es-AR" dirty="0" smtClean="0"/>
              <a:t> sobre estado, </a:t>
            </a:r>
            <a:r>
              <a:rPr lang="es-AR" dirty="0" err="1" smtClean="0"/>
              <a:t>assert</a:t>
            </a:r>
            <a:r>
              <a:rPr lang="es-AR" dirty="0" smtClean="0"/>
              <a:t> sobre resultado, verificación indirecta con </a:t>
            </a:r>
            <a:r>
              <a:rPr lang="es-AR" dirty="0" err="1" smtClean="0"/>
              <a:t>mocks</a:t>
            </a:r>
            <a:r>
              <a:rPr lang="es-AR" dirty="0" smtClean="0"/>
              <a:t>, </a:t>
            </a:r>
            <a:r>
              <a:rPr lang="es-AR" dirty="0" err="1" smtClean="0"/>
              <a:t>assert</a:t>
            </a:r>
            <a:r>
              <a:rPr lang="es-AR" dirty="0" smtClean="0"/>
              <a:t>/verificación sobre colaboradores)</a:t>
            </a:r>
          </a:p>
          <a:p>
            <a:r>
              <a:rPr lang="es-AR" dirty="0" smtClean="0"/>
              <a:t>   - </a:t>
            </a:r>
            <a:r>
              <a:rPr lang="es-AR" dirty="0" err="1" smtClean="0"/>
              <a:t>Teardown</a:t>
            </a:r>
            <a:r>
              <a:rPr lang="es-AR" dirty="0" smtClean="0"/>
              <a:t> - limpiar y liberar recursos (en </a:t>
            </a:r>
            <a:r>
              <a:rPr lang="es-AR" dirty="0" err="1" smtClean="0"/>
              <a:t>gral</a:t>
            </a:r>
            <a:r>
              <a:rPr lang="es-AR" dirty="0" smtClean="0"/>
              <a:t> en </a:t>
            </a:r>
            <a:r>
              <a:rPr lang="es-AR" dirty="0" err="1" smtClean="0"/>
              <a:t>utest</a:t>
            </a:r>
            <a:r>
              <a:rPr lang="es-AR" dirty="0" smtClean="0"/>
              <a:t> no aplica, no deberíamos tener nada que liberar)</a:t>
            </a:r>
          </a:p>
          <a:p>
            <a:endParaRPr lang="es-AR" dirty="0" smtClean="0"/>
          </a:p>
          <a:p>
            <a:r>
              <a:rPr lang="es-AR" dirty="0" err="1" smtClean="0"/>
              <a:t>Fixture</a:t>
            </a:r>
            <a:r>
              <a:rPr lang="es-AR" dirty="0" smtClean="0"/>
              <a:t>: </a:t>
            </a:r>
          </a:p>
          <a:p>
            <a:r>
              <a:rPr lang="es-ES" dirty="0" smtClean="0"/>
              <a:t> Todo lo que necesitamos crear y poner en un estado X para poder enviar el estimulo (Es decir, las precondiciones del Test)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42243-F267-4ECE-A6FB-BD3F21F25EC1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4510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42243-F267-4ECE-A6FB-BD3F21F25EC1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2159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0228-4163-4130-BC87-834D1109EB2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SEAM en castellano significa Costura</a:t>
            </a:r>
          </a:p>
          <a:p>
            <a:r>
              <a:rPr lang="es-AR" dirty="0" smtClean="0"/>
              <a:t>Es un punto en</a:t>
            </a:r>
            <a:r>
              <a:rPr lang="es-AR" baseline="0" dirty="0" smtClean="0"/>
              <a:t> el cual puedo alterar el comportamiento de un objeto, sin editar código (Ejemplo, cambiarle una dependencia, vía parámetro de un método o parámetro en el constructor). Ejemplo de </a:t>
            </a:r>
            <a:r>
              <a:rPr lang="es-AR" baseline="0" dirty="0" err="1" smtClean="0"/>
              <a:t>Seams</a:t>
            </a:r>
            <a:r>
              <a:rPr lang="es-AR" baseline="0" dirty="0" smtClean="0"/>
              <a:t>:</a:t>
            </a:r>
          </a:p>
          <a:p>
            <a:r>
              <a:rPr lang="es-AR" baseline="0" dirty="0" smtClean="0"/>
              <a:t> - Parámetro del método a testear</a:t>
            </a:r>
          </a:p>
          <a:p>
            <a:r>
              <a:rPr lang="es-AR" baseline="0" dirty="0" smtClean="0"/>
              <a:t> - Parámetro del método de creación del OUT</a:t>
            </a:r>
          </a:p>
          <a:p>
            <a:endParaRPr lang="es-AR" dirty="0" smtClean="0"/>
          </a:p>
          <a:p>
            <a:r>
              <a:rPr lang="es-AR" dirty="0" smtClean="0"/>
              <a:t>Anti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Seam</a:t>
            </a:r>
            <a:r>
              <a:rPr lang="es-AR" baseline="0" dirty="0" smtClean="0"/>
              <a:t>: </a:t>
            </a:r>
          </a:p>
          <a:p>
            <a:r>
              <a:rPr lang="es-AR" baseline="0" dirty="0" smtClean="0"/>
              <a:t> - Método new dentro de un método de creación</a:t>
            </a:r>
          </a:p>
          <a:p>
            <a:r>
              <a:rPr lang="es-AR" baseline="0" dirty="0" smtClean="0"/>
              <a:t> - Llamada a un método estático en el método a testear o en la construcción del OUT.</a:t>
            </a:r>
          </a:p>
          <a:p>
            <a:r>
              <a:rPr lang="es-AR" baseline="0" dirty="0" smtClean="0"/>
              <a:t> - </a:t>
            </a:r>
            <a:r>
              <a:rPr lang="es-AR" baseline="0" dirty="0" err="1" smtClean="0"/>
              <a:t>Idem</a:t>
            </a:r>
            <a:r>
              <a:rPr lang="es-AR" baseline="0" dirty="0" smtClean="0"/>
              <a:t> para </a:t>
            </a:r>
            <a:r>
              <a:rPr lang="es-AR" baseline="0" dirty="0" err="1" smtClean="0"/>
              <a:t>Singletons</a:t>
            </a:r>
            <a:r>
              <a:rPr lang="es-AR" baseline="0" dirty="0" smtClean="0"/>
              <a:t>. 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MailSender.getInstance</a:t>
            </a:r>
            <a:r>
              <a:rPr lang="es-AR" baseline="0" dirty="0" smtClean="0"/>
              <a:t>().</a:t>
            </a:r>
            <a:r>
              <a:rPr lang="es-AR" baseline="0" dirty="0" err="1" smtClean="0"/>
              <a:t>send</a:t>
            </a:r>
            <a:r>
              <a:rPr lang="es-AR" baseline="0" dirty="0" smtClean="0"/>
              <a:t>(mail)   Como hago para poner un </a:t>
            </a:r>
            <a:r>
              <a:rPr lang="es-AR" baseline="0" dirty="0" err="1" smtClean="0"/>
              <a:t>Fake</a:t>
            </a:r>
            <a:r>
              <a:rPr lang="es-AR" baseline="0" dirty="0" smtClean="0"/>
              <a:t>! (hay formas mas chanchas) Mejor blanquear la dependencia en el constructor.</a:t>
            </a:r>
          </a:p>
          <a:p>
            <a:endParaRPr lang="es-AR" baseline="0" dirty="0" smtClean="0"/>
          </a:p>
          <a:p>
            <a:r>
              <a:rPr lang="es-AR" baseline="0" dirty="0" smtClean="0"/>
              <a:t>Es decir no separar la creación de mis objetos (con sus dependencias requeridas) de su comportamiento en si.</a:t>
            </a:r>
          </a:p>
          <a:p>
            <a:endParaRPr lang="es-AR" baseline="0" dirty="0" smtClean="0"/>
          </a:p>
          <a:p>
            <a:endParaRPr lang="es-AR" baseline="0" dirty="0" smtClean="0"/>
          </a:p>
          <a:p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0228-4163-4130-BC87-834D1109EB2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6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0228-4163-4130-BC87-834D1109EB2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7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Stub</a:t>
            </a:r>
            <a:r>
              <a:rPr lang="es-AR" dirty="0" smtClean="0"/>
              <a:t>:</a:t>
            </a:r>
          </a:p>
          <a:p>
            <a:r>
              <a:rPr lang="es-AR" dirty="0" smtClean="0"/>
              <a:t>Un </a:t>
            </a:r>
            <a:r>
              <a:rPr lang="es-AR" dirty="0" err="1" smtClean="0"/>
              <a:t>stub</a:t>
            </a:r>
            <a:r>
              <a:rPr lang="es-AR" dirty="0" smtClean="0"/>
              <a:t> es un Test </a:t>
            </a:r>
            <a:r>
              <a:rPr lang="es-AR" dirty="0" err="1" smtClean="0"/>
              <a:t>Double</a:t>
            </a:r>
            <a:r>
              <a:rPr lang="es-AR" dirty="0" smtClean="0"/>
              <a:t> (</a:t>
            </a:r>
            <a:r>
              <a:rPr lang="es-AR" dirty="0" err="1" smtClean="0"/>
              <a:t>Categoria</a:t>
            </a:r>
            <a:r>
              <a:rPr lang="es-AR" baseline="0" dirty="0" smtClean="0"/>
              <a:t> </a:t>
            </a:r>
            <a:r>
              <a:rPr lang="es-AR" baseline="0" dirty="0" err="1" smtClean="0"/>
              <a:t>generica</a:t>
            </a:r>
            <a:r>
              <a:rPr lang="es-AR" baseline="0" dirty="0" smtClean="0"/>
              <a:t> para llamara a todos los objetos que se usan en los test para reemplazar a los reales</a:t>
            </a:r>
            <a:r>
              <a:rPr lang="es-AR" dirty="0" smtClean="0"/>
              <a:t>)</a:t>
            </a:r>
          </a:p>
          <a:p>
            <a:r>
              <a:rPr lang="es-AR" dirty="0" smtClean="0"/>
              <a:t>Cuya</a:t>
            </a:r>
            <a:r>
              <a:rPr lang="es-AR" baseline="0" dirty="0" smtClean="0"/>
              <a:t> </a:t>
            </a:r>
            <a:r>
              <a:rPr lang="es-AR" baseline="0" dirty="0" err="1" smtClean="0"/>
              <a:t>funcion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ppal</a:t>
            </a:r>
            <a:r>
              <a:rPr lang="es-AR" baseline="0" dirty="0" smtClean="0"/>
              <a:t> es retornar valores </a:t>
            </a:r>
            <a:r>
              <a:rPr lang="es-AR" baseline="0" dirty="0" err="1" smtClean="0"/>
              <a:t>preconfigurados</a:t>
            </a:r>
            <a:r>
              <a:rPr lang="es-AR" baseline="0" dirty="0" smtClean="0"/>
              <a:t>. A esto se lo conocer como Inputs indirectos del OUT. Los directos serian los </a:t>
            </a:r>
            <a:r>
              <a:rPr lang="es-AR" baseline="0" dirty="0" err="1" smtClean="0"/>
              <a:t>parametros</a:t>
            </a:r>
            <a:r>
              <a:rPr lang="es-AR" baseline="0" dirty="0" smtClean="0"/>
              <a:t> al </a:t>
            </a:r>
            <a:r>
              <a:rPr lang="es-AR" baseline="0" dirty="0" err="1" smtClean="0"/>
              <a:t>metodo</a:t>
            </a:r>
            <a:r>
              <a:rPr lang="es-AR" baseline="0" dirty="0" smtClean="0"/>
              <a:t> a testear por ejemplo.</a:t>
            </a:r>
          </a:p>
          <a:p>
            <a:r>
              <a:rPr lang="es-AR" baseline="0" dirty="0" smtClean="0"/>
              <a:t>Puede </a:t>
            </a:r>
            <a:r>
              <a:rPr lang="es-AR" baseline="0" dirty="0" err="1" smtClean="0"/>
              <a:t>tambien</a:t>
            </a:r>
            <a:r>
              <a:rPr lang="es-AR" baseline="0" dirty="0" smtClean="0"/>
              <a:t> lanzar </a:t>
            </a:r>
            <a:r>
              <a:rPr lang="es-AR" baseline="0" dirty="0" err="1" smtClean="0"/>
              <a:t>exceptions</a:t>
            </a:r>
            <a:endParaRPr lang="es-AR" baseline="0" dirty="0" smtClean="0"/>
          </a:p>
          <a:p>
            <a:endParaRPr lang="es-AR" baseline="0" dirty="0" smtClean="0"/>
          </a:p>
          <a:p>
            <a:r>
              <a:rPr lang="es-AR" baseline="0" dirty="0" err="1" smtClean="0"/>
              <a:t>Mock</a:t>
            </a:r>
            <a:r>
              <a:rPr lang="es-AR" baseline="0" dirty="0" smtClean="0"/>
              <a:t>:</a:t>
            </a:r>
          </a:p>
          <a:p>
            <a:r>
              <a:rPr lang="es-AR" baseline="0" dirty="0" smtClean="0"/>
              <a:t>Otro Test </a:t>
            </a:r>
            <a:r>
              <a:rPr lang="es-AR" baseline="0" dirty="0" err="1" smtClean="0"/>
              <a:t>Double</a:t>
            </a:r>
            <a:r>
              <a:rPr lang="es-AR" baseline="0" dirty="0" smtClean="0"/>
              <a:t>, su objetivo es verificar Outputs Indirectos, Ejemplo, mensajes que se envían a colaboradores del OUT. Se </a:t>
            </a:r>
            <a:r>
              <a:rPr lang="es-AR" baseline="0" dirty="0" err="1" smtClean="0"/>
              <a:t>envio</a:t>
            </a:r>
            <a:r>
              <a:rPr lang="es-AR" baseline="0" dirty="0" smtClean="0"/>
              <a:t> Tal mensaje con tales </a:t>
            </a:r>
            <a:r>
              <a:rPr lang="es-AR" baseline="0" dirty="0" err="1" smtClean="0"/>
              <a:t>parametros</a:t>
            </a:r>
            <a:r>
              <a:rPr lang="es-AR" baseline="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0228-4163-4130-BC87-834D1109EB2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6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0228-4163-4130-BC87-834D1109EB2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idea</a:t>
            </a:r>
            <a:r>
              <a:rPr lang="es-AR" baseline="0" dirty="0" smtClean="0"/>
              <a:t> seria plantear al curso: </a:t>
            </a:r>
          </a:p>
          <a:p>
            <a:r>
              <a:rPr lang="es-AR" baseline="0" dirty="0" smtClean="0"/>
              <a:t>Como sabemos cuando hicimos algo que funciona?</a:t>
            </a:r>
          </a:p>
          <a:p>
            <a:r>
              <a:rPr lang="es-AR" baseline="0" dirty="0" smtClean="0"/>
              <a:t>Como lo probamos? -&gt; manualmente? No escala</a:t>
            </a:r>
          </a:p>
          <a:p>
            <a:r>
              <a:rPr lang="es-AR" baseline="0" dirty="0" smtClean="0"/>
              <a:t>Que pasa a los 3 días? Que pasa al mes? Que pasa cuando alguien toca algo? Como sabe que no rompió nada?</a:t>
            </a:r>
          </a:p>
          <a:p>
            <a:r>
              <a:rPr lang="es-AR" baseline="0" dirty="0" smtClean="0"/>
              <a:t>Es decir plantear regresión, flexibilidad ante cambios, documentación, especificación, etc. Poner en tema.</a:t>
            </a:r>
          </a:p>
          <a:p>
            <a:endParaRPr lang="en-US" dirty="0" smtClean="0"/>
          </a:p>
          <a:p>
            <a:r>
              <a:rPr lang="es-AR" baseline="0" dirty="0" smtClean="0"/>
              <a:t>Que nos aportan los test? </a:t>
            </a:r>
          </a:p>
          <a:p>
            <a:r>
              <a:rPr lang="es-AR" baseline="0" dirty="0" smtClean="0"/>
              <a:t>Robustez: es decir, la regresión, en todo momento sabemos que anda (</a:t>
            </a:r>
            <a:r>
              <a:rPr lang="es-AR" baseline="0" dirty="0" err="1" smtClean="0"/>
              <a:t>Build</a:t>
            </a:r>
            <a:r>
              <a:rPr lang="es-AR" baseline="0" dirty="0" smtClean="0"/>
              <a:t> en verde y lo mantenemos)</a:t>
            </a:r>
          </a:p>
          <a:p>
            <a:r>
              <a:rPr lang="es-AR" baseline="0" dirty="0" smtClean="0"/>
              <a:t>Mantenibilidad: podemos aplicar cambios sin temor, tenemos una red que nos protege y nos avisa si rompimos algo. Nos da una ventaja competitiva.</a:t>
            </a:r>
          </a:p>
          <a:p>
            <a:r>
              <a:rPr lang="es-AR" baseline="0" dirty="0" smtClean="0"/>
              <a:t>Que entendemos por Calidad de Software a nivel de desarrollo</a:t>
            </a:r>
          </a:p>
          <a:p>
            <a:r>
              <a:rPr lang="es-AR" baseline="0" dirty="0" smtClean="0"/>
              <a:t>Características internas de la Calidad de </a:t>
            </a:r>
            <a:r>
              <a:rPr lang="es-AR" baseline="0" dirty="0" err="1" smtClean="0"/>
              <a:t>Sw</a:t>
            </a:r>
            <a:r>
              <a:rPr lang="es-AR" baseline="0" dirty="0" smtClean="0"/>
              <a:t>, Mantenibilidad (legibilidad, buen diseño, etc.), flexibilidad (fácil de cambiar) , robustez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42243-F267-4ECE-A6FB-BD3F21F25EC1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598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0228-4163-4130-BC87-834D1109EB2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3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0228-4163-4130-BC87-834D1109EB2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35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0228-4163-4130-BC87-834D1109EB2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6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Que es cobertura ?</a:t>
            </a:r>
          </a:p>
          <a:p>
            <a:pPr>
              <a:buFontTx/>
              <a:buChar char="-"/>
            </a:pPr>
            <a:r>
              <a:rPr lang="es-AR" noProof="0" dirty="0" smtClean="0"/>
              <a:t>Grado en que el </a:t>
            </a:r>
            <a:r>
              <a:rPr lang="es-AR" noProof="0" dirty="0" err="1" smtClean="0"/>
              <a:t>sw</a:t>
            </a:r>
            <a:r>
              <a:rPr lang="es-AR" noProof="0" dirty="0" smtClean="0"/>
              <a:t> ha sido testeado.</a:t>
            </a:r>
          </a:p>
          <a:p>
            <a:pPr>
              <a:buFontTx/>
              <a:buChar char="-"/>
            </a:pPr>
            <a:r>
              <a:rPr lang="es-AR" noProof="0" dirty="0" smtClean="0"/>
              <a:t>Nos da una idea de cuanto</a:t>
            </a:r>
            <a:r>
              <a:rPr lang="es-AR" baseline="0" noProof="0" dirty="0" smtClean="0"/>
              <a:t> código sin testear tenemos</a:t>
            </a:r>
          </a:p>
          <a:p>
            <a:pPr>
              <a:buFontTx/>
              <a:buNone/>
            </a:pPr>
            <a:endParaRPr lang="es-AR" baseline="0" noProof="0" dirty="0" smtClean="0"/>
          </a:p>
          <a:p>
            <a:pPr>
              <a:buFontTx/>
              <a:buNone/>
            </a:pPr>
            <a:endParaRPr lang="es-AR" baseline="0" noProof="0" dirty="0" smtClean="0"/>
          </a:p>
          <a:p>
            <a:r>
              <a:rPr lang="es-AR" noProof="0" dirty="0" smtClean="0"/>
              <a:t>En como afecta CYC?</a:t>
            </a:r>
          </a:p>
          <a:p>
            <a:r>
              <a:rPr lang="es-AR" noProof="0" dirty="0" smtClean="0"/>
              <a:t>Cada</a:t>
            </a:r>
            <a:r>
              <a:rPr lang="es-AR" baseline="0" noProof="0" dirty="0" smtClean="0"/>
              <a:t> test testea un </a:t>
            </a:r>
            <a:r>
              <a:rPr lang="es-AR" baseline="0" noProof="0" dirty="0" err="1" smtClean="0"/>
              <a:t>branch</a:t>
            </a:r>
            <a:endParaRPr lang="es-AR" baseline="0" noProof="0" dirty="0" smtClean="0"/>
          </a:p>
          <a:p>
            <a:r>
              <a:rPr lang="es-AR" baseline="0" noProof="0" dirty="0" smtClean="0"/>
              <a:t>CYC &gt; 1 hay mas de un </a:t>
            </a:r>
            <a:r>
              <a:rPr lang="es-AR" baseline="0" noProof="0" dirty="0" err="1" smtClean="0"/>
              <a:t>branch</a:t>
            </a:r>
            <a:endParaRPr lang="es-AR" baseline="0" noProof="0" dirty="0" smtClean="0"/>
          </a:p>
          <a:p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0228-4163-4130-BC87-834D1109EB2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8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Line </a:t>
            </a:r>
            <a:r>
              <a:rPr lang="es-AR" noProof="0" dirty="0" err="1" smtClean="0"/>
              <a:t>coverage</a:t>
            </a:r>
            <a:r>
              <a:rPr lang="es-AR" noProof="0" dirty="0" smtClean="0"/>
              <a:t>: si a partir de un test paso o</a:t>
            </a:r>
            <a:r>
              <a:rPr lang="es-AR" baseline="0" noProof="0" dirty="0" smtClean="0"/>
              <a:t> no por esa línea</a:t>
            </a:r>
          </a:p>
          <a:p>
            <a:r>
              <a:rPr lang="es-AR" baseline="0" noProof="0" dirty="0" err="1" smtClean="0"/>
              <a:t>Branch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coverge</a:t>
            </a:r>
            <a:r>
              <a:rPr lang="es-AR" baseline="0" noProof="0" dirty="0" smtClean="0"/>
              <a:t>: si todos los </a:t>
            </a:r>
            <a:r>
              <a:rPr lang="es-AR" baseline="0" noProof="0" dirty="0" err="1" smtClean="0"/>
              <a:t>branchs</a:t>
            </a:r>
            <a:r>
              <a:rPr lang="es-AR" baseline="0" noProof="0" dirty="0" smtClean="0"/>
              <a:t> de ese método fueron cubiertos por el test</a:t>
            </a:r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0228-4163-4130-BC87-834D1109EB2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14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rtl="0"/>
            <a:r>
              <a:rPr lang="en-US" dirty="0" smtClean="0"/>
              <a:t>Building a fixture using constructors undermines readability since it is not evident which data is relevant to the test and which</a:t>
            </a:r>
            <a:r>
              <a:rPr lang="en-US" baseline="0" dirty="0" smtClean="0"/>
              <a:t> is</a:t>
            </a:r>
            <a:r>
              <a:rPr lang="en-US" dirty="0" smtClean="0"/>
              <a:t> not.</a:t>
            </a:r>
          </a:p>
          <a:p>
            <a:pPr rtl="0"/>
            <a:endParaRPr lang="es-AR" dirty="0" smtClean="0"/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F8198B-1B0F-44DA-934C-D6D9246BC37D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2797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rtl="0"/>
            <a:r>
              <a:rPr lang="en-US" dirty="0" smtClean="0"/>
              <a:t>Building a fixture using constructors undermines readability since it is not evident which data is relevant to the test and which</a:t>
            </a:r>
            <a:r>
              <a:rPr lang="en-US" baseline="0" dirty="0" smtClean="0"/>
              <a:t> is</a:t>
            </a:r>
            <a:r>
              <a:rPr lang="en-US" dirty="0" smtClean="0"/>
              <a:t> not.</a:t>
            </a:r>
          </a:p>
          <a:p>
            <a:pPr rtl="0"/>
            <a:endParaRPr lang="es-AR" dirty="0" smtClean="0"/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F8198B-1B0F-44DA-934C-D6D9246BC37D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4761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017007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469917-A2EB-43EC-8E8F-E1BD90DEFB6E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87034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553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noProof="0" dirty="0" smtClean="0"/>
              <a:t>Una categorización arbitraria</a:t>
            </a:r>
            <a:r>
              <a:rPr lang="es-AR" baseline="0" noProof="0" dirty="0" smtClean="0"/>
              <a:t> que hicimos</a:t>
            </a:r>
            <a:endParaRPr lang="es-AR" noProof="0" dirty="0" smtClean="0"/>
          </a:p>
          <a:p>
            <a:endParaRPr lang="es-AR" noProof="0" dirty="0" smtClean="0"/>
          </a:p>
          <a:p>
            <a:r>
              <a:rPr lang="es-AR" noProof="0" dirty="0" smtClean="0"/>
              <a:t>Test de Unidad -&gt; puntuales testean un escenario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muuuuuy</a:t>
            </a:r>
            <a:r>
              <a:rPr lang="es-AR" baseline="0" noProof="0" dirty="0" smtClean="0"/>
              <a:t> concreto (un </a:t>
            </a:r>
            <a:r>
              <a:rPr lang="es-AR" baseline="0" noProof="0" dirty="0" err="1" smtClean="0"/>
              <a:t>branch</a:t>
            </a:r>
            <a:r>
              <a:rPr lang="es-AR" baseline="0" noProof="0" dirty="0" smtClean="0"/>
              <a:t> de un método) (Muy importantes)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Test de Componentes -&gt; Testean a un grupo de objetos, a la colaboración entre ellos.  Ejemplo un test de un DAO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Test de Sistema/Aceptación/</a:t>
            </a:r>
            <a:r>
              <a:rPr lang="es-AR" baseline="0" noProof="0" dirty="0" err="1" smtClean="0"/>
              <a:t>EndToEnd</a:t>
            </a:r>
            <a:r>
              <a:rPr lang="es-AR" baseline="0" noProof="0" dirty="0" smtClean="0"/>
              <a:t>/Usuario -&gt; Testean desde el punto de vista del sistema. (El sistema como caja negra) Importantes para saber el DONE. (si pasan se que X funcionalidad la cumplimos, si se rompen solo se que no la cumplimos, debería haberse roto al menos uno de unidad con ese).</a:t>
            </a:r>
          </a:p>
          <a:p>
            <a:endParaRPr lang="es-AR" baseline="0" noProof="0" dirty="0" smtClean="0"/>
          </a:p>
          <a:p>
            <a:r>
              <a:rPr lang="es-AR" baseline="0" noProof="0" dirty="0" smtClean="0"/>
              <a:t>Si subimos en la </a:t>
            </a:r>
            <a:r>
              <a:rPr lang="es-AR" baseline="0" noProof="0" dirty="0" err="1" smtClean="0"/>
              <a:t>Piramide</a:t>
            </a:r>
            <a:r>
              <a:rPr lang="es-AR" baseline="0" noProof="0" dirty="0" smtClean="0"/>
              <a:t> aumentamos el </a:t>
            </a:r>
            <a:r>
              <a:rPr lang="es-AR" baseline="0" noProof="0" dirty="0" err="1" smtClean="0"/>
              <a:t>Coverage</a:t>
            </a:r>
            <a:r>
              <a:rPr lang="es-AR" baseline="0" noProof="0" dirty="0" smtClean="0"/>
              <a:t> pero de una forma mentirosa (cubrimos mas pero no tenemos </a:t>
            </a:r>
            <a:r>
              <a:rPr lang="es-AR" baseline="0" noProof="0" dirty="0" err="1" smtClean="0"/>
              <a:t>defect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localization</a:t>
            </a:r>
            <a:r>
              <a:rPr lang="es-AR" baseline="0" noProof="0" dirty="0" smtClean="0"/>
              <a:t>)</a:t>
            </a:r>
          </a:p>
          <a:p>
            <a:r>
              <a:rPr lang="es-AR" baseline="0" noProof="0" dirty="0" smtClean="0"/>
              <a:t>A medida que </a:t>
            </a:r>
            <a:r>
              <a:rPr lang="es-AR" baseline="0" noProof="0" dirty="0" err="1" smtClean="0"/>
              <a:t>bajamops</a:t>
            </a:r>
            <a:r>
              <a:rPr lang="es-AR" baseline="0" noProof="0" dirty="0" smtClean="0"/>
              <a:t> tenemos mas </a:t>
            </a:r>
            <a:r>
              <a:rPr lang="es-AR" baseline="0" noProof="0" dirty="0" err="1" smtClean="0"/>
              <a:t>defect</a:t>
            </a:r>
            <a:r>
              <a:rPr lang="es-AR" baseline="0" noProof="0" dirty="0" smtClean="0"/>
              <a:t> </a:t>
            </a:r>
            <a:r>
              <a:rPr lang="es-AR" baseline="0" noProof="0" dirty="0" err="1" smtClean="0"/>
              <a:t>localization</a:t>
            </a:r>
            <a:r>
              <a:rPr lang="es-AR" baseline="0" noProof="0" dirty="0" smtClean="0"/>
              <a:t> (A nivel de </a:t>
            </a:r>
            <a:r>
              <a:rPr lang="es-AR" baseline="0" noProof="0" dirty="0" err="1" smtClean="0"/>
              <a:t>Unit</a:t>
            </a:r>
            <a:r>
              <a:rPr lang="es-AR" baseline="0" noProof="0" dirty="0" smtClean="0"/>
              <a:t> Test si no pasa no </a:t>
            </a:r>
            <a:r>
              <a:rPr lang="es-AR" baseline="0" noProof="0" dirty="0" err="1" smtClean="0"/>
              <a:t>deberia</a:t>
            </a:r>
            <a:r>
              <a:rPr lang="es-AR" baseline="0" noProof="0" dirty="0" smtClean="0"/>
              <a:t> tener que </a:t>
            </a:r>
            <a:r>
              <a:rPr lang="es-AR" baseline="0" noProof="0" dirty="0" err="1" smtClean="0"/>
              <a:t>debuggearlo</a:t>
            </a:r>
            <a:r>
              <a:rPr lang="es-AR" baseline="0" noProof="0" dirty="0" smtClean="0"/>
              <a:t> para saber que paso).</a:t>
            </a:r>
            <a:endParaRPr lang="es-AR" noProof="0" dirty="0" smtClean="0"/>
          </a:p>
          <a:p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42243-F267-4ECE-A6FB-BD3F21F25EC1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68189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779457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23371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-</a:t>
            </a:r>
            <a:r>
              <a:rPr lang="es-AR" dirty="0" err="1" smtClean="0"/>
              <a:t>Factory</a:t>
            </a:r>
            <a:r>
              <a:rPr lang="es-AR" baseline="0" dirty="0" smtClean="0"/>
              <a:t> de Objetos </a:t>
            </a:r>
            <a:r>
              <a:rPr lang="es-AR" baseline="0" dirty="0" err="1" smtClean="0"/>
              <a:t>Under</a:t>
            </a:r>
            <a:r>
              <a:rPr lang="es-AR" baseline="0" dirty="0" smtClean="0"/>
              <a:t> Test. O creador de Prototipos donde luego puedo tocar una mínima cosa y dejarlo en estado deseado.</a:t>
            </a:r>
          </a:p>
          <a:p>
            <a:endParaRPr lang="es-AR" baseline="0" dirty="0" smtClean="0"/>
          </a:p>
          <a:p>
            <a:pPr>
              <a:buFontTx/>
              <a:buChar char="-"/>
            </a:pPr>
            <a:r>
              <a:rPr lang="es-AR" dirty="0" err="1" smtClean="0"/>
              <a:t>Helpers</a:t>
            </a:r>
            <a:r>
              <a:rPr lang="es-AR" dirty="0" smtClean="0"/>
              <a:t>:</a:t>
            </a:r>
            <a:r>
              <a:rPr lang="es-AR" baseline="0" dirty="0" smtClean="0"/>
              <a:t> métodos de verificación especiales, </a:t>
            </a:r>
            <a:r>
              <a:rPr lang="es-AR" baseline="0" dirty="0" err="1" smtClean="0"/>
              <a:t>customs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assertions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factories</a:t>
            </a:r>
            <a:r>
              <a:rPr lang="es-AR" baseline="0" dirty="0" smtClean="0"/>
              <a:t>. (para eliminar duplicación de código)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smtClean="0"/>
              <a:t>Constantes que expliquen y den contexto de su uso. Ejemplo: CUALQUIER_CIUDADANO,  MAIL_INVALIDO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smtClean="0"/>
              <a:t>Nombres de los Test </a:t>
            </a:r>
            <a:r>
              <a:rPr lang="es-AR" baseline="0" dirty="0" err="1" smtClean="0"/>
              <a:t>Intention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Revealing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Name</a:t>
            </a:r>
            <a:endParaRPr lang="es-AR" baseline="0" dirty="0" smtClean="0"/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smtClean="0"/>
              <a:t>Separación de los diferentes tipos de Test (Unit, Integración/componentes, Funcional/usuario/</a:t>
            </a:r>
            <a:r>
              <a:rPr lang="es-AR" baseline="0" dirty="0" err="1" smtClean="0"/>
              <a:t>EndToEnd</a:t>
            </a:r>
            <a:r>
              <a:rPr lang="es-AR" baseline="0" dirty="0" smtClean="0"/>
              <a:t>) Propuesta para java: Diferentes directorios de forma tal de poder correr cada subconjunto por separado tanto desde el IDE como de la herramienta de </a:t>
            </a:r>
            <a:r>
              <a:rPr lang="es-AR" baseline="0" dirty="0" err="1" smtClean="0"/>
              <a:t>Build</a:t>
            </a:r>
            <a:r>
              <a:rPr lang="es-AR" baseline="0" dirty="0" smtClean="0"/>
              <a:t> (</a:t>
            </a:r>
            <a:r>
              <a:rPr lang="es-AR" baseline="0" dirty="0" err="1" smtClean="0"/>
              <a:t>ant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maven</a:t>
            </a:r>
            <a:r>
              <a:rPr lang="es-AR" baseline="0" dirty="0" smtClean="0"/>
              <a:t>, lo que sea). Otra propuesta, por </a:t>
            </a:r>
            <a:r>
              <a:rPr lang="es-AR" baseline="0" dirty="0" err="1" smtClean="0"/>
              <a:t>reg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exp</a:t>
            </a:r>
            <a:r>
              <a:rPr lang="es-AR" baseline="0" dirty="0" smtClean="0"/>
              <a:t> del nombre (en el IDE no aplica).</a:t>
            </a:r>
          </a:p>
          <a:p>
            <a:pPr>
              <a:buFontTx/>
              <a:buChar char="-"/>
            </a:pPr>
            <a:endParaRPr lang="es-AR" dirty="0" smtClean="0"/>
          </a:p>
          <a:p>
            <a:pPr>
              <a:buFontTx/>
              <a:buChar char="-"/>
            </a:pPr>
            <a:r>
              <a:rPr lang="es-AR" dirty="0" err="1" smtClean="0"/>
              <a:t>Assertion</a:t>
            </a:r>
            <a:r>
              <a:rPr lang="es-AR" dirty="0" smtClean="0"/>
              <a:t> conceptual,</a:t>
            </a:r>
            <a:r>
              <a:rPr lang="es-AR" baseline="0" dirty="0" smtClean="0"/>
              <a:t> relacionado a testear un único comportamiento por </a:t>
            </a:r>
            <a:r>
              <a:rPr lang="es-AR" baseline="0" dirty="0" err="1" smtClean="0"/>
              <a:t>unit</a:t>
            </a:r>
            <a:r>
              <a:rPr lang="es-AR" baseline="0" dirty="0" smtClean="0"/>
              <a:t> test.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err="1" smtClean="0"/>
              <a:t>DummyObject</a:t>
            </a:r>
            <a:r>
              <a:rPr lang="es-AR" baseline="0" dirty="0" smtClean="0"/>
              <a:t>, un objeto que no importa al test. Ejemplo para crear un ciudadano necesito un nombre que no me importa. </a:t>
            </a:r>
            <a:r>
              <a:rPr lang="es-AR" baseline="0" dirty="0" err="1" smtClean="0"/>
              <a:t>Ej</a:t>
            </a:r>
            <a:r>
              <a:rPr lang="es-AR" baseline="0" dirty="0" smtClean="0"/>
              <a:t>: new Ciudadano(CUALQUIER_NOMBRE) </a:t>
            </a:r>
            <a:r>
              <a:rPr lang="es-AR" baseline="0" dirty="0" err="1" smtClean="0"/>
              <a:t>null</a:t>
            </a:r>
            <a:r>
              <a:rPr lang="es-AR" baseline="0" dirty="0" smtClean="0"/>
              <a:t> también puede cumplir el rol, aunque es mas explicito la constante en este caso.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err="1" smtClean="0"/>
              <a:t>Coding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conventions</a:t>
            </a:r>
            <a:r>
              <a:rPr lang="es-AR" baseline="0" dirty="0" smtClean="0"/>
              <a:t>, concentrarnos en la legibilidad y no tanto en </a:t>
            </a:r>
            <a:r>
              <a:rPr lang="es-AR" baseline="0" dirty="0" err="1" smtClean="0"/>
              <a:t>conventions</a:t>
            </a:r>
            <a:r>
              <a:rPr lang="es-AR" baseline="0" dirty="0" smtClean="0"/>
              <a:t>.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err="1" smtClean="0"/>
              <a:t>Autocontenidos</a:t>
            </a:r>
            <a:r>
              <a:rPr lang="es-AR" baseline="0" dirty="0" smtClean="0"/>
              <a:t> -&gt; quiero leer solo el método y entenderlo, no quiero y a leer otra cosa fuera de ese bloque de </a:t>
            </a:r>
            <a:r>
              <a:rPr lang="es-AR" baseline="0" dirty="0" err="1" smtClean="0"/>
              <a:t>codigo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0228-4163-4130-BC87-834D1109EB2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8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-</a:t>
            </a:r>
            <a:r>
              <a:rPr lang="es-AR" dirty="0" err="1" smtClean="0"/>
              <a:t>Factory</a:t>
            </a:r>
            <a:r>
              <a:rPr lang="es-AR" baseline="0" dirty="0" smtClean="0"/>
              <a:t> de Objetos </a:t>
            </a:r>
            <a:r>
              <a:rPr lang="es-AR" baseline="0" dirty="0" err="1" smtClean="0"/>
              <a:t>Under</a:t>
            </a:r>
            <a:r>
              <a:rPr lang="es-AR" baseline="0" dirty="0" smtClean="0"/>
              <a:t> Test. O creador de Prototipos donde luego puedo tocar una mínima cosa y dejarlo en estado deseado.</a:t>
            </a:r>
          </a:p>
          <a:p>
            <a:endParaRPr lang="es-AR" baseline="0" dirty="0" smtClean="0"/>
          </a:p>
          <a:p>
            <a:pPr>
              <a:buFontTx/>
              <a:buChar char="-"/>
            </a:pPr>
            <a:r>
              <a:rPr lang="es-AR" dirty="0" err="1" smtClean="0"/>
              <a:t>Helpers</a:t>
            </a:r>
            <a:r>
              <a:rPr lang="es-AR" dirty="0" smtClean="0"/>
              <a:t>:</a:t>
            </a:r>
            <a:r>
              <a:rPr lang="es-AR" baseline="0" dirty="0" smtClean="0"/>
              <a:t> métodos de verificación especiales, </a:t>
            </a:r>
            <a:r>
              <a:rPr lang="es-AR" baseline="0" dirty="0" err="1" smtClean="0"/>
              <a:t>customs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assertions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factories</a:t>
            </a:r>
            <a:r>
              <a:rPr lang="es-AR" baseline="0" dirty="0" smtClean="0"/>
              <a:t>. (para eliminar duplicación de código)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smtClean="0"/>
              <a:t>Constantes que expliquen y den contexto de su uso. Ejemplo: CUALQUIER_CIUDADANO,  MAIL_INVALIDO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smtClean="0"/>
              <a:t>Nombres de los Test </a:t>
            </a:r>
            <a:r>
              <a:rPr lang="es-AR" baseline="0" dirty="0" err="1" smtClean="0"/>
              <a:t>Intention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Revealing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Name</a:t>
            </a:r>
            <a:endParaRPr lang="es-AR" baseline="0" dirty="0" smtClean="0"/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smtClean="0"/>
              <a:t>Separación de los diferentes tipos de Test (Unit, Integración/componentes, Funcional/usuario/</a:t>
            </a:r>
            <a:r>
              <a:rPr lang="es-AR" baseline="0" dirty="0" err="1" smtClean="0"/>
              <a:t>EndToEnd</a:t>
            </a:r>
            <a:r>
              <a:rPr lang="es-AR" baseline="0" dirty="0" smtClean="0"/>
              <a:t>) Propuesta para java: Diferentes directorios de forma tal de poder correr cada subconjunto por separado tanto desde el IDE como de la herramienta de </a:t>
            </a:r>
            <a:r>
              <a:rPr lang="es-AR" baseline="0" dirty="0" err="1" smtClean="0"/>
              <a:t>Build</a:t>
            </a:r>
            <a:r>
              <a:rPr lang="es-AR" baseline="0" dirty="0" smtClean="0"/>
              <a:t> (</a:t>
            </a:r>
            <a:r>
              <a:rPr lang="es-AR" baseline="0" dirty="0" err="1" smtClean="0"/>
              <a:t>ant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maven</a:t>
            </a:r>
            <a:r>
              <a:rPr lang="es-AR" baseline="0" dirty="0" smtClean="0"/>
              <a:t>, lo que sea). Otra propuesta, por </a:t>
            </a:r>
            <a:r>
              <a:rPr lang="es-AR" baseline="0" dirty="0" err="1" smtClean="0"/>
              <a:t>reg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exp</a:t>
            </a:r>
            <a:r>
              <a:rPr lang="es-AR" baseline="0" dirty="0" smtClean="0"/>
              <a:t> del nombre (en el IDE no aplica).</a:t>
            </a:r>
          </a:p>
          <a:p>
            <a:pPr>
              <a:buFontTx/>
              <a:buChar char="-"/>
            </a:pPr>
            <a:endParaRPr lang="es-AR" dirty="0" smtClean="0"/>
          </a:p>
          <a:p>
            <a:pPr>
              <a:buFontTx/>
              <a:buChar char="-"/>
            </a:pPr>
            <a:r>
              <a:rPr lang="es-AR" dirty="0" err="1" smtClean="0"/>
              <a:t>Assertion</a:t>
            </a:r>
            <a:r>
              <a:rPr lang="es-AR" dirty="0" smtClean="0"/>
              <a:t> conceptual,</a:t>
            </a:r>
            <a:r>
              <a:rPr lang="es-AR" baseline="0" dirty="0" smtClean="0"/>
              <a:t> relacionado a testear un único comportamiento por </a:t>
            </a:r>
            <a:r>
              <a:rPr lang="es-AR" baseline="0" dirty="0" err="1" smtClean="0"/>
              <a:t>unit</a:t>
            </a:r>
            <a:r>
              <a:rPr lang="es-AR" baseline="0" dirty="0" smtClean="0"/>
              <a:t> test.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err="1" smtClean="0"/>
              <a:t>DummyObject</a:t>
            </a:r>
            <a:r>
              <a:rPr lang="es-AR" baseline="0" dirty="0" smtClean="0"/>
              <a:t>, un objeto que no importa al test. Ejemplo para crear un ciudadano necesito un nombre que no me importa. </a:t>
            </a:r>
            <a:r>
              <a:rPr lang="es-AR" baseline="0" dirty="0" err="1" smtClean="0"/>
              <a:t>Ej</a:t>
            </a:r>
            <a:r>
              <a:rPr lang="es-AR" baseline="0" dirty="0" smtClean="0"/>
              <a:t>: new Ciudadano(CUALQUIER_NOMBRE) </a:t>
            </a:r>
            <a:r>
              <a:rPr lang="es-AR" baseline="0" dirty="0" err="1" smtClean="0"/>
              <a:t>null</a:t>
            </a:r>
            <a:r>
              <a:rPr lang="es-AR" baseline="0" dirty="0" smtClean="0"/>
              <a:t> también puede cumplir el rol, aunque es mas explicito la constante en este caso.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err="1" smtClean="0"/>
              <a:t>Coding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conventions</a:t>
            </a:r>
            <a:r>
              <a:rPr lang="es-AR" baseline="0" dirty="0" smtClean="0"/>
              <a:t>, concentrarnos en la legibilidad y no tanto en </a:t>
            </a:r>
            <a:r>
              <a:rPr lang="es-AR" baseline="0" dirty="0" err="1" smtClean="0"/>
              <a:t>conventions</a:t>
            </a:r>
            <a:r>
              <a:rPr lang="es-AR" baseline="0" dirty="0" smtClean="0"/>
              <a:t>.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err="1" smtClean="0"/>
              <a:t>Autocontenidos</a:t>
            </a:r>
            <a:r>
              <a:rPr lang="es-AR" baseline="0" dirty="0" smtClean="0"/>
              <a:t> -&gt; quiero leer solo el método y entenderlo, no quiero y a leer otra cosa fuera de ese bloque de </a:t>
            </a:r>
            <a:r>
              <a:rPr lang="es-AR" baseline="0" dirty="0" err="1" smtClean="0"/>
              <a:t>codigo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0228-4163-4130-BC87-834D1109EB2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06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-</a:t>
            </a:r>
            <a:r>
              <a:rPr lang="es-AR" dirty="0" err="1" smtClean="0"/>
              <a:t>Factory</a:t>
            </a:r>
            <a:r>
              <a:rPr lang="es-AR" baseline="0" dirty="0" smtClean="0"/>
              <a:t> de Objetos </a:t>
            </a:r>
            <a:r>
              <a:rPr lang="es-AR" baseline="0" dirty="0" err="1" smtClean="0"/>
              <a:t>Under</a:t>
            </a:r>
            <a:r>
              <a:rPr lang="es-AR" baseline="0" dirty="0" smtClean="0"/>
              <a:t> Test. O creador de Prototipos donde luego puedo tocar una mínima cosa y dejarlo en estado deseado.</a:t>
            </a:r>
          </a:p>
          <a:p>
            <a:endParaRPr lang="es-AR" baseline="0" dirty="0" smtClean="0"/>
          </a:p>
          <a:p>
            <a:pPr>
              <a:buFontTx/>
              <a:buChar char="-"/>
            </a:pPr>
            <a:r>
              <a:rPr lang="es-AR" dirty="0" err="1" smtClean="0"/>
              <a:t>Helpers</a:t>
            </a:r>
            <a:r>
              <a:rPr lang="es-AR" dirty="0" smtClean="0"/>
              <a:t>:</a:t>
            </a:r>
            <a:r>
              <a:rPr lang="es-AR" baseline="0" dirty="0" smtClean="0"/>
              <a:t> métodos de verificación especiales, </a:t>
            </a:r>
            <a:r>
              <a:rPr lang="es-AR" baseline="0" dirty="0" err="1" smtClean="0"/>
              <a:t>customs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assertions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factories</a:t>
            </a:r>
            <a:r>
              <a:rPr lang="es-AR" baseline="0" dirty="0" smtClean="0"/>
              <a:t>. (para eliminar duplicación de código)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smtClean="0"/>
              <a:t>Constantes que expliquen y den contexto de su uso. Ejemplo: CUALQUIER_CIUDADANO,  MAIL_INVALIDO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smtClean="0"/>
              <a:t>Nombres de los Test </a:t>
            </a:r>
            <a:r>
              <a:rPr lang="es-AR" baseline="0" dirty="0" err="1" smtClean="0"/>
              <a:t>Intention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Revealing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Name</a:t>
            </a:r>
            <a:endParaRPr lang="es-AR" baseline="0" dirty="0" smtClean="0"/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smtClean="0"/>
              <a:t>Separación de los diferentes tipos de Test (Unit, Integración/componentes, Funcional/usuario/</a:t>
            </a:r>
            <a:r>
              <a:rPr lang="es-AR" baseline="0" dirty="0" err="1" smtClean="0"/>
              <a:t>EndToEnd</a:t>
            </a:r>
            <a:r>
              <a:rPr lang="es-AR" baseline="0" dirty="0" smtClean="0"/>
              <a:t>) Propuesta para java: Diferentes directorios de forma tal de poder correr cada subconjunto por separado tanto desde el IDE como de la herramienta de </a:t>
            </a:r>
            <a:r>
              <a:rPr lang="es-AR" baseline="0" dirty="0" err="1" smtClean="0"/>
              <a:t>Build</a:t>
            </a:r>
            <a:r>
              <a:rPr lang="es-AR" baseline="0" dirty="0" smtClean="0"/>
              <a:t> (</a:t>
            </a:r>
            <a:r>
              <a:rPr lang="es-AR" baseline="0" dirty="0" err="1" smtClean="0"/>
              <a:t>ant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maven</a:t>
            </a:r>
            <a:r>
              <a:rPr lang="es-AR" baseline="0" dirty="0" smtClean="0"/>
              <a:t>, lo que sea). Otra propuesta, por </a:t>
            </a:r>
            <a:r>
              <a:rPr lang="es-AR" baseline="0" dirty="0" err="1" smtClean="0"/>
              <a:t>reg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exp</a:t>
            </a:r>
            <a:r>
              <a:rPr lang="es-AR" baseline="0" dirty="0" smtClean="0"/>
              <a:t> del nombre (en el IDE no aplica).</a:t>
            </a:r>
          </a:p>
          <a:p>
            <a:pPr>
              <a:buFontTx/>
              <a:buChar char="-"/>
            </a:pPr>
            <a:endParaRPr lang="es-AR" dirty="0" smtClean="0"/>
          </a:p>
          <a:p>
            <a:pPr>
              <a:buFontTx/>
              <a:buChar char="-"/>
            </a:pPr>
            <a:r>
              <a:rPr lang="es-AR" dirty="0" err="1" smtClean="0"/>
              <a:t>Assertion</a:t>
            </a:r>
            <a:r>
              <a:rPr lang="es-AR" dirty="0" smtClean="0"/>
              <a:t> conceptual,</a:t>
            </a:r>
            <a:r>
              <a:rPr lang="es-AR" baseline="0" dirty="0" smtClean="0"/>
              <a:t> relacionado a testear un único comportamiento por </a:t>
            </a:r>
            <a:r>
              <a:rPr lang="es-AR" baseline="0" dirty="0" err="1" smtClean="0"/>
              <a:t>unit</a:t>
            </a:r>
            <a:r>
              <a:rPr lang="es-AR" baseline="0" dirty="0" smtClean="0"/>
              <a:t> test.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err="1" smtClean="0"/>
              <a:t>DummyObject</a:t>
            </a:r>
            <a:r>
              <a:rPr lang="es-AR" baseline="0" dirty="0" smtClean="0"/>
              <a:t>, un objeto que no importa al test. Ejemplo para crear un ciudadano necesito un nombre que no me importa. </a:t>
            </a:r>
            <a:r>
              <a:rPr lang="es-AR" baseline="0" dirty="0" err="1" smtClean="0"/>
              <a:t>Ej</a:t>
            </a:r>
            <a:r>
              <a:rPr lang="es-AR" baseline="0" dirty="0" smtClean="0"/>
              <a:t>: new Ciudadano(CUALQUIER_NOMBRE) </a:t>
            </a:r>
            <a:r>
              <a:rPr lang="es-AR" baseline="0" dirty="0" err="1" smtClean="0"/>
              <a:t>null</a:t>
            </a:r>
            <a:r>
              <a:rPr lang="es-AR" baseline="0" dirty="0" smtClean="0"/>
              <a:t> también puede cumplir el rol, aunque es mas explicito la constante en este caso.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err="1" smtClean="0"/>
              <a:t>Coding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conventions</a:t>
            </a:r>
            <a:r>
              <a:rPr lang="es-AR" baseline="0" dirty="0" smtClean="0"/>
              <a:t>, concentrarnos en la legibilidad y no tanto en </a:t>
            </a:r>
            <a:r>
              <a:rPr lang="es-AR" baseline="0" dirty="0" err="1" smtClean="0"/>
              <a:t>conventions</a:t>
            </a:r>
            <a:r>
              <a:rPr lang="es-AR" baseline="0" dirty="0" smtClean="0"/>
              <a:t>.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err="1" smtClean="0"/>
              <a:t>Autocontenidos</a:t>
            </a:r>
            <a:r>
              <a:rPr lang="es-AR" baseline="0" dirty="0" smtClean="0"/>
              <a:t> -&gt; quiero leer solo el método y entenderlo, no quiero y a leer otra cosa fuera de ese bloque de </a:t>
            </a:r>
            <a:r>
              <a:rPr lang="es-AR" baseline="0" dirty="0" err="1" smtClean="0"/>
              <a:t>codigo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0228-4163-4130-BC87-834D1109EB2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904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-</a:t>
            </a:r>
            <a:r>
              <a:rPr lang="es-AR" dirty="0" err="1" smtClean="0"/>
              <a:t>Factory</a:t>
            </a:r>
            <a:r>
              <a:rPr lang="es-AR" baseline="0" dirty="0" smtClean="0"/>
              <a:t> de Objetos </a:t>
            </a:r>
            <a:r>
              <a:rPr lang="es-AR" baseline="0" dirty="0" err="1" smtClean="0"/>
              <a:t>Under</a:t>
            </a:r>
            <a:r>
              <a:rPr lang="es-AR" baseline="0" dirty="0" smtClean="0"/>
              <a:t> Test. O creador de Prototipos donde luego puedo tocar una mínima cosa y dejarlo en estado deseado.</a:t>
            </a:r>
          </a:p>
          <a:p>
            <a:endParaRPr lang="es-AR" baseline="0" dirty="0" smtClean="0"/>
          </a:p>
          <a:p>
            <a:pPr>
              <a:buFontTx/>
              <a:buChar char="-"/>
            </a:pPr>
            <a:r>
              <a:rPr lang="es-AR" dirty="0" err="1" smtClean="0"/>
              <a:t>Helpers</a:t>
            </a:r>
            <a:r>
              <a:rPr lang="es-AR" dirty="0" smtClean="0"/>
              <a:t>:</a:t>
            </a:r>
            <a:r>
              <a:rPr lang="es-AR" baseline="0" dirty="0" smtClean="0"/>
              <a:t> métodos de verificación especiales, </a:t>
            </a:r>
            <a:r>
              <a:rPr lang="es-AR" baseline="0" dirty="0" err="1" smtClean="0"/>
              <a:t>customs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assertions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factories</a:t>
            </a:r>
            <a:r>
              <a:rPr lang="es-AR" baseline="0" dirty="0" smtClean="0"/>
              <a:t>. (para eliminar duplicación de código)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smtClean="0"/>
              <a:t>Constantes que expliquen y den contexto de su uso. Ejemplo: CUALQUIER_CIUDADANO,  MAIL_INVALIDO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smtClean="0"/>
              <a:t>Nombres de los Test </a:t>
            </a:r>
            <a:r>
              <a:rPr lang="es-AR" baseline="0" dirty="0" err="1" smtClean="0"/>
              <a:t>Intention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Revealing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Name</a:t>
            </a:r>
            <a:endParaRPr lang="es-AR" baseline="0" dirty="0" smtClean="0"/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smtClean="0"/>
              <a:t>Separación de los diferentes tipos de Test (Unit, Integración/componentes, Funcional/usuario/</a:t>
            </a:r>
            <a:r>
              <a:rPr lang="es-AR" baseline="0" dirty="0" err="1" smtClean="0"/>
              <a:t>EndToEnd</a:t>
            </a:r>
            <a:r>
              <a:rPr lang="es-AR" baseline="0" dirty="0" smtClean="0"/>
              <a:t>) Propuesta para java: Diferentes directorios de forma tal de poder correr cada subconjunto por separado tanto desde el IDE como de la herramienta de </a:t>
            </a:r>
            <a:r>
              <a:rPr lang="es-AR" baseline="0" dirty="0" err="1" smtClean="0"/>
              <a:t>Build</a:t>
            </a:r>
            <a:r>
              <a:rPr lang="es-AR" baseline="0" dirty="0" smtClean="0"/>
              <a:t> (</a:t>
            </a:r>
            <a:r>
              <a:rPr lang="es-AR" baseline="0" dirty="0" err="1" smtClean="0"/>
              <a:t>ant</a:t>
            </a:r>
            <a:r>
              <a:rPr lang="es-AR" baseline="0" dirty="0" smtClean="0"/>
              <a:t>, </a:t>
            </a:r>
            <a:r>
              <a:rPr lang="es-AR" baseline="0" dirty="0" err="1" smtClean="0"/>
              <a:t>maven</a:t>
            </a:r>
            <a:r>
              <a:rPr lang="es-AR" baseline="0" dirty="0" smtClean="0"/>
              <a:t>, lo que sea). Otra propuesta, por </a:t>
            </a:r>
            <a:r>
              <a:rPr lang="es-AR" baseline="0" dirty="0" err="1" smtClean="0"/>
              <a:t>reg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exp</a:t>
            </a:r>
            <a:r>
              <a:rPr lang="es-AR" baseline="0" dirty="0" smtClean="0"/>
              <a:t> del nombre (en el IDE no aplica).</a:t>
            </a:r>
          </a:p>
          <a:p>
            <a:pPr>
              <a:buFontTx/>
              <a:buChar char="-"/>
            </a:pPr>
            <a:endParaRPr lang="es-AR" dirty="0" smtClean="0"/>
          </a:p>
          <a:p>
            <a:pPr>
              <a:buFontTx/>
              <a:buChar char="-"/>
            </a:pPr>
            <a:r>
              <a:rPr lang="es-AR" dirty="0" err="1" smtClean="0"/>
              <a:t>Assertion</a:t>
            </a:r>
            <a:r>
              <a:rPr lang="es-AR" dirty="0" smtClean="0"/>
              <a:t> conceptual,</a:t>
            </a:r>
            <a:r>
              <a:rPr lang="es-AR" baseline="0" dirty="0" smtClean="0"/>
              <a:t> relacionado a testear un único comportamiento por </a:t>
            </a:r>
            <a:r>
              <a:rPr lang="es-AR" baseline="0" dirty="0" err="1" smtClean="0"/>
              <a:t>unit</a:t>
            </a:r>
            <a:r>
              <a:rPr lang="es-AR" baseline="0" dirty="0" smtClean="0"/>
              <a:t> test.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err="1" smtClean="0"/>
              <a:t>DummyObject</a:t>
            </a:r>
            <a:r>
              <a:rPr lang="es-AR" baseline="0" dirty="0" smtClean="0"/>
              <a:t>, un objeto que no importa al test. Ejemplo para crear un ciudadano necesito un nombre que no me importa. </a:t>
            </a:r>
            <a:r>
              <a:rPr lang="es-AR" baseline="0" dirty="0" err="1" smtClean="0"/>
              <a:t>Ej</a:t>
            </a:r>
            <a:r>
              <a:rPr lang="es-AR" baseline="0" dirty="0" smtClean="0"/>
              <a:t>: new Ciudadano(CUALQUIER_NOMBRE) </a:t>
            </a:r>
            <a:r>
              <a:rPr lang="es-AR" baseline="0" dirty="0" err="1" smtClean="0"/>
              <a:t>null</a:t>
            </a:r>
            <a:r>
              <a:rPr lang="es-AR" baseline="0" dirty="0" smtClean="0"/>
              <a:t> también puede cumplir el rol, aunque es mas explicito la constante en este caso.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err="1" smtClean="0"/>
              <a:t>Coding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conventions</a:t>
            </a:r>
            <a:r>
              <a:rPr lang="es-AR" baseline="0" dirty="0" smtClean="0"/>
              <a:t>, concentrarnos en la legibilidad y no tanto en </a:t>
            </a:r>
            <a:r>
              <a:rPr lang="es-AR" baseline="0" dirty="0" err="1" smtClean="0"/>
              <a:t>conventions</a:t>
            </a:r>
            <a:r>
              <a:rPr lang="es-AR" baseline="0" dirty="0" smtClean="0"/>
              <a:t>.</a:t>
            </a:r>
          </a:p>
          <a:p>
            <a:pPr>
              <a:buFontTx/>
              <a:buChar char="-"/>
            </a:pPr>
            <a:endParaRPr lang="es-AR" baseline="0" dirty="0" smtClean="0"/>
          </a:p>
          <a:p>
            <a:pPr>
              <a:buFontTx/>
              <a:buChar char="-"/>
            </a:pPr>
            <a:r>
              <a:rPr lang="es-AR" baseline="0" dirty="0" err="1" smtClean="0"/>
              <a:t>Autocontenidos</a:t>
            </a:r>
            <a:r>
              <a:rPr lang="es-AR" baseline="0" dirty="0" smtClean="0"/>
              <a:t> -&gt; quiero leer solo el método y entenderlo, no quiero y a leer otra cosa fuera de ese bloque de </a:t>
            </a:r>
            <a:r>
              <a:rPr lang="es-AR" baseline="0" dirty="0" err="1" smtClean="0"/>
              <a:t>codigo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0228-4163-4130-BC87-834D1109EB2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47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prevenir</a:t>
            </a:r>
            <a:r>
              <a:rPr lang="en-US" dirty="0" smtClean="0"/>
              <a:t> antes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curar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tipicos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- Test de </a:t>
            </a:r>
            <a:r>
              <a:rPr lang="en-US" dirty="0" err="1" smtClean="0"/>
              <a:t>dependencias</a:t>
            </a:r>
            <a:r>
              <a:rPr lang="en-US" dirty="0" smtClean="0"/>
              <a:t>:</a:t>
            </a:r>
            <a:r>
              <a:rPr lang="en-US" baseline="0" dirty="0" smtClean="0"/>
              <a:t> model ---&gt; </a:t>
            </a:r>
            <a:r>
              <a:rPr lang="en-US" baseline="0" dirty="0" err="1" smtClean="0"/>
              <a:t>gui</a:t>
            </a:r>
            <a:r>
              <a:rPr lang="en-US" baseline="0" dirty="0" smtClean="0"/>
              <a:t> (NO!)</a:t>
            </a:r>
            <a:r>
              <a:rPr lang="en-US" dirty="0" smtClean="0"/>
              <a:t> </a:t>
            </a:r>
          </a:p>
          <a:p>
            <a:r>
              <a:rPr lang="en-US" dirty="0" smtClean="0"/>
              <a:t> - Test </a:t>
            </a:r>
            <a:r>
              <a:rPr lang="en-US" dirty="0" err="1" smtClean="0"/>
              <a:t>genericos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mapeos</a:t>
            </a:r>
            <a:r>
              <a:rPr lang="en-US" baseline="0" dirty="0" smtClean="0"/>
              <a:t> de hibernate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A1B1D-3F22-4C6B-87CD-71A2878357BC}" type="slidenum">
              <a:rPr lang="es-AR" smtClean="0"/>
              <a:pPr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7821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Prevenir</a:t>
            </a:r>
            <a:r>
              <a:rPr lang="en-US" noProof="0" dirty="0" smtClean="0"/>
              <a:t>!</a:t>
            </a:r>
            <a:endParaRPr lang="es-AR" noProof="0" dirty="0" smtClean="0"/>
          </a:p>
          <a:p>
            <a:endParaRPr lang="es-AR" noProof="0" dirty="0" smtClean="0"/>
          </a:p>
          <a:p>
            <a:r>
              <a:rPr lang="es-AR" noProof="0" dirty="0" smtClean="0"/>
              <a:t>Mapeos:</a:t>
            </a:r>
          </a:p>
          <a:p>
            <a:r>
              <a:rPr lang="es-AR" noProof="0" dirty="0" smtClean="0"/>
              <a:t>Queremos</a:t>
            </a:r>
            <a:r>
              <a:rPr lang="es-AR" baseline="0" noProof="0" dirty="0" smtClean="0"/>
              <a:t> enterarnos en cuanto alguien escribe mal un mapeo.</a:t>
            </a:r>
          </a:p>
          <a:p>
            <a:endParaRPr lang="es-AR" baseline="0" noProof="0" dirty="0" smtClean="0"/>
          </a:p>
          <a:p>
            <a:r>
              <a:rPr lang="es-AR" noProof="0" dirty="0" smtClean="0"/>
              <a:t>Dependencias:</a:t>
            </a:r>
          </a:p>
          <a:p>
            <a:r>
              <a:rPr lang="es-AR" noProof="0" dirty="0" smtClean="0"/>
              <a:t>Queremos enterarnos cuando alguien crea una dependencia no permitida por nuestras</a:t>
            </a:r>
            <a:r>
              <a:rPr lang="es-AR" baseline="0" noProof="0" dirty="0" smtClean="0"/>
              <a:t> decisiones de </a:t>
            </a:r>
            <a:r>
              <a:rPr lang="es-AR" baseline="0" noProof="0" dirty="0" err="1" smtClean="0"/>
              <a:t>arq.</a:t>
            </a:r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A1B1D-3F22-4C6B-87CD-71A2878357BC}" type="slidenum">
              <a:rPr lang="es-AR" smtClean="0"/>
              <a:pPr/>
              <a:t>41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51025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42243-F267-4ECE-A6FB-BD3F21F25EC1}" type="slidenum">
              <a:rPr lang="es-AR" smtClean="0"/>
              <a:pPr/>
              <a:t>45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21642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42243-F267-4ECE-A6FB-BD3F21F25EC1}" type="slidenum">
              <a:rPr lang="es-AR" smtClean="0"/>
              <a:pPr/>
              <a:t>46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178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0228-4163-4130-BC87-834D1109EB2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05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0228-4163-4130-BC87-834D1109EB2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19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90228-4163-4130-BC87-834D1109EB2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6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Especificar</a:t>
            </a:r>
            <a:r>
              <a:rPr lang="es-ES" baseline="0" dirty="0" smtClean="0"/>
              <a:t> </a:t>
            </a:r>
            <a:r>
              <a:rPr lang="es-ES" dirty="0" smtClean="0"/>
              <a:t>el “afuera” de un Objeto (El que hace) y el Adentro (El como lo hace) con código.</a:t>
            </a:r>
          </a:p>
          <a:p>
            <a:r>
              <a:rPr lang="es-ES" dirty="0" smtClean="0"/>
              <a:t>El adentro sabemos como especificarlo (con código en un método de instancia) </a:t>
            </a:r>
          </a:p>
          <a:p>
            <a:r>
              <a:rPr lang="es-ES" dirty="0" smtClean="0"/>
              <a:t>y el afuera (su interfaz) También! con código, pero en un test.</a:t>
            </a:r>
          </a:p>
          <a:p>
            <a:endParaRPr lang="es-ES" dirty="0" smtClean="0"/>
          </a:p>
          <a:p>
            <a:pPr defTabSz="924458">
              <a:defRPr/>
            </a:pPr>
            <a:r>
              <a:rPr lang="es-AR" dirty="0" smtClean="0"/>
              <a:t>Se piensa en el QUE (especificación), el COMO y si se cumple el COMO (Pasa el Test)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42243-F267-4ECE-A6FB-BD3F21F25EC1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875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Los test son mas valiosos</a:t>
            </a:r>
            <a:r>
              <a:rPr lang="es-AR" baseline="0" dirty="0" smtClean="0"/>
              <a:t> si están cercanos al tiempo en que se escribió el código. Por que hay poco código que mirar si es que hay algún problema.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42243-F267-4ECE-A6FB-BD3F21F25EC1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5047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Los test son mas valiosos</a:t>
            </a:r>
            <a:r>
              <a:rPr lang="es-AR" baseline="0" dirty="0" smtClean="0"/>
              <a:t> si están cercanos al tiempo en que se escribió el código. Por que hay poco código que mirar si es que </a:t>
            </a:r>
            <a:r>
              <a:rPr lang="es-AR" baseline="0" smtClean="0"/>
              <a:t>hay algún </a:t>
            </a:r>
            <a:r>
              <a:rPr lang="es-AR" baseline="0" dirty="0" smtClean="0"/>
              <a:t>problema.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42243-F267-4ECE-A6FB-BD3F21F25EC1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8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5488" y="640080"/>
            <a:ext cx="8449056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6A3F8-8C36-4CE6-AAB5-15D5A2B44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3988" y="6184900"/>
            <a:ext cx="8990012" cy="619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 flipH="1">
            <a:off x="0" y="0"/>
            <a:ext cx="179388" cy="596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 flipH="1">
            <a:off x="0" y="590550"/>
            <a:ext cx="179388" cy="62674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764704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2021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495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927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0877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1908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65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351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3552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9560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5594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539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" name="Text Box 71"/>
          <p:cNvSpPr txBox="1">
            <a:spLocks noChangeArrowheads="1"/>
          </p:cNvSpPr>
          <p:nvPr userDrawn="1"/>
        </p:nvSpPr>
        <p:spPr bwMode="auto">
          <a:xfrm>
            <a:off x="7020272" y="6583363"/>
            <a:ext cx="19800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AR" sz="1200" dirty="0">
                <a:latin typeface="Arial" charset="0"/>
                <a:cs typeface="Arial" charset="0"/>
              </a:rPr>
              <a:t>Desarrollo de </a:t>
            </a:r>
            <a:r>
              <a:rPr lang="es-AR" sz="1200" dirty="0" smtClean="0">
                <a:latin typeface="Arial" charset="0"/>
                <a:cs typeface="Arial" charset="0"/>
              </a:rPr>
              <a:t>aplicaciones</a:t>
            </a:r>
            <a:endParaRPr lang="es-ES" sz="1200" dirty="0">
              <a:latin typeface="Arial" charset="0"/>
              <a:cs typeface="Arial" charset="0"/>
            </a:endParaRPr>
          </a:p>
        </p:txBody>
      </p:sp>
      <p:sp>
        <p:nvSpPr>
          <p:cNvPr id="5192" name="Line 72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pic>
        <p:nvPicPr>
          <p:cNvPr id="5193" name="Picture 73" descr="logo_transp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668344" y="30667"/>
            <a:ext cx="1403648" cy="518013"/>
          </a:xfrm>
          <a:prstGeom prst="rect">
            <a:avLst/>
          </a:prstGeom>
          <a:noFill/>
        </p:spPr>
      </p:pic>
      <p:sp>
        <p:nvSpPr>
          <p:cNvPr id="5194" name="Line 74"/>
          <p:cNvSpPr>
            <a:spLocks noChangeShapeType="1"/>
          </p:cNvSpPr>
          <p:nvPr userDrawn="1"/>
        </p:nvSpPr>
        <p:spPr bwMode="auto">
          <a:xfrm>
            <a:off x="0" y="620688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5195" name="Text Box 75"/>
          <p:cNvSpPr txBox="1">
            <a:spLocks noChangeArrowheads="1"/>
          </p:cNvSpPr>
          <p:nvPr userDrawn="1"/>
        </p:nvSpPr>
        <p:spPr bwMode="auto">
          <a:xfrm>
            <a:off x="35496" y="87015"/>
            <a:ext cx="4213012" cy="4616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r>
              <a:rPr lang="es-AR" sz="2400" b="0" kern="1200" dirty="0" smtClean="0">
                <a:solidFill>
                  <a:schemeClr val="folHlink"/>
                </a:solidFill>
                <a:latin typeface="Verdana" pitchFamily="34" charset="0"/>
                <a:ea typeface="+mn-ea"/>
                <a:cs typeface="+mn-cs"/>
              </a:rPr>
              <a:t>Desarrollo de aplicaciones</a:t>
            </a:r>
            <a:endParaRPr lang="es-ES" sz="2400" b="1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6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unq-devapp.googlecode.com/svn/trunk/src/mocking-examples/" TargetMode="External"/><Relationship Id="rId2" Type="http://schemas.openxmlformats.org/officeDocument/2006/relationships/hyperlink" Target="https://unq-devapp.googlecode.com/svn/trunk/src/unittesting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ashTestDummy-2-8544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606" y="802172"/>
            <a:ext cx="8080806" cy="60558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err="1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Unit</a:t>
            </a:r>
            <a:r>
              <a:rPr lang="es-AR" sz="66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6600" dirty="0" err="1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Testing</a:t>
            </a:r>
            <a:endParaRPr lang="es-AR" sz="66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45719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04800" y="3581400"/>
            <a:ext cx="8534400" cy="1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9600" y="2057400"/>
            <a:ext cx="1696298" cy="1015663"/>
          </a:xfrm>
          <a:prstGeom prst="wedgeRectCallout">
            <a:avLst>
              <a:gd name="adj1" fmla="val -22692"/>
              <a:gd name="adj2" fmla="val 1019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sz="6000" dirty="0" err="1" smtClean="0"/>
              <a:t>code</a:t>
            </a:r>
            <a:endParaRPr lang="es-AR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4191000"/>
            <a:ext cx="1368388" cy="1015663"/>
          </a:xfrm>
          <a:prstGeom prst="wedgeRectCallout">
            <a:avLst>
              <a:gd name="adj1" fmla="val -23497"/>
              <a:gd name="adj2" fmla="val -1077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sz="6000" dirty="0" smtClean="0"/>
              <a:t>test</a:t>
            </a:r>
            <a:endParaRPr lang="es-AR" sz="6000" dirty="0"/>
          </a:p>
        </p:txBody>
      </p:sp>
      <p:pic>
        <p:nvPicPr>
          <p:cNvPr id="10" name="Picture 9" descr="bug al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2438400"/>
            <a:ext cx="976765" cy="909626"/>
          </a:xfrm>
          <a:prstGeom prst="rect">
            <a:avLst/>
          </a:prstGeom>
        </p:spPr>
      </p:pic>
      <p:grpSp>
        <p:nvGrpSpPr>
          <p:cNvPr id="16" name="Group 56"/>
          <p:cNvGrpSpPr/>
          <p:nvPr/>
        </p:nvGrpSpPr>
        <p:grpSpPr>
          <a:xfrm rot="685524">
            <a:off x="1707157" y="3231576"/>
            <a:ext cx="1204176" cy="1200329"/>
            <a:chOff x="3505200" y="4648200"/>
            <a:chExt cx="1204176" cy="1200329"/>
          </a:xfrm>
        </p:grpSpPr>
        <p:sp>
          <p:nvSpPr>
            <p:cNvPr id="58" name="TextBox 57"/>
            <p:cNvSpPr txBox="1"/>
            <p:nvPr/>
          </p:nvSpPr>
          <p:spPr>
            <a:xfrm>
              <a:off x="3505200" y="4648200"/>
              <a:ext cx="1204176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sz="2400" b="1" dirty="0" smtClean="0">
                  <a:latin typeface="Consolas" pitchFamily="49" charset="0"/>
                </a:rPr>
                <a:t>{</a:t>
              </a:r>
            </a:p>
            <a:p>
              <a:endParaRPr lang="es-AR" sz="2400" b="1" dirty="0" smtClean="0">
                <a:latin typeface="Consolas" pitchFamily="49" charset="0"/>
              </a:endParaRPr>
            </a:p>
            <a:p>
              <a:r>
                <a:rPr lang="es-AR" sz="2400" b="1" dirty="0" smtClean="0">
                  <a:latin typeface="Consolas" pitchFamily="49" charset="0"/>
                </a:rPr>
                <a:t>     }</a:t>
              </a:r>
              <a:endParaRPr lang="es-AR" sz="2400" b="1" dirty="0">
                <a:latin typeface="Consolas" pitchFamily="49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3808863" y="4899546"/>
              <a:ext cx="786950" cy="10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657600" y="5376859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657600" y="5638800"/>
              <a:ext cx="7620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657600" y="5140325"/>
              <a:ext cx="9144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8534400" y="3581400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/>
              <a:t>t</a:t>
            </a:r>
            <a:endParaRPr lang="es-AR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04800" y="3581400"/>
            <a:ext cx="8534400" cy="1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71600" y="2057400"/>
            <a:ext cx="1696298" cy="1015663"/>
          </a:xfrm>
          <a:prstGeom prst="wedgeRectCallout">
            <a:avLst>
              <a:gd name="adj1" fmla="val -22692"/>
              <a:gd name="adj2" fmla="val 1019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sz="6000" dirty="0" err="1" smtClean="0"/>
              <a:t>code</a:t>
            </a:r>
            <a:endParaRPr lang="es-AR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4191000"/>
            <a:ext cx="1368388" cy="1015663"/>
          </a:xfrm>
          <a:prstGeom prst="wedgeRectCallout">
            <a:avLst>
              <a:gd name="adj1" fmla="val -23497"/>
              <a:gd name="adj2" fmla="val -1077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sz="6000" dirty="0" smtClean="0"/>
              <a:t>test</a:t>
            </a:r>
            <a:endParaRPr lang="es-AR" sz="6000" dirty="0"/>
          </a:p>
        </p:txBody>
      </p:sp>
      <p:sp>
        <p:nvSpPr>
          <p:cNvPr id="80" name="TextBox 79"/>
          <p:cNvSpPr txBox="1"/>
          <p:nvPr/>
        </p:nvSpPr>
        <p:spPr>
          <a:xfrm>
            <a:off x="8534400" y="3581400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/>
              <a:t>t</a:t>
            </a:r>
            <a:endParaRPr lang="es-AR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s-AR" sz="3600" dirty="0" smtClean="0">
                <a:latin typeface="Arial" pitchFamily="34" charset="0"/>
                <a:cs typeface="Arial" pitchFamily="34" charset="0"/>
              </a:rPr>
              <a:t>Mitos de los </a:t>
            </a:r>
            <a:r>
              <a:rPr lang="es-AR" sz="3600" b="1" dirty="0" smtClean="0">
                <a:latin typeface="Arial" pitchFamily="34" charset="0"/>
                <a:cs typeface="Arial" pitchFamily="34" charset="0"/>
              </a:rPr>
              <a:t>Unit Tests</a:t>
            </a:r>
            <a:endParaRPr lang="es-A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6019800"/>
          </a:xfrm>
        </p:spPr>
        <p:txBody>
          <a:bodyPr>
            <a:noAutofit/>
          </a:bodyPr>
          <a:lstStyle/>
          <a:p>
            <a:r>
              <a:rPr lang="es-AR" sz="3600" dirty="0" smtClean="0">
                <a:latin typeface="Consolas" pitchFamily="49" charset="0"/>
                <a:cs typeface="Consolas" pitchFamily="49" charset="0"/>
              </a:rPr>
              <a:t>Tengo una clase que hereda de </a:t>
            </a:r>
            <a:r>
              <a:rPr lang="es-AR" sz="3600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TestCase</a:t>
            </a:r>
            <a:r>
              <a:rPr lang="es-AR" sz="36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3600" dirty="0" smtClean="0">
                <a:latin typeface="Consolas" pitchFamily="49" charset="0"/>
                <a:cs typeface="Consolas" pitchFamily="49" charset="0"/>
              </a:rPr>
              <a:t>entonces tengo Unit Test. </a:t>
            </a:r>
          </a:p>
          <a:p>
            <a:endParaRPr lang="es-AR" sz="3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AR" sz="3600" dirty="0" smtClean="0">
                <a:latin typeface="Consolas" pitchFamily="49" charset="0"/>
                <a:cs typeface="Consolas" pitchFamily="49" charset="0"/>
              </a:rPr>
              <a:t>No corro los Unit Test porque </a:t>
            </a:r>
            <a:r>
              <a:rPr lang="es-AR" sz="36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tardan mucho. </a:t>
            </a:r>
          </a:p>
          <a:p>
            <a:endParaRPr lang="es-AR" sz="3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AR" sz="3600" dirty="0" smtClean="0">
                <a:latin typeface="Consolas" pitchFamily="49" charset="0"/>
                <a:cs typeface="Consolas" pitchFamily="49" charset="0"/>
              </a:rPr>
              <a:t>Tardo el doble en desarrollar porque tengo que hacer los Test. </a:t>
            </a:r>
          </a:p>
          <a:p>
            <a:endParaRPr lang="es-AR" sz="3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s-AR" sz="3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295401"/>
            <a:ext cx="9143999" cy="5333999"/>
          </a:xfrm>
        </p:spPr>
        <p:txBody>
          <a:bodyPr>
            <a:noAutofit/>
          </a:bodyPr>
          <a:lstStyle/>
          <a:p>
            <a:r>
              <a:rPr lang="es-AR" sz="3600" dirty="0" smtClean="0">
                <a:latin typeface="Consolas" pitchFamily="49" charset="0"/>
                <a:cs typeface="Consolas" pitchFamily="49" charset="0"/>
              </a:rPr>
              <a:t>“Yo no escribo </a:t>
            </a:r>
            <a:r>
              <a:rPr lang="es-AR" sz="3600" dirty="0" err="1" smtClean="0">
                <a:latin typeface="Consolas" pitchFamily="49" charset="0"/>
                <a:cs typeface="Consolas" pitchFamily="49" charset="0"/>
              </a:rPr>
              <a:t>tests</a:t>
            </a:r>
            <a:r>
              <a:rPr lang="es-AR" sz="3600" dirty="0" smtClean="0">
                <a:latin typeface="Consolas" pitchFamily="49" charset="0"/>
                <a:cs typeface="Consolas" pitchFamily="49" charset="0"/>
              </a:rPr>
              <a:t> porque son para los </a:t>
            </a:r>
            <a:r>
              <a:rPr lang="es-AR" sz="3600" b="1" dirty="0" smtClean="0">
                <a:solidFill>
                  <a:schemeClr val="accent2"/>
                </a:solidFill>
              </a:rPr>
              <a:t>malos desarrolladores</a:t>
            </a:r>
            <a:r>
              <a:rPr lang="es-AR" sz="3600" dirty="0" smtClean="0">
                <a:solidFill>
                  <a:schemeClr val="tx2"/>
                </a:solidFill>
              </a:rPr>
              <a:t>”. </a:t>
            </a:r>
          </a:p>
          <a:p>
            <a:endParaRPr lang="es-AR" sz="3600" dirty="0" smtClean="0">
              <a:solidFill>
                <a:schemeClr val="tx2"/>
              </a:solidFill>
            </a:endParaRPr>
          </a:p>
          <a:p>
            <a:r>
              <a:rPr lang="es-AR" sz="3600" dirty="0" smtClean="0">
                <a:latin typeface="Consolas" pitchFamily="49" charset="0"/>
                <a:cs typeface="Consolas" pitchFamily="49" charset="0"/>
              </a:rPr>
              <a:t>“Cuanto mas </a:t>
            </a:r>
            <a:r>
              <a:rPr lang="es-AR" sz="3600" b="1" dirty="0" err="1" smtClean="0">
                <a:solidFill>
                  <a:schemeClr val="accent2"/>
                </a:solidFill>
              </a:rPr>
              <a:t>assertions</a:t>
            </a:r>
            <a:r>
              <a:rPr lang="es-AR" sz="3600" dirty="0" smtClean="0">
                <a:solidFill>
                  <a:schemeClr val="tx2"/>
                </a:solidFill>
              </a:rPr>
              <a:t> </a:t>
            </a:r>
            <a:r>
              <a:rPr lang="es-AR" sz="3600" dirty="0" smtClean="0">
                <a:latin typeface="Consolas" pitchFamily="49" charset="0"/>
                <a:cs typeface="Consolas" pitchFamily="49" charset="0"/>
              </a:rPr>
              <a:t>mejor es el test”. </a:t>
            </a:r>
          </a:p>
          <a:p>
            <a:endParaRPr lang="es-AR" sz="3600" dirty="0" smtClean="0">
              <a:solidFill>
                <a:schemeClr val="tx2"/>
              </a:solidFill>
            </a:endParaRPr>
          </a:p>
          <a:p>
            <a:r>
              <a:rPr lang="es-AR" sz="3600" dirty="0" smtClean="0">
                <a:latin typeface="Consolas" pitchFamily="49" charset="0"/>
                <a:cs typeface="Consolas" pitchFamily="49" charset="0"/>
              </a:rPr>
              <a:t>“Los Test </a:t>
            </a:r>
            <a:r>
              <a:rPr lang="es-AR" sz="3600" b="1" dirty="0" smtClean="0">
                <a:solidFill>
                  <a:schemeClr val="accent2"/>
                </a:solidFill>
              </a:rPr>
              <a:t>aumentan</a:t>
            </a:r>
            <a:r>
              <a:rPr lang="es-AR" sz="3600" dirty="0" smtClean="0">
                <a:solidFill>
                  <a:schemeClr val="tx2"/>
                </a:solidFill>
              </a:rPr>
              <a:t> </a:t>
            </a:r>
            <a:r>
              <a:rPr lang="es-AR" sz="3600" dirty="0" smtClean="0">
                <a:latin typeface="Consolas" pitchFamily="49" charset="0"/>
                <a:cs typeface="Consolas" pitchFamily="49" charset="0"/>
              </a:rPr>
              <a:t>el costo de </a:t>
            </a:r>
            <a:r>
              <a:rPr lang="es-AR" sz="3600" b="1" dirty="0" smtClean="0">
                <a:solidFill>
                  <a:schemeClr val="accent2"/>
                </a:solidFill>
              </a:rPr>
              <a:t>mantenimiento</a:t>
            </a:r>
            <a:r>
              <a:rPr lang="es-AR" sz="3600" dirty="0" smtClean="0">
                <a:latin typeface="Consolas" pitchFamily="49" charset="0"/>
                <a:cs typeface="Consolas" pitchFamily="49" charset="0"/>
              </a:rPr>
              <a:t>”.</a:t>
            </a:r>
          </a:p>
          <a:p>
            <a:endParaRPr lang="es-AR" sz="3600" dirty="0" smtClean="0">
              <a:solidFill>
                <a:schemeClr val="tx2"/>
              </a:solidFill>
            </a:endParaRPr>
          </a:p>
          <a:p>
            <a:endParaRPr lang="es-AR" sz="3600" dirty="0" smtClean="0">
              <a:solidFill>
                <a:schemeClr val="tx2"/>
              </a:solidFill>
            </a:endParaRPr>
          </a:p>
          <a:p>
            <a:endParaRPr lang="es-AR" sz="3600" dirty="0">
              <a:solidFill>
                <a:schemeClr val="tx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3600" dirty="0" smtClean="0">
                <a:latin typeface="Consolas" pitchFamily="49" charset="0"/>
                <a:cs typeface="Consolas" pitchFamily="49" charset="0"/>
              </a:rPr>
              <a:t>Mitos de los </a:t>
            </a:r>
            <a:r>
              <a:rPr lang="es-AR" sz="3600" dirty="0" err="1" smtClean="0">
                <a:latin typeface="Consolas" pitchFamily="49" charset="0"/>
                <a:cs typeface="Consolas" pitchFamily="49" charset="0"/>
              </a:rPr>
              <a:t>Unit</a:t>
            </a:r>
            <a:r>
              <a:rPr lang="es-AR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sz="3600" dirty="0" err="1" smtClean="0">
                <a:latin typeface="Consolas" pitchFamily="49" charset="0"/>
                <a:cs typeface="Consolas" pitchFamily="49" charset="0"/>
              </a:rPr>
              <a:t>Tests</a:t>
            </a:r>
            <a:endParaRPr lang="es-AR" sz="3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te Verificatio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494" y="855638"/>
            <a:ext cx="8832662" cy="5392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jemplojunit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57400"/>
            <a:ext cx="9144000" cy="2399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s-AR" sz="3600" dirty="0" smtClean="0">
                <a:latin typeface="Consolas" pitchFamily="49" charset="0"/>
                <a:cs typeface="Consolas" pitchFamily="49" charset="0"/>
              </a:rPr>
              <a:t>Propuestas para </a:t>
            </a:r>
            <a:r>
              <a:rPr lang="es-AR" sz="3600" dirty="0" err="1" smtClean="0">
                <a:latin typeface="Consolas" pitchFamily="49" charset="0"/>
                <a:cs typeface="Consolas" pitchFamily="49" charset="0"/>
              </a:rPr>
              <a:t>Naming</a:t>
            </a:r>
            <a:endParaRPr lang="es-AR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0292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s-AR" sz="2400" dirty="0" err="1" smtClean="0"/>
              <a:t>shouldXxxxxxxWhenYyyyy</a:t>
            </a:r>
            <a:endParaRPr lang="es-AR" sz="2400" dirty="0" smtClean="0"/>
          </a:p>
          <a:p>
            <a:pPr>
              <a:buNone/>
            </a:pPr>
            <a:r>
              <a:rPr lang="es-AR" sz="24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itShouldSetAccountToLoggedInWhen-PasswordMatches</a:t>
            </a:r>
            <a:endParaRPr lang="es-AR" sz="24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A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AR" sz="2400" dirty="0" err="1" smtClean="0"/>
              <a:t>testMethodName_escenario</a:t>
            </a:r>
            <a:endParaRPr lang="es-AR" sz="2400" dirty="0" smtClean="0"/>
          </a:p>
          <a:p>
            <a:pPr>
              <a:buNone/>
            </a:pPr>
            <a:r>
              <a:rPr lang="es-AR" sz="24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testLogIn_matchingPassword</a:t>
            </a:r>
            <a:endParaRPr lang="es-AR" sz="24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AR" sz="2400" dirty="0" smtClean="0"/>
          </a:p>
          <a:p>
            <a:pPr>
              <a:buFont typeface="Arial" pitchFamily="34" charset="0"/>
              <a:buChar char="•"/>
            </a:pPr>
            <a:r>
              <a:rPr lang="es-AR" sz="2400" dirty="0" err="1" smtClean="0"/>
              <a:t>methodName_escenario</a:t>
            </a:r>
            <a:endParaRPr lang="es-AR" sz="2400" dirty="0" smtClean="0"/>
          </a:p>
          <a:p>
            <a:pPr>
              <a:buNone/>
            </a:pPr>
            <a:r>
              <a:rPr lang="es-AR" sz="24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logIn_matchingPassword</a:t>
            </a:r>
            <a:endParaRPr lang="es-AR" sz="24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s-AR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AR" sz="2400" dirty="0" smtClean="0"/>
              <a:t>Escenario</a:t>
            </a:r>
          </a:p>
          <a:p>
            <a:pPr>
              <a:buNone/>
            </a:pPr>
            <a:r>
              <a:rPr lang="es-AR" sz="2400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matchingPasswordLogsYouIn</a:t>
            </a:r>
            <a:endParaRPr lang="es-AR" sz="24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4138"/>
            <a:ext cx="8448675" cy="2968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AR" sz="3600" b="1" dirty="0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Acoplamiento y Unit Testing</a:t>
            </a: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1618011"/>
            <a:ext cx="978691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Notifier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indent="457200" eaLnBrk="0" hangingPunct="0"/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20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mailSender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AppContext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.getMailSender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 smtClean="0"/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334" y="5232737"/>
            <a:ext cx="9124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/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Notifier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MailSender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mailSender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2000" dirty="0" smtClean="0"/>
          </a:p>
          <a:p>
            <a:pPr lvl="0" indent="457200" eaLnBrk="0" hangingPunct="0"/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20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mailSender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mailSender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2000" dirty="0" smtClean="0"/>
          </a:p>
          <a:p>
            <a:pPr lvl="0" indent="457200" eaLnBrk="0" hangingPunct="0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676400" y="619780"/>
            <a:ext cx="721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Consolas" pitchFamily="49" charset="0"/>
                <a:cs typeface="Consolas" pitchFamily="49" charset="0"/>
              </a:rPr>
              <a:t>¿Cual es mas simple de </a:t>
            </a:r>
            <a:r>
              <a:rPr lang="es-AR" sz="2800" b="1" dirty="0" smtClean="0">
                <a:latin typeface="Consolas" pitchFamily="49" charset="0"/>
                <a:cs typeface="Consolas" pitchFamily="49" charset="0"/>
              </a:rPr>
              <a:t>Testear</a:t>
            </a:r>
            <a:r>
              <a:rPr lang="es-AR" sz="2800" dirty="0" smtClean="0">
                <a:latin typeface="Consolas" pitchFamily="49" charset="0"/>
                <a:cs typeface="Consolas" pitchFamily="49" charset="0"/>
              </a:rPr>
              <a:t>?</a:t>
            </a:r>
            <a:endParaRPr lang="es-AR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2794337"/>
            <a:ext cx="978691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7200"/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Notifier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indent="457200" eaLnBrk="0" hangingPunct="0"/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20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mailSender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MailSender.getInstance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000" dirty="0" smtClean="0"/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3937337"/>
            <a:ext cx="978691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7200"/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Notifier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indent="457200" eaLnBrk="0" hangingPunct="0"/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2000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mailSender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EmailSender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000" dirty="0" smtClean="0"/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AR" sz="4000" dirty="0" err="1" smtClean="0">
                <a:latin typeface="Consolas" pitchFamily="49" charset="0"/>
                <a:cs typeface="Consolas" pitchFamily="49" charset="0"/>
              </a:rPr>
              <a:t>Seam</a:t>
            </a:r>
            <a:endParaRPr lang="es-AR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571612"/>
            <a:ext cx="857256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 smtClean="0">
                <a:latin typeface="Consolas" pitchFamily="49" charset="0"/>
                <a:cs typeface="Consolas" pitchFamily="49" charset="0"/>
              </a:rPr>
              <a:t>Es un </a:t>
            </a:r>
            <a:r>
              <a:rPr lang="es-AR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punto</a:t>
            </a:r>
            <a:r>
              <a:rPr lang="es-AR" sz="3200" dirty="0" smtClean="0">
                <a:latin typeface="Consolas" pitchFamily="49" charset="0"/>
                <a:cs typeface="Consolas" pitchFamily="49" charset="0"/>
              </a:rPr>
              <a:t> en el cual puedo alterar</a:t>
            </a:r>
            <a:r>
              <a:rPr lang="es-AR" sz="3200" b="1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3200" dirty="0" smtClean="0">
                <a:latin typeface="Consolas" pitchFamily="49" charset="0"/>
                <a:cs typeface="Consolas" pitchFamily="49" charset="0"/>
              </a:rPr>
              <a:t>el</a:t>
            </a:r>
            <a:r>
              <a:rPr lang="es-AR" sz="3200" b="1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AR" sz="3200" dirty="0" smtClean="0">
                <a:latin typeface="Consolas" pitchFamily="49" charset="0"/>
                <a:cs typeface="Consolas" pitchFamily="49" charset="0"/>
              </a:rPr>
              <a:t>comportamiento de un objeto, </a:t>
            </a:r>
            <a:r>
              <a:rPr lang="es-AR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sin editar código.</a:t>
            </a:r>
            <a:endParaRPr lang="es-AR" sz="3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143372" y="3929066"/>
            <a:ext cx="714380" cy="714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762000"/>
          </a:xfrm>
        </p:spPr>
        <p:txBody>
          <a:bodyPr/>
          <a:lstStyle/>
          <a:p>
            <a:r>
              <a:rPr lang="es-AR" sz="3600" dirty="0" err="1" smtClean="0">
                <a:latin typeface="Consolas" pitchFamily="49" charset="0"/>
                <a:cs typeface="Consolas" pitchFamily="49" charset="0"/>
              </a:rPr>
              <a:t>Mocks</a:t>
            </a:r>
            <a:r>
              <a:rPr lang="es-AR" sz="3600" dirty="0" smtClean="0">
                <a:latin typeface="Consolas" pitchFamily="49" charset="0"/>
                <a:cs typeface="Consolas" pitchFamily="49" charset="0"/>
              </a:rPr>
              <a:t> y </a:t>
            </a:r>
            <a:r>
              <a:rPr lang="es-AR" sz="3600" dirty="0" err="1" smtClean="0">
                <a:latin typeface="Consolas" pitchFamily="49" charset="0"/>
                <a:cs typeface="Consolas" pitchFamily="49" charset="0"/>
              </a:rPr>
              <a:t>Stubs</a:t>
            </a:r>
            <a:endParaRPr lang="es-AR" sz="3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 descr="mock-objec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1239116"/>
            <a:ext cx="7010400" cy="523788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366" y="2268521"/>
            <a:ext cx="7772400" cy="1470025"/>
          </a:xfrm>
        </p:spPr>
        <p:txBody>
          <a:bodyPr/>
          <a:lstStyle/>
          <a:p>
            <a:pPr algn="ctr"/>
            <a:r>
              <a:rPr lang="es-AR" sz="4000" dirty="0" smtClean="0"/>
              <a:t>Desarrollo de </a:t>
            </a:r>
            <a:r>
              <a:rPr lang="es-AR" sz="4000" dirty="0" smtClean="0"/>
              <a:t>aplicaciones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4000" dirty="0" err="1" smtClean="0">
                <a:latin typeface="Arial" pitchFamily="34" charset="0"/>
                <a:cs typeface="Arial" pitchFamily="34" charset="0"/>
              </a:rPr>
              <a:t>Testing</a:t>
            </a:r>
            <a:endParaRPr lang="en-US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0166" y="5786454"/>
            <a:ext cx="6400800" cy="757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Cristian López – Juan Pablo </a:t>
            </a:r>
            <a:r>
              <a:rPr kumimoji="0" lang="es-A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Delpino</a:t>
            </a:r>
            <a:endParaRPr kumimoji="0" lang="es-A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6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s-AR" sz="3600" dirty="0" err="1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Stubs</a:t>
            </a:r>
            <a:endParaRPr lang="es-AR" sz="36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Indirect Inpu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142984"/>
            <a:ext cx="8216464" cy="475606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28596" y="1066800"/>
            <a:ext cx="8449056" cy="228600"/>
          </a:xfrm>
        </p:spPr>
        <p:txBody>
          <a:bodyPr/>
          <a:lstStyle/>
          <a:p>
            <a:r>
              <a:rPr lang="es-AR" sz="2800" dirty="0" smtClean="0"/>
              <a:t>Inputs indirectos</a:t>
            </a:r>
            <a:endParaRPr lang="es-A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s-AR" sz="3600" dirty="0" smtClean="0">
                <a:latin typeface="Consolas" pitchFamily="49" charset="0"/>
                <a:cs typeface="Consolas" pitchFamily="49" charset="0"/>
              </a:rPr>
              <a:t>Ejemplo de </a:t>
            </a:r>
            <a:r>
              <a:rPr lang="es-AR" sz="3600" dirty="0" err="1" smtClean="0">
                <a:latin typeface="Consolas" pitchFamily="49" charset="0"/>
                <a:cs typeface="Consolas" pitchFamily="49" charset="0"/>
              </a:rPr>
              <a:t>Stubbing</a:t>
            </a:r>
            <a:endParaRPr lang="es-AR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128586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42844" y="1606766"/>
            <a:ext cx="1114429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testPersonIsAStub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Exception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Person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aPerson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Person.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aPerson.getName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thenReturn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diego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aPerson.getBirthday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thenThrow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RuntimeException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Exploto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assertEquals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diego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aPerson.getName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aPerson.getBirthday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"Should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thown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RuntimeException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RuntimeException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assertTrue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e.getMessage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().contains(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Exploto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s-AR" sz="3600" dirty="0" err="1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Mocks</a:t>
            </a:r>
            <a:endParaRPr lang="es-AR" sz="36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Indirect Output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8565" y="1285860"/>
            <a:ext cx="8178235" cy="473394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-76200" y="1968334"/>
            <a:ext cx="950131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testPersonPersister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Exception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Repository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repositoryMock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mock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Repository.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Person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aPerson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Person(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"Diego"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"Gomez"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Date());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PersonPersister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persister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PersonPersisterImpl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repositoryMock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persister.save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aPerson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verify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repositoryMock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atLeastOnce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()).persists(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aPerson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Ejemplo de </a:t>
            </a:r>
            <a:r>
              <a:rPr kumimoji="0" lang="es-AR" sz="3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Mocking</a:t>
            </a:r>
            <a:endParaRPr kumimoji="0" lang="es-A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066800"/>
          </a:xfrm>
        </p:spPr>
        <p:txBody>
          <a:bodyPr>
            <a:normAutofit/>
          </a:bodyPr>
          <a:lstStyle/>
          <a:p>
            <a:r>
              <a:rPr lang="es-AR" sz="3600" dirty="0" smtClean="0">
                <a:latin typeface="Consolas" pitchFamily="49" charset="0"/>
                <a:cs typeface="Consolas" pitchFamily="49" charset="0"/>
              </a:rPr>
              <a:t>Cobertura</a:t>
            </a:r>
            <a:endParaRPr lang="es-AR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3400" y="609600"/>
            <a:ext cx="8449056" cy="509606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s-AR" sz="3200" dirty="0" smtClean="0">
                <a:solidFill>
                  <a:schemeClr val="tx1"/>
                </a:solidFill>
                <a:latin typeface="Consolas" pitchFamily="49" charset="0"/>
                <a:ea typeface="+mj-ea"/>
                <a:cs typeface="Consolas" pitchFamily="49" charset="0"/>
              </a:rPr>
              <a:t>¿Como medimos?</a:t>
            </a:r>
            <a:endParaRPr lang="es-AR" sz="3200" dirty="0">
              <a:solidFill>
                <a:schemeClr val="tx1"/>
              </a:solidFill>
              <a:latin typeface="Consolas" pitchFamily="49" charset="0"/>
              <a:ea typeface="+mj-ea"/>
              <a:cs typeface="Consolas" pitchFamily="49" charset="0"/>
            </a:endParaRPr>
          </a:p>
        </p:txBody>
      </p:sp>
      <p:pic>
        <p:nvPicPr>
          <p:cNvPr id="11" name="Picture 10" descr="cobertura-met.bmp"/>
          <p:cNvPicPr>
            <a:picLocks noChangeAspect="1"/>
          </p:cNvPicPr>
          <p:nvPr/>
        </p:nvPicPr>
        <p:blipFill>
          <a:blip r:embed="rId3" cstate="print"/>
          <a:srcRect l="5833"/>
          <a:stretch>
            <a:fillRect/>
          </a:stretch>
        </p:blipFill>
        <p:spPr>
          <a:xfrm>
            <a:off x="0" y="2133600"/>
            <a:ext cx="9144000" cy="291443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Branch y Line Coverage</a:t>
            </a:r>
            <a:endParaRPr lang="es-A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" name="Content Placeholder 6" descr="cobertur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609600"/>
            <a:ext cx="9144000" cy="5345488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-1219200" y="457200"/>
            <a:ext cx="12192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lang="en-US" sz="2000" dirty="0">
                <a:solidFill>
                  <a:srgbClr val="64646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@Test</a:t>
            </a:r>
            <a:endParaRPr lang="en-US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birthayShouldPlus1Year() {</a:t>
            </a:r>
          </a:p>
          <a:p>
            <a:pPr lvl="4" eaLnBrk="0" hangingPunct="0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 </a:t>
            </a:r>
            <a:r>
              <a:rPr lang="en-US" sz="2000" u="sng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Person(</a:t>
            </a:r>
            <a:r>
              <a:rPr lang="en-US" sz="20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“NombreY“,“SurnameY“,20344023,</a:t>
            </a:r>
          </a:p>
          <a:p>
            <a:pPr lvl="4" eaLnBrk="0" hangingPunct="0"/>
            <a:r>
              <a:rPr lang="en-US" sz="20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				       25,29,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Type.</a:t>
            </a:r>
            <a:r>
              <a:rPr lang="en-US" sz="20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,22222332);</a:t>
            </a: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aPerson.birthay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lvl="1" eaLnBrk="0" hangingPunct="0"/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	  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assertEquals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30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aPerson.getAge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2000" dirty="0" smtClean="0">
              <a:solidFill>
                <a:srgbClr val="3F7F5F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/>
            <a:r>
              <a:rPr lang="es-MX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  ………</a:t>
            </a:r>
          </a:p>
          <a:p>
            <a:pPr eaLnBrk="0" hangingPunct="0"/>
            <a:r>
              <a:rPr lang="es-MX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 ………</a:t>
            </a:r>
          </a:p>
          <a:p>
            <a:pPr eaLnBrk="0" hangingPunct="0"/>
            <a:endParaRPr lang="es-MX" sz="20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lang="en-US" sz="2000" dirty="0" smtClean="0">
                <a:solidFill>
                  <a:srgbClr val="64646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@Test</a:t>
            </a:r>
            <a:endParaRPr lang="en-US" sz="20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public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birthayShoudPlus1Year() {</a:t>
            </a:r>
          </a:p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Person </a:t>
            </a:r>
            <a:r>
              <a:rPr lang="en-US" sz="2000" u="sng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Person(</a:t>
            </a:r>
            <a:r>
              <a:rPr lang="en-US" sz="20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"NameY“,“SurnameY“,20344023,</a:t>
            </a:r>
          </a:p>
          <a:p>
            <a:pPr eaLnBrk="0" hangingPunct="0"/>
            <a:r>
              <a:rPr lang="en-US" sz="20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		       25,30,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Type.</a:t>
            </a:r>
            <a:r>
              <a:rPr lang="en-US" sz="2000" i="1" dirty="0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,222222);</a:t>
            </a:r>
            <a:endParaRPr lang="en-US" sz="2000" dirty="0" smtClean="0"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aPerson.changeDoc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(100);</a:t>
            </a:r>
          </a:p>
          <a:p>
            <a:pPr lvl="1" eaLnBrk="0" hangingPunct="0"/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assertEquals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Type.</a:t>
            </a:r>
            <a:r>
              <a:rPr lang="en-US" sz="20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aPerson.getDocumentType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2000" dirty="0" smtClean="0">
              <a:solidFill>
                <a:srgbClr val="3F7F5F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}</a:t>
            </a:r>
          </a:p>
          <a:p>
            <a:pPr lvl="4" eaLnBrk="0" hangingPunct="0"/>
            <a:r>
              <a:rPr lang="es-MX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………</a:t>
            </a:r>
          </a:p>
          <a:p>
            <a:pPr lvl="4" eaLnBrk="0" hangingPunct="0"/>
            <a:r>
              <a:rPr lang="es-MX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………</a:t>
            </a:r>
            <a:endParaRPr lang="en-US" sz="2000" dirty="0" smtClean="0">
              <a:ea typeface="Calibri" pitchFamily="34" charset="0"/>
              <a:cs typeface="Courier New" pitchFamily="49" charset="0"/>
            </a:endParaRPr>
          </a:p>
          <a:p>
            <a:pPr eaLnBrk="0" hangingPunct="0"/>
            <a:endParaRPr lang="en-US" sz="2000" dirty="0">
              <a:ea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-1219200" y="764976"/>
            <a:ext cx="12192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lang="en-US" sz="2000" dirty="0">
                <a:solidFill>
                  <a:srgbClr val="64646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@Test</a:t>
            </a:r>
            <a:endParaRPr lang="en-US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public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birthayShouldPlus1Year() {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Person 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</a:t>
            </a: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anyPerson</a:t>
            </a: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setAge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(29);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				       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aPerson.birthay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lvl="1" eaLnBrk="0" hangingPunct="0"/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assertEquals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30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aPerson.getAge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2000" dirty="0" smtClean="0">
              <a:solidFill>
                <a:srgbClr val="3F7F5F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/>
            <a:r>
              <a:rPr lang="es-MX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  ………</a:t>
            </a:r>
          </a:p>
          <a:p>
            <a:pPr eaLnBrk="0" hangingPunct="0"/>
            <a:r>
              <a:rPr lang="es-MX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 ………</a:t>
            </a:r>
          </a:p>
          <a:p>
            <a:pPr eaLnBrk="0" hangingPunct="0"/>
            <a:endParaRPr lang="es-MX" sz="20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lang="en-US" sz="2000" dirty="0" smtClean="0">
                <a:solidFill>
                  <a:srgbClr val="64646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@Test</a:t>
            </a:r>
            <a:endParaRPr lang="en-US" sz="20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public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birthayShoudPlus1Year() {</a:t>
            </a:r>
          </a:p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Person 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</a:t>
            </a: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0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anyPerson</a:t>
            </a:r>
            <a:r>
              <a:rPr lang="en-US" sz="20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setDoc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(5);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2000" dirty="0" smtClean="0"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aPerson.changeDoc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(100);</a:t>
            </a:r>
          </a:p>
          <a:p>
            <a:pPr lvl="1" eaLnBrk="0" hangingPunct="0"/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assertEquals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Type.</a:t>
            </a:r>
            <a:r>
              <a:rPr lang="en-US" sz="20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aPerson.getDocumentType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lang="en-US" sz="2000" dirty="0" smtClean="0">
              <a:solidFill>
                <a:srgbClr val="3F7F5F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}</a:t>
            </a:r>
          </a:p>
          <a:p>
            <a:pPr lvl="4" eaLnBrk="0" hangingPunct="0"/>
            <a:r>
              <a:rPr lang="es-MX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………</a:t>
            </a:r>
          </a:p>
          <a:p>
            <a:pPr lvl="4" eaLnBrk="0" hangingPunct="0"/>
            <a:r>
              <a:rPr lang="es-MX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………</a:t>
            </a:r>
            <a:endParaRPr lang="en-US" sz="2000" dirty="0" smtClean="0">
              <a:ea typeface="Calibri" pitchFamily="34" charset="0"/>
              <a:cs typeface="Courier New" pitchFamily="49" charset="0"/>
            </a:endParaRPr>
          </a:p>
          <a:p>
            <a:pPr eaLnBrk="0" hangingPunct="0"/>
            <a:endParaRPr lang="en-US" sz="2000" dirty="0"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53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090530031339!Factory_Method_UML_class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080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Factory</a:t>
            </a:r>
            <a:endParaRPr kumimoji="0" lang="es-A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ChangeArrowheads="1"/>
          </p:cNvSpPr>
          <p:nvPr/>
        </p:nvSpPr>
        <p:spPr bwMode="auto">
          <a:xfrm>
            <a:off x="-2938" y="41493"/>
            <a:ext cx="9959778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PersonFactory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sz="24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lang="en-US" sz="24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Person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anyPerson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  <a:endParaRPr lang="en-US" sz="24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Person(</a:t>
            </a:r>
            <a:r>
              <a:rPr lang="en-US" sz="2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nameX"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lang="en-US" sz="2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"surNameX</a:t>
            </a:r>
            <a:r>
              <a:rPr lang="en-US" sz="2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endParaRPr lang="en-US" sz="24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Document(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Document.Type.</a:t>
            </a:r>
            <a:r>
              <a:rPr lang="en-US" sz="2400" i="1" dirty="0" err="1" smtClean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Document.Number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(0303456)));</a:t>
            </a:r>
            <a:endParaRPr lang="en-US" sz="24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</a:p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lang="en-US" sz="24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Person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createWithSurNameAndDocument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name,Document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document){</a:t>
            </a:r>
            <a:endParaRPr lang="en-US" sz="24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name,</a:t>
            </a:r>
            <a:r>
              <a:rPr lang="en-US" sz="2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"surNameY</a:t>
            </a:r>
            <a:r>
              <a:rPr lang="en-US" sz="2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document);</a:t>
            </a:r>
            <a:endParaRPr lang="en-US" sz="24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endParaRPr lang="en-US" sz="24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Person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createWithNameAndDocument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    String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surName,Document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document){</a:t>
            </a:r>
            <a:endParaRPr lang="en-US" sz="24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nameX"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,surName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document);</a:t>
            </a:r>
            <a:endParaRPr lang="en-US" sz="24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endParaRPr lang="es-AR" sz="2400" dirty="0">
              <a:ea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622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¿</a:t>
            </a:r>
            <a:r>
              <a:rPr lang="es-AR" sz="7200" dirty="0" err="1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testing</a:t>
            </a:r>
            <a:r>
              <a:rPr lang="en-US" sz="72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?</a:t>
            </a:r>
            <a:endParaRPr lang="es-AR" sz="72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-1066800" y="67806"/>
            <a:ext cx="112776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lang="en-US" sz="2000" dirty="0">
                <a:solidFill>
                  <a:srgbClr val="64646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@Test</a:t>
            </a:r>
            <a:endParaRPr lang="en-US" sz="20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testMethodXXXX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Exception {</a:t>
            </a:r>
            <a:endParaRPr lang="en-US" sz="20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    </a:t>
            </a:r>
            <a:r>
              <a:rPr lang="en-US" sz="20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//any person is the same</a:t>
            </a:r>
            <a:endParaRPr lang="en-US" sz="20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   Person </a:t>
            </a:r>
            <a:r>
              <a:rPr lang="en-US" sz="2000" u="sng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PersonFactory.</a:t>
            </a:r>
            <a:r>
              <a:rPr lang="en-US" sz="20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anyPerson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20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   </a:t>
            </a:r>
            <a:r>
              <a:rPr lang="en-US" sz="20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...</a:t>
            </a:r>
            <a:endParaRPr lang="en-US" sz="20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}</a:t>
            </a:r>
          </a:p>
          <a:p>
            <a:pPr eaLnBrk="0" hangingPunct="0"/>
            <a:endParaRPr lang="en-US" sz="20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lang="en-US" sz="2000" dirty="0">
                <a:solidFill>
                  <a:srgbClr val="64646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@Test</a:t>
            </a:r>
            <a:endParaRPr lang="en-US" sz="20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testMethodXXXX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Exception {</a:t>
            </a:r>
            <a:endParaRPr lang="en-US" sz="20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Person </a:t>
            </a:r>
            <a:r>
              <a:rPr lang="en-US" sz="2000" u="sng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PersonFactory.</a:t>
            </a:r>
            <a:r>
              <a:rPr lang="en-US" sz="20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createWithNameAndSurName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nameXXXX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surnameXXX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	           </a:t>
            </a:r>
            <a:r>
              <a:rPr lang="en-US" sz="20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…</a:t>
            </a:r>
          </a:p>
          <a:p>
            <a:pPr eaLnBrk="0" hangingPunct="0"/>
            <a:r>
              <a:rPr lang="en-US" sz="20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20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endParaRPr lang="en-US" sz="20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lang="en-US" sz="2000" dirty="0">
                <a:solidFill>
                  <a:srgbClr val="646464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@Test</a:t>
            </a:r>
            <a:endParaRPr lang="en-US" sz="20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lang="en-US" sz="2000" b="1" dirty="0" smtClean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testMethodXXXX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r>
              <a:rPr lang="en-US" sz="2000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Exception {</a:t>
            </a:r>
            <a:endParaRPr lang="en-US" sz="20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   Person </a:t>
            </a:r>
            <a:r>
              <a:rPr lang="en-US" sz="2000" u="sng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lang="en-US" sz="20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PersonFactory.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createWithNameAndNumberAndType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eaLnBrk="0" hangingPunct="0"/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en-US" sz="20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"</a:t>
            </a:r>
            <a:r>
              <a:rPr lang="en-US" sz="2000" dirty="0" err="1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nameY</a:t>
            </a:r>
            <a:r>
              <a:rPr lang="en-US" sz="20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Type.</a:t>
            </a:r>
            <a:r>
              <a:rPr lang="en-US" sz="2000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222222);</a:t>
            </a:r>
            <a:endParaRPr lang="en-US" sz="20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   </a:t>
            </a:r>
            <a:r>
              <a:rPr lang="en-US" sz="2000" dirty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...</a:t>
            </a:r>
            <a:endParaRPr lang="en-US" sz="2000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}</a:t>
            </a:r>
            <a:endParaRPr lang="en-US" sz="2000" dirty="0">
              <a:ea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ilderPatternUML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200" y="990600"/>
            <a:ext cx="10352992" cy="472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33400" y="2362200"/>
            <a:ext cx="36576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Builder</a:t>
            </a:r>
            <a:endParaRPr kumimoji="0" lang="es-A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250825" y="109022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/>
            <a:endParaRPr lang="es-AR" sz="2000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indent="457200"/>
            <a:endParaRPr lang="en-US" sz="2000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indent="457200"/>
            <a:endParaRPr lang="en-US" sz="2000" b="1" dirty="0">
              <a:solidFill>
                <a:srgbClr val="7F0055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indent="457200" eaLnBrk="0" hangingPunct="0"/>
            <a:endParaRPr lang="en-US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indent="457200" eaLnBrk="0" hangingPunct="0"/>
            <a:endParaRPr lang="en-US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indent="457200" eaLnBrk="0" hangingPunct="0"/>
            <a:endParaRPr lang="en-US" sz="2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indent="457200" eaLnBrk="0" hangingPunct="0"/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400" i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en-US" sz="2400" dirty="0">
              <a:ea typeface="Calibri" pitchFamily="34" charset="0"/>
              <a:cs typeface="Courier New" pitchFamily="49" charset="0"/>
            </a:endParaRPr>
          </a:p>
          <a:p>
            <a:pPr indent="457200" eaLnBrk="0" hangingPunct="0"/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 .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withName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“Peter"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2400" dirty="0">
              <a:ea typeface="Calibri" pitchFamily="34" charset="0"/>
              <a:cs typeface="Courier New" pitchFamily="49" charset="0"/>
            </a:endParaRPr>
          </a:p>
          <a:p>
            <a:pPr indent="457200" eaLnBrk="0" hangingPunct="0"/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 .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build</a:t>
            </a:r>
            <a:r>
              <a:rPr lang="en-US" sz="240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indent="457200" eaLnBrk="0" hangingPunct="0"/>
            <a:endParaRPr lang="en-US" sz="24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indent="457200" eaLnBrk="0" hangingPunct="0"/>
            <a:endParaRPr lang="en-US" sz="24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indent="457200" eaLnBrk="0" hangingPunct="0"/>
            <a:endParaRPr lang="es-AR" sz="2000" dirty="0" smtClean="0">
              <a:ea typeface="Calibri" pitchFamily="34" charset="0"/>
              <a:cs typeface="Courier New" pitchFamily="49" charset="0"/>
            </a:endParaRPr>
          </a:p>
          <a:p>
            <a:pPr indent="457200" eaLnBrk="0" hangingPunct="0"/>
            <a:endParaRPr lang="en-US" sz="2000" dirty="0" smtClean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indent="457200" eaLnBrk="0" hangingPunct="0"/>
            <a:endParaRPr lang="es-AR" sz="2000" dirty="0">
              <a:ea typeface="Calibri" pitchFamily="34" charset="0"/>
              <a:cs typeface="Courier New" pitchFamily="49" charset="0"/>
            </a:endParaRPr>
          </a:p>
          <a:p>
            <a:pPr indent="457200" eaLnBrk="0" hangingPunct="0"/>
            <a:endParaRPr lang="en-US" sz="2400" dirty="0">
              <a:ea typeface="Calibri" pitchFamily="34" charset="0"/>
              <a:cs typeface="Courier New" pitchFamily="49" charset="0"/>
            </a:endParaRPr>
          </a:p>
          <a:p>
            <a:pPr indent="457200" eaLnBrk="0" hangingPunct="0"/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4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aPersonBuider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build();</a:t>
            </a:r>
            <a:endParaRPr lang="en-US" sz="2400" dirty="0">
              <a:ea typeface="Calibri" pitchFamily="34" charset="0"/>
              <a:cs typeface="Courier New" pitchFamily="49" charset="0"/>
            </a:endParaRPr>
          </a:p>
          <a:p>
            <a:pPr indent="457200" eaLnBrk="0" hangingPunct="0"/>
            <a:endParaRPr lang="en-US" sz="2000" dirty="0">
              <a:solidFill>
                <a:srgbClr val="00000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indent="457200"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	</a:t>
            </a:r>
            <a:endParaRPr lang="en-US" sz="20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3490" name="TextBox 3"/>
          <p:cNvSpPr txBox="1">
            <a:spLocks noChangeArrowheads="1"/>
          </p:cNvSpPr>
          <p:nvPr/>
        </p:nvSpPr>
        <p:spPr bwMode="auto">
          <a:xfrm>
            <a:off x="327025" y="1147763"/>
            <a:ext cx="80375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3038" indent="-173038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AR" sz="2800" dirty="0">
                <a:latin typeface="HelveticaNeueLT Std"/>
              </a:rPr>
              <a:t> </a:t>
            </a:r>
            <a:r>
              <a:rPr lang="es-AR" sz="2800" dirty="0" smtClean="0">
                <a:latin typeface="HelveticaNeueLT Std"/>
              </a:rPr>
              <a:t> Con un nombre en particular, el resto x default.</a:t>
            </a:r>
            <a:endParaRPr lang="es-AR" sz="2400" dirty="0">
              <a:latin typeface="HelveticaNeueLT Std"/>
            </a:endParaRPr>
          </a:p>
        </p:txBody>
      </p:sp>
      <p:sp>
        <p:nvSpPr>
          <p:cNvPr id="63491" name="TextBox 4"/>
          <p:cNvSpPr txBox="1">
            <a:spLocks noChangeArrowheads="1"/>
          </p:cNvSpPr>
          <p:nvPr/>
        </p:nvSpPr>
        <p:spPr bwMode="auto">
          <a:xfrm>
            <a:off x="558800" y="3820180"/>
            <a:ext cx="27916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3038" indent="-173038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AR" sz="2800" dirty="0" smtClean="0">
                <a:latin typeface="HelveticaNeueLT Std"/>
              </a:rPr>
              <a:t> Todo x default.</a:t>
            </a:r>
            <a:endParaRPr lang="es-AR" sz="2800" dirty="0">
              <a:latin typeface="HelveticaNeue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-533400" y="1982212"/>
            <a:ext cx="1022508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eaLnBrk="0" hangingPunct="0"/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400" i="1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</a:t>
            </a:r>
            <a:r>
              <a:rPr lang="en-US" sz="2400" i="1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en-US" sz="2400" dirty="0">
              <a:ea typeface="Calibri" pitchFamily="34" charset="0"/>
              <a:cs typeface="Courier New" pitchFamily="49" charset="0"/>
            </a:endParaRPr>
          </a:p>
          <a:p>
            <a:pPr indent="457200" eaLnBrk="0" hangingPunct="0"/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.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withName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Peter "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2400" dirty="0">
              <a:ea typeface="Calibri" pitchFamily="34" charset="0"/>
              <a:cs typeface="Courier New" pitchFamily="49" charset="0"/>
            </a:endParaRPr>
          </a:p>
          <a:p>
            <a:pPr indent="457200" eaLnBrk="0" hangingPunct="0"/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.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withSurname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“Pan"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  					.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with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aDocument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		.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withType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Document.Type.A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</a:p>
          <a:p>
            <a:pPr indent="457200" eaLnBrk="0" hangingPunct="0"/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	.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withNumber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Number.from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(20)</a:t>
            </a:r>
          </a:p>
          <a:p>
            <a:pPr indent="457200" eaLnBrk="0" hangingPunct="0"/>
            <a:r>
              <a:rPr lang="es-AR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	.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build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</a:p>
          <a:p>
            <a:pPr indent="457200" eaLnBrk="0" hangingPunct="0"/>
            <a:r>
              <a:rPr lang="es-AR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 .</a:t>
            </a:r>
            <a:r>
              <a:rPr lang="es-AR" sz="2400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build</a:t>
            </a:r>
            <a:r>
              <a:rPr lang="es-AR" sz="2400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</p:txBody>
      </p:sp>
      <p:sp>
        <p:nvSpPr>
          <p:cNvPr id="64514" name="TextBox 3"/>
          <p:cNvSpPr txBox="1">
            <a:spLocks noChangeArrowheads="1"/>
          </p:cNvSpPr>
          <p:nvPr/>
        </p:nvSpPr>
        <p:spPr bwMode="auto">
          <a:xfrm>
            <a:off x="250825" y="1177925"/>
            <a:ext cx="55753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3038" indent="-173038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s-AR" sz="2800">
                <a:latin typeface="HelveticaNeueLT Std"/>
              </a:rPr>
              <a:t> A person with  very specific data</a:t>
            </a:r>
            <a:endParaRPr lang="es-AR" sz="2400">
              <a:latin typeface="HelveticaNeue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152400" y="-76200"/>
            <a:ext cx="9505950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PersonBuilder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PersonBuilder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aPerson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PersonBuilder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"no name"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surname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"no surname"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Document </a:t>
            </a:r>
            <a:r>
              <a:rPr lang="en-US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document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Document(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Document.Type.</a:t>
            </a:r>
            <a:r>
              <a:rPr lang="en-US" i="1" dirty="0" err="1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							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Document.Number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(1));</a:t>
            </a:r>
          </a:p>
          <a:p>
            <a:pPr eaLnBrk="0" hangingPunct="0"/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Person build() {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Person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Person(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surname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document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person;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PersonBuilder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withName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PersonBuilder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withSurname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aSurname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surname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aSurname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PersonBuilder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with(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Document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aDocument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rgbClr val="000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document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aDocument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dirty="0"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dirty="0">
              <a:ea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9167842" cy="5472130"/>
          </a:xfrm>
        </p:spPr>
        <p:txBody>
          <a:bodyPr>
            <a:noAutofit/>
          </a:bodyPr>
          <a:lstStyle/>
          <a:p>
            <a:pPr marL="0">
              <a:buNone/>
            </a:pPr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-  Una </a:t>
            </a:r>
            <a:r>
              <a:rPr lang="es-AR" sz="4400" dirty="0" err="1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assertion</a:t>
            </a:r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conceptual  por test. (semántica)</a:t>
            </a:r>
          </a:p>
          <a:p>
            <a:pPr marL="0">
              <a:buNone/>
            </a:pPr>
            <a:endParaRPr lang="es-AR" sz="4400" dirty="0" smtClean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  <a:p>
            <a:pPr marL="0">
              <a:buNone/>
            </a:pPr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- No ser estrictos con   </a:t>
            </a:r>
            <a:r>
              <a:rPr lang="es-AR" sz="4400" dirty="0" err="1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naming</a:t>
            </a:r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4400" dirty="0" err="1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conventions</a:t>
            </a:r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de código (</a:t>
            </a:r>
            <a:r>
              <a:rPr lang="es-AR" sz="4400" dirty="0" err="1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checkstyle</a:t>
            </a:r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, PMD, </a:t>
            </a:r>
            <a:r>
              <a:rPr lang="es-AR" sz="4400" dirty="0" err="1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fxCop</a:t>
            </a:r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marL="0">
              <a:buNone/>
            </a:pPr>
            <a:endParaRPr lang="es-AR" sz="4400" dirty="0" smtClean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endParaRPr lang="es-AR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IMAGEN-TIP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4866329"/>
            <a:ext cx="1971952" cy="199167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9167842" cy="5472130"/>
          </a:xfrm>
        </p:spPr>
        <p:txBody>
          <a:bodyPr>
            <a:noAutofit/>
          </a:bodyPr>
          <a:lstStyle/>
          <a:p>
            <a:pPr marL="0">
              <a:buNone/>
            </a:pPr>
            <a:endParaRPr lang="es-AR" sz="4400" dirty="0" smtClean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  <a:p>
            <a:pPr marL="0">
              <a:buNone/>
            </a:pPr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- Ser explicito. (</a:t>
            </a:r>
            <a:r>
              <a:rPr lang="es-AR" sz="4400" dirty="0" err="1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dummy</a:t>
            </a:r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4400" dirty="0" err="1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objects</a:t>
            </a:r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marL="0">
              <a:buNone/>
            </a:pPr>
            <a:endParaRPr lang="es-AR" sz="4400" dirty="0" smtClean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  <a:p>
            <a:pPr marL="0">
              <a:buNone/>
            </a:pPr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- </a:t>
            </a:r>
            <a:r>
              <a:rPr lang="es-AR" sz="4400" dirty="0" err="1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Autocontenidos</a:t>
            </a:r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= NO al </a:t>
            </a:r>
            <a:r>
              <a:rPr lang="es-AR" sz="4400" dirty="0" err="1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Setup</a:t>
            </a:r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fuera del test y NO al </a:t>
            </a:r>
            <a:r>
              <a:rPr lang="es-AR" sz="4400" dirty="0" err="1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teardown</a:t>
            </a:r>
            <a:endParaRPr lang="es-AR" sz="4400" dirty="0" smtClean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endParaRPr lang="es-AR" sz="4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AR" sz="4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AR" sz="4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AR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IMAGEN-TIP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4866329"/>
            <a:ext cx="1971952" cy="199167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9167842" cy="5943600"/>
          </a:xfrm>
        </p:spPr>
        <p:txBody>
          <a:bodyPr>
            <a:noAutofit/>
          </a:bodyPr>
          <a:lstStyle/>
          <a:p>
            <a:pPr marL="0"/>
            <a:r>
              <a:rPr lang="es-AR" sz="4400" dirty="0" err="1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Factory</a:t>
            </a:r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.</a:t>
            </a:r>
            <a:r>
              <a:rPr lang="es-AR" sz="4400" dirty="0" err="1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Buildes</a:t>
            </a:r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y </a:t>
            </a:r>
            <a:r>
              <a:rPr lang="es-AR" sz="4400" dirty="0" err="1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Helpers</a:t>
            </a:r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(DSL)</a:t>
            </a:r>
          </a:p>
          <a:p>
            <a:pPr marL="0">
              <a:buNone/>
            </a:pPr>
            <a:endParaRPr lang="es-AR" sz="4400" dirty="0" smtClean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  <a:p>
            <a:pPr marL="0"/>
            <a:r>
              <a:rPr lang="es-AR" sz="4400" dirty="0" err="1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Custom</a:t>
            </a:r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AR" sz="4400" dirty="0" err="1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assertions</a:t>
            </a:r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. (DSL)</a:t>
            </a:r>
          </a:p>
          <a:p>
            <a:pPr marL="0">
              <a:buNone/>
            </a:pPr>
            <a:endParaRPr lang="es-AR" sz="4400" dirty="0" smtClean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  <a:p>
            <a:pPr marL="0"/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Constantes.</a:t>
            </a:r>
          </a:p>
          <a:p>
            <a:endParaRPr lang="es-AR" sz="4400" dirty="0" smtClean="0">
              <a:latin typeface="Arial" pitchFamily="34" charset="0"/>
              <a:cs typeface="Arial" pitchFamily="34" charset="0"/>
            </a:endParaRPr>
          </a:p>
          <a:p>
            <a:endParaRPr lang="es-AR" sz="4400" dirty="0" smtClean="0">
              <a:latin typeface="Arial" pitchFamily="34" charset="0"/>
              <a:cs typeface="Arial" pitchFamily="34" charset="0"/>
            </a:endParaRPr>
          </a:p>
          <a:p>
            <a:endParaRPr lang="es-AR" sz="4400" dirty="0" smtClean="0">
              <a:latin typeface="Arial" pitchFamily="34" charset="0"/>
              <a:cs typeface="Arial" pitchFamily="34" charset="0"/>
            </a:endParaRPr>
          </a:p>
          <a:p>
            <a:endParaRPr lang="es-AR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IMAGEN-TIP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3810000"/>
            <a:ext cx="2519881" cy="25450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9167842" cy="5943600"/>
          </a:xfrm>
        </p:spPr>
        <p:txBody>
          <a:bodyPr>
            <a:noAutofit/>
          </a:bodyPr>
          <a:lstStyle/>
          <a:p>
            <a:pPr marL="0"/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Nombres de test auto-explicativos.</a:t>
            </a:r>
          </a:p>
          <a:p>
            <a:pPr marL="0">
              <a:buNone/>
            </a:pPr>
            <a:endParaRPr lang="es-AR" sz="4400" dirty="0" smtClean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  <a:p>
            <a:pPr marL="0"/>
            <a:r>
              <a:rPr lang="es-AR" sz="44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Separación de test en categorías para trabajar de manera ágil.</a:t>
            </a:r>
          </a:p>
          <a:p>
            <a:endParaRPr lang="es-AR" dirty="0" smtClean="0">
              <a:latin typeface="Arial" pitchFamily="34" charset="0"/>
              <a:cs typeface="Arial" pitchFamily="34" charset="0"/>
            </a:endParaRPr>
          </a:p>
          <a:p>
            <a:endParaRPr lang="es-AR" dirty="0" smtClean="0">
              <a:latin typeface="Arial" pitchFamily="34" charset="0"/>
              <a:cs typeface="Arial" pitchFamily="34" charset="0"/>
            </a:endParaRPr>
          </a:p>
          <a:p>
            <a:endParaRPr lang="es-AR" dirty="0" smtClean="0">
              <a:latin typeface="Arial" pitchFamily="34" charset="0"/>
              <a:cs typeface="Arial" pitchFamily="34" charset="0"/>
            </a:endParaRPr>
          </a:p>
          <a:p>
            <a:endParaRPr lang="es-A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IMAGEN-TIP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4236720"/>
            <a:ext cx="2519881" cy="25450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Código para ver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800" dirty="0" smtClean="0"/>
              <a:t>Ejemplos de </a:t>
            </a:r>
            <a:r>
              <a:rPr lang="es-MX" sz="2800" dirty="0" err="1" smtClean="0"/>
              <a:t>testing</a:t>
            </a:r>
            <a:r>
              <a:rPr lang="es-MX" sz="2800" dirty="0" smtClean="0"/>
              <a:t> de unidad </a:t>
            </a:r>
            <a:r>
              <a:rPr lang="en-US" sz="2800" dirty="0" smtClean="0">
                <a:hlinkClick r:id="rId2"/>
              </a:rPr>
              <a:t>https://unq-devapp.googlecode.com/svn/trunk/src/unittesting/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s-MX" sz="2800" dirty="0" smtClean="0"/>
              <a:t>Ejemplos de </a:t>
            </a:r>
            <a:r>
              <a:rPr lang="es-MX" sz="2800" dirty="0" err="1" smtClean="0"/>
              <a:t>Mockito</a:t>
            </a:r>
            <a:r>
              <a:rPr lang="es-MX" sz="2800" dirty="0" smtClean="0"/>
              <a:t> </a:t>
            </a:r>
            <a:r>
              <a:rPr lang="en-US" sz="2800" dirty="0" smtClean="0">
                <a:hlinkClick r:id="rId3"/>
              </a:rPr>
              <a:t>https://unq-devapp.googlecode.com/svn/trunk/src/mocking-examples/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s-MX" sz="2800" dirty="0" err="1" smtClean="0"/>
              <a:t>Refactoring</a:t>
            </a:r>
            <a:r>
              <a:rPr lang="es-MX" sz="2800" dirty="0" smtClean="0"/>
              <a:t> de un test   </a:t>
            </a:r>
            <a:r>
              <a:rPr lang="en-US" sz="2800" dirty="0" smtClean="0">
                <a:hlinkClick r:id="rId3"/>
              </a:rPr>
              <a:t>https://unq-devapp.googlecode.com/svn/trunk/src/mocking-examples/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228600" y="228600"/>
          <a:ext cx="87630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91000" y="1916668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sistema</a:t>
            </a:r>
            <a:endParaRPr lang="es-AR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4126468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Componentes</a:t>
            </a:r>
            <a:endParaRPr lang="es-AR" dirty="0"/>
          </a:p>
        </p:txBody>
      </p:sp>
      <p:sp>
        <p:nvSpPr>
          <p:cNvPr id="6" name="TextBox 5"/>
          <p:cNvSpPr txBox="1"/>
          <p:nvPr/>
        </p:nvSpPr>
        <p:spPr>
          <a:xfrm>
            <a:off x="4244267" y="626006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Unidad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838200"/>
          </a:xfrm>
        </p:spPr>
        <p:txBody>
          <a:bodyPr>
            <a:noAutofit/>
          </a:bodyPr>
          <a:lstStyle/>
          <a:p>
            <a:pPr algn="l"/>
            <a:r>
              <a:rPr lang="es-AR" sz="4800" dirty="0" smtClean="0">
                <a:latin typeface="Arial" pitchFamily="34" charset="0"/>
                <a:cs typeface="Arial" pitchFamily="34" charset="0"/>
              </a:rPr>
              <a:t>Tests de </a:t>
            </a:r>
            <a:r>
              <a:rPr lang="es-A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Arquitectura/Diseño</a:t>
            </a:r>
            <a:endParaRPr lang="es-AR" sz="4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Puente r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9755"/>
            <a:ext cx="9144000" cy="6100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2514600"/>
            <a:ext cx="9144000" cy="1447800"/>
          </a:xfrm>
        </p:spPr>
        <p:txBody>
          <a:bodyPr>
            <a:noAutofit/>
          </a:bodyPr>
          <a:lstStyle/>
          <a:p>
            <a:r>
              <a:rPr lang="es-AR" sz="3800" dirty="0" smtClean="0">
                <a:latin typeface="Arial" pitchFamily="34" charset="0"/>
                <a:cs typeface="Arial" pitchFamily="34" charset="0"/>
              </a:rPr>
              <a:t>Test de todos los </a:t>
            </a:r>
            <a:r>
              <a:rPr lang="es-AR" sz="38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mapeos</a:t>
            </a:r>
            <a:r>
              <a:rPr lang="es-AR" sz="3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s-AR" sz="3800" dirty="0" err="1" smtClean="0">
                <a:latin typeface="Arial" pitchFamily="34" charset="0"/>
                <a:cs typeface="Arial" pitchFamily="34" charset="0"/>
              </a:rPr>
              <a:t>hibernate</a:t>
            </a:r>
            <a:r>
              <a:rPr lang="es-AR" sz="3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s-AR" sz="3800" dirty="0" smtClean="0">
                <a:latin typeface="Arial" pitchFamily="34" charset="0"/>
                <a:cs typeface="Arial" pitchFamily="34" charset="0"/>
              </a:rPr>
              <a:t>Test de </a:t>
            </a:r>
            <a:r>
              <a:rPr lang="es-AR" sz="38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dependencias </a:t>
            </a:r>
            <a:r>
              <a:rPr lang="es-AR" sz="3800" dirty="0" smtClean="0">
                <a:latin typeface="Arial" pitchFamily="34" charset="0"/>
                <a:cs typeface="Arial" pitchFamily="34" charset="0"/>
              </a:rPr>
              <a:t>de paquetes.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1" y="228600"/>
            <a:ext cx="4343400" cy="838200"/>
          </a:xfrm>
        </p:spPr>
        <p:txBody>
          <a:bodyPr>
            <a:noAutofit/>
          </a:bodyPr>
          <a:lstStyle/>
          <a:p>
            <a:pPr algn="l"/>
            <a:r>
              <a:rPr lang="es-AR" sz="5400" dirty="0" smtClean="0">
                <a:latin typeface="Arial" pitchFamily="34" charset="0"/>
                <a:cs typeface="Arial" pitchFamily="34" charset="0"/>
              </a:rPr>
              <a:t>Casos</a:t>
            </a:r>
            <a:r>
              <a:rPr lang="es-AR" sz="5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5400" dirty="0" smtClean="0">
                <a:latin typeface="Arial" pitchFamily="34" charset="0"/>
                <a:cs typeface="Arial" pitchFamily="34" charset="0"/>
              </a:rPr>
              <a:t>típicos</a:t>
            </a:r>
            <a:endParaRPr lang="es-AR" sz="54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839200" cy="838200"/>
          </a:xfrm>
        </p:spPr>
        <p:txBody>
          <a:bodyPr>
            <a:noAutofit/>
          </a:bodyPr>
          <a:lstStyle/>
          <a:p>
            <a:pPr algn="l"/>
            <a:r>
              <a:rPr lang="es-AR" sz="5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Mapping</a:t>
            </a:r>
            <a:r>
              <a:rPr lang="es-AR" sz="5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5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hibernate</a:t>
            </a:r>
            <a:endParaRPr lang="es-AR" sz="54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2057400"/>
            <a:ext cx="903965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public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void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testAllMappingsForReads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 {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Map metadata = 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sessionFactory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.getAllClassMetadata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();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for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Iterator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it = 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metadata.values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().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iterator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(); 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it.hasNext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();) {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EntityPersister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persister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(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EntityPersister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it.next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();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Query q = 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session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.createQuery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    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"from "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+ 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persister.getEntityName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 + 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" c"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);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</a:t>
            </a:r>
            <a:r>
              <a:rPr kumimoji="0" lang="en-US" sz="2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q.iterate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();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}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}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158858" y="3097078"/>
            <a:ext cx="2895600" cy="2133600"/>
            <a:chOff x="457200" y="4038600"/>
            <a:chExt cx="2514600" cy="1828800"/>
          </a:xfrm>
        </p:grpSpPr>
        <p:sp>
          <p:nvSpPr>
            <p:cNvPr id="5" name="Rectangle 4"/>
            <p:cNvSpPr/>
            <p:nvPr/>
          </p:nvSpPr>
          <p:spPr>
            <a:xfrm>
              <a:off x="457200" y="4419600"/>
              <a:ext cx="25146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Util</a:t>
              </a:r>
              <a:endParaRPr lang="es-AR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" y="40386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7" name="Straight Arrow Connector 6"/>
          <p:cNvCxnSpPr>
            <a:stCxn id="5" idx="3"/>
            <a:endCxn id="9" idx="1"/>
          </p:cNvCxnSpPr>
          <p:nvPr/>
        </p:nvCxnSpPr>
        <p:spPr>
          <a:xfrm flipV="1">
            <a:off x="3054458" y="4385913"/>
            <a:ext cx="2962759" cy="2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14"/>
          <p:cNvGrpSpPr/>
          <p:nvPr/>
        </p:nvGrpSpPr>
        <p:grpSpPr>
          <a:xfrm>
            <a:off x="6017217" y="3084163"/>
            <a:ext cx="2895600" cy="2146300"/>
            <a:chOff x="6019800" y="4419600"/>
            <a:chExt cx="2895600" cy="2146300"/>
          </a:xfrm>
        </p:grpSpPr>
        <p:sp>
          <p:nvSpPr>
            <p:cNvPr id="9" name="Rectangle 8"/>
            <p:cNvSpPr/>
            <p:nvPr/>
          </p:nvSpPr>
          <p:spPr>
            <a:xfrm>
              <a:off x="6019800" y="4876800"/>
              <a:ext cx="2895600" cy="16891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Business</a:t>
              </a:r>
              <a:endParaRPr lang="es-AR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4419600"/>
              <a:ext cx="1052945" cy="4445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1" name="&quot;No&quot; Symbol 10"/>
          <p:cNvSpPr/>
          <p:nvPr/>
        </p:nvSpPr>
        <p:spPr>
          <a:xfrm>
            <a:off x="3612397" y="3627895"/>
            <a:ext cx="1547168" cy="1478744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839199" cy="1752600"/>
          </a:xfrm>
        </p:spPr>
        <p:txBody>
          <a:bodyPr>
            <a:noAutofit/>
          </a:bodyPr>
          <a:lstStyle/>
          <a:p>
            <a:pPr algn="l"/>
            <a:r>
              <a:rPr lang="es-AR" sz="4800" b="1" dirty="0" smtClean="0">
                <a:latin typeface="Arial" pitchFamily="34" charset="0"/>
                <a:cs typeface="Arial" pitchFamily="34" charset="0"/>
              </a:rPr>
              <a:t>Dependencias</a:t>
            </a:r>
            <a:r>
              <a:rPr lang="es-AR" sz="4800" dirty="0" smtClean="0">
                <a:latin typeface="Arial" pitchFamily="34" charset="0"/>
                <a:cs typeface="Arial" pitchFamily="34" charset="0"/>
              </a:rPr>
              <a:t> entre paquetes</a:t>
            </a:r>
            <a:endParaRPr lang="es-AR" sz="4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52400" y="1752600"/>
            <a:ext cx="9144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public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void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testUtilPkgShouldNotDependOnBusinessPkg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() {</a:t>
            </a:r>
            <a:endParaRPr lang="en-US" sz="22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DependencyConstraint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constraint =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new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DependencyConstraint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JavaPackage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util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constraint.addPackage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"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util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"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JavaPackage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business =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constraint.addPackage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"business"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util.dependsUpon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(business);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jdepend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.analyze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();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 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assertFalse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jdepend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.dependencyMatch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(constraint));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}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4343400" cy="838200"/>
          </a:xfrm>
        </p:spPr>
        <p:txBody>
          <a:bodyPr>
            <a:noAutofit/>
          </a:bodyPr>
          <a:lstStyle/>
          <a:p>
            <a:pPr algn="l"/>
            <a:r>
              <a:rPr lang="es-AR" sz="5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jDepend</a:t>
            </a:r>
            <a:endParaRPr lang="es-AR" sz="54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1Rwbazo3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970969">
            <a:off x="757202" y="1101556"/>
            <a:ext cx="3301844" cy="4437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growing-object-oriented-software-guided-by-test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28827">
            <a:off x="4550356" y="1294277"/>
            <a:ext cx="3383089" cy="449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www.deviantart.com/download/91619710/Riddler_Wallpaper_by_Darthkoolgu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171400"/>
            <a:ext cx="9372533" cy="7029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295400"/>
            <a:ext cx="9448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s-AR" sz="4800" dirty="0" smtClean="0">
                <a:latin typeface="Consolas" pitchFamily="49" charset="0"/>
                <a:cs typeface="Consolas" pitchFamily="49" charset="0"/>
              </a:rPr>
              <a:t>Puntuales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s-AR" sz="4800" dirty="0" smtClean="0">
                <a:latin typeface="Consolas" pitchFamily="49" charset="0"/>
                <a:cs typeface="Consolas" pitchFamily="49" charset="0"/>
              </a:rPr>
              <a:t>Automáticos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s-AR" sz="4800" dirty="0" smtClean="0">
                <a:latin typeface="Consolas" pitchFamily="49" charset="0"/>
                <a:cs typeface="Consolas" pitchFamily="49" charset="0"/>
              </a:rPr>
              <a:t>Determinísticos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s-AR" sz="4800" dirty="0" smtClean="0">
                <a:latin typeface="Consolas" pitchFamily="49" charset="0"/>
                <a:cs typeface="Consolas" pitchFamily="49" charset="0"/>
              </a:rPr>
              <a:t>Independientes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s-AR" sz="4800" dirty="0" smtClean="0">
                <a:latin typeface="Consolas" pitchFamily="49" charset="0"/>
                <a:cs typeface="Consolas" pitchFamily="49" charset="0"/>
              </a:rPr>
              <a:t>Auto-contenidos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s-AR" sz="4800" dirty="0" smtClean="0">
                <a:latin typeface="Consolas" pitchFamily="49" charset="0"/>
                <a:cs typeface="Consolas" pitchFamily="49" charset="0"/>
              </a:rPr>
              <a:t>Auto-documentados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s-AR" sz="4800" dirty="0" smtClean="0">
                <a:latin typeface="Consolas" pitchFamily="49" charset="0"/>
                <a:cs typeface="Consolas" pitchFamily="49" charset="0"/>
              </a:rPr>
              <a:t>Veloces</a:t>
            </a:r>
            <a:r>
              <a:rPr lang="es-AR" sz="4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sz="3200" dirty="0" smtClean="0">
                <a:solidFill>
                  <a:schemeClr val="accent2"/>
                </a:solidFill>
              </a:rPr>
              <a:t>(5000  =~ 2 min,  0,024 </a:t>
            </a:r>
            <a:r>
              <a:rPr lang="es-AR" sz="3200" dirty="0" err="1" smtClean="0">
                <a:solidFill>
                  <a:schemeClr val="accent2"/>
                </a:solidFill>
              </a:rPr>
              <a:t>seg</a:t>
            </a:r>
            <a:r>
              <a:rPr lang="es-AR" sz="3200" dirty="0" smtClean="0">
                <a:solidFill>
                  <a:schemeClr val="accent2"/>
                </a:solidFill>
              </a:rPr>
              <a:t>/test)</a:t>
            </a:r>
            <a:endParaRPr lang="es-AR" sz="3200" dirty="0">
              <a:solidFill>
                <a:schemeClr val="accent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0"/>
            <a:ext cx="807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Unit</a:t>
            </a:r>
            <a:r>
              <a:rPr kumimoji="0" lang="es-AR" sz="4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</a:t>
            </a:r>
            <a:r>
              <a:rPr lang="es-AR" sz="4800" dirty="0" smtClean="0">
                <a:latin typeface="Consolas" pitchFamily="49" charset="0"/>
                <a:ea typeface="+mj-ea"/>
                <a:cs typeface="Consolas" pitchFamily="49" charset="0"/>
              </a:rPr>
              <a:t>t</a:t>
            </a:r>
            <a:r>
              <a:rPr kumimoji="0" lang="es-AR" sz="4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esting</a:t>
            </a:r>
            <a:endParaRPr kumimoji="0" lang="es-AR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982200" cy="7010400"/>
          </a:xfrm>
        </p:spPr>
        <p:txBody>
          <a:bodyPr>
            <a:noAutofit/>
          </a:bodyPr>
          <a:lstStyle/>
          <a:p>
            <a:r>
              <a:rPr lang="es-AR" sz="4800" dirty="0" smtClean="0">
                <a:latin typeface="Consolas" pitchFamily="49" charset="0"/>
                <a:cs typeface="Consolas" pitchFamily="49" charset="0"/>
              </a:rPr>
              <a:t>Usa la Red.</a:t>
            </a:r>
          </a:p>
          <a:p>
            <a:endParaRPr lang="es-AR" sz="4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AR" sz="4800" dirty="0" smtClean="0">
                <a:latin typeface="Consolas" pitchFamily="49" charset="0"/>
                <a:cs typeface="Consolas" pitchFamily="49" charset="0"/>
              </a:rPr>
              <a:t>Accede al </a:t>
            </a:r>
            <a:r>
              <a:rPr lang="es-AR" sz="48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es-AR" sz="4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sz="4800" dirty="0" err="1" smtClean="0">
                <a:latin typeface="Consolas" pitchFamily="49" charset="0"/>
                <a:cs typeface="Consolas" pitchFamily="49" charset="0"/>
              </a:rPr>
              <a:t>System</a:t>
            </a:r>
            <a:endParaRPr lang="es-AR" sz="4800" dirty="0" smtClean="0">
              <a:latin typeface="Consolas" pitchFamily="49" charset="0"/>
              <a:cs typeface="Consolas" pitchFamily="49" charset="0"/>
            </a:endParaRPr>
          </a:p>
          <a:p>
            <a:endParaRPr lang="es-AR" sz="4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AR" sz="4800" dirty="0" smtClean="0">
                <a:latin typeface="Consolas" pitchFamily="49" charset="0"/>
                <a:cs typeface="Consolas" pitchFamily="49" charset="0"/>
              </a:rPr>
              <a:t>Accede a una Base de Datos.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0"/>
            <a:ext cx="807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3600" dirty="0" smtClean="0">
                <a:latin typeface="Arial" pitchFamily="34" charset="0"/>
                <a:ea typeface="+mj-ea"/>
                <a:cs typeface="Arial" pitchFamily="34" charset="0"/>
              </a:rPr>
              <a:t>Un test no es de unidad si …</a:t>
            </a:r>
            <a:endParaRPr lang="es-AR" sz="36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6" descr="photo_feather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919996">
            <a:off x="6529633" y="1543531"/>
            <a:ext cx="852399" cy="1136532"/>
          </a:xfrm>
          <a:prstGeom prst="rect">
            <a:avLst/>
          </a:prstGeom>
        </p:spPr>
      </p:pic>
      <p:pic>
        <p:nvPicPr>
          <p:cNvPr id="9" name="Picture 4" descr="Working Effectively with Legacy Co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92545">
            <a:off x="7271229" y="1457443"/>
            <a:ext cx="1027811" cy="13618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982200" cy="7010400"/>
          </a:xfrm>
        </p:spPr>
        <p:txBody>
          <a:bodyPr>
            <a:noAutofit/>
          </a:bodyPr>
          <a:lstStyle/>
          <a:p>
            <a:r>
              <a:rPr lang="es-AR" sz="4800" dirty="0" smtClean="0">
                <a:latin typeface="Consolas" pitchFamily="49" charset="0"/>
                <a:cs typeface="Consolas" pitchFamily="49" charset="0"/>
              </a:rPr>
              <a:t>No puede correr mientras corren otros test de unidad</a:t>
            </a:r>
          </a:p>
          <a:p>
            <a:endParaRPr lang="es-AR" sz="4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AR" sz="4800" dirty="0" smtClean="0">
                <a:latin typeface="Consolas" pitchFamily="49" charset="0"/>
                <a:cs typeface="Consolas" pitchFamily="49" charset="0"/>
              </a:rPr>
              <a:t>Es necesario un entorno especial para que corra</a:t>
            </a:r>
          </a:p>
          <a:p>
            <a:pPr>
              <a:buNone/>
            </a:pPr>
            <a:endParaRPr lang="es-A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0"/>
            <a:ext cx="8077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Un test no es de unidad si</a:t>
            </a:r>
            <a:r>
              <a:rPr kumimoji="0" lang="es-AR" sz="3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… (cont.)</a:t>
            </a:r>
            <a:endParaRPr kumimoji="0" lang="es-A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5" descr="photo_feather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919996">
            <a:off x="7113764" y="5420193"/>
            <a:ext cx="852399" cy="1136532"/>
          </a:xfrm>
          <a:prstGeom prst="rect">
            <a:avLst/>
          </a:prstGeom>
        </p:spPr>
      </p:pic>
      <p:pic>
        <p:nvPicPr>
          <p:cNvPr id="43012" name="Picture 4" descr="Working Effectively with Legacy Co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92545">
            <a:off x="7855360" y="5334105"/>
            <a:ext cx="1027811" cy="13618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90800" y="2057400"/>
            <a:ext cx="3962400" cy="396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8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Que </a:t>
            </a:r>
            <a:r>
              <a:rPr lang="es-AR" sz="60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vs </a:t>
            </a:r>
            <a:r>
              <a:rPr lang="es-AR" sz="8800" dirty="0" smtClean="0">
                <a:latin typeface="Consolas" pitchFamily="49" charset="0"/>
                <a:ea typeface="Arial Unicode MS" pitchFamily="34" charset="-128"/>
                <a:cs typeface="Arial Unicode MS" pitchFamily="34" charset="-128"/>
              </a:rPr>
              <a:t>Como</a:t>
            </a:r>
            <a:endParaRPr lang="es-AR" sz="7200" dirty="0">
              <a:latin typeface="Consolas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val 2"/>
          <p:cNvSpPr/>
          <p:nvPr/>
        </p:nvSpPr>
        <p:spPr>
          <a:xfrm>
            <a:off x="3200400" y="2667000"/>
            <a:ext cx="2743200" cy="2743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04800" y="3581400"/>
            <a:ext cx="8534400" cy="1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9600" y="2057400"/>
            <a:ext cx="1696298" cy="1015663"/>
          </a:xfrm>
          <a:prstGeom prst="wedgeRectCallout">
            <a:avLst>
              <a:gd name="adj1" fmla="val -22692"/>
              <a:gd name="adj2" fmla="val 1019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sz="6000" dirty="0" err="1" smtClean="0"/>
              <a:t>code</a:t>
            </a:r>
            <a:endParaRPr lang="es-AR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7543800" y="4191000"/>
            <a:ext cx="1368388" cy="1015663"/>
          </a:xfrm>
          <a:prstGeom prst="wedgeRectCallout">
            <a:avLst>
              <a:gd name="adj1" fmla="val -23497"/>
              <a:gd name="adj2" fmla="val -1077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sz="6000" dirty="0" smtClean="0"/>
              <a:t>test</a:t>
            </a:r>
            <a:endParaRPr lang="es-AR" sz="6000" dirty="0"/>
          </a:p>
        </p:txBody>
      </p:sp>
      <p:pic>
        <p:nvPicPr>
          <p:cNvPr id="10" name="Picture 9" descr="bug al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2514600"/>
            <a:ext cx="976765" cy="909626"/>
          </a:xfrm>
          <a:prstGeom prst="rect">
            <a:avLst/>
          </a:prstGeom>
        </p:spPr>
      </p:pic>
      <p:grpSp>
        <p:nvGrpSpPr>
          <p:cNvPr id="75" name="Group 74"/>
          <p:cNvGrpSpPr/>
          <p:nvPr/>
        </p:nvGrpSpPr>
        <p:grpSpPr>
          <a:xfrm>
            <a:off x="3276600" y="2133600"/>
            <a:ext cx="3002220" cy="2867265"/>
            <a:chOff x="2926356" y="2250440"/>
            <a:chExt cx="3002220" cy="2867265"/>
          </a:xfrm>
        </p:grpSpPr>
        <p:grpSp>
          <p:nvGrpSpPr>
            <p:cNvPr id="69" name="Group 68"/>
            <p:cNvGrpSpPr/>
            <p:nvPr/>
          </p:nvGrpSpPr>
          <p:grpSpPr>
            <a:xfrm rot="20844356">
              <a:off x="4078774" y="2250440"/>
              <a:ext cx="1204176" cy="1200329"/>
              <a:chOff x="3505200" y="4648200"/>
              <a:chExt cx="1204176" cy="1200329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3505200" y="4648200"/>
                <a:ext cx="1204176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AR" sz="2400" b="1" dirty="0" smtClean="0">
                    <a:latin typeface="Consolas" pitchFamily="49" charset="0"/>
                  </a:rPr>
                  <a:t>{</a:t>
                </a:r>
              </a:p>
              <a:p>
                <a:endParaRPr lang="es-AR" sz="2400" b="1" dirty="0" smtClean="0">
                  <a:latin typeface="Consolas" pitchFamily="49" charset="0"/>
                </a:endParaRPr>
              </a:p>
              <a:p>
                <a:r>
                  <a:rPr lang="es-AR" sz="2400" b="1" dirty="0" smtClean="0">
                    <a:latin typeface="Consolas" pitchFamily="49" charset="0"/>
                  </a:rPr>
                  <a:t>     }</a:t>
                </a:r>
                <a:endParaRPr lang="es-AR" sz="2400" b="1" dirty="0">
                  <a:latin typeface="Consolas" pitchFamily="49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3808863" y="4899546"/>
                <a:ext cx="786950" cy="10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657600" y="5376859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657600" y="5638800"/>
                <a:ext cx="762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657600" y="514032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 rot="20844356">
              <a:off x="3088175" y="2326640"/>
              <a:ext cx="1204176" cy="1200329"/>
              <a:chOff x="3505200" y="4648200"/>
              <a:chExt cx="1204176" cy="1200329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3505200" y="4648200"/>
                <a:ext cx="1204176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AR" sz="2400" b="1" dirty="0" smtClean="0">
                    <a:latin typeface="Consolas" pitchFamily="49" charset="0"/>
                  </a:rPr>
                  <a:t>{</a:t>
                </a:r>
              </a:p>
              <a:p>
                <a:endParaRPr lang="es-AR" sz="2400" b="1" dirty="0" smtClean="0">
                  <a:latin typeface="Consolas" pitchFamily="49" charset="0"/>
                </a:endParaRPr>
              </a:p>
              <a:p>
                <a:r>
                  <a:rPr lang="es-AR" sz="2400" b="1" dirty="0" smtClean="0">
                    <a:latin typeface="Consolas" pitchFamily="49" charset="0"/>
                  </a:rPr>
                  <a:t>     }</a:t>
                </a:r>
                <a:endParaRPr lang="es-AR" sz="2400" b="1" dirty="0">
                  <a:latin typeface="Consolas" pitchFamily="49" charset="0"/>
                </a:endParaRP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3808863" y="4899546"/>
                <a:ext cx="786950" cy="10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657600" y="5376859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657600" y="5638800"/>
                <a:ext cx="762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657600" y="514032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20323427">
              <a:off x="3429000" y="3200400"/>
              <a:ext cx="1204176" cy="1200329"/>
              <a:chOff x="3505200" y="4648200"/>
              <a:chExt cx="1204176" cy="120032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505200" y="4648200"/>
                <a:ext cx="1204176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AR" sz="2400" b="1" dirty="0" smtClean="0">
                    <a:latin typeface="Consolas" pitchFamily="49" charset="0"/>
                  </a:rPr>
                  <a:t>{</a:t>
                </a:r>
              </a:p>
              <a:p>
                <a:endParaRPr lang="es-AR" sz="2400" b="1" dirty="0" smtClean="0">
                  <a:latin typeface="Consolas" pitchFamily="49" charset="0"/>
                </a:endParaRPr>
              </a:p>
              <a:p>
                <a:r>
                  <a:rPr lang="es-AR" sz="2400" b="1" dirty="0" smtClean="0">
                    <a:latin typeface="Consolas" pitchFamily="49" charset="0"/>
                  </a:rPr>
                  <a:t>     }</a:t>
                </a:r>
                <a:endParaRPr lang="es-AR" sz="2400" b="1" dirty="0">
                  <a:latin typeface="Consolas" pitchFamily="49" charset="0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3808863" y="4899546"/>
                <a:ext cx="786950" cy="10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657600" y="5376859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657600" y="5638800"/>
                <a:ext cx="762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657600" y="514032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 rot="685524">
              <a:off x="3764557" y="3002975"/>
              <a:ext cx="1204176" cy="1200329"/>
              <a:chOff x="3505200" y="4648200"/>
              <a:chExt cx="1204176" cy="1200329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505200" y="4648200"/>
                <a:ext cx="1204176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AR" sz="2400" b="1" dirty="0" smtClean="0">
                    <a:latin typeface="Consolas" pitchFamily="49" charset="0"/>
                  </a:rPr>
                  <a:t>{</a:t>
                </a:r>
              </a:p>
              <a:p>
                <a:endParaRPr lang="es-AR" sz="2400" b="1" dirty="0" smtClean="0">
                  <a:latin typeface="Consolas" pitchFamily="49" charset="0"/>
                </a:endParaRPr>
              </a:p>
              <a:p>
                <a:r>
                  <a:rPr lang="es-AR" sz="2400" b="1" dirty="0" smtClean="0">
                    <a:latin typeface="Consolas" pitchFamily="49" charset="0"/>
                  </a:rPr>
                  <a:t>     }</a:t>
                </a:r>
                <a:endParaRPr lang="es-AR" sz="2400" b="1" dirty="0">
                  <a:latin typeface="Consolas" pitchFamily="49" charset="0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3808863" y="4899546"/>
                <a:ext cx="786950" cy="10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657600" y="5376859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657600" y="5638800"/>
                <a:ext cx="762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657600" y="514032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21192207">
              <a:off x="3952995" y="3648436"/>
              <a:ext cx="1204176" cy="1200329"/>
              <a:chOff x="3505200" y="4648200"/>
              <a:chExt cx="1204176" cy="1200329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3505200" y="4648200"/>
                <a:ext cx="1204176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AR" sz="2400" b="1" dirty="0" smtClean="0">
                    <a:latin typeface="Consolas" pitchFamily="49" charset="0"/>
                  </a:rPr>
                  <a:t>{</a:t>
                </a:r>
              </a:p>
              <a:p>
                <a:endParaRPr lang="es-AR" sz="2400" b="1" dirty="0" smtClean="0">
                  <a:latin typeface="Consolas" pitchFamily="49" charset="0"/>
                </a:endParaRPr>
              </a:p>
              <a:p>
                <a:r>
                  <a:rPr lang="es-AR" sz="2400" b="1" dirty="0" smtClean="0">
                    <a:latin typeface="Consolas" pitchFamily="49" charset="0"/>
                  </a:rPr>
                  <a:t>     }</a:t>
                </a:r>
                <a:endParaRPr lang="es-AR" sz="2400" b="1" dirty="0">
                  <a:latin typeface="Consolas" pitchFamily="49" charset="0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3808863" y="4899546"/>
                <a:ext cx="786950" cy="10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657600" y="5376859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657600" y="5638800"/>
                <a:ext cx="762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657600" y="514032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rot="685524">
              <a:off x="4374156" y="2774375"/>
              <a:ext cx="1204176" cy="1200329"/>
              <a:chOff x="3505200" y="4648200"/>
              <a:chExt cx="1204176" cy="1200329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505200" y="4648200"/>
                <a:ext cx="1204176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AR" sz="2400" b="1" dirty="0" smtClean="0">
                    <a:latin typeface="Consolas" pitchFamily="49" charset="0"/>
                  </a:rPr>
                  <a:t>{</a:t>
                </a:r>
              </a:p>
              <a:p>
                <a:endParaRPr lang="es-AR" sz="2400" b="1" dirty="0" smtClean="0">
                  <a:latin typeface="Consolas" pitchFamily="49" charset="0"/>
                </a:endParaRPr>
              </a:p>
              <a:p>
                <a:r>
                  <a:rPr lang="es-AR" sz="2400" b="1" dirty="0" smtClean="0">
                    <a:latin typeface="Consolas" pitchFamily="49" charset="0"/>
                  </a:rPr>
                  <a:t>     }</a:t>
                </a:r>
                <a:endParaRPr lang="es-AR" sz="2400" b="1" dirty="0">
                  <a:latin typeface="Consolas" pitchFamily="49" charset="0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3808863" y="4899546"/>
                <a:ext cx="786950" cy="10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657600" y="5376859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657600" y="5638800"/>
                <a:ext cx="762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657600" y="514032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4724400" y="3352800"/>
              <a:ext cx="1204176" cy="1200329"/>
              <a:chOff x="3505200" y="4648200"/>
              <a:chExt cx="1204176" cy="1200329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3505200" y="4648200"/>
                <a:ext cx="1204176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AR" sz="2400" b="1" dirty="0" smtClean="0">
                    <a:latin typeface="Consolas" pitchFamily="49" charset="0"/>
                  </a:rPr>
                  <a:t>{</a:t>
                </a:r>
              </a:p>
              <a:p>
                <a:endParaRPr lang="es-AR" sz="2400" b="1" dirty="0" smtClean="0">
                  <a:latin typeface="Consolas" pitchFamily="49" charset="0"/>
                </a:endParaRPr>
              </a:p>
              <a:p>
                <a:r>
                  <a:rPr lang="es-AR" sz="2400" b="1" dirty="0" smtClean="0">
                    <a:latin typeface="Consolas" pitchFamily="49" charset="0"/>
                  </a:rPr>
                  <a:t>     }</a:t>
                </a:r>
                <a:endParaRPr lang="es-AR" sz="2400" b="1" dirty="0">
                  <a:latin typeface="Consolas" pitchFamily="49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3808863" y="4899546"/>
                <a:ext cx="786950" cy="10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657600" y="5376859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657600" y="5638800"/>
                <a:ext cx="762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657600" y="514032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 rot="685524">
              <a:off x="2926356" y="3917376"/>
              <a:ext cx="1204176" cy="1200329"/>
              <a:chOff x="3505200" y="4648200"/>
              <a:chExt cx="1204176" cy="120032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3505200" y="4648200"/>
                <a:ext cx="1204176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AR" sz="2400" b="1" dirty="0" smtClean="0">
                    <a:latin typeface="Consolas" pitchFamily="49" charset="0"/>
                  </a:rPr>
                  <a:t>{</a:t>
                </a:r>
              </a:p>
              <a:p>
                <a:endParaRPr lang="es-AR" sz="2400" b="1" dirty="0" smtClean="0">
                  <a:latin typeface="Consolas" pitchFamily="49" charset="0"/>
                </a:endParaRPr>
              </a:p>
              <a:p>
                <a:r>
                  <a:rPr lang="es-AR" sz="2400" b="1" dirty="0" smtClean="0">
                    <a:latin typeface="Consolas" pitchFamily="49" charset="0"/>
                  </a:rPr>
                  <a:t>     }</a:t>
                </a:r>
                <a:endParaRPr lang="es-AR" sz="2400" b="1" dirty="0">
                  <a:latin typeface="Consolas" pitchFamily="49" charset="0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3808863" y="4899546"/>
                <a:ext cx="786950" cy="10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657600" y="5376859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657600" y="5638800"/>
                <a:ext cx="762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657600" y="5140325"/>
                <a:ext cx="9144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extBox 79"/>
          <p:cNvSpPr txBox="1"/>
          <p:nvPr/>
        </p:nvSpPr>
        <p:spPr>
          <a:xfrm>
            <a:off x="8534400" y="3581400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/>
              <a:t>t</a:t>
            </a:r>
            <a:endParaRPr lang="es-AR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ayas grises">
  <a:themeElements>
    <a:clrScheme name="Rayas gris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Rayas gris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Rayas gris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yas gris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yas gris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yas gris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2502</Words>
  <Application>Microsoft Office PowerPoint</Application>
  <PresentationFormat>On-screen Show (4:3)</PresentationFormat>
  <Paragraphs>520</Paragraphs>
  <Slides>46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Arial Unicode MS</vt:lpstr>
      <vt:lpstr>Calibri</vt:lpstr>
      <vt:lpstr>Consolas</vt:lpstr>
      <vt:lpstr>Courier New</vt:lpstr>
      <vt:lpstr>HelveticaNeueLT Std</vt:lpstr>
      <vt:lpstr>Tahoma</vt:lpstr>
      <vt:lpstr>Verdana</vt:lpstr>
      <vt:lpstr>Wingdings</vt:lpstr>
      <vt:lpstr>Office Theme</vt:lpstr>
      <vt:lpstr>Rayas grises</vt:lpstr>
      <vt:lpstr>PowerPoint Presentation</vt:lpstr>
      <vt:lpstr>Desarrollo de aplicaciones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Mitos de los Unit Tests</vt:lpstr>
      <vt:lpstr>PowerPoint Presentation</vt:lpstr>
      <vt:lpstr>PowerPoint Presentation</vt:lpstr>
      <vt:lpstr>PowerPoint Presentation</vt:lpstr>
      <vt:lpstr>Propuestas para Naming</vt:lpstr>
      <vt:lpstr>Acoplamiento y Unit Testing</vt:lpstr>
      <vt:lpstr>Seam</vt:lpstr>
      <vt:lpstr>Mocks y Stubs</vt:lpstr>
      <vt:lpstr>Stubs</vt:lpstr>
      <vt:lpstr>Ejemplo de Stubbing</vt:lpstr>
      <vt:lpstr>Mocks</vt:lpstr>
      <vt:lpstr>PowerPoint Presentation</vt:lpstr>
      <vt:lpstr>Cobertura</vt:lpstr>
      <vt:lpstr>Branch y Line Coverage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Código para ver ..</vt:lpstr>
      <vt:lpstr>Tests de Arquitectura/Diseño</vt:lpstr>
      <vt:lpstr>Casos típicos</vt:lpstr>
      <vt:lpstr>Mapping hibernate</vt:lpstr>
      <vt:lpstr>Dependencias entre paquetes</vt:lpstr>
      <vt:lpstr>jDepend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Cristian López</dc:creator>
  <cp:lastModifiedBy>Cristian Lopez</cp:lastModifiedBy>
  <cp:revision>97</cp:revision>
  <dcterms:created xsi:type="dcterms:W3CDTF">2006-08-16T00:00:00Z</dcterms:created>
  <dcterms:modified xsi:type="dcterms:W3CDTF">2018-03-13T22:37:15Z</dcterms:modified>
</cp:coreProperties>
</file>