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75256-2B78-466C-AFB8-82F3E388D68B}" v="4" dt="2025-06-17T14:49:54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ío González Sánchez" userId="691875af-29cc-4251-bc48-975dd4c6c43c" providerId="ADAL" clId="{94C75256-2B78-466C-AFB8-82F3E388D68B}"/>
    <pc:docChg chg="undo custSel modSld">
      <pc:chgData name="Darío González Sánchez" userId="691875af-29cc-4251-bc48-975dd4c6c43c" providerId="ADAL" clId="{94C75256-2B78-466C-AFB8-82F3E388D68B}" dt="2025-06-17T14:49:56.743" v="43" actId="20577"/>
      <pc:docMkLst>
        <pc:docMk/>
      </pc:docMkLst>
      <pc:sldChg chg="modSp mod">
        <pc:chgData name="Darío González Sánchez" userId="691875af-29cc-4251-bc48-975dd4c6c43c" providerId="ADAL" clId="{94C75256-2B78-466C-AFB8-82F3E388D68B}" dt="2025-06-17T14:46:18.243" v="10" actId="113"/>
        <pc:sldMkLst>
          <pc:docMk/>
          <pc:sldMk cId="1405589931" sldId="262"/>
        </pc:sldMkLst>
        <pc:spChg chg="mod">
          <ac:chgData name="Darío González Sánchez" userId="691875af-29cc-4251-bc48-975dd4c6c43c" providerId="ADAL" clId="{94C75256-2B78-466C-AFB8-82F3E388D68B}" dt="2025-06-17T14:46:18.243" v="10" actId="113"/>
          <ac:spMkLst>
            <pc:docMk/>
            <pc:sldMk cId="1405589931" sldId="262"/>
            <ac:spMk id="3" creationId="{84E11961-7C94-6547-E898-F6F0BD229CF1}"/>
          </ac:spMkLst>
        </pc:spChg>
      </pc:sldChg>
      <pc:sldChg chg="addSp delSp modSp mod setBg">
        <pc:chgData name="Darío González Sánchez" userId="691875af-29cc-4251-bc48-975dd4c6c43c" providerId="ADAL" clId="{94C75256-2B78-466C-AFB8-82F3E388D68B}" dt="2025-06-17T14:48:44.441" v="36" actId="26606"/>
        <pc:sldMkLst>
          <pc:docMk/>
          <pc:sldMk cId="3688198552" sldId="263"/>
        </pc:sldMkLst>
        <pc:spChg chg="mod">
          <ac:chgData name="Darío González Sánchez" userId="691875af-29cc-4251-bc48-975dd4c6c43c" providerId="ADAL" clId="{94C75256-2B78-466C-AFB8-82F3E388D68B}" dt="2025-06-17T14:48:44.441" v="36" actId="26606"/>
          <ac:spMkLst>
            <pc:docMk/>
            <pc:sldMk cId="3688198552" sldId="263"/>
            <ac:spMk id="2" creationId="{65957F7C-27B4-D6E1-4780-9BEF3981C344}"/>
          </ac:spMkLst>
        </pc:spChg>
        <pc:spChg chg="mod ord">
          <ac:chgData name="Darío González Sánchez" userId="691875af-29cc-4251-bc48-975dd4c6c43c" providerId="ADAL" clId="{94C75256-2B78-466C-AFB8-82F3E388D68B}" dt="2025-06-17T14:48:44.441" v="36" actId="26606"/>
          <ac:spMkLst>
            <pc:docMk/>
            <pc:sldMk cId="3688198552" sldId="263"/>
            <ac:spMk id="3" creationId="{B562C34A-4012-F56F-3ED0-0A0954060255}"/>
          </ac:spMkLst>
        </pc:spChg>
        <pc:spChg chg="mod ord">
          <ac:chgData name="Darío González Sánchez" userId="691875af-29cc-4251-bc48-975dd4c6c43c" providerId="ADAL" clId="{94C75256-2B78-466C-AFB8-82F3E388D68B}" dt="2025-06-17T14:48:44.441" v="36" actId="26606"/>
          <ac:spMkLst>
            <pc:docMk/>
            <pc:sldMk cId="3688198552" sldId="263"/>
            <ac:spMk id="4" creationId="{91572948-EE7A-A4F2-E881-C08C3703A7B8}"/>
          </ac:spMkLst>
        </pc:spChg>
        <pc:picChg chg="mod">
          <ac:chgData name="Darío González Sánchez" userId="691875af-29cc-4251-bc48-975dd4c6c43c" providerId="ADAL" clId="{94C75256-2B78-466C-AFB8-82F3E388D68B}" dt="2025-06-17T14:48:44.441" v="36" actId="26606"/>
          <ac:picMkLst>
            <pc:docMk/>
            <pc:sldMk cId="3688198552" sldId="263"/>
            <ac:picMk id="6" creationId="{AFD18A79-83B0-40DB-B3F3-E07A59AC2B75}"/>
          </ac:picMkLst>
        </pc:picChg>
        <pc:picChg chg="add mod">
          <ac:chgData name="Darío González Sánchez" userId="691875af-29cc-4251-bc48-975dd4c6c43c" providerId="ADAL" clId="{94C75256-2B78-466C-AFB8-82F3E388D68B}" dt="2025-06-17T14:48:44.441" v="36" actId="26606"/>
          <ac:picMkLst>
            <pc:docMk/>
            <pc:sldMk cId="3688198552" sldId="263"/>
            <ac:picMk id="7" creationId="{A9C7056D-FE84-2601-E7F5-2D551BCB46E6}"/>
          </ac:picMkLst>
        </pc:picChg>
        <pc:picChg chg="del mod">
          <ac:chgData name="Darío González Sánchez" userId="691875af-29cc-4251-bc48-975dd4c6c43c" providerId="ADAL" clId="{94C75256-2B78-466C-AFB8-82F3E388D68B}" dt="2025-06-17T14:47:10.734" v="18" actId="21"/>
          <ac:picMkLst>
            <pc:docMk/>
            <pc:sldMk cId="3688198552" sldId="263"/>
            <ac:picMk id="8" creationId="{56365FDA-D945-6250-FE5D-FFAA5272D6C1}"/>
          </ac:picMkLst>
        </pc:picChg>
        <pc:picChg chg="add mod">
          <ac:chgData name="Darío González Sánchez" userId="691875af-29cc-4251-bc48-975dd4c6c43c" providerId="ADAL" clId="{94C75256-2B78-466C-AFB8-82F3E388D68B}" dt="2025-06-17T14:48:44.441" v="36" actId="26606"/>
          <ac:picMkLst>
            <pc:docMk/>
            <pc:sldMk cId="3688198552" sldId="263"/>
            <ac:picMk id="10" creationId="{B20F1CBD-485B-F918-BB26-BCC7627D2E28}"/>
          </ac:picMkLst>
        </pc:picChg>
        <pc:cxnChg chg="add">
          <ac:chgData name="Darío González Sánchez" userId="691875af-29cc-4251-bc48-975dd4c6c43c" providerId="ADAL" clId="{94C75256-2B78-466C-AFB8-82F3E388D68B}" dt="2025-06-17T14:48:44.441" v="36" actId="26606"/>
          <ac:cxnSpMkLst>
            <pc:docMk/>
            <pc:sldMk cId="3688198552" sldId="263"/>
            <ac:cxnSpMk id="15" creationId="{1503BFE4-729B-D9D0-C17B-501E6AF1127A}"/>
          </ac:cxnSpMkLst>
        </pc:cxnChg>
      </pc:sldChg>
      <pc:sldChg chg="modSp mod">
        <pc:chgData name="Darío González Sánchez" userId="691875af-29cc-4251-bc48-975dd4c6c43c" providerId="ADAL" clId="{94C75256-2B78-466C-AFB8-82F3E388D68B}" dt="2025-06-17T14:49:20.099" v="40" actId="20577"/>
        <pc:sldMkLst>
          <pc:docMk/>
          <pc:sldMk cId="1291796304" sldId="264"/>
        </pc:sldMkLst>
        <pc:spChg chg="mod">
          <ac:chgData name="Darío González Sánchez" userId="691875af-29cc-4251-bc48-975dd4c6c43c" providerId="ADAL" clId="{94C75256-2B78-466C-AFB8-82F3E388D68B}" dt="2025-06-17T14:49:20.099" v="40" actId="20577"/>
          <ac:spMkLst>
            <pc:docMk/>
            <pc:sldMk cId="1291796304" sldId="264"/>
            <ac:spMk id="3" creationId="{E389AD1B-48A7-D463-DBD5-9CA23D652580}"/>
          </ac:spMkLst>
        </pc:spChg>
      </pc:sldChg>
      <pc:sldChg chg="modSp mod">
        <pc:chgData name="Darío González Sánchez" userId="691875af-29cc-4251-bc48-975dd4c6c43c" providerId="ADAL" clId="{94C75256-2B78-466C-AFB8-82F3E388D68B}" dt="2025-06-17T14:49:56.743" v="43" actId="20577"/>
        <pc:sldMkLst>
          <pc:docMk/>
          <pc:sldMk cId="1343748758" sldId="265"/>
        </pc:sldMkLst>
        <pc:spChg chg="mod">
          <ac:chgData name="Darío González Sánchez" userId="691875af-29cc-4251-bc48-975dd4c6c43c" providerId="ADAL" clId="{94C75256-2B78-466C-AFB8-82F3E388D68B}" dt="2025-06-17T14:49:56.743" v="43" actId="20577"/>
          <ac:spMkLst>
            <pc:docMk/>
            <pc:sldMk cId="1343748758" sldId="265"/>
            <ac:spMk id="3" creationId="{08B75A89-9005-5701-8CFD-C4B84A87810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5F247E-D0DE-AA98-7053-C45ED0844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483B7-81A2-CB3B-4057-CD3AA5F556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29E4B-DE09-471D-BAF6-419790638D48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42215-4F10-E927-FFA3-771F8C1553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62161-89AF-22AD-F5F1-F3549E861B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02790-6A48-46A6-AB77-5087EE41ADC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9517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D941C-D583-4D8F-A527-F3EA4BCA47C1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D565D-6781-4FCC-A979-68FA95FE917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2418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2C20-08CD-93C5-9D54-DDAA1BA1E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CC4D8-A32E-D8CC-D73C-3BFF981F0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8ABE9-FFC9-2EF4-A9BD-29BBE3E7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A111-88F9-47B1-A837-26691EAB3354}" type="datetime1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7E852-B9DA-B724-1CFC-7F20B269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48E41-F2AE-76E1-52FD-91FF7F02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3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FB3C-A047-B132-9995-C70BAD79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C5C18-140C-9ACB-049E-9C92B78DC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9EE8C-0DD1-D3D6-1D52-1259F68C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ECD4-A81C-4B7B-8AAB-255ECEFAA03D}" type="datetime1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3199D-C986-93B0-0FF4-DA3C68D1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1B3EE-0667-B762-65FB-14551736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35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4A4E9-C053-FF59-7B7E-265A41759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EFED9-2A9C-1006-A963-083D056CB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E4E2D-2CAB-73B6-66C1-DB001766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3027D-00A7-4227-87B9-4999367B9E80}" type="datetime1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36BC1-9D5F-9BCC-2F56-D3AAF197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1E775-3554-3940-3016-72156846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06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0C3C-4BB8-F9BF-3A12-8166F866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809E-6E26-B5AB-FAA6-9A7FF2112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EF9A9-C7C1-8FAE-0973-682AC878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73A6-2211-4FE3-A49F-E7657694779A}" type="datetime1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3D87E-74F0-67C2-6000-024F3586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653B-9FD2-C4C1-C1BB-8FC6506E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/ 20</a:t>
            </a:r>
          </a:p>
        </p:txBody>
      </p:sp>
    </p:spTree>
    <p:extLst>
      <p:ext uri="{BB962C8B-B14F-4D97-AF65-F5344CB8AC3E}">
        <p14:creationId xmlns:p14="http://schemas.microsoft.com/office/powerpoint/2010/main" val="279928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9019-4DAA-1F5B-61F7-1FB11547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538B6-DBA4-05DB-216D-BC418329A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B75B5-8443-9BF1-1BD4-25FA048C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9DED-CB3B-4D2C-A86D-AAFC0F50695F}" type="datetime1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3EE07-5CDC-4686-721C-F9E1F5F7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DF697-2FCC-4B93-86A8-9A9AC4F8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04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FE79-4B3E-AFFE-BECD-929FE18C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EDD26-C60F-2229-40D7-EC9C043A3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B7C79-7745-1D24-E0AC-762639BC6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E7F4C-C4D1-36D6-DAB9-AB7D7B05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BB340-A255-4B63-876E-0863E07ECC73}" type="datetime1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7CE4D-98CD-9368-7D53-4700CFD6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74D94-1142-A706-79C7-10671F2B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86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B0DB-332B-E818-2EDC-CB9EDF240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BDDA6-78EC-AA0F-FF68-DA0EBDBF5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241D5-DC7F-D65C-BFA3-D74114B99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DB6B4-9A50-D78A-E7C1-B93862EE8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9F075-9987-CA57-D0E1-0DC97D9D0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CE01D-135E-10DC-D074-B67A842C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1EDA-F4B6-45D3-B249-F869DC9ACA62}" type="datetime1">
              <a:rPr lang="en-GB" smtClean="0"/>
              <a:t>17/06/2025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A8CE2-F596-ED01-9BB5-CFAE64EA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627DF-3BE9-3EAD-9AAF-0853B27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03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276C-6CF8-900C-A160-58F0AE35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97F8F-478E-2129-00F4-328B3E3D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5F73-97F7-4D33-9F18-61E69632CC08}" type="datetime1">
              <a:rPr lang="en-GB" smtClean="0"/>
              <a:t>17/06/2025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DC34D-7EBD-A095-0EAD-3739FFAF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65AE2-8154-8633-DAC5-FC720CDD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45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28D82-AD0D-1347-A906-8C840F21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1ED7-A235-41B6-9CAB-881EE40F972C}" type="datetime1">
              <a:rPr lang="en-GB" smtClean="0"/>
              <a:t>17/06/2025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3C9E0-963D-D045-6507-719C662E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23EF9-8138-340E-EB5A-E010F5EB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65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3291-7245-FE80-24BD-87DBC637A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83CC6-65C6-2842-2A41-E13837E92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8648D-9DC7-A533-8CEB-A44613612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01977-340A-7C12-8BBE-8926A4E2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2702-D561-44B9-A2CB-DD875FF89671}" type="datetime1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71CA8-877F-06CB-3BE2-BF9F9AB9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DBE40-46B6-586C-8D62-4D8D7F40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9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7C5F-A568-3905-4C36-1C74DE3F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3D568-5C6F-CA8B-4096-36C461253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DA2D0-01ED-9783-25F3-8A989CFBF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C820B-F8BB-74F3-E349-E9067E10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7300-1A5F-4FBB-88CE-21A43041CB65}" type="datetime1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98301-D443-ABDE-8A52-F58079A9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193DA-88FF-C2AE-2572-0796DABF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2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17DB02-E757-190F-5C01-ACDF60C7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C75A4-A025-E048-9CC8-3984BD661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0BF56-66A9-0ADC-7553-833CE2530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8CD9B2-888D-4191-8D8C-8B2B404CFCE5}" type="datetime1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F704B-2BE8-E90C-AF8F-8191297FC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33615-9EC5-022E-A601-B92C2EEC4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27136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C6D05E-AB19-4BA4-AC5F-836C6092C4FA}" type="slidenum">
              <a:rPr lang="en-GB" smtClean="0"/>
              <a:t>‹Nº›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95665-5E52-5DAA-6E1E-0CB6584E7BA2}"/>
              </a:ext>
            </a:extLst>
          </p:cNvPr>
          <p:cNvSpPr txBox="1"/>
          <p:nvPr userDrawn="1"/>
        </p:nvSpPr>
        <p:spPr>
          <a:xfrm>
            <a:off x="10896600" y="633898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bg2">
                    <a:lumMod val="50000"/>
                  </a:schemeClr>
                </a:solidFill>
              </a:rPr>
              <a:t>/10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8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412.0467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617A-AC7C-C52A-36CF-255B261EC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Efficient</a:t>
            </a:r>
            <a:r>
              <a:rPr lang="es-ES" dirty="0"/>
              <a:t> </a:t>
            </a:r>
            <a:r>
              <a:rPr lang="es-ES" dirty="0" err="1"/>
              <a:t>computer</a:t>
            </a:r>
            <a:r>
              <a:rPr lang="es-ES" dirty="0"/>
              <a:t> </a:t>
            </a:r>
            <a:r>
              <a:rPr lang="es-ES" dirty="0" err="1"/>
              <a:t>vision</a:t>
            </a:r>
            <a:r>
              <a:rPr lang="es-ES" dirty="0"/>
              <a:t> models for </a:t>
            </a:r>
            <a:r>
              <a:rPr lang="es-ES" dirty="0" err="1"/>
              <a:t>silkworm</a:t>
            </a:r>
            <a:r>
              <a:rPr lang="es-ES" dirty="0"/>
              <a:t> </a:t>
            </a:r>
            <a:r>
              <a:rPr lang="es-ES" dirty="0" err="1"/>
              <a:t>feeding</a:t>
            </a:r>
            <a:r>
              <a:rPr lang="es-ES" dirty="0"/>
              <a:t> </a:t>
            </a:r>
            <a:r>
              <a:rPr lang="es-ES" dirty="0" err="1"/>
              <a:t>prediction</a:t>
            </a:r>
            <a:r>
              <a:rPr lang="es-ES" dirty="0"/>
              <a:t> and </a:t>
            </a:r>
            <a:r>
              <a:rPr lang="es-ES" dirty="0" err="1"/>
              <a:t>habitat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4840A-4E95-31DC-997A-3E80D1A02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 Ana del Río; 2183763 (NIF: 71752954Y) </a:t>
            </a:r>
          </a:p>
          <a:p>
            <a:r>
              <a:rPr lang="es-ES" dirty="0"/>
              <a:t>Darío González; 2186338 (NIF: 71978438F) </a:t>
            </a:r>
          </a:p>
          <a:p>
            <a:r>
              <a:rPr lang="it-IT" dirty="0"/>
              <a:t>Computer Vision (24/25), Sapienza Università di Roma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8B508-006D-95FE-AEC3-CE144828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1387" y="6322646"/>
            <a:ext cx="2743200" cy="365125"/>
          </a:xfrm>
        </p:spPr>
        <p:txBody>
          <a:bodyPr/>
          <a:lstStyle/>
          <a:p>
            <a:fld id="{96C6D05E-AB19-4BA4-AC5F-836C6092C4F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48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E979-D442-FCB4-597D-038CA5CC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75A89-9005-5701-8CFD-C4B84A878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RepNeXt</a:t>
            </a:r>
            <a:r>
              <a:rPr lang="en-GB" dirty="0"/>
              <a:t>, EfficientNetV2, </a:t>
            </a:r>
            <a:r>
              <a:rPr lang="en-GB" dirty="0" err="1"/>
              <a:t>MobileViT</a:t>
            </a:r>
            <a:r>
              <a:rPr lang="en-GB" dirty="0"/>
              <a:t> papers (</a:t>
            </a:r>
            <a:r>
              <a:rPr lang="en-GB" dirty="0" err="1"/>
              <a:t>arXiv</a:t>
            </a:r>
            <a:r>
              <a:rPr lang="en-GB" dirty="0"/>
              <a:t>).</a:t>
            </a:r>
          </a:p>
          <a:p>
            <a:r>
              <a:rPr lang="en-GB" dirty="0"/>
              <a:t>Semantic segmentation (SLIC, IIC, U-Net references).</a:t>
            </a:r>
          </a:p>
          <a:p>
            <a:r>
              <a:rPr lang="en-GB" dirty="0"/>
              <a:t>Course materials and project guidelines.</a:t>
            </a:r>
          </a:p>
          <a:p>
            <a:r>
              <a:rPr lang="es-ES">
                <a:hlinkClick r:id="rId2"/>
              </a:rPr>
              <a:t>2412.04678</a:t>
            </a:r>
            <a:endParaRPr lang="es-ES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E1ECD-920D-4525-EAF1-356C9DC2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74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6904-4ECE-4B5B-9201-BFB23755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B53DB-28A9-6725-9FF4-668D17F85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Problem </a:t>
            </a:r>
            <a:r>
              <a:rPr lang="es-ES" dirty="0" err="1"/>
              <a:t>statement</a:t>
            </a:r>
            <a:r>
              <a:rPr lang="es-ES" dirty="0"/>
              <a:t> </a:t>
            </a:r>
          </a:p>
          <a:p>
            <a:r>
              <a:rPr lang="es-ES" dirty="0" err="1"/>
              <a:t>State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the art</a:t>
            </a:r>
          </a:p>
          <a:p>
            <a:r>
              <a:rPr lang="es-ES" dirty="0" err="1"/>
              <a:t>Proposed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</a:p>
          <a:p>
            <a:r>
              <a:rPr lang="es-ES" dirty="0"/>
              <a:t>Dataset </a:t>
            </a:r>
          </a:p>
          <a:p>
            <a:r>
              <a:rPr lang="es-ES" dirty="0"/>
              <a:t>Experimental </a:t>
            </a:r>
            <a:r>
              <a:rPr lang="es-ES" dirty="0" err="1"/>
              <a:t>setup</a:t>
            </a:r>
            <a:endParaRPr lang="es-ES" dirty="0"/>
          </a:p>
          <a:p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evaluation</a:t>
            </a:r>
            <a:endParaRPr lang="es-ES" dirty="0"/>
          </a:p>
          <a:p>
            <a:r>
              <a:rPr lang="es-ES" dirty="0" err="1"/>
              <a:t>Conclusions</a:t>
            </a:r>
            <a:endParaRPr lang="es-ES" dirty="0"/>
          </a:p>
          <a:p>
            <a:r>
              <a:rPr lang="es-ES" dirty="0" err="1"/>
              <a:t>References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8A106-FBCA-1F1F-3E0C-2777C800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09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044C-2936-15A5-A3A2-9C9D3241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 </a:t>
            </a:r>
            <a:r>
              <a:rPr lang="es-ES" dirty="0" err="1"/>
              <a:t>statement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1FA9-AC01-FAFF-8A20-5783A64DE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Automating silkworm feeding monitoring is essential for modern silk farming.</a:t>
            </a:r>
          </a:p>
          <a:p>
            <a:r>
              <a:rPr lang="en-GB" dirty="0"/>
              <a:t>Manual observation is time-consuming and error-prone.</a:t>
            </a:r>
          </a:p>
          <a:p>
            <a:r>
              <a:rPr lang="en-GB" dirty="0"/>
              <a:t>We aim to:</a:t>
            </a:r>
          </a:p>
          <a:p>
            <a:pPr lvl="1"/>
            <a:r>
              <a:rPr lang="en-GB" dirty="0"/>
              <a:t>Predict feeding needs (binary classification).</a:t>
            </a:r>
          </a:p>
          <a:p>
            <a:pPr lvl="1"/>
            <a:r>
              <a:rPr lang="en-GB" dirty="0"/>
              <a:t>Segment habitat elements (unsupervised segmentation).</a:t>
            </a:r>
          </a:p>
          <a:p>
            <a:pPr lvl="1"/>
            <a:r>
              <a:rPr lang="en-GB" dirty="0"/>
              <a:t>Generalize across lighting and environmental variability.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A301E-5A87-3FCF-26B9-466D45C1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70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EE6F-A077-F1BF-062B-0C1EBF4E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State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the art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41375-2607-DF52-C7FE-6ACC461B6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CNN-based architectures (MobileNetV2, </a:t>
            </a:r>
            <a:r>
              <a:rPr lang="en-GB" dirty="0" err="1"/>
              <a:t>EfficientNet</a:t>
            </a:r>
            <a:r>
              <a:rPr lang="en-GB" dirty="0"/>
              <a:t>) are widely used for low-resource classification tasks.</a:t>
            </a:r>
          </a:p>
          <a:p>
            <a:r>
              <a:rPr lang="en-GB" dirty="0"/>
              <a:t>Unsupervised segmentation methods: autoencoders, K-means, IIC, and clustering on embeddings.</a:t>
            </a:r>
          </a:p>
          <a:p>
            <a:r>
              <a:rPr lang="en-GB" dirty="0"/>
              <a:t>Challenges: similar </a:t>
            </a:r>
            <a:r>
              <a:rPr lang="en-GB" dirty="0" err="1"/>
              <a:t>colors</a:t>
            </a:r>
            <a:r>
              <a:rPr lang="en-GB" dirty="0"/>
              <a:t> between worms and background, shadows, and lack of pixel-wise ground truth.</a:t>
            </a:r>
          </a:p>
          <a:p>
            <a:r>
              <a:rPr lang="en-GB" dirty="0"/>
              <a:t>Few works combine both binary classification and segmentation in silkworm settings.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8A464-3553-CC21-D2FF-BFC50089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07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8354-638E-49E7-C7DE-9C9D79CD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Proposed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D118C-C686-3D7A-E79C-F50EEC4FF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Binary Classification:</a:t>
            </a:r>
          </a:p>
          <a:p>
            <a:r>
              <a:rPr lang="en-GB" dirty="0"/>
              <a:t>Lightweight CNN (MobileNetV2) + data augmentation + F1-based thresholding.</a:t>
            </a:r>
          </a:p>
          <a:p>
            <a:pPr marL="0" indent="0">
              <a:buNone/>
            </a:pPr>
            <a:r>
              <a:rPr lang="es-ES" b="1" dirty="0" err="1"/>
              <a:t>Unsupervised</a:t>
            </a:r>
            <a:r>
              <a:rPr lang="es-ES" b="1" dirty="0"/>
              <a:t> </a:t>
            </a:r>
            <a:r>
              <a:rPr lang="es-ES" b="1" dirty="0" err="1"/>
              <a:t>Segmentation</a:t>
            </a:r>
            <a:r>
              <a:rPr lang="es-ES" b="1" dirty="0"/>
              <a:t> </a:t>
            </a:r>
            <a:r>
              <a:rPr lang="es-ES" b="1" dirty="0" err="1"/>
              <a:t>Method</a:t>
            </a:r>
            <a:r>
              <a:rPr lang="es-ES" b="1" dirty="0"/>
              <a:t>:</a:t>
            </a:r>
          </a:p>
          <a:p>
            <a:r>
              <a:rPr lang="es-ES" dirty="0" err="1"/>
              <a:t>Convolutional</a:t>
            </a:r>
            <a:r>
              <a:rPr lang="es-ES" dirty="0"/>
              <a:t> </a:t>
            </a:r>
            <a:r>
              <a:rPr lang="es-ES" dirty="0" err="1"/>
              <a:t>Autoencoder</a:t>
            </a:r>
            <a:r>
              <a:rPr lang="es-ES" dirty="0"/>
              <a:t>: </a:t>
            </a:r>
            <a:r>
              <a:rPr lang="es-ES" dirty="0" err="1"/>
              <a:t>encodes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a </a:t>
            </a:r>
            <a:r>
              <a:rPr lang="es-ES" dirty="0" err="1"/>
              <a:t>latent</a:t>
            </a:r>
            <a:r>
              <a:rPr lang="es-ES" dirty="0"/>
              <a:t> </a:t>
            </a:r>
            <a:r>
              <a:rPr lang="es-ES" dirty="0" err="1"/>
              <a:t>space</a:t>
            </a:r>
            <a:endParaRPr lang="es-ES" dirty="0"/>
          </a:p>
          <a:p>
            <a:r>
              <a:rPr lang="es-ES" dirty="0"/>
              <a:t>Light Data </a:t>
            </a:r>
            <a:r>
              <a:rPr lang="es-ES" dirty="0" err="1"/>
              <a:t>Augmentation</a:t>
            </a:r>
            <a:r>
              <a:rPr lang="es-ES" dirty="0"/>
              <a:t>: color </a:t>
            </a:r>
            <a:r>
              <a:rPr lang="es-ES" dirty="0" err="1"/>
              <a:t>jitter</a:t>
            </a:r>
            <a:r>
              <a:rPr lang="es-ES" dirty="0"/>
              <a:t> + horizontal </a:t>
            </a:r>
            <a:r>
              <a:rPr lang="es-ES" dirty="0" err="1"/>
              <a:t>flip</a:t>
            </a:r>
            <a:endParaRPr lang="es-ES" dirty="0"/>
          </a:p>
          <a:p>
            <a:r>
              <a:rPr lang="es-ES" dirty="0" err="1"/>
              <a:t>Embeddings</a:t>
            </a:r>
            <a:r>
              <a:rPr lang="es-ES" dirty="0"/>
              <a:t> + (X,Y) </a:t>
            </a:r>
            <a:r>
              <a:rPr lang="es-ES" dirty="0" err="1"/>
              <a:t>coordinates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as </a:t>
            </a:r>
            <a:r>
              <a:rPr lang="es-ES" dirty="0" err="1"/>
              <a:t>clustering</a:t>
            </a:r>
            <a:r>
              <a:rPr lang="es-ES" dirty="0"/>
              <a:t> </a:t>
            </a:r>
            <a:r>
              <a:rPr lang="es-ES" dirty="0" err="1"/>
              <a:t>features</a:t>
            </a:r>
            <a:endParaRPr lang="es-ES" dirty="0"/>
          </a:p>
          <a:p>
            <a:r>
              <a:rPr lang="es-ES" dirty="0" err="1"/>
              <a:t>KMeans</a:t>
            </a:r>
            <a:r>
              <a:rPr lang="es-ES" dirty="0"/>
              <a:t> (k=3): </a:t>
            </a:r>
            <a:r>
              <a:rPr lang="es-ES" dirty="0" err="1"/>
              <a:t>segments</a:t>
            </a:r>
            <a:r>
              <a:rPr lang="es-ES" dirty="0"/>
              <a:t> </a:t>
            </a:r>
            <a:r>
              <a:rPr lang="es-ES" dirty="0" err="1"/>
              <a:t>silkworms</a:t>
            </a:r>
            <a:r>
              <a:rPr lang="es-ES" dirty="0"/>
              <a:t>, </a:t>
            </a:r>
            <a:r>
              <a:rPr lang="es-ES" dirty="0" err="1"/>
              <a:t>leaves</a:t>
            </a:r>
            <a:r>
              <a:rPr lang="es-ES" dirty="0"/>
              <a:t>, and </a:t>
            </a:r>
            <a:r>
              <a:rPr lang="es-ES" dirty="0" err="1"/>
              <a:t>background</a:t>
            </a:r>
            <a:endParaRPr lang="es-ES" dirty="0"/>
          </a:p>
          <a:p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assignment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Brightest</a:t>
            </a:r>
            <a:r>
              <a:rPr lang="es-ES" dirty="0"/>
              <a:t> → </a:t>
            </a:r>
            <a:r>
              <a:rPr lang="es-ES" dirty="0" err="1"/>
              <a:t>silkworms</a:t>
            </a:r>
            <a:endParaRPr lang="es-ES" dirty="0"/>
          </a:p>
          <a:p>
            <a:pPr lvl="1"/>
            <a:r>
              <a:rPr lang="es-ES" dirty="0" err="1"/>
              <a:t>Greenest</a:t>
            </a:r>
            <a:r>
              <a:rPr lang="es-ES" dirty="0"/>
              <a:t> → </a:t>
            </a:r>
            <a:r>
              <a:rPr lang="es-ES" dirty="0" err="1"/>
              <a:t>leaves</a:t>
            </a:r>
            <a:endParaRPr lang="es-ES" dirty="0"/>
          </a:p>
          <a:p>
            <a:pPr lvl="1"/>
            <a:r>
              <a:rPr lang="es-ES" dirty="0" err="1"/>
              <a:t>Remaining</a:t>
            </a:r>
            <a:r>
              <a:rPr lang="es-ES" dirty="0"/>
              <a:t> → </a:t>
            </a:r>
            <a:r>
              <a:rPr lang="es-ES" dirty="0" err="1"/>
              <a:t>background</a:t>
            </a:r>
            <a:endParaRPr lang="es-ES" dirty="0"/>
          </a:p>
          <a:p>
            <a:r>
              <a:rPr lang="es-ES" dirty="0"/>
              <a:t>Output: </a:t>
            </a:r>
            <a:r>
              <a:rPr lang="es-ES" dirty="0" err="1"/>
              <a:t>segmented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semantic</a:t>
            </a:r>
            <a:r>
              <a:rPr lang="es-ES" dirty="0"/>
              <a:t> </a:t>
            </a:r>
            <a:r>
              <a:rPr lang="es-ES" dirty="0" err="1"/>
              <a:t>colors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0C7A0-F856-47B5-32BC-4375B117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48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92788-4A8F-E74F-BB7E-FEA15061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460CD-A0E8-87F9-93C4-5002E96C2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1351 </a:t>
            </a:r>
            <a:r>
              <a:rPr lang="en-GB" dirty="0" err="1"/>
              <a:t>labeled</a:t>
            </a:r>
            <a:r>
              <a:rPr lang="en-GB" dirty="0"/>
              <a:t> images for feeding classification.</a:t>
            </a:r>
          </a:p>
          <a:p>
            <a:r>
              <a:rPr lang="en-GB" dirty="0"/>
              <a:t>200 </a:t>
            </a:r>
            <a:r>
              <a:rPr lang="en-GB" dirty="0" err="1"/>
              <a:t>unlabeled</a:t>
            </a:r>
            <a:r>
              <a:rPr lang="en-GB" dirty="0"/>
              <a:t> images sampled for unsupervised segmentation.</a:t>
            </a:r>
          </a:p>
          <a:p>
            <a:r>
              <a:rPr lang="en-GB" dirty="0"/>
              <a:t>All images captured in real silkworm farming environments.</a:t>
            </a:r>
          </a:p>
          <a:p>
            <a:r>
              <a:rPr lang="en-GB" dirty="0"/>
              <a:t>Challenges: occlusion, variable lighting, overlapping objects.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64C89-48C0-EC37-198F-31732FA3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21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BBF9-CA88-973A-DE9D-727FACC7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Experimental </a:t>
            </a:r>
            <a:r>
              <a:rPr lang="es-ES" dirty="0" err="1"/>
              <a:t>setup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11961-7C94-6547-E898-F6F0BD229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Classification:</a:t>
            </a:r>
          </a:p>
          <a:p>
            <a:pPr lvl="1"/>
            <a:r>
              <a:rPr lang="en-GB" dirty="0"/>
              <a:t>Train/</a:t>
            </a:r>
            <a:r>
              <a:rPr lang="en-GB" dirty="0" err="1"/>
              <a:t>val</a:t>
            </a:r>
            <a:r>
              <a:rPr lang="en-GB" dirty="0"/>
              <a:t> split: 70/30.</a:t>
            </a:r>
          </a:p>
          <a:p>
            <a:pPr lvl="1"/>
            <a:r>
              <a:rPr lang="en-GB" dirty="0" err="1"/>
              <a:t>BCEWithLogitsLoss</a:t>
            </a:r>
            <a:r>
              <a:rPr lang="en-GB" dirty="0"/>
              <a:t> with </a:t>
            </a:r>
            <a:r>
              <a:rPr lang="en-GB" dirty="0" err="1"/>
              <a:t>pos_weight</a:t>
            </a:r>
            <a:r>
              <a:rPr lang="en-GB" dirty="0"/>
              <a:t>=2.0.</a:t>
            </a:r>
          </a:p>
          <a:p>
            <a:pPr lvl="1"/>
            <a:r>
              <a:rPr lang="en-GB" dirty="0"/>
              <a:t>Augmentations: flip, jitter, normalization.</a:t>
            </a:r>
          </a:p>
          <a:p>
            <a:r>
              <a:rPr lang="en-US" b="1" dirty="0"/>
              <a:t>Segmentation:</a:t>
            </a:r>
          </a:p>
          <a:p>
            <a:pPr lvl="1"/>
            <a:r>
              <a:rPr lang="en-US" dirty="0"/>
              <a:t>Unsupervised convolutional autoencoder trained on augmented images</a:t>
            </a:r>
          </a:p>
          <a:p>
            <a:pPr lvl="1"/>
            <a:r>
              <a:rPr lang="en-US" dirty="0" err="1"/>
              <a:t>KMeans</a:t>
            </a:r>
            <a:r>
              <a:rPr lang="en-US" dirty="0"/>
              <a:t> clustering on embeddings + (X, Y) spatial features</a:t>
            </a:r>
          </a:p>
          <a:p>
            <a:pPr lvl="1"/>
            <a:r>
              <a:rPr lang="en-US" dirty="0"/>
              <a:t>Heuristic-based classification into silkworms, leaves, and 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25E8E-62C8-90C0-8B53-1930CB53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58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7F7C-27B4-D6E1-4780-9BEF3981C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9252" y="1138036"/>
            <a:ext cx="5084548" cy="1402470"/>
          </a:xfrm>
        </p:spPr>
        <p:txBody>
          <a:bodyPr anchor="t">
            <a:normAutofit/>
          </a:bodyPr>
          <a:lstStyle/>
          <a:p>
            <a:r>
              <a:rPr lang="es-ES" sz="3200"/>
              <a:t>Model evaluation</a:t>
            </a:r>
            <a:endParaRPr lang="en-GB" sz="3200"/>
          </a:p>
        </p:txBody>
      </p:sp>
      <p:pic>
        <p:nvPicPr>
          <p:cNvPr id="6" name="Picture 5" descr="A diagram of a confusion matrix&#10;&#10;AI-generated content may be incorrect.">
            <a:extLst>
              <a:ext uri="{FF2B5EF4-FFF2-40B4-BE49-F238E27FC236}">
                <a16:creationId xmlns:a16="http://schemas.microsoft.com/office/drawing/2014/main" id="{AFD18A79-83B0-40DB-B3F3-E07A59AC2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" r="-4" b="2387"/>
          <a:stretch>
            <a:fillRect/>
          </a:stretch>
        </p:blipFill>
        <p:spPr>
          <a:xfrm>
            <a:off x="964253" y="872172"/>
            <a:ext cx="4799369" cy="343990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7239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magen que contiene alfombra, tela&#10;&#10;El contenido generado por IA puede ser incorrecto.">
            <a:extLst>
              <a:ext uri="{FF2B5EF4-FFF2-40B4-BE49-F238E27FC236}">
                <a16:creationId xmlns:a16="http://schemas.microsoft.com/office/drawing/2014/main" id="{A9C7056D-FE84-2601-E7F5-2D551BCB4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" r="270" b="2"/>
          <a:stretch>
            <a:fillRect/>
          </a:stretch>
        </p:blipFill>
        <p:spPr>
          <a:xfrm>
            <a:off x="964253" y="4369631"/>
            <a:ext cx="2363788" cy="1611930"/>
          </a:xfrm>
          <a:prstGeom prst="rect">
            <a:avLst/>
          </a:prstGeom>
        </p:spPr>
      </p:pic>
      <p:pic>
        <p:nvPicPr>
          <p:cNvPr id="10" name="Imagen 9" descr="Imagen de la pantalla de un video juego&#10;&#10;El contenido generado por IA puede ser incorrecto.">
            <a:extLst>
              <a:ext uri="{FF2B5EF4-FFF2-40B4-BE49-F238E27FC236}">
                <a16:creationId xmlns:a16="http://schemas.microsoft.com/office/drawing/2014/main" id="{B20F1CBD-485B-F918-BB26-BCC7627D2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" r="2" b="2"/>
          <a:stretch>
            <a:fillRect/>
          </a:stretch>
        </p:blipFill>
        <p:spPr>
          <a:xfrm>
            <a:off x="3385083" y="4369631"/>
            <a:ext cx="2378539" cy="16119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2C34A-4012-F56F-3ED0-0A0954060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9252" y="2551177"/>
            <a:ext cx="5084548" cy="3549740"/>
          </a:xfrm>
        </p:spPr>
        <p:txBody>
          <a:bodyPr>
            <a:normAutofit/>
          </a:bodyPr>
          <a:lstStyle/>
          <a:p>
            <a:r>
              <a:rPr lang="en-GB" sz="2000"/>
              <a:t>Classification:</a:t>
            </a:r>
          </a:p>
          <a:p>
            <a:pPr lvl="1"/>
            <a:r>
              <a:rPr lang="en-GB" sz="2000"/>
              <a:t>Best F1-score: 0.98 at threshold 0.30.</a:t>
            </a:r>
          </a:p>
          <a:p>
            <a:pPr lvl="1"/>
            <a:r>
              <a:rPr lang="en-GB" sz="2000"/>
              <a:t>Precision: 0.98 | Recall: 0.99 | Accuracy: 0.98</a:t>
            </a:r>
          </a:p>
          <a:p>
            <a:r>
              <a:rPr lang="en-GB" sz="2000"/>
              <a:t>Segmentation:</a:t>
            </a:r>
          </a:p>
          <a:p>
            <a:pPr lvl="1"/>
            <a:r>
              <a:rPr lang="en-GB" sz="2000"/>
              <a:t>Visual evaluation of masks.</a:t>
            </a:r>
          </a:p>
          <a:p>
            <a:pPr lvl="1"/>
            <a:r>
              <a:rPr lang="en-GB" sz="2000"/>
              <a:t>Clear distinction achieved between worms, leaves, and background.</a:t>
            </a:r>
          </a:p>
          <a:p>
            <a:pPr lvl="1"/>
            <a:r>
              <a:rPr lang="en-GB" sz="2000"/>
              <a:t>Remaining noise mitigated via morphological filters.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72948-EE7A-A4F2-E881-C08C3703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C6D05E-AB19-4BA4-AC5F-836C6092C4FA}" type="slidenum">
              <a:rPr lang="en-GB" smtClean="0"/>
              <a:pPr>
                <a:spcAft>
                  <a:spcPts val="600"/>
                </a:spcAft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19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DD00-D3B0-665A-C72F-86CCF936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AD1B-48A7-D463-DBD5-9CA23D652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Successfully built a lightweight pipeline for silkworm feeding monitoring.</a:t>
            </a:r>
          </a:p>
          <a:p>
            <a:r>
              <a:rPr lang="en-GB" dirty="0"/>
              <a:t>Unsupervised segmentation works reasonably well even without labels.</a:t>
            </a:r>
          </a:p>
          <a:p>
            <a:r>
              <a:rPr lang="en-GB" dirty="0"/>
              <a:t>Augmentations were crucial for generalization.</a:t>
            </a:r>
          </a:p>
          <a:p>
            <a:r>
              <a:rPr lang="en-GB" dirty="0"/>
              <a:t>Future work: refine segmentation, scale to more data, or introduce self-supervised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661EB-B4D5-4D32-AAC1-CD2054DB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D05E-AB19-4BA4-AC5F-836C6092C4F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79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5ea74a3-92c5-4c31-978a-925c3c799cd0}" enabled="0" method="" siteId="{05ea74a3-92c5-4c31-978a-925c3c799cd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469</Words>
  <Application>Microsoft Office PowerPoint</Application>
  <PresentationFormat>Panorámica</PresentationFormat>
  <Paragraphs>80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Efficient computer vision models for silkworm feeding prediction and habitat analysis</vt:lpstr>
      <vt:lpstr>Outline</vt:lpstr>
      <vt:lpstr>Problem statement</vt:lpstr>
      <vt:lpstr>State of the art</vt:lpstr>
      <vt:lpstr>Proposed method</vt:lpstr>
      <vt:lpstr>Dataset</vt:lpstr>
      <vt:lpstr>Experimental setup</vt:lpstr>
      <vt:lpstr>Model evaluation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del Río del Barrio</dc:creator>
  <cp:lastModifiedBy>Darío González Sánchez</cp:lastModifiedBy>
  <cp:revision>3</cp:revision>
  <dcterms:created xsi:type="dcterms:W3CDTF">2025-06-17T08:54:25Z</dcterms:created>
  <dcterms:modified xsi:type="dcterms:W3CDTF">2025-06-17T14:50:04Z</dcterms:modified>
</cp:coreProperties>
</file>