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3" r:id="rId8"/>
    <p:sldId id="260" r:id="rId9"/>
    <p:sldId id="265" r:id="rId10"/>
    <p:sldId id="264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/>
              <a:t>C# Advanced – Class3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2" y="4537894"/>
            <a:ext cx="8915399" cy="939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Trainer: </a:t>
            </a:r>
            <a:r>
              <a:rPr lang="en-US" dirty="0" err="1" smtClean="0"/>
              <a:t>Marjan</a:t>
            </a:r>
            <a:r>
              <a:rPr lang="en-US" dirty="0" smtClean="0"/>
              <a:t> </a:t>
            </a:r>
            <a:r>
              <a:rPr lang="en-US" dirty="0" err="1" smtClean="0"/>
              <a:t>Pushev</a:t>
            </a:r>
            <a:endParaRPr lang="en-US" dirty="0"/>
          </a:p>
          <a:p>
            <a:r>
              <a:rPr lang="en-US" b="1" dirty="0"/>
              <a:t>Assistant: </a:t>
            </a:r>
            <a:r>
              <a:rPr lang="en-US" dirty="0" err="1" smtClean="0"/>
              <a:t>Dejan</a:t>
            </a:r>
            <a:r>
              <a:rPr lang="en-US" dirty="0" smtClean="0"/>
              <a:t> </a:t>
            </a:r>
            <a:r>
              <a:rPr lang="en-US" dirty="0" err="1" smtClean="0"/>
              <a:t>Blazheski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/>
              <a:t>Partial classes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72576"/>
            <a:ext cx="8765329" cy="4006788"/>
          </a:xfrm>
        </p:spPr>
        <p:txBody>
          <a:bodyPr>
            <a:normAutofit/>
          </a:bodyPr>
          <a:lstStyle/>
          <a:p>
            <a:r>
              <a:rPr lang="en-US" sz="2400" dirty="0"/>
              <a:t>Partial methods:</a:t>
            </a:r>
          </a:p>
          <a:p>
            <a:pPr lvl="1"/>
            <a:r>
              <a:rPr lang="en-US" sz="2000" dirty="0"/>
              <a:t>Can have a method as a partial in multiple .cs files.</a:t>
            </a:r>
          </a:p>
          <a:p>
            <a:pPr lvl="1"/>
            <a:r>
              <a:rPr lang="en-US" sz="2000" dirty="0"/>
              <a:t>The method must be </a:t>
            </a:r>
            <a:r>
              <a:rPr lang="en-US" sz="2000" b="1" i="1" dirty="0"/>
              <a:t>void</a:t>
            </a:r>
            <a:r>
              <a:rPr lang="en-US" sz="2000" dirty="0"/>
              <a:t> type and with the </a:t>
            </a:r>
            <a:r>
              <a:rPr lang="en-US" sz="2000" b="1" i="1" dirty="0"/>
              <a:t>partial keyword.</a:t>
            </a:r>
            <a:endParaRPr lang="en-US" sz="2000" dirty="0"/>
          </a:p>
          <a:p>
            <a:pPr lvl="1"/>
            <a:r>
              <a:rPr lang="en-US" sz="2000" dirty="0"/>
              <a:t>A partial method </a:t>
            </a:r>
            <a:r>
              <a:rPr lang="en-US" sz="2000" b="1" dirty="0"/>
              <a:t>cannot have access modifiers </a:t>
            </a:r>
            <a:r>
              <a:rPr lang="en-US" sz="2000" dirty="0"/>
              <a:t>(public, private,…).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71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136"/>
          </a:xfrm>
        </p:spPr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779" y="1711786"/>
            <a:ext cx="9475542" cy="445689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Represent a special kind of static method that enable to </a:t>
            </a:r>
            <a:r>
              <a:rPr lang="en-US" sz="2000" b="1" dirty="0"/>
              <a:t>"add" methods to existing types without creating a new derived type</a:t>
            </a:r>
            <a:r>
              <a:rPr lang="en-US" sz="2000" dirty="0"/>
              <a:t>.</a:t>
            </a:r>
          </a:p>
          <a:p>
            <a:r>
              <a:rPr lang="en-US" sz="2000" dirty="0"/>
              <a:t>An extension method is created by adding a </a:t>
            </a:r>
            <a:r>
              <a:rPr lang="en-US" sz="2000" b="1" dirty="0"/>
              <a:t>static method </a:t>
            </a:r>
            <a:r>
              <a:rPr lang="en-US" sz="2000" dirty="0"/>
              <a:t>to a </a:t>
            </a:r>
            <a:r>
              <a:rPr lang="en-US" sz="2000" b="1" dirty="0"/>
              <a:t>static class.</a:t>
            </a:r>
          </a:p>
          <a:p>
            <a:endParaRPr lang="en-US" sz="2000" b="1" dirty="0"/>
          </a:p>
          <a:p>
            <a:r>
              <a:rPr lang="en-US" sz="2000" dirty="0"/>
              <a:t>This first parameter is </a:t>
            </a:r>
            <a:r>
              <a:rPr lang="en-US" sz="2000" i="1" u="sng" dirty="0"/>
              <a:t>decorated</a:t>
            </a:r>
            <a:r>
              <a:rPr lang="en-US" sz="2000" dirty="0"/>
              <a:t> with the keyword </a:t>
            </a:r>
            <a:r>
              <a:rPr lang="en-US" sz="2000" b="1" dirty="0"/>
              <a:t>this.</a:t>
            </a:r>
            <a:endParaRPr lang="en-US" sz="2000" dirty="0"/>
          </a:p>
          <a:p>
            <a:r>
              <a:rPr lang="en-US" sz="2000" dirty="0"/>
              <a:t>Example: Think about </a:t>
            </a:r>
            <a:r>
              <a:rPr lang="en-US" sz="2000" b="1" u="sng" dirty="0"/>
              <a:t>sealed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</a:t>
            </a:r>
            <a:r>
              <a:rPr lang="en-US" sz="2000" b="1" dirty="0"/>
              <a:t>class in .NET Framework</a:t>
            </a:r>
          </a:p>
          <a:p>
            <a:r>
              <a:rPr lang="en-US" sz="2000" dirty="0"/>
              <a:t>Practical usage: </a:t>
            </a:r>
            <a:r>
              <a:rPr lang="en-US" sz="2000" b="1" dirty="0"/>
              <a:t>LINQ (Language Integrated Query)</a:t>
            </a:r>
          </a:p>
          <a:p>
            <a:endParaRPr lang="en-US" sz="2000" dirty="0"/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0457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136"/>
          </a:xfrm>
        </p:spPr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11786"/>
            <a:ext cx="9111558" cy="49287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Exercises</a:t>
            </a:r>
          </a:p>
          <a:p>
            <a:pPr lvl="1"/>
            <a:r>
              <a:rPr lang="en-US" sz="2000" dirty="0"/>
              <a:t>Exercise 1</a:t>
            </a:r>
          </a:p>
          <a:p>
            <a:pPr lvl="2"/>
            <a:r>
              <a:rPr lang="en-US" sz="1800" dirty="0"/>
              <a:t>Implement </a:t>
            </a:r>
            <a:r>
              <a:rPr lang="en-US" sz="1800" b="1" dirty="0"/>
              <a:t>QuoteString</a:t>
            </a:r>
            <a:r>
              <a:rPr lang="en-US" sz="1800" dirty="0"/>
              <a:t> extension method for returning </a:t>
            </a:r>
            <a:r>
              <a:rPr lang="en-US" sz="1800" b="1" dirty="0"/>
              <a:t>input</a:t>
            </a:r>
            <a:r>
              <a:rPr lang="en-US" sz="1800" dirty="0"/>
              <a:t> </a:t>
            </a:r>
            <a:r>
              <a:rPr lang="en-US" sz="1800" b="1" dirty="0"/>
              <a:t>string</a:t>
            </a:r>
            <a:r>
              <a:rPr lang="en-US" sz="1800" dirty="0"/>
              <a:t> as quoted</a:t>
            </a:r>
          </a:p>
          <a:p>
            <a:pPr lvl="1"/>
            <a:r>
              <a:rPr lang="en-US" sz="2000" dirty="0"/>
              <a:t>Exercise 2</a:t>
            </a:r>
          </a:p>
          <a:p>
            <a:pPr lvl="2"/>
            <a:r>
              <a:rPr lang="en-US" sz="1800" dirty="0"/>
              <a:t>Implement </a:t>
            </a:r>
            <a:r>
              <a:rPr lang="en-US" sz="1800" b="1" dirty="0"/>
              <a:t>IsDigit</a:t>
            </a:r>
            <a:r>
              <a:rPr lang="en-US" sz="1800" dirty="0"/>
              <a:t> extension method for returning bool result if </a:t>
            </a:r>
            <a:r>
              <a:rPr lang="en-US" sz="1800" b="1" dirty="0"/>
              <a:t>input</a:t>
            </a:r>
            <a:r>
              <a:rPr lang="en-US" sz="1800" dirty="0"/>
              <a:t> </a:t>
            </a:r>
            <a:r>
              <a:rPr lang="en-US" sz="1800" b="1" dirty="0"/>
              <a:t>string</a:t>
            </a:r>
            <a:r>
              <a:rPr lang="en-US" sz="1800" dirty="0"/>
              <a:t> is valid number</a:t>
            </a:r>
          </a:p>
          <a:p>
            <a:pPr lvl="1">
              <a:buClr>
                <a:srgbClr val="A53010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Exercise 3</a:t>
            </a:r>
          </a:p>
          <a:p>
            <a:pPr lvl="2">
              <a:buClr>
                <a:srgbClr val="A53010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 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IsNumericType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extension method for checking if 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double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 is from valid numeric type</a:t>
            </a:r>
          </a:p>
          <a:p>
            <a:pPr lvl="2">
              <a:buClr>
                <a:srgbClr val="A53010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Modify 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IsNumericType extension method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return the exact type of the input value</a:t>
            </a:r>
          </a:p>
          <a:p>
            <a:pPr lvl="2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 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IsNotNumericType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extension method for checking if 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double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 is not from valid numeric type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9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>
            <a:normAutofit/>
          </a:bodyPr>
          <a:lstStyle/>
          <a:p>
            <a:r>
              <a:rPr lang="en-US" sz="2800" dirty="0"/>
              <a:t>Nested classes</a:t>
            </a:r>
          </a:p>
          <a:p>
            <a:r>
              <a:rPr lang="en-US" sz="2800" dirty="0"/>
              <a:t>Static classes</a:t>
            </a:r>
          </a:p>
          <a:p>
            <a:r>
              <a:rPr lang="en-US" sz="2800" dirty="0"/>
              <a:t>Partial classes</a:t>
            </a:r>
          </a:p>
          <a:p>
            <a:pPr lvl="1"/>
            <a:r>
              <a:rPr lang="en-US" sz="2400" dirty="0"/>
              <a:t>Partial methods</a:t>
            </a:r>
          </a:p>
          <a:p>
            <a:r>
              <a:rPr lang="en-US" sz="2800" dirty="0"/>
              <a:t>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13647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34" y="1754142"/>
            <a:ext cx="9271355" cy="503727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nested classes</a:t>
            </a:r>
            <a:r>
              <a:rPr lang="en-US" sz="2000" dirty="0"/>
              <a:t> are created </a:t>
            </a:r>
            <a:r>
              <a:rPr lang="en-US" sz="2000" b="1" u="sng" dirty="0"/>
              <a:t>within the code block of other classes</a:t>
            </a:r>
            <a:r>
              <a:rPr lang="en-US" sz="2000" dirty="0"/>
              <a:t>. They behave the same way as the other classes.</a:t>
            </a:r>
          </a:p>
          <a:p>
            <a:r>
              <a:rPr lang="en-US" sz="2000" dirty="0"/>
              <a:t>All </a:t>
            </a:r>
            <a:r>
              <a:rPr lang="en-US" sz="2000" b="1" dirty="0"/>
              <a:t>rules</a:t>
            </a:r>
            <a:r>
              <a:rPr lang="en-US" sz="2000" dirty="0"/>
              <a:t> said for the classes so far </a:t>
            </a:r>
            <a:r>
              <a:rPr lang="en-US" sz="2000" b="1" dirty="0"/>
              <a:t>are also valid for the nested classes </a:t>
            </a:r>
            <a:r>
              <a:rPr lang="en-US" sz="2000" dirty="0"/>
              <a:t>– at the end of the day a </a:t>
            </a:r>
            <a:r>
              <a:rPr lang="en-US" sz="2000" b="1" dirty="0"/>
              <a:t>nested class </a:t>
            </a:r>
            <a:r>
              <a:rPr lang="en-US" sz="2000" dirty="0"/>
              <a:t>is basically a </a:t>
            </a:r>
            <a:r>
              <a:rPr lang="en-US" sz="2000" b="1" u="sng" dirty="0"/>
              <a:t>class</a:t>
            </a:r>
            <a:r>
              <a:rPr lang="en-US" sz="2000" dirty="0"/>
              <a:t>. </a:t>
            </a:r>
          </a:p>
          <a:p>
            <a:r>
              <a:rPr lang="en-US" sz="2000" b="1" dirty="0"/>
              <a:t>Nested class </a:t>
            </a:r>
            <a:r>
              <a:rPr lang="en-US" sz="2000" dirty="0"/>
              <a:t>is by default </a:t>
            </a:r>
            <a:r>
              <a:rPr lang="en-US" sz="2000" b="1" dirty="0"/>
              <a:t>private</a:t>
            </a:r>
            <a:r>
              <a:rPr lang="en-US" sz="2000" dirty="0"/>
              <a:t>.</a:t>
            </a:r>
          </a:p>
          <a:p>
            <a:r>
              <a:rPr lang="en-US" sz="2000" b="1" dirty="0"/>
              <a:t>Access modifiers:</a:t>
            </a:r>
            <a:r>
              <a:rPr lang="en-US" sz="2000" dirty="0"/>
              <a:t> public, private, protected, internal (</a:t>
            </a:r>
            <a:r>
              <a:rPr lang="en-US" sz="2000" u="sng" dirty="0"/>
              <a:t>not just normally used </a:t>
            </a:r>
            <a:r>
              <a:rPr lang="en-US" sz="2000" b="1" u="sng" dirty="0"/>
              <a:t>public</a:t>
            </a:r>
            <a:r>
              <a:rPr lang="en-US" sz="2000" u="sng" dirty="0"/>
              <a:t> and </a:t>
            </a:r>
            <a:r>
              <a:rPr lang="en-US" sz="2000" b="1" u="sng" dirty="0"/>
              <a:t>internal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b="1" dirty="0"/>
              <a:t>Outer/Containing class</a:t>
            </a:r>
            <a:r>
              <a:rPr lang="en-US" sz="2000" dirty="0"/>
              <a:t> is </a:t>
            </a:r>
            <a:r>
              <a:rPr lang="en-US" sz="2000" u="sng" dirty="0"/>
              <a:t>not allowed </a:t>
            </a:r>
            <a:r>
              <a:rPr lang="en-US" sz="2000" dirty="0"/>
              <a:t>to access </a:t>
            </a:r>
            <a:r>
              <a:rPr lang="en-US" sz="2000" b="1" dirty="0"/>
              <a:t>inner class members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We are </a:t>
            </a:r>
            <a:r>
              <a:rPr lang="en-US" sz="2000" u="sng" dirty="0"/>
              <a:t>allowed</a:t>
            </a:r>
            <a:r>
              <a:rPr lang="en-US" sz="2000" dirty="0"/>
              <a:t> to </a:t>
            </a:r>
            <a:r>
              <a:rPr lang="en-US" sz="2000" b="1" dirty="0"/>
              <a:t>create objects </a:t>
            </a:r>
            <a:r>
              <a:rPr lang="en-US" sz="2000" dirty="0"/>
              <a:t>of </a:t>
            </a:r>
            <a:r>
              <a:rPr lang="en-US" sz="2000" b="1" dirty="0"/>
              <a:t>nested class</a:t>
            </a:r>
            <a:r>
              <a:rPr lang="en-US" sz="2000" dirty="0"/>
              <a:t> in </a:t>
            </a:r>
            <a:r>
              <a:rPr lang="en-US" sz="2000" b="1" dirty="0"/>
              <a:t>outer class</a:t>
            </a:r>
            <a:r>
              <a:rPr lang="en-US" sz="2000" dirty="0"/>
              <a:t>.</a:t>
            </a:r>
          </a:p>
          <a:p>
            <a:r>
              <a:rPr lang="en-US" sz="2000" b="1" dirty="0"/>
              <a:t>Nested class</a:t>
            </a:r>
            <a:r>
              <a:rPr lang="en-US" sz="2000" dirty="0"/>
              <a:t> </a:t>
            </a:r>
            <a:r>
              <a:rPr lang="en-US" sz="2000" u="sng" dirty="0"/>
              <a:t>can access</a:t>
            </a:r>
            <a:r>
              <a:rPr lang="en-US" sz="2000" dirty="0"/>
              <a:t> </a:t>
            </a:r>
            <a:r>
              <a:rPr lang="en-US" sz="2000" b="1" dirty="0"/>
              <a:t>static member declared in outer class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00876"/>
            <a:ext cx="9271355" cy="4664413"/>
          </a:xfrm>
        </p:spPr>
        <p:txBody>
          <a:bodyPr>
            <a:normAutofit/>
          </a:bodyPr>
          <a:lstStyle/>
          <a:p>
            <a:r>
              <a:rPr lang="en-US" sz="2400" dirty="0"/>
              <a:t>Practical usage: </a:t>
            </a:r>
          </a:p>
          <a:p>
            <a:pPr lvl="1"/>
            <a:r>
              <a:rPr lang="en-US" sz="2000" b="1" dirty="0"/>
              <a:t>Nested classes </a:t>
            </a:r>
            <a:r>
              <a:rPr lang="en-US" sz="2000" u="sng" dirty="0"/>
              <a:t>can access private members</a:t>
            </a:r>
            <a:r>
              <a:rPr lang="en-US" sz="2000" dirty="0"/>
              <a:t> of the </a:t>
            </a:r>
            <a:r>
              <a:rPr lang="en-US" sz="2000" b="1" dirty="0"/>
              <a:t>outer class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Nested classes</a:t>
            </a:r>
            <a:r>
              <a:rPr lang="en-US" sz="2000" dirty="0"/>
              <a:t> </a:t>
            </a:r>
            <a:r>
              <a:rPr lang="en-US" sz="2000" u="sng" dirty="0"/>
              <a:t>can be private</a:t>
            </a:r>
            <a:r>
              <a:rPr lang="en-US" sz="2000" dirty="0"/>
              <a:t> which </a:t>
            </a:r>
            <a:r>
              <a:rPr lang="en-US" sz="2000" b="1" dirty="0"/>
              <a:t>ensures the concept of </a:t>
            </a:r>
            <a:r>
              <a:rPr lang="en-US" sz="2000" b="1" u="sng" dirty="0"/>
              <a:t>encapsulation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But, how can we structure our class relations on different way…?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833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7307"/>
          </a:xfrm>
        </p:spPr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7010"/>
            <a:ext cx="9253600" cy="4293072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 – reserved word.</a:t>
            </a:r>
          </a:p>
          <a:p>
            <a:endParaRPr lang="en-US" sz="2400" dirty="0"/>
          </a:p>
          <a:p>
            <a:r>
              <a:rPr lang="en-US" sz="2400" b="1" dirty="0"/>
              <a:t>Cannot instantiate an object </a:t>
            </a:r>
            <a:r>
              <a:rPr lang="en-US" sz="2400" dirty="0"/>
              <a:t>of a static class (</a:t>
            </a:r>
            <a:r>
              <a:rPr lang="en-US" sz="2400" b="1" dirty="0"/>
              <a:t>cannot</a:t>
            </a:r>
            <a:r>
              <a:rPr lang="en-US" sz="2400" dirty="0"/>
              <a:t> use the </a:t>
            </a:r>
            <a:r>
              <a:rPr lang="en-US" sz="2400" b="1" dirty="0"/>
              <a:t>new</a:t>
            </a:r>
            <a:r>
              <a:rPr lang="en-US" sz="2400" dirty="0"/>
              <a:t> keyword to create a variable of the class type).</a:t>
            </a:r>
          </a:p>
          <a:p>
            <a:endParaRPr lang="en-US" sz="2400" dirty="0"/>
          </a:p>
          <a:p>
            <a:r>
              <a:rPr lang="en-US" sz="2400" dirty="0"/>
              <a:t>All methods and properties </a:t>
            </a:r>
            <a:r>
              <a:rPr lang="en-US" sz="2400" b="1" u="sng" dirty="0"/>
              <a:t>must be static.</a:t>
            </a:r>
          </a:p>
          <a:p>
            <a:endParaRPr lang="en-US" sz="2400" b="1" u="sng" dirty="0"/>
          </a:p>
          <a:p>
            <a:r>
              <a:rPr lang="en-US" sz="2400" b="1" u="sng" dirty="0"/>
              <a:t>We access the members of a static class by using the class name itself.</a:t>
            </a:r>
          </a:p>
          <a:p>
            <a:endParaRPr lang="en-US" sz="2400" b="1" u="sng" dirty="0"/>
          </a:p>
          <a:p>
            <a:r>
              <a:rPr lang="en-US" sz="2400" dirty="0"/>
              <a:t>A static class is a </a:t>
            </a:r>
            <a:r>
              <a:rPr lang="en-US" sz="2400" b="1" i="1" u="sng" dirty="0"/>
              <a:t>sealed</a:t>
            </a:r>
            <a:r>
              <a:rPr lang="en-US" sz="2400" u="sng" dirty="0"/>
              <a:t> </a:t>
            </a:r>
            <a:r>
              <a:rPr lang="en-US" sz="2400" b="1" i="1" u="sng" dirty="0"/>
              <a:t>class</a:t>
            </a:r>
            <a:r>
              <a:rPr lang="en-US" sz="2400" dirty="0"/>
              <a:t> which means it </a:t>
            </a:r>
            <a:r>
              <a:rPr lang="en-US" sz="2400" b="1" u="sng" dirty="0"/>
              <a:t>cannot be inherited.</a:t>
            </a:r>
          </a:p>
          <a:p>
            <a:pPr lvl="1"/>
            <a:r>
              <a:rPr lang="en-US" sz="2200" dirty="0"/>
              <a:t>Demo example for sealed classes and members</a:t>
            </a:r>
          </a:p>
        </p:txBody>
      </p:sp>
    </p:spTree>
    <p:extLst>
      <p:ext uri="{BB962C8B-B14F-4D97-AF65-F5344CB8AC3E}">
        <p14:creationId xmlns:p14="http://schemas.microsoft.com/office/powerpoint/2010/main" val="110230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7307"/>
          </a:xfrm>
        </p:spPr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7010"/>
            <a:ext cx="9253600" cy="4266440"/>
          </a:xfrm>
        </p:spPr>
        <p:txBody>
          <a:bodyPr>
            <a:normAutofit/>
          </a:bodyPr>
          <a:lstStyle/>
          <a:p>
            <a:r>
              <a:rPr lang="en-US" sz="2000" dirty="0"/>
              <a:t>Demo</a:t>
            </a:r>
          </a:p>
          <a:p>
            <a:pPr lvl="1"/>
            <a:r>
              <a:rPr lang="en-US" dirty="0"/>
              <a:t>Fahrenheit/ Celsius Converter application</a:t>
            </a:r>
            <a:endParaRPr lang="en-US" sz="1800" dirty="0"/>
          </a:p>
        </p:txBody>
      </p:sp>
      <p:pic>
        <p:nvPicPr>
          <p:cNvPr id="1026" name="Picture 2" descr="Image result for celsius fahrenheit">
            <a:extLst>
              <a:ext uri="{FF2B5EF4-FFF2-40B4-BE49-F238E27FC236}">
                <a16:creationId xmlns:a16="http://schemas.microsoft.com/office/drawing/2014/main" id="{94B3432A-6155-4309-BF74-04D3F8D8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9" y="1448972"/>
            <a:ext cx="3384959" cy="49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8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7307"/>
          </a:xfrm>
        </p:spPr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37211"/>
            <a:ext cx="9102680" cy="4736956"/>
          </a:xfrm>
        </p:spPr>
        <p:txBody>
          <a:bodyPr>
            <a:normAutofit/>
          </a:bodyPr>
          <a:lstStyle/>
          <a:p>
            <a:r>
              <a:rPr lang="en-US" sz="2000" dirty="0"/>
              <a:t>Practical usage:</a:t>
            </a:r>
          </a:p>
          <a:p>
            <a:pPr lvl="1"/>
            <a:r>
              <a:rPr lang="en-US" sz="1800" dirty="0"/>
              <a:t>As a </a:t>
            </a:r>
            <a:r>
              <a:rPr lang="en-US" sz="1800" b="1" dirty="0"/>
              <a:t>convenient container</a:t>
            </a:r>
            <a:r>
              <a:rPr lang="en-US" sz="1800" dirty="0"/>
              <a:t> for sets of methods that just operate on input parameters and </a:t>
            </a:r>
            <a:r>
              <a:rPr lang="en-US" sz="1800" u="sng" dirty="0"/>
              <a:t>do not have to get or set any internal instance fields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.NET Framework example: </a:t>
            </a:r>
            <a:r>
              <a:rPr lang="en-US" sz="1800" b="1" dirty="0"/>
              <a:t>System.Math</a:t>
            </a:r>
          </a:p>
          <a:p>
            <a:pPr marL="457200" lvl="1" indent="0">
              <a:buNone/>
            </a:pPr>
            <a:endParaRPr lang="en-US" sz="1800" u="sng" dirty="0"/>
          </a:p>
          <a:p>
            <a:r>
              <a:rPr lang="en-US" sz="2000" dirty="0"/>
              <a:t>Cannot contain </a:t>
            </a:r>
            <a:r>
              <a:rPr lang="en-US" sz="2000" u="sng" dirty="0"/>
              <a:t>instance constructors</a:t>
            </a:r>
            <a:r>
              <a:rPr lang="en-US" sz="2000" dirty="0"/>
              <a:t>, BUT can contain </a:t>
            </a:r>
            <a:r>
              <a:rPr lang="en-US" sz="2000" b="1" dirty="0"/>
              <a:t>static constructors</a:t>
            </a:r>
            <a:r>
              <a:rPr lang="en-US" sz="2000" dirty="0"/>
              <a:t>.</a:t>
            </a:r>
          </a:p>
          <a:p>
            <a:r>
              <a:rPr lang="en-US" sz="2000" dirty="0"/>
              <a:t>What do you think about </a:t>
            </a:r>
            <a:r>
              <a:rPr lang="en-US" sz="2000" b="1" dirty="0"/>
              <a:t>static members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Exercise: </a:t>
            </a:r>
            <a:r>
              <a:rPr lang="en-US" sz="2000" b="1" dirty="0"/>
              <a:t>Gallons to Litters Converter</a:t>
            </a:r>
            <a:r>
              <a:rPr lang="en-US" sz="2000" dirty="0"/>
              <a:t> application (formula &amp; implementation)</a:t>
            </a:r>
          </a:p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11698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/>
              <a:t>Partial classes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797"/>
            <a:ext cx="9076046" cy="5080987"/>
          </a:xfrm>
        </p:spPr>
        <p:txBody>
          <a:bodyPr>
            <a:normAutofit/>
          </a:bodyPr>
          <a:lstStyle/>
          <a:p>
            <a:r>
              <a:rPr lang="en-US" sz="2000" b="1" dirty="0"/>
              <a:t>partial</a:t>
            </a:r>
            <a:r>
              <a:rPr lang="en-US" sz="2000" dirty="0"/>
              <a:t> – reserved word.</a:t>
            </a:r>
          </a:p>
          <a:p>
            <a:r>
              <a:rPr lang="en-US" sz="2000" dirty="0"/>
              <a:t>It is possible to </a:t>
            </a:r>
            <a:r>
              <a:rPr lang="en-US" sz="2000" b="1" dirty="0"/>
              <a:t>split the definition of a class</a:t>
            </a:r>
            <a:r>
              <a:rPr lang="en-US" sz="2000" dirty="0"/>
              <a:t>, struct or interface over two or more .cs files.</a:t>
            </a:r>
          </a:p>
          <a:p>
            <a:r>
              <a:rPr lang="en-US" sz="2000" dirty="0"/>
              <a:t>Usually needed when the class definition is big so it’s better to have the definition split into multiple files (which are combined in single file in compile time).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/>
              <a:t>part of the partial class </a:t>
            </a:r>
            <a:r>
              <a:rPr lang="en-US" sz="2000" dirty="0"/>
              <a:t>definition </a:t>
            </a:r>
            <a:r>
              <a:rPr lang="en-US" sz="2000" b="1" dirty="0"/>
              <a:t>should be in the same assembly and namespace</a:t>
            </a:r>
            <a:r>
              <a:rPr lang="en-US" sz="2000" dirty="0"/>
              <a:t>, </a:t>
            </a:r>
            <a:r>
              <a:rPr lang="en-US" sz="2000" u="sng" dirty="0"/>
              <a:t>but you can use different source file name</a:t>
            </a:r>
            <a:r>
              <a:rPr lang="en-US" sz="2000" dirty="0"/>
              <a:t>.</a:t>
            </a:r>
          </a:p>
          <a:p>
            <a:r>
              <a:rPr lang="en-US" sz="2000" dirty="0"/>
              <a:t>Every </a:t>
            </a:r>
            <a:r>
              <a:rPr lang="en-US" sz="2000" b="1" dirty="0"/>
              <a:t>part of the partial class </a:t>
            </a:r>
            <a:r>
              <a:rPr lang="en-US" sz="2000" dirty="0"/>
              <a:t>definition should have the </a:t>
            </a:r>
            <a:r>
              <a:rPr lang="en-US" sz="2000" b="1" dirty="0"/>
              <a:t>same accessibility</a:t>
            </a:r>
            <a:r>
              <a:rPr lang="en-US" sz="2000" dirty="0"/>
              <a:t> like private, protected, etc.</a:t>
            </a:r>
          </a:p>
        </p:txBody>
      </p:sp>
    </p:spTree>
    <p:extLst>
      <p:ext uri="{BB962C8B-B14F-4D97-AF65-F5344CB8AC3E}">
        <p14:creationId xmlns:p14="http://schemas.microsoft.com/office/powerpoint/2010/main" val="415468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/>
              <a:t>Partial classes and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B193B-4B2A-4FD9-AE83-F254AE18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33" y="1977013"/>
            <a:ext cx="6589911" cy="40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04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3785</TotalTime>
  <Words>646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C# Advanced – Class3</vt:lpstr>
      <vt:lpstr>Agenda</vt:lpstr>
      <vt:lpstr>Nested classes</vt:lpstr>
      <vt:lpstr>Nested classes</vt:lpstr>
      <vt:lpstr>Static classes</vt:lpstr>
      <vt:lpstr>Static classes</vt:lpstr>
      <vt:lpstr>Static classes</vt:lpstr>
      <vt:lpstr>Partial classes and methods</vt:lpstr>
      <vt:lpstr>Partial classes and methods</vt:lpstr>
      <vt:lpstr>Partial classes and methods</vt:lpstr>
      <vt:lpstr>Extension methods</vt:lpstr>
      <vt:lpstr>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Windows User</cp:lastModifiedBy>
  <cp:revision>71</cp:revision>
  <dcterms:created xsi:type="dcterms:W3CDTF">2019-03-24T10:00:46Z</dcterms:created>
  <dcterms:modified xsi:type="dcterms:W3CDTF">2019-04-03T23:06:57Z</dcterms:modified>
</cp:coreProperties>
</file>