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0"/>
  </p:notesMasterIdLst>
  <p:sldIdLst>
    <p:sldId id="289" r:id="rId2"/>
    <p:sldId id="275" r:id="rId3"/>
    <p:sldId id="276" r:id="rId4"/>
    <p:sldId id="278" r:id="rId5"/>
    <p:sldId id="272" r:id="rId6"/>
    <p:sldId id="277" r:id="rId7"/>
    <p:sldId id="279" r:id="rId8"/>
    <p:sldId id="292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F09"/>
    <a:srgbClr val="B05C05"/>
    <a:srgbClr val="EAA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650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E88821D-46CA-4356-BC84-A1FCE25DEC4E}" type="datetimeFigureOut">
              <a:rPr lang="en-CA"/>
              <a:pPr>
                <a:defRPr/>
              </a:pPr>
              <a:t>04/03/2014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B9A22C-7EF6-4D37-B236-2E5FDF0209A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57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33000">
                <a:schemeClr val="bg1">
                  <a:shade val="75000"/>
                  <a:satMod val="100000"/>
                </a:schemeClr>
              </a:gs>
              <a:gs pos="100000">
                <a:srgbClr val="800000">
                  <a:alpha val="47059"/>
                </a:srgb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26DCE9-81DD-47F2-B7D9-3C72BE4716F4}" type="datetimeFigureOut">
              <a:rPr lang="en-CA" smtClean="0"/>
              <a:pPr>
                <a:defRPr/>
              </a:pPr>
              <a:t>04/03/2014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63CD01B-B0B5-4F4A-8721-AD0942C9D250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02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260E8-AC47-46A1-83E7-9488E4FCA084}" type="datetimeFigureOut">
              <a:rPr lang="en-CA" smtClean="0"/>
              <a:pPr>
                <a:defRPr/>
              </a:pPr>
              <a:t>04/03/2014</a:t>
            </a:fld>
            <a:endParaRPr lang="en-CA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80F5E-A869-4081-8800-221AF059A12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053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3C327-F783-49F5-A2AC-BC244BAD0C25}" type="datetimeFigureOut">
              <a:rPr lang="en-CA" smtClean="0"/>
              <a:pPr>
                <a:defRPr/>
              </a:pPr>
              <a:t>04/03/2014</a:t>
            </a:fld>
            <a:endParaRPr lang="en-CA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2C81B-AB0D-4DF9-A978-AA2A750C66D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32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152400"/>
            <a:ext cx="8183880" cy="105156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1420368"/>
            <a:ext cx="8183880" cy="4599432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B2C58-5E2A-410F-B890-1857D6ADFF8A}" type="datetimeFigureOut">
              <a:rPr lang="en-CA" smtClean="0"/>
              <a:pPr>
                <a:defRPr/>
              </a:pPr>
              <a:t>04/03/2014</a:t>
            </a:fld>
            <a:endParaRPr lang="en-CA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2A706-310C-41F0-BDE3-0ED03331D52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053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rgbClr val="800000">
                  <a:alpha val="50196"/>
                </a:srgb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CD7038-E541-4209-A8B6-8EA342049B0A}" type="datetimeFigureOut">
              <a:rPr lang="en-CA" smtClean="0"/>
              <a:pPr>
                <a:defRPr/>
              </a:pPr>
              <a:t>04/03/2014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E6B351-73AE-4EA3-93F3-E8578D423F76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90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1783080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1783080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416B1-8B77-43C0-88A2-B4CB52323253}" type="datetimeFigureOut">
              <a:rPr lang="en-CA" smtClean="0"/>
              <a:pPr>
                <a:defRPr/>
              </a:pPr>
              <a:t>04/03/2014</a:t>
            </a:fld>
            <a:endParaRPr lang="en-CA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FB5C0-7A51-432C-86C7-E26529A361E0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24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F72C1-C6AD-47FF-AA40-08224F165383}" type="datetimeFigureOut">
              <a:rPr lang="en-CA" smtClean="0"/>
              <a:pPr>
                <a:defRPr/>
              </a:pPr>
              <a:t>04/03/2014</a:t>
            </a:fld>
            <a:endParaRPr lang="en-CA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0A147-927B-4ED6-AA8B-6B62B81EF9D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1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337"/>
            <a:ext cx="8153400" cy="1050925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943B8-B1E5-400E-BB9B-A75B02F63DCB}" type="datetimeFigureOut">
              <a:rPr lang="en-CA" smtClean="0"/>
              <a:pPr>
                <a:defRPr/>
              </a:pPr>
              <a:t>04/03/2014</a:t>
            </a:fld>
            <a:endParaRPr lang="en-CA"/>
          </a:p>
        </p:txBody>
      </p:sp>
      <p:sp>
        <p:nvSpPr>
          <p:cNvPr id="4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EB5F2-7AB3-4681-82F5-4CE45AA6BBA0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6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B3D1C3-3142-4FBD-86C7-7DEB7184A56B}" type="datetimeFigureOut">
              <a:rPr lang="en-CA" smtClean="0"/>
              <a:pPr>
                <a:defRPr/>
              </a:pPr>
              <a:t>04/03/2014</a:t>
            </a:fld>
            <a:endParaRPr lang="en-CA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9537970-B76E-4A01-B080-177E94110201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80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5864F-FADE-42D1-9B2C-6CC6904C3477}" type="datetimeFigureOut">
              <a:rPr lang="en-CA" smtClean="0"/>
              <a:pPr>
                <a:defRPr/>
              </a:pPr>
              <a:t>04/03/2014</a:t>
            </a:fld>
            <a:endParaRPr lang="en-CA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816A6-9169-4898-9A05-0F150427B33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88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6FF8B6B-B789-41B7-B74D-420D8F4C4F40}" type="datetimeFigureOut">
              <a:rPr lang="en-CA" smtClean="0"/>
              <a:pPr>
                <a:defRPr/>
              </a:pPr>
              <a:t>04/03/2014</a:t>
            </a:fld>
            <a:endParaRPr lang="en-CA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8BB880-5344-4ADC-86D6-DA89CB9B085B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63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17463"/>
            <a:ext cx="916146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762000" y="533400"/>
            <a:ext cx="7924800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762000" y="1752600"/>
            <a:ext cx="792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663" y="64166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0EA36F9-93BE-4FD6-9807-ED8BCC24BC0D}" type="datetimeFigureOut">
              <a:rPr lang="en-CA" smtClean="0"/>
              <a:pPr>
                <a:defRPr/>
              </a:pPr>
              <a:t>04/03/2014</a:t>
            </a:fld>
            <a:endParaRPr lang="en-CA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663" y="64166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663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FE85F34-DDBF-479B-A187-594BD633FE2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Georgia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547688" indent="-200025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785813" indent="-182563" algn="l" rtl="0" eaLnBrk="1" fontAlgn="base" hangingPunct="1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023938" indent="-182563" algn="l" rtl="0" eaLnBrk="1" fontAlgn="base" hangingPunct="1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279525" indent="-182563" algn="l" rtl="0" eaLnBrk="1" fontAlgn="base" hangingPunct="1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17463"/>
            <a:ext cx="916146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1082675"/>
            <a:ext cx="8183563" cy="1050925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500" dirty="0" smtClean="0">
                <a:solidFill>
                  <a:srgbClr val="800000"/>
                </a:solidFill>
              </a:rPr>
              <a:t>Get Paid</a:t>
            </a:r>
            <a:endParaRPr lang="en-CA" sz="4500" dirty="0">
              <a:solidFill>
                <a:srgbClr val="8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Dec 2013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FE893-C313-43A7-9FB0-E56FF28CB895}" type="slidenum">
              <a:rPr lang="en-CA" smtClean="0"/>
              <a:pPr>
                <a:defRPr/>
              </a:pPr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8270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Sales Order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D268101.pdf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Dec 2013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FE893-C313-43A7-9FB0-E56FF28CB895}" type="slidenum">
              <a:rPr lang="en-CA" smtClean="0"/>
              <a:pPr>
                <a:defRPr/>
              </a:pPr>
              <a:t>2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30" y="2375004"/>
            <a:ext cx="7659974" cy="1657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6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DSD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Dec 2013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FE893-C313-43A7-9FB0-E56FF28CB895}" type="slidenum">
              <a:rPr lang="en-CA" smtClean="0"/>
              <a:pPr>
                <a:defRPr/>
              </a:pPr>
              <a:t>3</a:t>
            </a:fld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347" y="1422399"/>
            <a:ext cx="4557984" cy="637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5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Complex requirements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Dec 2013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FE893-C313-43A7-9FB0-E56FF28CB895}" type="slidenum">
              <a:rPr lang="en-CA" smtClean="0"/>
              <a:pPr>
                <a:defRPr/>
              </a:pPr>
              <a:t>4</a:t>
            </a:fld>
            <a:endParaRPr lang="en-C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142367"/>
              </p:ext>
            </p:extLst>
          </p:nvPr>
        </p:nvGraphicFramePr>
        <p:xfrm>
          <a:off x="731838" y="1420813"/>
          <a:ext cx="8183562" cy="276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7962"/>
                <a:gridCol w="1249892"/>
                <a:gridCol w="1363927"/>
                <a:gridCol w="1363927"/>
                <a:gridCol w="1127654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Company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Delivery ticket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DT</a:t>
                      </a:r>
                      <a:r>
                        <a:rPr lang="en-CA" baseline="0" dirty="0" smtClean="0"/>
                        <a:t> signed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Truck and man ticket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Work Order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Daily Summary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</a:t>
                      </a:r>
                      <a:r>
                        <a:rPr lang="en-CA" baseline="0" dirty="0" smtClean="0"/>
                        <a:t> – site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x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x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    - site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x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x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x</a:t>
                      </a:r>
                      <a:endParaRPr lang="en-CA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x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x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x</a:t>
                      </a:r>
                      <a:endParaRPr lang="en-CA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x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x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x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5486400"/>
            <a:ext cx="7239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And then there’s the coding ….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02704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9" b="5247"/>
          <a:stretch/>
        </p:blipFill>
        <p:spPr bwMode="auto">
          <a:xfrm>
            <a:off x="762000" y="1616765"/>
            <a:ext cx="8105775" cy="478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Deliveries in 2013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4648200" y="4495800"/>
            <a:ext cx="838200" cy="838200"/>
          </a:xfrm>
          <a:prstGeom prst="ellipse">
            <a:avLst/>
          </a:prstGeom>
          <a:solidFill>
            <a:srgbClr val="F07F09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 rot="2053551">
            <a:off x="3658306" y="4739731"/>
            <a:ext cx="1066800" cy="647700"/>
          </a:xfrm>
          <a:prstGeom prst="ellipse">
            <a:avLst/>
          </a:prstGeom>
          <a:solidFill>
            <a:srgbClr val="F07F09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 rot="2053551">
            <a:off x="1492736" y="3277891"/>
            <a:ext cx="2114143" cy="1035920"/>
          </a:xfrm>
          <a:prstGeom prst="ellipse">
            <a:avLst/>
          </a:prstGeom>
          <a:solidFill>
            <a:srgbClr val="F07F09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2286000" y="1905000"/>
            <a:ext cx="666658" cy="400375"/>
          </a:xfrm>
          <a:prstGeom prst="ellipse">
            <a:avLst/>
          </a:prstGeom>
          <a:solidFill>
            <a:srgbClr val="F07F09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481558" y="5297670"/>
            <a:ext cx="666658" cy="400375"/>
          </a:xfrm>
          <a:prstGeom prst="ellipse">
            <a:avLst/>
          </a:prstGeom>
          <a:solidFill>
            <a:srgbClr val="F07F09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Line Callout 1 5"/>
          <p:cNvSpPr/>
          <p:nvPr/>
        </p:nvSpPr>
        <p:spPr>
          <a:xfrm>
            <a:off x="5943600" y="3795851"/>
            <a:ext cx="1371600" cy="655982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Oilsands</a:t>
            </a:r>
            <a:endParaRPr lang="en-CA" dirty="0"/>
          </a:p>
        </p:txBody>
      </p:sp>
      <p:sp>
        <p:nvSpPr>
          <p:cNvPr id="12" name="Line Callout 1 11"/>
          <p:cNvSpPr/>
          <p:nvPr/>
        </p:nvSpPr>
        <p:spPr>
          <a:xfrm>
            <a:off x="5917096" y="4969679"/>
            <a:ext cx="1371600" cy="655982"/>
          </a:xfrm>
          <a:prstGeom prst="borderCallout1">
            <a:avLst>
              <a:gd name="adj1" fmla="val 18750"/>
              <a:gd name="adj2" fmla="val -8333"/>
              <a:gd name="adj3" fmla="val 78157"/>
              <a:gd name="adj4" fmla="val -57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Edmonton City</a:t>
            </a:r>
            <a:endParaRPr lang="en-CA" dirty="0"/>
          </a:p>
        </p:txBody>
      </p:sp>
      <p:sp>
        <p:nvSpPr>
          <p:cNvPr id="13" name="Line Callout 1 12"/>
          <p:cNvSpPr/>
          <p:nvPr/>
        </p:nvSpPr>
        <p:spPr>
          <a:xfrm>
            <a:off x="2057400" y="5063581"/>
            <a:ext cx="1371600" cy="655982"/>
          </a:xfrm>
          <a:prstGeom prst="borderCallout1">
            <a:avLst>
              <a:gd name="adj1" fmla="val 18750"/>
              <a:gd name="adj2" fmla="val 110508"/>
              <a:gd name="adj3" fmla="val 19571"/>
              <a:gd name="adj4" fmla="val 142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Shale Gas</a:t>
            </a:r>
            <a:endParaRPr lang="en-CA" dirty="0"/>
          </a:p>
        </p:txBody>
      </p:sp>
      <p:sp>
        <p:nvSpPr>
          <p:cNvPr id="14" name="Line Callout 1 13"/>
          <p:cNvSpPr/>
          <p:nvPr/>
        </p:nvSpPr>
        <p:spPr>
          <a:xfrm>
            <a:off x="3565212" y="2895600"/>
            <a:ext cx="1371600" cy="655982"/>
          </a:xfrm>
          <a:prstGeom prst="borderCallout1">
            <a:avLst>
              <a:gd name="adj1" fmla="val 55114"/>
              <a:gd name="adj2" fmla="val -10265"/>
              <a:gd name="adj3" fmla="val 122601"/>
              <a:gd name="adj4" fmla="val -59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Yukon Gold</a:t>
            </a:r>
            <a:endParaRPr lang="en-CA" dirty="0"/>
          </a:p>
        </p:txBody>
      </p:sp>
      <p:sp>
        <p:nvSpPr>
          <p:cNvPr id="15" name="Line Callout 1 14"/>
          <p:cNvSpPr/>
          <p:nvPr/>
        </p:nvSpPr>
        <p:spPr>
          <a:xfrm>
            <a:off x="3793812" y="1901687"/>
            <a:ext cx="1708776" cy="697801"/>
          </a:xfrm>
          <a:prstGeom prst="borderCallout1">
            <a:avLst>
              <a:gd name="adj1" fmla="val 55114"/>
              <a:gd name="adj2" fmla="val -10265"/>
              <a:gd name="adj3" fmla="val 39039"/>
              <a:gd name="adj4" fmla="val -56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Remote communities</a:t>
            </a:r>
            <a:endParaRPr lang="en-CA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549807" y="2514600"/>
            <a:ext cx="1165346" cy="7089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51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6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" name="Oval 30719"/>
          <p:cNvSpPr/>
          <p:nvPr/>
        </p:nvSpPr>
        <p:spPr>
          <a:xfrm>
            <a:off x="1300163" y="2763838"/>
            <a:ext cx="3303587" cy="1908175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pic>
        <p:nvPicPr>
          <p:cNvPr id="9219" name="Picture 2" descr="C:\Users\Richard\AppData\Local\Microsoft\Windows\Temporary Internet Files\Content.IE5\PPD4P5MD\MC9003266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1870075"/>
            <a:ext cx="51276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152400"/>
            <a:ext cx="8183562" cy="1050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Onsite challenges</a:t>
            </a:r>
            <a:endParaRPr lang="en-CA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6042025" y="2166938"/>
            <a:ext cx="1079500" cy="782637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CA" sz="1400" b="1" dirty="0" smtClean="0"/>
              <a:t>Finance</a:t>
            </a:r>
            <a:endParaRPr lang="en-CA" sz="1400" b="1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7569200" y="2679700"/>
            <a:ext cx="550863" cy="390525"/>
          </a:xfrm>
          <a:prstGeom prst="flowChartMultidocumen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7121525" y="2557463"/>
            <a:ext cx="1446213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4918075" y="2557463"/>
            <a:ext cx="112395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5" name="Picture 3" descr="C:\Users\Richard lion hearted\AppData\Local\Microsoft\Windows\Temporary Internet Files\Content.IE5\KHAUBJLQ\MC90041349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8838" y="2076450"/>
            <a:ext cx="157638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3" descr="C:\Users\Richard\AppData\Local\Microsoft\Windows\Temporary Internet Files\Content.IE5\1JBNUWN7\MC90034999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1590675"/>
            <a:ext cx="45085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owchart: Predefined Process 3"/>
          <p:cNvSpPr/>
          <p:nvPr/>
        </p:nvSpPr>
        <p:spPr>
          <a:xfrm>
            <a:off x="3838575" y="2166938"/>
            <a:ext cx="1079500" cy="782637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1400" b="1" dirty="0" smtClean="0"/>
              <a:t>Smart</a:t>
            </a:r>
            <a:br>
              <a:rPr lang="en-CA" sz="1400" b="1" dirty="0" smtClean="0"/>
            </a:br>
            <a:r>
              <a:rPr lang="en-CA" sz="1400" b="1" dirty="0" smtClean="0"/>
              <a:t>Truck</a:t>
            </a:r>
            <a:endParaRPr lang="en-CA" sz="1400" b="1" dirty="0"/>
          </a:p>
        </p:txBody>
      </p:sp>
      <p:pic>
        <p:nvPicPr>
          <p:cNvPr id="30724" name="Picture 4" descr="C:\Users\Richard\AppData\Local\Microsoft\Windows\Temporary Internet Files\Content.IE5\6FYET8HJ\MC900441735[1]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722">
            <a:off x="2662684" y="1523355"/>
            <a:ext cx="692563" cy="6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5" name="Picture 5" descr="C:\Users\Richard\AppData\Local\Microsoft\Windows\Temporary Internet Files\Content.IE5\6FYET8HJ\MC900383546[1].wmf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17" y="3219359"/>
            <a:ext cx="837590" cy="83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2027238" y="3022600"/>
            <a:ext cx="212725" cy="2730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38575" y="3551238"/>
            <a:ext cx="1012825" cy="5000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1400" b="1" dirty="0"/>
              <a:t>check ‘n chase</a:t>
            </a:r>
          </a:p>
        </p:txBody>
      </p:sp>
      <p:cxnSp>
        <p:nvCxnSpPr>
          <p:cNvPr id="20" name="Straight Arrow Connector 19"/>
          <p:cNvCxnSpPr>
            <a:endCxn id="15" idx="1"/>
          </p:cNvCxnSpPr>
          <p:nvPr/>
        </p:nvCxnSpPr>
        <p:spPr>
          <a:xfrm>
            <a:off x="2971800" y="3800475"/>
            <a:ext cx="866775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800350" y="3219450"/>
            <a:ext cx="263525" cy="16668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78138" y="3386138"/>
            <a:ext cx="341312" cy="1968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77975" y="3070225"/>
            <a:ext cx="542925" cy="32316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CA" sz="1050" b="1" dirty="0" smtClean="0"/>
              <a:t>SO</a:t>
            </a:r>
            <a:endParaRPr lang="en-CA" sz="1050" b="1" dirty="0"/>
          </a:p>
          <a:p>
            <a:pPr algn="ctr">
              <a:defRPr/>
            </a:pPr>
            <a:r>
              <a:rPr lang="en-CA" sz="1050" b="1" dirty="0" smtClean="0"/>
              <a:t>DSD</a:t>
            </a:r>
            <a:endParaRPr lang="en-CA" sz="105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219450" y="2908300"/>
            <a:ext cx="544513" cy="16158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CA" sz="1050" b="1" dirty="0" smtClean="0"/>
              <a:t>DSD</a:t>
            </a:r>
          </a:p>
        </p:txBody>
      </p:sp>
      <p:sp>
        <p:nvSpPr>
          <p:cNvPr id="28" name="Freeform 27"/>
          <p:cNvSpPr/>
          <p:nvPr/>
        </p:nvSpPr>
        <p:spPr>
          <a:xfrm>
            <a:off x="4876800" y="3063875"/>
            <a:ext cx="1614488" cy="809625"/>
          </a:xfrm>
          <a:custGeom>
            <a:avLst/>
            <a:gdLst>
              <a:gd name="connsiteX0" fmla="*/ 0 w 1614616"/>
              <a:gd name="connsiteY0" fmla="*/ 716692 h 805131"/>
              <a:gd name="connsiteX1" fmla="*/ 642551 w 1614616"/>
              <a:gd name="connsiteY1" fmla="*/ 741406 h 805131"/>
              <a:gd name="connsiteX2" fmla="*/ 1614616 w 1614616"/>
              <a:gd name="connsiteY2" fmla="*/ 0 h 805131"/>
              <a:gd name="connsiteX0" fmla="*/ 0 w 1614616"/>
              <a:gd name="connsiteY0" fmla="*/ 716692 h 828527"/>
              <a:gd name="connsiteX1" fmla="*/ 1178011 w 1614616"/>
              <a:gd name="connsiteY1" fmla="*/ 774357 h 828527"/>
              <a:gd name="connsiteX2" fmla="*/ 1614616 w 1614616"/>
              <a:gd name="connsiteY2" fmla="*/ 0 h 828527"/>
              <a:gd name="connsiteX0" fmla="*/ 0 w 1614616"/>
              <a:gd name="connsiteY0" fmla="*/ 716692 h 809616"/>
              <a:gd name="connsiteX1" fmla="*/ 1178011 w 1614616"/>
              <a:gd name="connsiteY1" fmla="*/ 774357 h 809616"/>
              <a:gd name="connsiteX2" fmla="*/ 1565189 w 1614616"/>
              <a:gd name="connsiteY2" fmla="*/ 255373 h 809616"/>
              <a:gd name="connsiteX3" fmla="*/ 1614616 w 1614616"/>
              <a:gd name="connsiteY3" fmla="*/ 0 h 809616"/>
              <a:gd name="connsiteX0" fmla="*/ 0 w 1614616"/>
              <a:gd name="connsiteY0" fmla="*/ 716692 h 809616"/>
              <a:gd name="connsiteX1" fmla="*/ 1178011 w 1614616"/>
              <a:gd name="connsiteY1" fmla="*/ 774357 h 809616"/>
              <a:gd name="connsiteX2" fmla="*/ 1565189 w 1614616"/>
              <a:gd name="connsiteY2" fmla="*/ 255373 h 809616"/>
              <a:gd name="connsiteX3" fmla="*/ 1614616 w 1614616"/>
              <a:gd name="connsiteY3" fmla="*/ 0 h 809616"/>
              <a:gd name="connsiteX0" fmla="*/ 0 w 1614616"/>
              <a:gd name="connsiteY0" fmla="*/ 716692 h 809616"/>
              <a:gd name="connsiteX1" fmla="*/ 1178011 w 1614616"/>
              <a:gd name="connsiteY1" fmla="*/ 774357 h 809616"/>
              <a:gd name="connsiteX2" fmla="*/ 1565189 w 1614616"/>
              <a:gd name="connsiteY2" fmla="*/ 255373 h 809616"/>
              <a:gd name="connsiteX3" fmla="*/ 1614616 w 1614616"/>
              <a:gd name="connsiteY3" fmla="*/ 0 h 80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616" h="809616">
                <a:moveTo>
                  <a:pt x="0" y="716692"/>
                </a:moveTo>
                <a:cubicBezTo>
                  <a:pt x="186724" y="788773"/>
                  <a:pt x="917146" y="851244"/>
                  <a:pt x="1178011" y="774357"/>
                </a:cubicBezTo>
                <a:cubicBezTo>
                  <a:pt x="1438876" y="697470"/>
                  <a:pt x="1517135" y="400908"/>
                  <a:pt x="1565189" y="255373"/>
                </a:cubicBezTo>
                <a:cubicBezTo>
                  <a:pt x="1605005" y="109838"/>
                  <a:pt x="1584411" y="39816"/>
                  <a:pt x="1614616" y="0"/>
                </a:cubicBezTo>
              </a:path>
            </a:pathLst>
          </a:custGeom>
          <a:ln w="38100"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239" name="TextBox 28"/>
          <p:cNvSpPr txBox="1">
            <a:spLocks noChangeArrowheads="1"/>
          </p:cNvSpPr>
          <p:nvPr/>
        </p:nvSpPr>
        <p:spPr bwMode="auto">
          <a:xfrm>
            <a:off x="7197725" y="2055813"/>
            <a:ext cx="14493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 sz="1400" b="1" dirty="0"/>
              <a:t>Invoice to </a:t>
            </a:r>
            <a:r>
              <a:rPr lang="en-CA" altLang="en-US" sz="1400" b="1" dirty="0" smtClean="0"/>
              <a:t>customer</a:t>
            </a:r>
            <a:endParaRPr lang="en-CA" altLang="en-US" sz="1400" b="1" dirty="0"/>
          </a:p>
        </p:txBody>
      </p:sp>
      <p:cxnSp>
        <p:nvCxnSpPr>
          <p:cNvPr id="30726" name="Straight Arrow Connector 30725"/>
          <p:cNvCxnSpPr/>
          <p:nvPr/>
        </p:nvCxnSpPr>
        <p:spPr>
          <a:xfrm>
            <a:off x="1300163" y="5124450"/>
            <a:ext cx="316547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43" name="TextBox 30726"/>
          <p:cNvSpPr txBox="1">
            <a:spLocks noChangeArrowheads="1"/>
          </p:cNvSpPr>
          <p:nvPr/>
        </p:nvSpPr>
        <p:spPr bwMode="auto">
          <a:xfrm>
            <a:off x="1766888" y="5230813"/>
            <a:ext cx="2200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 sz="1400" dirty="0" smtClean="0"/>
              <a:t>days, </a:t>
            </a:r>
            <a:r>
              <a:rPr lang="en-CA" altLang="en-US" sz="1400" dirty="0" smtClean="0">
                <a:solidFill>
                  <a:srgbClr val="FF0000"/>
                </a:solidFill>
              </a:rPr>
              <a:t>weeks, months</a:t>
            </a:r>
            <a:endParaRPr lang="en-CA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62263" y="3800475"/>
            <a:ext cx="1087437" cy="323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CA" sz="1050" dirty="0"/>
              <a:t>Email, </a:t>
            </a:r>
            <a:r>
              <a:rPr lang="en-CA" sz="1050" dirty="0" err="1"/>
              <a:t>photo,superB</a:t>
            </a:r>
            <a:endParaRPr lang="en-CA" sz="10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Dec 2013</a:t>
            </a:r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FE893-C313-43A7-9FB0-E56FF28CB895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561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" grpId="0" animBg="1"/>
      <p:bldP spid="5" grpId="0" animBg="1"/>
      <p:bldP spid="6" grpId="0" animBg="1"/>
      <p:bldP spid="4" grpId="0" animBg="1"/>
      <p:bldP spid="15" grpId="0" animBg="1"/>
      <p:bldP spid="22" grpId="0"/>
      <p:bldP spid="30" grpId="0"/>
      <p:bldP spid="9239" grpId="0"/>
      <p:bldP spid="9243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Richard\AppData\Local\Microsoft\Windows\Temporary Internet Files\Content.IE5\PPD4P5MD\MC9003266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1565275"/>
            <a:ext cx="51276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152400"/>
            <a:ext cx="8183562" cy="1050925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New System</a:t>
            </a:r>
            <a:endParaRPr lang="en-CA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6491288" y="1882775"/>
            <a:ext cx="1079500" cy="782638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1400" b="1" dirty="0"/>
              <a:t>NAV</a:t>
            </a: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7570788" y="2273300"/>
            <a:ext cx="107632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4918075" y="2252663"/>
            <a:ext cx="1573213" cy="20637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3" name="Picture 3" descr="C:\Users\Richard lion hearted\AppData\Local\Microsoft\Windows\Temporary Internet Files\Content.IE5\KHAUBJLQ\MC90041349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8838" y="1771650"/>
            <a:ext cx="157638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3" descr="C:\Users\Richard\AppData\Local\Microsoft\Windows\Temporary Internet Files\Content.IE5\1JBNUWN7\MC90034999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1285875"/>
            <a:ext cx="45085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owchart: Predefined Process 3"/>
          <p:cNvSpPr/>
          <p:nvPr/>
        </p:nvSpPr>
        <p:spPr>
          <a:xfrm>
            <a:off x="3838575" y="1862138"/>
            <a:ext cx="1079500" cy="782637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1400" b="1" dirty="0" smtClean="0"/>
              <a:t>Smart</a:t>
            </a:r>
            <a:br>
              <a:rPr lang="en-CA" sz="1400" b="1" dirty="0" smtClean="0"/>
            </a:br>
            <a:r>
              <a:rPr lang="en-CA" sz="1400" b="1" dirty="0" smtClean="0"/>
              <a:t>Truck</a:t>
            </a:r>
            <a:endParaRPr lang="en-CA" sz="1400" b="1" dirty="0"/>
          </a:p>
        </p:txBody>
      </p:sp>
      <p:pic>
        <p:nvPicPr>
          <p:cNvPr id="30724" name="Picture 4" descr="C:\Users\Richard\AppData\Local\Microsoft\Windows\Temporary Internet Files\Content.IE5\6FYET8HJ\MC900441735[1]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722">
            <a:off x="2662684" y="1218549"/>
            <a:ext cx="692563" cy="6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5" name="Picture 5" descr="C:\Users\Richard\AppData\Local\Microsoft\Windows\Temporary Internet Files\Content.IE5\6FYET8HJ\MC900383546[1].wmf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17" y="2914553"/>
            <a:ext cx="837590" cy="83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2027238" y="2717800"/>
            <a:ext cx="212725" cy="2730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800350" y="2914650"/>
            <a:ext cx="263525" cy="16668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78138" y="3081338"/>
            <a:ext cx="341312" cy="1968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1766888" y="3133725"/>
            <a:ext cx="354012" cy="454025"/>
          </a:xfrm>
          <a:prstGeom prst="arc">
            <a:avLst>
              <a:gd name="adj1" fmla="val 2677239"/>
              <a:gd name="adj2" fmla="val 0"/>
            </a:avLst>
          </a:prstGeom>
          <a:ln w="3810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1577975" y="2765425"/>
            <a:ext cx="542925" cy="32316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CA" sz="1050" b="1" dirty="0" smtClean="0"/>
              <a:t>SO</a:t>
            </a:r>
          </a:p>
          <a:p>
            <a:pPr algn="ctr">
              <a:defRPr/>
            </a:pPr>
            <a:r>
              <a:rPr lang="en-CA" sz="1050" b="1" dirty="0" smtClean="0"/>
              <a:t>DSD</a:t>
            </a:r>
            <a:endParaRPr lang="en-CA" sz="105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219450" y="2603500"/>
            <a:ext cx="544513" cy="4857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endParaRPr lang="en-CA" sz="1050" b="1" dirty="0"/>
          </a:p>
          <a:p>
            <a:pPr algn="ctr">
              <a:defRPr/>
            </a:pPr>
            <a:endParaRPr lang="en-CA" sz="1050" b="1" dirty="0"/>
          </a:p>
          <a:p>
            <a:pPr algn="ctr">
              <a:defRPr/>
            </a:pPr>
            <a:endParaRPr lang="en-CA" sz="1050" b="1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971800" y="2759075"/>
            <a:ext cx="3519488" cy="987425"/>
            <a:chOff x="2972307" y="3064483"/>
            <a:chExt cx="3519109" cy="986066"/>
          </a:xfrm>
        </p:grpSpPr>
        <p:sp>
          <p:nvSpPr>
            <p:cNvPr id="15" name="Rectangle 14"/>
            <p:cNvSpPr/>
            <p:nvPr/>
          </p:nvSpPr>
          <p:spPr>
            <a:xfrm>
              <a:off x="3838989" y="3551175"/>
              <a:ext cx="1012716" cy="4993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CA" sz="1400" b="1" dirty="0"/>
                <a:t>check ‘n chase</a:t>
              </a:r>
            </a:p>
          </p:txBody>
        </p:sp>
        <p:cxnSp>
          <p:nvCxnSpPr>
            <p:cNvPr id="20" name="Straight Arrow Connector 19"/>
            <p:cNvCxnSpPr>
              <a:endCxn id="15" idx="1"/>
            </p:cNvCxnSpPr>
            <p:nvPr/>
          </p:nvCxnSpPr>
          <p:spPr>
            <a:xfrm>
              <a:off x="2972307" y="3800069"/>
              <a:ext cx="866682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4877102" y="3064483"/>
              <a:ext cx="1614314" cy="810097"/>
            </a:xfrm>
            <a:custGeom>
              <a:avLst/>
              <a:gdLst>
                <a:gd name="connsiteX0" fmla="*/ 0 w 1614616"/>
                <a:gd name="connsiteY0" fmla="*/ 716692 h 805131"/>
                <a:gd name="connsiteX1" fmla="*/ 642551 w 1614616"/>
                <a:gd name="connsiteY1" fmla="*/ 741406 h 805131"/>
                <a:gd name="connsiteX2" fmla="*/ 1614616 w 1614616"/>
                <a:gd name="connsiteY2" fmla="*/ 0 h 805131"/>
                <a:gd name="connsiteX0" fmla="*/ 0 w 1614616"/>
                <a:gd name="connsiteY0" fmla="*/ 716692 h 828527"/>
                <a:gd name="connsiteX1" fmla="*/ 1178011 w 1614616"/>
                <a:gd name="connsiteY1" fmla="*/ 774357 h 828527"/>
                <a:gd name="connsiteX2" fmla="*/ 1614616 w 1614616"/>
                <a:gd name="connsiteY2" fmla="*/ 0 h 828527"/>
                <a:gd name="connsiteX0" fmla="*/ 0 w 1614616"/>
                <a:gd name="connsiteY0" fmla="*/ 716692 h 809616"/>
                <a:gd name="connsiteX1" fmla="*/ 1178011 w 1614616"/>
                <a:gd name="connsiteY1" fmla="*/ 774357 h 809616"/>
                <a:gd name="connsiteX2" fmla="*/ 1565189 w 1614616"/>
                <a:gd name="connsiteY2" fmla="*/ 255373 h 809616"/>
                <a:gd name="connsiteX3" fmla="*/ 1614616 w 1614616"/>
                <a:gd name="connsiteY3" fmla="*/ 0 h 809616"/>
                <a:gd name="connsiteX0" fmla="*/ 0 w 1614616"/>
                <a:gd name="connsiteY0" fmla="*/ 716692 h 809616"/>
                <a:gd name="connsiteX1" fmla="*/ 1178011 w 1614616"/>
                <a:gd name="connsiteY1" fmla="*/ 774357 h 809616"/>
                <a:gd name="connsiteX2" fmla="*/ 1565189 w 1614616"/>
                <a:gd name="connsiteY2" fmla="*/ 255373 h 809616"/>
                <a:gd name="connsiteX3" fmla="*/ 1614616 w 1614616"/>
                <a:gd name="connsiteY3" fmla="*/ 0 h 809616"/>
                <a:gd name="connsiteX0" fmla="*/ 0 w 1614616"/>
                <a:gd name="connsiteY0" fmla="*/ 716692 h 809616"/>
                <a:gd name="connsiteX1" fmla="*/ 1178011 w 1614616"/>
                <a:gd name="connsiteY1" fmla="*/ 774357 h 809616"/>
                <a:gd name="connsiteX2" fmla="*/ 1565189 w 1614616"/>
                <a:gd name="connsiteY2" fmla="*/ 255373 h 809616"/>
                <a:gd name="connsiteX3" fmla="*/ 1614616 w 1614616"/>
                <a:gd name="connsiteY3" fmla="*/ 0 h 80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4616" h="809616">
                  <a:moveTo>
                    <a:pt x="0" y="716692"/>
                  </a:moveTo>
                  <a:cubicBezTo>
                    <a:pt x="186724" y="788773"/>
                    <a:pt x="917146" y="851244"/>
                    <a:pt x="1178011" y="774357"/>
                  </a:cubicBezTo>
                  <a:cubicBezTo>
                    <a:pt x="1438876" y="697470"/>
                    <a:pt x="1517135" y="400908"/>
                    <a:pt x="1565189" y="255373"/>
                  </a:cubicBezTo>
                  <a:cubicBezTo>
                    <a:pt x="1605005" y="109838"/>
                    <a:pt x="1584411" y="39816"/>
                    <a:pt x="1614616" y="0"/>
                  </a:cubicBezTo>
                </a:path>
              </a:pathLst>
            </a:custGeom>
            <a:ln w="38100">
              <a:solidFill>
                <a:schemeClr val="accent4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</p:grpSp>
      <p:pic>
        <p:nvPicPr>
          <p:cNvPr id="31746" name="Picture 2" descr="C:\Users\Richard\AppData\Local\Microsoft\Windows\Temporary Internet Files\Content.IE5\OBFIIBFC\MC9004404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168" y="4267374"/>
            <a:ext cx="856735" cy="85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lowchart: Predefined Process 31"/>
          <p:cNvSpPr/>
          <p:nvPr/>
        </p:nvSpPr>
        <p:spPr>
          <a:xfrm>
            <a:off x="3811588" y="3225800"/>
            <a:ext cx="1079500" cy="53975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900" b="1" dirty="0"/>
              <a:t>Classifier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3952875" y="4203700"/>
            <a:ext cx="798513" cy="54133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CA" sz="900" b="1" dirty="0"/>
              <a:t>Repository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6556375" y="4211638"/>
            <a:ext cx="839788" cy="53975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CA" sz="900" b="1" dirty="0"/>
              <a:t>Customer rules</a:t>
            </a:r>
          </a:p>
        </p:txBody>
      </p:sp>
      <p:sp>
        <p:nvSpPr>
          <p:cNvPr id="34" name="Flowchart: Predefined Process 33"/>
          <p:cNvSpPr/>
          <p:nvPr/>
        </p:nvSpPr>
        <p:spPr>
          <a:xfrm>
            <a:off x="6246006" y="3279775"/>
            <a:ext cx="1458938" cy="541338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CA" sz="900" b="1" dirty="0" smtClean="0"/>
              <a:t>Completeness </a:t>
            </a:r>
            <a:br>
              <a:rPr lang="en-CA" sz="900" b="1" dirty="0" smtClean="0"/>
            </a:br>
            <a:r>
              <a:rPr lang="en-CA" sz="900" b="1" dirty="0" smtClean="0"/>
              <a:t>and </a:t>
            </a:r>
            <a:r>
              <a:rPr lang="en-CA" sz="900" b="1" dirty="0"/>
              <a:t>Matching</a:t>
            </a:r>
          </a:p>
        </p:txBody>
      </p:sp>
      <p:cxnSp>
        <p:nvCxnSpPr>
          <p:cNvPr id="37" name="Straight Arrow Connector 36"/>
          <p:cNvCxnSpPr>
            <a:stCxn id="32" idx="2"/>
            <a:endCxn id="10" idx="1"/>
          </p:cNvCxnSpPr>
          <p:nvPr/>
        </p:nvCxnSpPr>
        <p:spPr>
          <a:xfrm>
            <a:off x="4351338" y="3765550"/>
            <a:ext cx="0" cy="4381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975475" y="3867150"/>
            <a:ext cx="0" cy="3381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1"/>
            <a:endCxn id="10" idx="4"/>
          </p:cNvCxnSpPr>
          <p:nvPr/>
        </p:nvCxnSpPr>
        <p:spPr>
          <a:xfrm flipH="1">
            <a:off x="4751388" y="3550444"/>
            <a:ext cx="1494618" cy="9239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1"/>
            <a:endCxn id="4" idx="2"/>
          </p:cNvCxnSpPr>
          <p:nvPr/>
        </p:nvCxnSpPr>
        <p:spPr>
          <a:xfrm rot="10800000">
            <a:off x="4378326" y="2644776"/>
            <a:ext cx="1867681" cy="905669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 flipV="1">
            <a:off x="2554288" y="3495675"/>
            <a:ext cx="1257300" cy="9779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2800350" y="3805238"/>
            <a:ext cx="690563" cy="46196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CA"/>
          </a:p>
        </p:txBody>
      </p:sp>
      <p:cxnSp>
        <p:nvCxnSpPr>
          <p:cNvPr id="35" name="Straight Arrow Connector 34"/>
          <p:cNvCxnSpPr>
            <a:stCxn id="30725" idx="2"/>
            <a:endCxn id="31746" idx="0"/>
          </p:cNvCxnSpPr>
          <p:nvPr/>
        </p:nvCxnSpPr>
        <p:spPr>
          <a:xfrm flipH="1">
            <a:off x="2434536" y="3745743"/>
            <a:ext cx="118976" cy="52163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5" idx="2"/>
          </p:cNvCxnSpPr>
          <p:nvPr/>
        </p:nvCxnSpPr>
        <p:spPr>
          <a:xfrm flipV="1">
            <a:off x="6975475" y="2665413"/>
            <a:ext cx="55563" cy="61436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ultidocument 41"/>
          <p:cNvSpPr/>
          <p:nvPr/>
        </p:nvSpPr>
        <p:spPr>
          <a:xfrm>
            <a:off x="7837487" y="2376487"/>
            <a:ext cx="550863" cy="390525"/>
          </a:xfrm>
          <a:prstGeom prst="flowChartMultidocumen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43" name="TextBox 28"/>
          <p:cNvSpPr txBox="1">
            <a:spLocks noChangeArrowheads="1"/>
          </p:cNvSpPr>
          <p:nvPr/>
        </p:nvSpPr>
        <p:spPr bwMode="auto">
          <a:xfrm>
            <a:off x="7466012" y="1752600"/>
            <a:ext cx="14493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 sz="1400" b="1" dirty="0"/>
              <a:t>Invoice to </a:t>
            </a:r>
            <a:r>
              <a:rPr lang="en-CA" altLang="en-US" sz="1400" b="1" dirty="0" err="1" smtClean="0"/>
              <a:t>Nexen</a:t>
            </a:r>
            <a:endParaRPr lang="en-CA" altLang="en-US" sz="1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 Dec 2013</a:t>
            </a:r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FE893-C313-43A7-9FB0-E56FF28CB895}" type="slidenum">
              <a:rPr lang="en-CA" smtClean="0"/>
              <a:pPr>
                <a:defRPr/>
              </a:pPr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964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0" grpId="0" animBg="1"/>
      <p:bldP spid="33" grpId="0" animBg="1"/>
      <p:bldP spid="34" grpId="0" animBg="1"/>
      <p:bldP spid="42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2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RS Theme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ERS Theme1</Template>
  <TotalTime>788</TotalTime>
  <Words>125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ERS Theme1</vt:lpstr>
      <vt:lpstr>Get Paid</vt:lpstr>
      <vt:lpstr>Sales Order</vt:lpstr>
      <vt:lpstr>DSD</vt:lpstr>
      <vt:lpstr>Complex requirements</vt:lpstr>
      <vt:lpstr>Deliveries in 2013</vt:lpstr>
      <vt:lpstr>Onsite challenges</vt:lpstr>
      <vt:lpstr>New System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cgrue</dc:creator>
  <cp:lastModifiedBy>Richard</cp:lastModifiedBy>
  <cp:revision>105</cp:revision>
  <dcterms:created xsi:type="dcterms:W3CDTF">2012-05-31T16:35:35Z</dcterms:created>
  <dcterms:modified xsi:type="dcterms:W3CDTF">2014-03-04T14:38:56Z</dcterms:modified>
</cp:coreProperties>
</file>