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Quattrocento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g4NQYog+JsVQrwiqowz6l0lnZt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QuattrocentoSans-regular.fntdata"/><Relationship Id="rId21" Type="http://schemas.openxmlformats.org/officeDocument/2006/relationships/slide" Target="slides/slide17.xml"/><Relationship Id="rId24" Type="http://schemas.openxmlformats.org/officeDocument/2006/relationships/font" Target="fonts/QuattrocentoSans-italic.fntdata"/><Relationship Id="rId23" Type="http://schemas.openxmlformats.org/officeDocument/2006/relationships/font" Target="fonts/Quattrocento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Quattrocento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Dario</a:t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968198b4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Bryce</a:t>
            </a:r>
            <a:endParaRPr/>
          </a:p>
        </p:txBody>
      </p:sp>
      <p:sp>
        <p:nvSpPr>
          <p:cNvPr id="145" name="Google Shape;145;g21968198b42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977418923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Bryce</a:t>
            </a:r>
            <a:endParaRPr/>
          </a:p>
        </p:txBody>
      </p:sp>
      <p:sp>
        <p:nvSpPr>
          <p:cNvPr id="153" name="Google Shape;153;g21977418923_3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968198b4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Bryce</a:t>
            </a:r>
            <a:endParaRPr/>
          </a:p>
        </p:txBody>
      </p:sp>
      <p:sp>
        <p:nvSpPr>
          <p:cNvPr id="162" name="Google Shape;162;g21968198b42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977418923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Bryce</a:t>
            </a:r>
            <a:endParaRPr/>
          </a:p>
        </p:txBody>
      </p:sp>
      <p:sp>
        <p:nvSpPr>
          <p:cNvPr id="172" name="Google Shape;172;g21977418923_3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977418923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Dario</a:t>
            </a:r>
            <a:endParaRPr/>
          </a:p>
        </p:txBody>
      </p:sp>
      <p:sp>
        <p:nvSpPr>
          <p:cNvPr id="181" name="Google Shape;181;g21977418923_3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977418923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Dario</a:t>
            </a:r>
            <a:endParaRPr/>
          </a:p>
        </p:txBody>
      </p:sp>
      <p:sp>
        <p:nvSpPr>
          <p:cNvPr id="191" name="Google Shape;191;g21977418923_3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1968198b4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Bryce</a:t>
            </a:r>
            <a:endParaRPr/>
          </a:p>
        </p:txBody>
      </p:sp>
      <p:sp>
        <p:nvSpPr>
          <p:cNvPr id="200" name="Google Shape;200;g21968198b42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968198b4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1968198b42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968198b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Bryce</a:t>
            </a:r>
            <a:endParaRPr/>
          </a:p>
        </p:txBody>
      </p:sp>
      <p:sp>
        <p:nvSpPr>
          <p:cNvPr id="61" name="Google Shape;61;g21968198b4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968198b4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Bryce</a:t>
            </a:r>
            <a:endParaRPr/>
          </a:p>
        </p:txBody>
      </p:sp>
      <p:sp>
        <p:nvSpPr>
          <p:cNvPr id="73" name="Google Shape;73;g21968198b42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97741892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Dario</a:t>
            </a:r>
            <a:endParaRPr/>
          </a:p>
        </p:txBody>
      </p:sp>
      <p:sp>
        <p:nvSpPr>
          <p:cNvPr id="83" name="Google Shape;83;g21977418923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977418923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Dario</a:t>
            </a:r>
            <a:endParaRPr/>
          </a:p>
        </p:txBody>
      </p:sp>
      <p:sp>
        <p:nvSpPr>
          <p:cNvPr id="93" name="Google Shape;93;g21977418923_5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968198b4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Bryce</a:t>
            </a:r>
            <a:endParaRPr/>
          </a:p>
        </p:txBody>
      </p:sp>
      <p:sp>
        <p:nvSpPr>
          <p:cNvPr id="103" name="Google Shape;103;g21968198b42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968198b4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Dario</a:t>
            </a:r>
            <a:endParaRPr/>
          </a:p>
        </p:txBody>
      </p:sp>
      <p:sp>
        <p:nvSpPr>
          <p:cNvPr id="112" name="Google Shape;112;g21968198b42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97741892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Dario</a:t>
            </a:r>
            <a:endParaRPr/>
          </a:p>
        </p:txBody>
      </p:sp>
      <p:sp>
        <p:nvSpPr>
          <p:cNvPr id="125" name="Google Shape;125;g21977418923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Dario</a:t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1977418923_3_53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21977418923_3_53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21977418923_3_5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1977418923_3_88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21977418923_3_88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g21977418923_3_8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1977418923_3_9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1977418923_3_57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21977418923_3_5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1977418923_3_6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g21977418923_3_6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g21977418923_3_6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1977418923_3_6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21977418923_3_64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g21977418923_3_64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21977418923_3_6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1977418923_3_6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21977418923_3_6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1977418923_3_72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21977418923_3_72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21977418923_3_7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1977418923_3_76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g21977418923_3_7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1977418923_3_7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21977418923_3_7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g21977418923_3_7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g21977418923_3_7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g21977418923_3_7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1977418923_3_85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g21977418923_3_8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1977418923_3_4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21977418923_3_4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21977418923_3_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/>
          <p:nvPr/>
        </p:nvSpPr>
        <p:spPr>
          <a:xfrm>
            <a:off x="4685664" y="1432483"/>
            <a:ext cx="2971800" cy="186918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4610073" y="4880090"/>
            <a:ext cx="31230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132840" lvl="0" marL="1144905" marR="508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4D4D4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By: Bryce Ch</a:t>
            </a:r>
            <a:r>
              <a:rPr lang="en-US" sz="2000">
                <a:solidFill>
                  <a:srgbClr val="4D4D4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eva</a:t>
            </a:r>
            <a:r>
              <a:rPr b="0" i="0" lang="en-US" sz="2000" u="none" cap="none" strike="noStrike">
                <a:solidFill>
                  <a:srgbClr val="4D4D4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llier</a:t>
            </a:r>
            <a:endParaRPr b="0" i="0" sz="2000" u="none" cap="none" strike="noStrike">
              <a:solidFill>
                <a:srgbClr val="4D4D4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132840" lvl="0" marL="1144905" marR="5080" rtl="0" algn="ctr">
              <a:spcBef>
                <a:spcPts val="1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4D4D4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Dario Melconian</a:t>
            </a:r>
            <a:endParaRPr b="0" i="0" sz="2000" u="none" cap="none" strike="noStrike">
              <a:solidFill>
                <a:srgbClr val="4D4D4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508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2933063" y="3520996"/>
            <a:ext cx="6477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ED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Predict Cancellations</a:t>
            </a:r>
            <a:r>
              <a:rPr b="1" i="0" lang="en-US" sz="3000" u="none" cap="none" strike="noStrike">
                <a:solidFill>
                  <a:srgbClr val="ED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r>
              <a:rPr b="1" i="0" lang="en-US" sz="3000" u="none" cap="none" strike="noStrike">
                <a:solidFill>
                  <a:srgbClr val="ED24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Using Machine Learning to Optimize Hotel Bookings</a:t>
            </a:r>
            <a:endParaRPr/>
          </a:p>
        </p:txBody>
      </p:sp>
      <p:pic>
        <p:nvPicPr>
          <p:cNvPr descr="Logo, company name&#10;&#10;Description automatically generated" id="57" name="Google Shape;5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1197" y="98038"/>
            <a:ext cx="1469505" cy="14695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8" name="Google Shape;5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3786" y="1196263"/>
            <a:ext cx="8048042" cy="2232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g21968198b42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633" y="6097443"/>
            <a:ext cx="655983" cy="5554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g21968198b42_0_49"/>
          <p:cNvCxnSpPr/>
          <p:nvPr/>
        </p:nvCxnSpPr>
        <p:spPr>
          <a:xfrm>
            <a:off x="533900" y="5934750"/>
            <a:ext cx="11016900" cy="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g21968198b42_0_49"/>
          <p:cNvSpPr txBox="1"/>
          <p:nvPr/>
        </p:nvSpPr>
        <p:spPr>
          <a:xfrm>
            <a:off x="769650" y="1508175"/>
            <a:ext cx="10652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r>
              <a:rPr b="1" lang="en-US" sz="63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66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Classifier</a:t>
            </a:r>
            <a:endParaRPr b="1" sz="66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21968198b42_0_49"/>
          <p:cNvSpPr txBox="1"/>
          <p:nvPr/>
        </p:nvSpPr>
        <p:spPr>
          <a:xfrm>
            <a:off x="1353750" y="3125325"/>
            <a:ext cx="9484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Made an XGBoost model attempting to improve results from random forest and AutoML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g21977418923_3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633" y="6097443"/>
            <a:ext cx="655983" cy="5554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g21977418923_3_17"/>
          <p:cNvCxnSpPr/>
          <p:nvPr/>
        </p:nvCxnSpPr>
        <p:spPr>
          <a:xfrm>
            <a:off x="533900" y="5934750"/>
            <a:ext cx="11016900" cy="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g21977418923_3_17"/>
          <p:cNvSpPr txBox="1"/>
          <p:nvPr/>
        </p:nvSpPr>
        <p:spPr>
          <a:xfrm>
            <a:off x="266575" y="322550"/>
            <a:ext cx="10652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Hyperparameter Tuning</a:t>
            </a:r>
            <a:endParaRPr b="1" sz="40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21977418923_3_17"/>
          <p:cNvSpPr txBox="1"/>
          <p:nvPr/>
        </p:nvSpPr>
        <p:spPr>
          <a:xfrm>
            <a:off x="1217400" y="1220050"/>
            <a:ext cx="68886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Used Grid Search Cross Validation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Cross validates using the validation set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Found optimal parameters by searching a predetermined grid of options for: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n_estimators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max_depth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learning_rate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subsample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colsample_bytree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min_child_weight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gamma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reg_alpha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reg_lambda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scale_pos_weight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g21977418923_3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14925" y="2262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21968198b42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633" y="6097443"/>
            <a:ext cx="655983" cy="5554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g21968198b42_0_42"/>
          <p:cNvCxnSpPr/>
          <p:nvPr/>
        </p:nvCxnSpPr>
        <p:spPr>
          <a:xfrm>
            <a:off x="533900" y="5934750"/>
            <a:ext cx="11016900" cy="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g21968198b42_0_42"/>
          <p:cNvSpPr txBox="1"/>
          <p:nvPr/>
        </p:nvSpPr>
        <p:spPr>
          <a:xfrm>
            <a:off x="302775" y="271950"/>
            <a:ext cx="10652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Results - ROC Curve</a:t>
            </a:r>
            <a:endParaRPr b="1" sz="40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21968198b42_0_42"/>
          <p:cNvSpPr txBox="1"/>
          <p:nvPr/>
        </p:nvSpPr>
        <p:spPr>
          <a:xfrm>
            <a:off x="716000" y="1072350"/>
            <a:ext cx="10652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136"/>
              </a:buClr>
              <a:buSzPts val="1700"/>
              <a:buChar char="●"/>
            </a:pPr>
            <a:r>
              <a:rPr lang="en-US" sz="1700">
                <a:solidFill>
                  <a:srgbClr val="233136"/>
                </a:solidFill>
                <a:highlight>
                  <a:srgbClr val="FFFFFF"/>
                </a:highlight>
              </a:rPr>
              <a:t>Shows the False and True Positive Rates On Validation Set for Varying Decision Thresholds</a:t>
            </a:r>
            <a:endParaRPr sz="1700">
              <a:solidFill>
                <a:srgbClr val="233136"/>
              </a:solidFill>
              <a:highlight>
                <a:srgbClr val="FFFFFF"/>
              </a:highlight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136"/>
              </a:buClr>
              <a:buSzPts val="1700"/>
              <a:buChar char="●"/>
            </a:pPr>
            <a:r>
              <a:rPr lang="en-US" sz="1700">
                <a:solidFill>
                  <a:srgbClr val="233136"/>
                </a:solidFill>
                <a:highlight>
                  <a:srgbClr val="FFFFFF"/>
                </a:highlight>
              </a:rPr>
              <a:t>The Model has an accuracy of </a:t>
            </a:r>
            <a:r>
              <a:rPr b="1" lang="en-US" sz="1700">
                <a:solidFill>
                  <a:srgbClr val="233136"/>
                </a:solidFill>
                <a:highlight>
                  <a:srgbClr val="FFFFFF"/>
                </a:highlight>
              </a:rPr>
              <a:t>94.9%</a:t>
            </a:r>
            <a:r>
              <a:rPr lang="en-US" sz="1700">
                <a:solidFill>
                  <a:srgbClr val="233136"/>
                </a:solidFill>
                <a:highlight>
                  <a:srgbClr val="FFFFFF"/>
                </a:highlight>
              </a:rPr>
              <a:t> in distinguishing between positive and negative cases</a:t>
            </a:r>
            <a:endParaRPr sz="1700">
              <a:solidFill>
                <a:srgbClr val="233136"/>
              </a:solidFill>
              <a:highlight>
                <a:srgbClr val="FFFFFF"/>
              </a:highlight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136"/>
              </a:buClr>
              <a:buSzPts val="1700"/>
              <a:buChar char="●"/>
            </a:pPr>
            <a:r>
              <a:rPr b="1" lang="en-US" sz="1700">
                <a:solidFill>
                  <a:srgbClr val="233136"/>
                </a:solidFill>
                <a:highlight>
                  <a:srgbClr val="FFFFFF"/>
                </a:highlight>
              </a:rPr>
              <a:t>Very Good!</a:t>
            </a:r>
            <a:endParaRPr b="1" sz="1700">
              <a:solidFill>
                <a:srgbClr val="233136"/>
              </a:solidFill>
              <a:highlight>
                <a:srgbClr val="FFFFFF"/>
              </a:highlight>
            </a:endParaRPr>
          </a:p>
        </p:txBody>
      </p:sp>
      <p:pic>
        <p:nvPicPr>
          <p:cNvPr id="168" name="Google Shape;168;g21968198b42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5551" y="2205650"/>
            <a:ext cx="5593598" cy="37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21968198b42_0_42"/>
          <p:cNvSpPr txBox="1"/>
          <p:nvPr/>
        </p:nvSpPr>
        <p:spPr>
          <a:xfrm>
            <a:off x="4829225" y="1965900"/>
            <a:ext cx="31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Area Under the ROC Curve Graph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21977418923_3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633" y="6097443"/>
            <a:ext cx="655983" cy="5554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g21977418923_3_1"/>
          <p:cNvCxnSpPr/>
          <p:nvPr/>
        </p:nvCxnSpPr>
        <p:spPr>
          <a:xfrm>
            <a:off x="533900" y="5934750"/>
            <a:ext cx="11016900" cy="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g21977418923_3_1"/>
          <p:cNvSpPr txBox="1"/>
          <p:nvPr/>
        </p:nvSpPr>
        <p:spPr>
          <a:xfrm>
            <a:off x="329925" y="239275"/>
            <a:ext cx="10652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Results - Precision, Recall, F1</a:t>
            </a:r>
            <a:endParaRPr b="1" sz="40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21977418923_3_1"/>
          <p:cNvSpPr txBox="1"/>
          <p:nvPr/>
        </p:nvSpPr>
        <p:spPr>
          <a:xfrm>
            <a:off x="684800" y="2451600"/>
            <a:ext cx="107151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33136"/>
              </a:buClr>
              <a:buSzPts val="21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</a:t>
            </a:r>
            <a:r>
              <a:rPr lang="en-US" sz="2100">
                <a:solidFill>
                  <a:srgbClr val="23313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indicates the model predicts a positive case 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81.28%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time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33136"/>
              </a:buClr>
              <a:buSzPts val="21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indicates that the model correctly identifies 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83.67%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all positive cases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33136"/>
              </a:buClr>
              <a:buSzPts val="21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Balanced 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 Score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82.45%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harmonic mean of precision and recall</a:t>
            </a:r>
            <a:endParaRPr sz="2100">
              <a:solidFill>
                <a:srgbClr val="23313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g21977418923_3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94891" y="8467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21977418923_3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633" y="6097443"/>
            <a:ext cx="655983" cy="5554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g21977418923_3_9"/>
          <p:cNvCxnSpPr/>
          <p:nvPr/>
        </p:nvCxnSpPr>
        <p:spPr>
          <a:xfrm>
            <a:off x="533900" y="5934750"/>
            <a:ext cx="11016900" cy="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g21977418923_3_9"/>
          <p:cNvSpPr txBox="1"/>
          <p:nvPr/>
        </p:nvSpPr>
        <p:spPr>
          <a:xfrm>
            <a:off x="533900" y="268250"/>
            <a:ext cx="10652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Results - Confusion Matrix</a:t>
            </a:r>
            <a:endParaRPr b="1" sz="40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g21977418923_3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2200" y="1068650"/>
            <a:ext cx="6086865" cy="46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21977418923_3_9"/>
          <p:cNvSpPr txBox="1"/>
          <p:nvPr/>
        </p:nvSpPr>
        <p:spPr>
          <a:xfrm>
            <a:off x="252150" y="2080125"/>
            <a:ext cx="543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1977418923_3_9"/>
          <p:cNvSpPr txBox="1"/>
          <p:nvPr/>
        </p:nvSpPr>
        <p:spPr>
          <a:xfrm>
            <a:off x="252150" y="1782700"/>
            <a:ext cx="5220600" cy="3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Positive and True Negative rates are 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91%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84%</a:t>
            </a:r>
            <a:endParaRPr sz="1700">
              <a:solidFill>
                <a:srgbClr val="23313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33136"/>
              </a:solidFill>
              <a:highlight>
                <a:schemeClr val="lt1"/>
              </a:highlight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high numbers show the model does well in predicting outcomes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 Positive score of 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16%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focuses on 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minimizing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hotel’s risk of ruining reputation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g21977418923_3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633" y="6097443"/>
            <a:ext cx="655983" cy="5554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g21977418923_3_30"/>
          <p:cNvCxnSpPr/>
          <p:nvPr/>
        </p:nvCxnSpPr>
        <p:spPr>
          <a:xfrm>
            <a:off x="533900" y="5934750"/>
            <a:ext cx="11016900" cy="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g21977418923_3_30"/>
          <p:cNvSpPr txBox="1"/>
          <p:nvPr/>
        </p:nvSpPr>
        <p:spPr>
          <a:xfrm>
            <a:off x="556100" y="494450"/>
            <a:ext cx="10652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Feature Importance -</a:t>
            </a:r>
            <a:endParaRPr b="1" sz="40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XGBoosting</a:t>
            </a:r>
            <a:endParaRPr b="1" sz="40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g21977418923_3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7025" y="265725"/>
            <a:ext cx="4316900" cy="5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21977418923_3_30"/>
          <p:cNvSpPr txBox="1"/>
          <p:nvPr/>
        </p:nvSpPr>
        <p:spPr>
          <a:xfrm>
            <a:off x="533900" y="2281500"/>
            <a:ext cx="6759600" cy="29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Special Requests = Less Canceling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Online/Offline Bookings = More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Canceling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Corporate Bookings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Higher Lead Time = More Canceling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Parking = More Canceling</a:t>
            </a: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g21968198b42_0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633" y="6097443"/>
            <a:ext cx="655983" cy="5554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g21968198b42_0_63"/>
          <p:cNvCxnSpPr/>
          <p:nvPr/>
        </p:nvCxnSpPr>
        <p:spPr>
          <a:xfrm>
            <a:off x="533900" y="5934750"/>
            <a:ext cx="11016900" cy="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g21968198b42_0_63"/>
          <p:cNvSpPr txBox="1"/>
          <p:nvPr/>
        </p:nvSpPr>
        <p:spPr>
          <a:xfrm>
            <a:off x="556100" y="494450"/>
            <a:ext cx="10652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Implications</a:t>
            </a:r>
            <a:endParaRPr b="1" sz="40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21968198b42_0_63"/>
          <p:cNvSpPr txBox="1"/>
          <p:nvPr/>
        </p:nvSpPr>
        <p:spPr>
          <a:xfrm>
            <a:off x="717825" y="2228750"/>
            <a:ext cx="10535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Encourage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Special Requests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For Customers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Target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Corporate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Clients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Limit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How Early Bookings Can Be Done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Promote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Parking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Passes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Can predict with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good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accuracy - must beware of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False Positives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g21968198b42_0_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9191" y="1012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g21968198b42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633" y="6097443"/>
            <a:ext cx="655983" cy="5554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g21968198b42_0_7"/>
          <p:cNvCxnSpPr/>
          <p:nvPr/>
        </p:nvCxnSpPr>
        <p:spPr>
          <a:xfrm>
            <a:off x="533900" y="5934750"/>
            <a:ext cx="11016900" cy="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g21968198b42_0_7"/>
          <p:cNvSpPr txBox="1"/>
          <p:nvPr/>
        </p:nvSpPr>
        <p:spPr>
          <a:xfrm>
            <a:off x="769650" y="2521875"/>
            <a:ext cx="10652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b="1" sz="23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968198b42_0_0"/>
          <p:cNvSpPr/>
          <p:nvPr/>
        </p:nvSpPr>
        <p:spPr>
          <a:xfrm>
            <a:off x="3110900" y="1022950"/>
            <a:ext cx="6280500" cy="1193700"/>
          </a:xfrm>
          <a:prstGeom prst="ellipse">
            <a:avLst/>
          </a:prstGeom>
          <a:noFill/>
          <a:ln cap="flat" cmpd="sng" w="76200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g21968198b4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633" y="6097443"/>
            <a:ext cx="655983" cy="5554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g21968198b42_0_0"/>
          <p:cNvCxnSpPr/>
          <p:nvPr/>
        </p:nvCxnSpPr>
        <p:spPr>
          <a:xfrm>
            <a:off x="533900" y="5934750"/>
            <a:ext cx="11016900" cy="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g21968198b42_0_0"/>
          <p:cNvSpPr txBox="1"/>
          <p:nvPr/>
        </p:nvSpPr>
        <p:spPr>
          <a:xfrm>
            <a:off x="488675" y="222550"/>
            <a:ext cx="10652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The Dataset</a:t>
            </a:r>
            <a:endParaRPr b="1" sz="40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g21968198b42_0_0"/>
          <p:cNvSpPr txBox="1"/>
          <p:nvPr/>
        </p:nvSpPr>
        <p:spPr>
          <a:xfrm>
            <a:off x="924800" y="4531325"/>
            <a:ext cx="10652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33136"/>
              </a:buClr>
              <a:buSzPts val="1700"/>
              <a:buChar char="●"/>
            </a:pPr>
            <a:r>
              <a:rPr lang="en-US" sz="1700">
                <a:solidFill>
                  <a:srgbClr val="233136"/>
                </a:solidFill>
                <a:highlight>
                  <a:srgbClr val="FFFFFF"/>
                </a:highlight>
              </a:rPr>
              <a:t>The dataset provided uses Brescia Norton’s hotel booking records including multiple variables that might have an impact on our dependent variable – </a:t>
            </a:r>
            <a:r>
              <a:rPr b="1" i="1" lang="en-US" sz="1700">
                <a:solidFill>
                  <a:srgbClr val="233136"/>
                </a:solidFill>
                <a:highlight>
                  <a:srgbClr val="FFFFFF"/>
                </a:highlight>
              </a:rPr>
              <a:t>Booking Status</a:t>
            </a:r>
            <a:r>
              <a:rPr lang="en-US" sz="1700">
                <a:solidFill>
                  <a:srgbClr val="233136"/>
                </a:solidFill>
                <a:highlight>
                  <a:srgbClr val="FFFFFF"/>
                </a:highlight>
              </a:rPr>
              <a:t>. 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g21968198b42_0_0"/>
          <p:cNvSpPr txBox="1"/>
          <p:nvPr/>
        </p:nvSpPr>
        <p:spPr>
          <a:xfrm>
            <a:off x="3537600" y="1302850"/>
            <a:ext cx="579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Booking Status - (Canceled / Not Canceled)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" name="Google Shape;69;g21968198b42_0_0"/>
          <p:cNvCxnSpPr>
            <a:stCxn id="63" idx="4"/>
          </p:cNvCxnSpPr>
          <p:nvPr/>
        </p:nvCxnSpPr>
        <p:spPr>
          <a:xfrm>
            <a:off x="6251150" y="2216650"/>
            <a:ext cx="1500" cy="9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g21968198b42_0_0"/>
          <p:cNvSpPr txBox="1"/>
          <p:nvPr/>
        </p:nvSpPr>
        <p:spPr>
          <a:xfrm>
            <a:off x="3836225" y="2986250"/>
            <a:ext cx="5211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latin typeface="Calibri"/>
                <a:ea typeface="Calibri"/>
                <a:cs typeface="Calibri"/>
                <a:sym typeface="Calibri"/>
              </a:rPr>
              <a:t>Predicted By 17 Potential Predictors</a:t>
            </a:r>
            <a:endParaRPr sz="26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~30k Bookings</a:t>
            </a:r>
            <a:r>
              <a:rPr lang="en-US" sz="2600" u="sng">
                <a:latin typeface="Calibri"/>
                <a:ea typeface="Calibri"/>
                <a:cs typeface="Calibri"/>
                <a:sym typeface="Calibri"/>
              </a:rPr>
              <a:t> </a:t>
            </a:r>
            <a:endParaRPr sz="2600" u="sng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g21968198b42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633" y="6097443"/>
            <a:ext cx="655983" cy="5554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g21968198b42_0_17"/>
          <p:cNvCxnSpPr/>
          <p:nvPr/>
        </p:nvCxnSpPr>
        <p:spPr>
          <a:xfrm>
            <a:off x="533900" y="5934750"/>
            <a:ext cx="11016900" cy="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g21968198b42_0_17"/>
          <p:cNvSpPr txBox="1"/>
          <p:nvPr/>
        </p:nvSpPr>
        <p:spPr>
          <a:xfrm>
            <a:off x="420400" y="376825"/>
            <a:ext cx="10652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Data Cleaning/Processing</a:t>
            </a:r>
            <a:endParaRPr b="1" sz="40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g21968198b42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8850" y="1734051"/>
            <a:ext cx="5013925" cy="33898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21968198b42_0_17"/>
          <p:cNvSpPr txBox="1"/>
          <p:nvPr/>
        </p:nvSpPr>
        <p:spPr>
          <a:xfrm>
            <a:off x="230425" y="1039250"/>
            <a:ext cx="6591300" cy="4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Checked all distribution for </a:t>
            </a:r>
            <a:r>
              <a:rPr b="1" lang="en-US" sz="2300">
                <a:latin typeface="Calibri"/>
                <a:ea typeface="Calibri"/>
                <a:cs typeface="Calibri"/>
                <a:sym typeface="Calibri"/>
              </a:rPr>
              <a:t>validity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Checked </a:t>
            </a:r>
            <a:r>
              <a:rPr b="1" lang="en-US" sz="2300"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values - None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Removed an </a:t>
            </a:r>
            <a:r>
              <a:rPr b="1" lang="en-US" sz="2300">
                <a:latin typeface="Calibri"/>
                <a:ea typeface="Calibri"/>
                <a:cs typeface="Calibri"/>
                <a:sym typeface="Calibri"/>
              </a:rPr>
              <a:t>outlier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with high room price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Removed 5 bookings who ordered “</a:t>
            </a:r>
            <a:r>
              <a:rPr b="1" lang="en-US" sz="2300">
                <a:latin typeface="Calibri"/>
                <a:ea typeface="Calibri"/>
                <a:cs typeface="Calibri"/>
                <a:sym typeface="Calibri"/>
              </a:rPr>
              <a:t>Meal Plan 3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”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g21968198b42_0_17"/>
          <p:cNvSpPr txBox="1"/>
          <p:nvPr/>
        </p:nvSpPr>
        <p:spPr>
          <a:xfrm>
            <a:off x="7928950" y="1493525"/>
            <a:ext cx="347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Boxplot of Booking Status vs. Avg Room Price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g21977418923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633" y="6097443"/>
            <a:ext cx="655983" cy="5554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g21977418923_0_34"/>
          <p:cNvCxnSpPr/>
          <p:nvPr/>
        </p:nvCxnSpPr>
        <p:spPr>
          <a:xfrm>
            <a:off x="533900" y="5934750"/>
            <a:ext cx="11016900" cy="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g21977418923_0_34"/>
          <p:cNvSpPr txBox="1"/>
          <p:nvPr/>
        </p:nvSpPr>
        <p:spPr>
          <a:xfrm>
            <a:off x="420400" y="376825"/>
            <a:ext cx="10652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Exploratory Insights</a:t>
            </a:r>
            <a:endParaRPr b="1" sz="40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21977418923_0_34"/>
          <p:cNvSpPr txBox="1"/>
          <p:nvPr/>
        </p:nvSpPr>
        <p:spPr>
          <a:xfrm>
            <a:off x="280850" y="1694800"/>
            <a:ext cx="6591300" cy="20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b="1" lang="en-US" sz="2300">
                <a:latin typeface="Calibri"/>
                <a:ea typeface="Calibri"/>
                <a:cs typeface="Calibri"/>
                <a:sym typeface="Calibri"/>
              </a:rPr>
              <a:t>1.8%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of repeated guests have cancelled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b="1" lang="en-US" sz="2300">
                <a:latin typeface="Calibri"/>
                <a:ea typeface="Calibri"/>
                <a:cs typeface="Calibri"/>
                <a:sym typeface="Calibri"/>
              </a:rPr>
              <a:t>33.6%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of non-repeated guests have cancelled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21977418923_0_34"/>
          <p:cNvSpPr txBox="1"/>
          <p:nvPr/>
        </p:nvSpPr>
        <p:spPr>
          <a:xfrm>
            <a:off x="7928950" y="1052275"/>
            <a:ext cx="347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Histogram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of Booking Status Count with Repeated Guests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g21977418923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5575" y="1604875"/>
            <a:ext cx="5634025" cy="34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g21977418923_5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633" y="6097443"/>
            <a:ext cx="655983" cy="5554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g21977418923_5_3"/>
          <p:cNvCxnSpPr/>
          <p:nvPr/>
        </p:nvCxnSpPr>
        <p:spPr>
          <a:xfrm>
            <a:off x="533900" y="5934750"/>
            <a:ext cx="11016900" cy="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g21977418923_5_3"/>
          <p:cNvSpPr txBox="1"/>
          <p:nvPr/>
        </p:nvSpPr>
        <p:spPr>
          <a:xfrm>
            <a:off x="420400" y="376825"/>
            <a:ext cx="10652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Exploratory Insights</a:t>
            </a:r>
            <a:endParaRPr b="1" sz="40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21977418923_5_3"/>
          <p:cNvSpPr txBox="1"/>
          <p:nvPr/>
        </p:nvSpPr>
        <p:spPr>
          <a:xfrm>
            <a:off x="533900" y="2388000"/>
            <a:ext cx="65913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b="1" lang="en-US" sz="2300">
                <a:latin typeface="Calibri"/>
                <a:ea typeface="Calibri"/>
                <a:cs typeface="Calibri"/>
                <a:sym typeface="Calibri"/>
              </a:rPr>
              <a:t>No prior upsampling or downsampling was required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due to a balanced sample of the response variable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21977418923_5_3"/>
          <p:cNvSpPr txBox="1"/>
          <p:nvPr/>
        </p:nvSpPr>
        <p:spPr>
          <a:xfrm>
            <a:off x="7941550" y="800150"/>
            <a:ext cx="347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Bar Graph of Booking Status Counts with Cancellations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g21977418923_5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5400" y="1427150"/>
            <a:ext cx="4572000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21968198b42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633" y="6097443"/>
            <a:ext cx="655983" cy="5554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g21968198b42_0_26"/>
          <p:cNvCxnSpPr/>
          <p:nvPr/>
        </p:nvCxnSpPr>
        <p:spPr>
          <a:xfrm>
            <a:off x="533900" y="5934750"/>
            <a:ext cx="11016900" cy="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g21968198b42_0_26"/>
          <p:cNvSpPr txBox="1"/>
          <p:nvPr/>
        </p:nvSpPr>
        <p:spPr>
          <a:xfrm>
            <a:off x="329925" y="241125"/>
            <a:ext cx="10652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b="1" sz="40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21968198b42_0_26"/>
          <p:cNvSpPr txBox="1"/>
          <p:nvPr/>
        </p:nvSpPr>
        <p:spPr>
          <a:xfrm>
            <a:off x="871975" y="1100489"/>
            <a:ext cx="7518600" cy="49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136"/>
              </a:buClr>
              <a:buSzPts val="2100"/>
              <a:buFont typeface="Calibri"/>
              <a:buChar char="●"/>
            </a:pPr>
            <a:r>
              <a:rPr b="1" lang="en-US" sz="2100">
                <a:solidFill>
                  <a:srgbClr val="23313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One-Hot-Encoding</a:t>
            </a:r>
            <a:r>
              <a:rPr lang="en-US" sz="2100">
                <a:solidFill>
                  <a:srgbClr val="23313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for Categorical Data</a:t>
            </a:r>
            <a:endParaRPr sz="2100">
              <a:solidFill>
                <a:srgbClr val="233136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136"/>
              </a:buClr>
              <a:buSzPts val="2100"/>
              <a:buFont typeface="Calibri"/>
              <a:buChar char="○"/>
            </a:pPr>
            <a:r>
              <a:rPr lang="en-US" sz="2100">
                <a:solidFill>
                  <a:srgbClr val="23313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Meal Plan &amp; Market Segment</a:t>
            </a:r>
            <a:endParaRPr sz="2100">
              <a:solidFill>
                <a:srgbClr val="233136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136"/>
              </a:buClr>
              <a:buSzPts val="2100"/>
              <a:buFont typeface="Calibri"/>
              <a:buChar char="○"/>
            </a:pPr>
            <a:r>
              <a:rPr lang="en-US" sz="2100">
                <a:solidFill>
                  <a:srgbClr val="23313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Removed one column from encoding to restrict </a:t>
            </a:r>
            <a:r>
              <a:rPr b="1" lang="en-US" sz="2100">
                <a:solidFill>
                  <a:srgbClr val="23313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multicollinearity</a:t>
            </a:r>
            <a:endParaRPr b="1" sz="2100">
              <a:solidFill>
                <a:srgbClr val="233136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233136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136"/>
              </a:buClr>
              <a:buSzPts val="2100"/>
              <a:buFont typeface="Calibri"/>
              <a:buChar char="●"/>
            </a:pPr>
            <a:r>
              <a:rPr b="1" lang="en-US" sz="2100">
                <a:solidFill>
                  <a:srgbClr val="23313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Label Encoder</a:t>
            </a:r>
            <a:r>
              <a:rPr lang="en-US" sz="2100">
                <a:solidFill>
                  <a:srgbClr val="23313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to convert categorical data into numerical format </a:t>
            </a:r>
            <a:endParaRPr sz="2100">
              <a:solidFill>
                <a:srgbClr val="233136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136"/>
              </a:buClr>
              <a:buSzPts val="2100"/>
              <a:buFont typeface="Calibri"/>
              <a:buChar char="○"/>
            </a:pPr>
            <a:r>
              <a:rPr lang="en-US" sz="2100">
                <a:solidFill>
                  <a:srgbClr val="23313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2100">
                <a:solidFill>
                  <a:srgbClr val="23313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Booking Status</a:t>
            </a:r>
            <a:r>
              <a:rPr b="1" i="1" lang="en-US" sz="2100">
                <a:solidFill>
                  <a:srgbClr val="23313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>
                <a:solidFill>
                  <a:srgbClr val="23313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-  ‘Not_Canceled’ , 'Canceled' = ‘0’, ‘1’</a:t>
            </a:r>
            <a:endParaRPr sz="2100">
              <a:solidFill>
                <a:srgbClr val="233136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33136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Removed Room Type as a Predictor based on 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Importance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Removed Booking ID as a Predictor based on 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Importance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33136"/>
              </a:solidFill>
              <a:highlight>
                <a:schemeClr val="lt1"/>
              </a:highlight>
            </a:endParaRPr>
          </a:p>
        </p:txBody>
      </p:sp>
      <p:pic>
        <p:nvPicPr>
          <p:cNvPr id="109" name="Google Shape;109;g21968198b42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6125" y="479150"/>
            <a:ext cx="1849175" cy="196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g21968198b42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633" y="6097443"/>
            <a:ext cx="655983" cy="5554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g21968198b42_0_56"/>
          <p:cNvCxnSpPr/>
          <p:nvPr/>
        </p:nvCxnSpPr>
        <p:spPr>
          <a:xfrm>
            <a:off x="533900" y="5934750"/>
            <a:ext cx="11016900" cy="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g21968198b42_0_56"/>
          <p:cNvSpPr txBox="1"/>
          <p:nvPr/>
        </p:nvSpPr>
        <p:spPr>
          <a:xfrm>
            <a:off x="212275" y="223025"/>
            <a:ext cx="10652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b="1" lang="en-US" sz="40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endParaRPr b="1" sz="40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21968198b42_0_56"/>
          <p:cNvSpPr txBox="1"/>
          <p:nvPr/>
        </p:nvSpPr>
        <p:spPr>
          <a:xfrm>
            <a:off x="364150" y="1353525"/>
            <a:ext cx="6416700" cy="12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136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23313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Split data into - </a:t>
            </a:r>
            <a:r>
              <a:rPr b="1" lang="en-US" sz="2100">
                <a:solidFill>
                  <a:srgbClr val="23313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training set</a:t>
            </a:r>
            <a:r>
              <a:rPr lang="en-US" sz="2100">
                <a:solidFill>
                  <a:srgbClr val="23313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2100">
                <a:solidFill>
                  <a:srgbClr val="23313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validation set</a:t>
            </a:r>
            <a:endParaRPr b="1" sz="2100">
              <a:solidFill>
                <a:srgbClr val="233136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33136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136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23313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Test size of </a:t>
            </a:r>
            <a:r>
              <a:rPr b="1" lang="en-US" sz="2100">
                <a:solidFill>
                  <a:srgbClr val="23313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20%</a:t>
            </a:r>
            <a:endParaRPr b="1" sz="2100">
              <a:solidFill>
                <a:srgbClr val="233136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g21968198b42_0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3577" y="223025"/>
            <a:ext cx="2429175" cy="206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21968198b42_0_56"/>
          <p:cNvSpPr txBox="1"/>
          <p:nvPr/>
        </p:nvSpPr>
        <p:spPr>
          <a:xfrm>
            <a:off x="364150" y="2934913"/>
            <a:ext cx="52458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136"/>
              </a:buClr>
              <a:buSzPts val="2100"/>
              <a:buFont typeface="Calibri"/>
              <a:buChar char="●"/>
            </a:pPr>
            <a:r>
              <a:rPr b="1" lang="en-US" sz="2100">
                <a:solidFill>
                  <a:srgbClr val="23313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Out of Bag score</a:t>
            </a:r>
            <a:r>
              <a:rPr lang="en-US" sz="2100">
                <a:solidFill>
                  <a:srgbClr val="23313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>
                <a:solidFill>
                  <a:srgbClr val="23313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measures</a:t>
            </a:r>
            <a:r>
              <a:rPr lang="en-US" sz="2100">
                <a:solidFill>
                  <a:srgbClr val="23313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the prediction accuracy of our model i.e. </a:t>
            </a:r>
            <a:r>
              <a:rPr b="1" lang="en-US" sz="2100">
                <a:solidFill>
                  <a:srgbClr val="23313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85.8</a:t>
            </a:r>
            <a:r>
              <a:rPr lang="en-US" sz="2100">
                <a:solidFill>
                  <a:srgbClr val="23313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%</a:t>
            </a:r>
            <a:endParaRPr/>
          </a:p>
        </p:txBody>
      </p:sp>
      <p:pic>
        <p:nvPicPr>
          <p:cNvPr id="120" name="Google Shape;120;g21968198b42_0_56"/>
          <p:cNvPicPr preferRelativeResize="0"/>
          <p:nvPr/>
        </p:nvPicPr>
        <p:blipFill rotWithShape="1">
          <a:blip r:embed="rId5">
            <a:alphaModFix/>
          </a:blip>
          <a:srcRect b="-1964" l="-9677" r="-1942" t="-1953"/>
          <a:stretch/>
        </p:blipFill>
        <p:spPr>
          <a:xfrm>
            <a:off x="6300150" y="2573288"/>
            <a:ext cx="5463225" cy="33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21968198b42_0_56"/>
          <p:cNvSpPr txBox="1"/>
          <p:nvPr/>
        </p:nvSpPr>
        <p:spPr>
          <a:xfrm>
            <a:off x="314350" y="4050050"/>
            <a:ext cx="5345400" cy="12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136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23313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Our ROC curve was </a:t>
            </a:r>
            <a:r>
              <a:rPr b="1" lang="en-US" sz="2100">
                <a:solidFill>
                  <a:srgbClr val="23313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92.8%</a:t>
            </a:r>
            <a:r>
              <a:rPr lang="en-US" sz="2100">
                <a:solidFill>
                  <a:srgbClr val="23313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, which shows a very good ability to distinguish between the positive and negative classes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21968198b42_0_56"/>
          <p:cNvSpPr txBox="1"/>
          <p:nvPr/>
        </p:nvSpPr>
        <p:spPr>
          <a:xfrm>
            <a:off x="8014750" y="2389075"/>
            <a:ext cx="31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Area Under the ROC Curve Graph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21977418923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633" y="6097443"/>
            <a:ext cx="655983" cy="5554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g21977418923_0_26"/>
          <p:cNvCxnSpPr/>
          <p:nvPr/>
        </p:nvCxnSpPr>
        <p:spPr>
          <a:xfrm>
            <a:off x="533900" y="5934750"/>
            <a:ext cx="11016900" cy="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g21977418923_0_26"/>
          <p:cNvSpPr txBox="1"/>
          <p:nvPr/>
        </p:nvSpPr>
        <p:spPr>
          <a:xfrm>
            <a:off x="556100" y="494450"/>
            <a:ext cx="10652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Feature Importance - </a:t>
            </a:r>
            <a:endParaRPr b="1" sz="40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b="1" sz="40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g21977418923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0675" y="616100"/>
            <a:ext cx="4910124" cy="56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21977418923_0_26"/>
          <p:cNvSpPr txBox="1"/>
          <p:nvPr/>
        </p:nvSpPr>
        <p:spPr>
          <a:xfrm>
            <a:off x="659625" y="2524625"/>
            <a:ext cx="54267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4-5 variables with negligible entropy importance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633" y="6160468"/>
            <a:ext cx="655983" cy="555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9500" y="38088"/>
            <a:ext cx="5682500" cy="678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59350" y="4807375"/>
            <a:ext cx="2032650" cy="184502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"/>
          <p:cNvSpPr txBox="1"/>
          <p:nvPr/>
        </p:nvSpPr>
        <p:spPr>
          <a:xfrm>
            <a:off x="212275" y="223025"/>
            <a:ext cx="10652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40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) AutoML Random Forest</a:t>
            </a:r>
            <a:endParaRPr b="1" sz="40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353775" y="1816088"/>
            <a:ext cx="52458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136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23313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Utilizing </a:t>
            </a:r>
            <a:r>
              <a:rPr b="1" lang="en-US" sz="2100">
                <a:solidFill>
                  <a:srgbClr val="23313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Auto ML</a:t>
            </a:r>
            <a:r>
              <a:rPr lang="en-US" sz="2100">
                <a:solidFill>
                  <a:srgbClr val="23313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we generated new features via engineering feature selection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353775" y="4477250"/>
            <a:ext cx="5245800" cy="12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136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23313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Generated a lower prediction score of  </a:t>
            </a:r>
            <a:r>
              <a:rPr b="1" lang="en-US" sz="2100">
                <a:solidFill>
                  <a:srgbClr val="23313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82.6%</a:t>
            </a:r>
            <a:r>
              <a:rPr lang="en-US" sz="2100">
                <a:solidFill>
                  <a:srgbClr val="23313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than previously used Random Forest Classifier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353775" y="3165725"/>
            <a:ext cx="52458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136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23313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5 recursive XGBoost models yielded</a:t>
            </a:r>
            <a:r>
              <a:rPr lang="en-US" sz="2100">
                <a:solidFill>
                  <a:srgbClr val="23313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100">
                <a:solidFill>
                  <a:srgbClr val="23313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6 important</a:t>
            </a:r>
            <a:r>
              <a:rPr lang="en-US" sz="2100">
                <a:solidFill>
                  <a:srgbClr val="23313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existing classifiers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2023-03-11T19:45:04Z</dcterms:created>
  <dc:creator>Ali Khan</dc:creator>
</cp:coreProperties>
</file>