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11AFF-48EA-46D8-AAD8-030D8AF9E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2E2253-6056-4C0A-8994-821C3997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BF9845-346B-4C02-8A60-A12A492A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53E8-45C3-4A6C-9874-12383ABF0568}" type="datetimeFigureOut">
              <a:rPr lang="it-IT" smtClean="0"/>
              <a:t>26/12/2019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CEF470-54DC-42AD-8D33-F57285C5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EC3869-A517-49D0-90ED-1B1EADF0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1FE-ABB1-4A8F-BFC9-9DD10910E6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24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F5D1C0-BFB8-4A96-BA98-52D1D6DE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60CF41-DEB5-43D0-B2BF-CAA433AF5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927E34-C3A7-4BC3-99BD-BEE87919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53E8-45C3-4A6C-9874-12383ABF0568}" type="datetimeFigureOut">
              <a:rPr lang="it-IT" smtClean="0"/>
              <a:t>26/12/2019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9D4229-E379-46E5-B7ED-1B25CD76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ACCE25-2E09-4F20-86FB-B4683AA2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1FE-ABB1-4A8F-BFC9-9DD10910E6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73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ACBA061-88B4-42EA-B5A4-2C4A4B266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3F2C55-F041-434A-87FE-C4FD6BBED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EAB5C5-CEB1-40B0-BD55-ED3F69B2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53E8-45C3-4A6C-9874-12383ABF0568}" type="datetimeFigureOut">
              <a:rPr lang="it-IT" smtClean="0"/>
              <a:t>26/12/2019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896F2E-1309-4153-A821-80AAD4CA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0ADFFE-8093-408C-9108-9D5502ED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1FE-ABB1-4A8F-BFC9-9DD10910E6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1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FD318-C255-48B1-8020-037872D7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ACB43C-CA00-42A9-8628-D64C08D8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96C042-B888-4413-BF53-ED82C7F0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53E8-45C3-4A6C-9874-12383ABF0568}" type="datetimeFigureOut">
              <a:rPr lang="it-IT" smtClean="0"/>
              <a:t>26/12/2019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F190B-01BE-4A01-B396-C2B88212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A7E661-9E89-4914-926A-8F6337D7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1FE-ABB1-4A8F-BFC9-9DD10910E6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39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17C9C7-DA0C-4CC1-BEAC-0C3689AE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18C14D-CD4D-42A1-AB21-FDB427C9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B09297-63DF-4AEE-8059-B9E00CAE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53E8-45C3-4A6C-9874-12383ABF0568}" type="datetimeFigureOut">
              <a:rPr lang="it-IT" smtClean="0"/>
              <a:t>26/12/2019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FFB4B9-2C59-4A81-94C0-3CE71E61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656697-9199-48A1-8344-302D5962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1FE-ABB1-4A8F-BFC9-9DD10910E6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1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B39F9-A8FA-4774-BD7E-A775D63B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AB1CB7-B0FD-4EBC-90FB-26A0215BC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940EA0-2B3D-4474-AF5B-F376EA33C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5E2305-6443-4074-B7A5-8CD8FCB8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53E8-45C3-4A6C-9874-12383ABF0568}" type="datetimeFigureOut">
              <a:rPr lang="it-IT" smtClean="0"/>
              <a:t>26/12/2019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A88CCA-BF95-4F5C-AB58-0B4FC823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262685-BEAD-4985-BB89-88F00EB2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1FE-ABB1-4A8F-BFC9-9DD10910E6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8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B0F58-34CE-43F3-8D91-D9E18E52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FD3CB7-4B5A-424B-8CA3-99CDE85B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146F64-0C80-4C40-B68A-847306B51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F84A07-D212-4EC8-BD67-7569085A9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DBD5F1-9734-4A17-BA36-130E2302E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2EF12DE-A390-4B3D-B773-6F6F8FEA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53E8-45C3-4A6C-9874-12383ABF0568}" type="datetimeFigureOut">
              <a:rPr lang="it-IT" smtClean="0"/>
              <a:t>26/12/2019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08FEE6-61F2-46F5-969F-34ED7784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ABA047D-82AE-444C-B7CB-F0FD7748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1FE-ABB1-4A8F-BFC9-9DD10910E6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95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F1366F-E2C5-4B55-B4FE-CD712566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6D73D63-6E24-478D-B828-6E88F7FD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53E8-45C3-4A6C-9874-12383ABF0568}" type="datetimeFigureOut">
              <a:rPr lang="it-IT" smtClean="0"/>
              <a:t>26/12/2019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B6EB3C-21CE-40DF-8A34-55B7D8AD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4F0704-EC21-42AD-ABED-7915F225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1FE-ABB1-4A8F-BFC9-9DD10910E6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13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DD3630B-AD0B-494B-939C-DF341595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53E8-45C3-4A6C-9874-12383ABF0568}" type="datetimeFigureOut">
              <a:rPr lang="it-IT" smtClean="0"/>
              <a:t>26/12/2019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93A01AF-766E-47A4-BD2D-6D3FB6AD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5ACDC1-E329-4DD5-ADF2-80062599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1FE-ABB1-4A8F-BFC9-9DD10910E6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4D82A4-874E-4A16-A9B0-14B58A30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DC4A0D-1DCB-407E-94BE-A86173CE7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B3A4EA-CF63-48A9-9ADF-BEC932DD7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F409B8-A72D-4FF4-955E-CAF905FA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53E8-45C3-4A6C-9874-12383ABF0568}" type="datetimeFigureOut">
              <a:rPr lang="it-IT" smtClean="0"/>
              <a:t>26/12/2019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2C9351-8154-437D-8A4B-F6B5BB22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CAEA79-D772-4EE6-BC1A-E60DAF4C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1FE-ABB1-4A8F-BFC9-9DD10910E6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06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5C949-61B8-4DF7-93AD-FCE52846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BD7345-E602-47CC-AFC1-F96906630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CA4C77-908A-4108-8452-4F11265E1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CAD1F0-961F-4B9E-B738-88BAA35A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53E8-45C3-4A6C-9874-12383ABF0568}" type="datetimeFigureOut">
              <a:rPr lang="it-IT" smtClean="0"/>
              <a:t>26/12/2019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2EB0AF-F5B3-48E7-9760-F709B7E5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232351-2D38-45EF-B489-DBA4504F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1FE-ABB1-4A8F-BFC9-9DD10910E6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54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EA2DC3C-7504-4790-9914-38B56E5A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F77474-B534-4160-8C7D-593F878D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91B9CF-230E-4C07-AB97-78D325B94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C53E8-45C3-4A6C-9874-12383ABF0568}" type="datetimeFigureOut">
              <a:rPr lang="it-IT" smtClean="0"/>
              <a:t>26/12/2019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0E60BF-1ABE-4FC9-B0C5-A888C703A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142A6D-5457-49B4-B29D-3A268B9DD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1FE-ABB1-4A8F-BFC9-9DD10910E6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3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60E87-BBCC-41F4-BC62-C30B1231D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84974" cy="944976"/>
          </a:xfrm>
        </p:spPr>
        <p:txBody>
          <a:bodyPr/>
          <a:lstStyle/>
          <a:p>
            <a:r>
              <a:rPr lang="it-IT" dirty="0"/>
              <a:t>OUTLINE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830185-471F-402E-B77E-E74C0F4B4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3808" y="2498035"/>
            <a:ext cx="4956313" cy="3935895"/>
          </a:xfrm>
        </p:spPr>
        <p:txBody>
          <a:bodyPr>
            <a:normAutofit/>
          </a:bodyPr>
          <a:lstStyle/>
          <a:p>
            <a:r>
              <a:rPr lang="it-IT" dirty="0"/>
              <a:t>DD 						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Overview</a:t>
            </a:r>
            <a:r>
              <a:rPr lang="it-IT" dirty="0"/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Components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Runtime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Architectural</a:t>
            </a:r>
            <a:r>
              <a:rPr lang="it-IT" dirty="0"/>
              <a:t> Styles &amp;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Implementation</a:t>
            </a:r>
            <a:r>
              <a:rPr lang="it-IT" dirty="0"/>
              <a:t>, Testing Plan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5E2B83FD-AC3A-4D50-88E2-9B97A9D48561}"/>
              </a:ext>
            </a:extLst>
          </p:cNvPr>
          <p:cNvSpPr txBox="1">
            <a:spLocks/>
          </p:cNvSpPr>
          <p:nvPr/>
        </p:nvSpPr>
        <p:spPr>
          <a:xfrm>
            <a:off x="1676400" y="2498035"/>
            <a:ext cx="4956313" cy="393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RASD 						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Goals of the System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Phenomena</a:t>
            </a:r>
            <a:r>
              <a:rPr lang="it-IT" dirty="0"/>
              <a:t> &amp; </a:t>
            </a:r>
            <a:r>
              <a:rPr lang="it-IT" dirty="0" err="1"/>
              <a:t>Boundaries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Use Cases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Requirements</a:t>
            </a:r>
            <a:r>
              <a:rPr lang="it-IT" dirty="0"/>
              <a:t> &amp; </a:t>
            </a:r>
            <a:r>
              <a:rPr lang="it-IT" dirty="0" err="1"/>
              <a:t>Assumptions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Alloy</a:t>
            </a:r>
            <a:r>
              <a:rPr lang="it-IT" dirty="0"/>
              <a:t> Model  </a:t>
            </a:r>
          </a:p>
        </p:txBody>
      </p:sp>
    </p:spTree>
    <p:extLst>
      <p:ext uri="{BB962C8B-B14F-4D97-AF65-F5344CB8AC3E}">
        <p14:creationId xmlns:p14="http://schemas.microsoft.com/office/powerpoint/2010/main" val="231622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BDFA6-E29E-45BC-9739-388D3FCA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Requirements</a:t>
            </a:r>
            <a:r>
              <a:rPr lang="it-IT" dirty="0"/>
              <a:t> &amp; </a:t>
            </a:r>
            <a:r>
              <a:rPr lang="it-IT" dirty="0" err="1"/>
              <a:t>Assumptions</a:t>
            </a:r>
            <a:r>
              <a:rPr lang="it-IT" dirty="0"/>
              <a:t> - Security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52507C-A644-4E32-9D4A-3B030443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2147"/>
          </a:xfrm>
        </p:spPr>
        <p:txBody>
          <a:bodyPr>
            <a:normAutofit/>
          </a:bodyPr>
          <a:lstStyle/>
          <a:p>
            <a:r>
              <a:rPr lang="en-US" dirty="0"/>
              <a:t>[R4]: The Citizen has to take the violation’s photo with the application.</a:t>
            </a:r>
          </a:p>
          <a:p>
            <a:r>
              <a:rPr lang="en-US" dirty="0"/>
              <a:t>[R8]: The System has to be able to attach the correct date, time and position to the report.</a:t>
            </a:r>
          </a:p>
          <a:p>
            <a:r>
              <a:rPr lang="en-US" dirty="0"/>
              <a:t>[R9]: The Citizen can’t change date, time and position in the report.</a:t>
            </a:r>
          </a:p>
          <a:p>
            <a:r>
              <a:rPr lang="en-US" dirty="0"/>
              <a:t>[R16]: Violations sent must be digitally signed.</a:t>
            </a:r>
          </a:p>
          <a:p>
            <a:r>
              <a:rPr lang="en-US" dirty="0"/>
              <a:t>[R17]: The System must use HTTPS to safely communicate.</a:t>
            </a:r>
          </a:p>
          <a:p>
            <a:r>
              <a:rPr lang="en-US" dirty="0"/>
              <a:t>[D3]: Position data has an accuracy of 10 meters. </a:t>
            </a:r>
          </a:p>
          <a:p>
            <a:r>
              <a:rPr lang="en-US" dirty="0"/>
              <a:t>[D4]: The System can access internet </a:t>
            </a:r>
            <a:r>
              <a:rPr lang="en-US" dirty="0" err="1"/>
              <a:t>whenewer</a:t>
            </a:r>
            <a:r>
              <a:rPr lang="en-US" dirty="0"/>
              <a:t> needs it.</a:t>
            </a:r>
          </a:p>
          <a:p>
            <a:r>
              <a:rPr lang="en-US" dirty="0"/>
              <a:t>[D5]: Permission to access GPS data is always allowed.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008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4DAA4-6F2C-411C-841C-BAA78A41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Alloy</a:t>
            </a:r>
            <a:r>
              <a:rPr lang="it-IT" dirty="0"/>
              <a:t> Model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3E87F16-E5E1-4A16-9DA8-22CDD06FA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638" y="372543"/>
            <a:ext cx="3737612" cy="53789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19AE93F-15C0-4C1A-8972-5F5E20153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0" y="1769338"/>
            <a:ext cx="3505689" cy="431340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E5968A5-909E-4A9C-B907-5F57FB53A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03" y="2979246"/>
            <a:ext cx="4426460" cy="37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60E87-BBCC-41F4-BC62-C30B1231D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84974" cy="944976"/>
          </a:xfrm>
        </p:spPr>
        <p:txBody>
          <a:bodyPr/>
          <a:lstStyle/>
          <a:p>
            <a:r>
              <a:rPr lang="it-IT" dirty="0"/>
              <a:t>OUTLINE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830185-471F-402E-B77E-E74C0F4B4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3808" y="2498035"/>
            <a:ext cx="4956313" cy="3935895"/>
          </a:xfrm>
        </p:spPr>
        <p:txBody>
          <a:bodyPr>
            <a:normAutofit/>
          </a:bodyPr>
          <a:lstStyle/>
          <a:p>
            <a:r>
              <a:rPr lang="it-IT" dirty="0"/>
              <a:t>DD 						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Overview</a:t>
            </a:r>
            <a:r>
              <a:rPr lang="it-IT" dirty="0"/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Components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Runtime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Architectural</a:t>
            </a:r>
            <a:r>
              <a:rPr lang="it-IT" dirty="0"/>
              <a:t> Styles &amp;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Implementation</a:t>
            </a:r>
            <a:r>
              <a:rPr lang="it-IT" dirty="0"/>
              <a:t>, Testing Plan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5E2B83FD-AC3A-4D50-88E2-9B97A9D48561}"/>
              </a:ext>
            </a:extLst>
          </p:cNvPr>
          <p:cNvSpPr txBox="1">
            <a:spLocks/>
          </p:cNvSpPr>
          <p:nvPr/>
        </p:nvSpPr>
        <p:spPr>
          <a:xfrm>
            <a:off x="1676400" y="2498035"/>
            <a:ext cx="4956313" cy="393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RASD 						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Goals of the System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Phenomena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Boundaries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Use Cases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Requirements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Assumptions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Alloy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Model  </a:t>
            </a:r>
          </a:p>
        </p:txBody>
      </p:sp>
    </p:spTree>
    <p:extLst>
      <p:ext uri="{BB962C8B-B14F-4D97-AF65-F5344CB8AC3E}">
        <p14:creationId xmlns:p14="http://schemas.microsoft.com/office/powerpoint/2010/main" val="395251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60E87-BBCC-41F4-BC62-C30B1231D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84974" cy="944976"/>
          </a:xfrm>
        </p:spPr>
        <p:txBody>
          <a:bodyPr/>
          <a:lstStyle/>
          <a:p>
            <a:r>
              <a:rPr lang="it-IT" dirty="0"/>
              <a:t>OUTLINE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830185-471F-402E-B77E-E74C0F4B4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3808" y="2498035"/>
            <a:ext cx="4956313" cy="393589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DD 						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Overview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Components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View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Runtime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View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Architectural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Styles &amp;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Implementation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, Testing Plan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5E2B83FD-AC3A-4D50-88E2-9B97A9D48561}"/>
              </a:ext>
            </a:extLst>
          </p:cNvPr>
          <p:cNvSpPr txBox="1">
            <a:spLocks/>
          </p:cNvSpPr>
          <p:nvPr/>
        </p:nvSpPr>
        <p:spPr>
          <a:xfrm>
            <a:off x="1676400" y="2498035"/>
            <a:ext cx="4956313" cy="393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RASD 						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Goals of the System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Phenomena</a:t>
            </a:r>
            <a:r>
              <a:rPr lang="it-IT" dirty="0"/>
              <a:t> &amp; </a:t>
            </a:r>
            <a:r>
              <a:rPr lang="it-IT" dirty="0" err="1"/>
              <a:t>Boundaries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Use Cases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Requirements</a:t>
            </a:r>
            <a:r>
              <a:rPr lang="it-IT" dirty="0"/>
              <a:t> &amp; </a:t>
            </a:r>
            <a:r>
              <a:rPr lang="it-IT" dirty="0" err="1"/>
              <a:t>Assumptions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Alloy</a:t>
            </a:r>
            <a:r>
              <a:rPr lang="it-IT" dirty="0"/>
              <a:t> Model  </a:t>
            </a:r>
          </a:p>
        </p:txBody>
      </p:sp>
    </p:spTree>
    <p:extLst>
      <p:ext uri="{BB962C8B-B14F-4D97-AF65-F5344CB8AC3E}">
        <p14:creationId xmlns:p14="http://schemas.microsoft.com/office/powerpoint/2010/main" val="98513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E20724-37E1-4DCB-B1D7-B929A97A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 of the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85378A-4CC6-4E11-83AD-C598EF188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364974"/>
            <a:ext cx="11622157" cy="512790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it-IT" dirty="0"/>
              <a:t> </a:t>
            </a:r>
            <a:r>
              <a:rPr lang="en-US" dirty="0"/>
              <a:t>Allow Citizens to report parking violations.</a:t>
            </a:r>
          </a:p>
          <a:p>
            <a:pPr>
              <a:lnSpc>
                <a:spcPct val="150000"/>
              </a:lnSpc>
            </a:pPr>
            <a:r>
              <a:rPr lang="en-US" dirty="0"/>
              <a:t>Must provide a visualization of the areas with high frequency of violations to Users.</a:t>
            </a:r>
          </a:p>
          <a:p>
            <a:pPr>
              <a:lnSpc>
                <a:spcPct val="150000"/>
              </a:lnSpc>
            </a:pPr>
            <a:r>
              <a:rPr lang="en-US" dirty="0"/>
              <a:t>Must provide a visualization of vehicles that commit the most violations to Authorities.</a:t>
            </a:r>
          </a:p>
          <a:p>
            <a:pPr>
              <a:lnSpc>
                <a:spcPct val="150000"/>
              </a:lnSpc>
            </a:pPr>
            <a:r>
              <a:rPr lang="en-US" dirty="0"/>
              <a:t>Must ensure the chain of custody of the information sent by Citizens.</a:t>
            </a:r>
          </a:p>
          <a:p>
            <a:pPr>
              <a:lnSpc>
                <a:spcPct val="150000"/>
              </a:lnSpc>
            </a:pPr>
            <a:r>
              <a:rPr lang="en-US" dirty="0"/>
              <a:t>Authorities can retrieve traffic violations’ in order to generate traffic tickets.</a:t>
            </a:r>
          </a:p>
          <a:p>
            <a:pPr>
              <a:lnSpc>
                <a:spcPct val="150000"/>
              </a:lnSpc>
            </a:pPr>
            <a:r>
              <a:rPr lang="en-US" dirty="0"/>
              <a:t>Users must be able to see statistics built from issued tickets.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40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FA964-B207-46D7-87B2-6F8E2326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Phenomena</a:t>
            </a:r>
            <a:r>
              <a:rPr lang="it-IT" dirty="0"/>
              <a:t> &amp; </a:t>
            </a:r>
            <a:r>
              <a:rPr lang="it-IT" dirty="0" err="1"/>
              <a:t>Boundaries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C331D-81CA-408E-85C1-49D2CE74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6" y="1825625"/>
            <a:ext cx="5009322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World </a:t>
            </a:r>
            <a:r>
              <a:rPr lang="it-IT" dirty="0" err="1"/>
              <a:t>Phenomena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r>
              <a:rPr lang="en-US" dirty="0"/>
              <a:t>Citizen sees a parking violation and wants to report it.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7BF5ED3-C390-42BF-A762-35280737558F}"/>
              </a:ext>
            </a:extLst>
          </p:cNvPr>
          <p:cNvSpPr txBox="1">
            <a:spLocks/>
          </p:cNvSpPr>
          <p:nvPr/>
        </p:nvSpPr>
        <p:spPr>
          <a:xfrm>
            <a:off x="5613348" y="1825625"/>
            <a:ext cx="63666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Phenomena</a:t>
            </a: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r>
              <a:rPr lang="en-US" dirty="0"/>
              <a:t>A Citizen reports a violation.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Track position of the violation.</a:t>
            </a:r>
          </a:p>
          <a:p>
            <a:endParaRPr lang="en-US" dirty="0"/>
          </a:p>
          <a:p>
            <a:r>
              <a:rPr lang="en-US" dirty="0"/>
              <a:t>Mark areas with an high rate of violations.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7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AA45C-3B13-4247-858D-82074E07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63"/>
            <a:ext cx="10515600" cy="1325563"/>
          </a:xfrm>
        </p:spPr>
        <p:txBody>
          <a:bodyPr/>
          <a:lstStyle/>
          <a:p>
            <a:r>
              <a:rPr lang="it-IT" dirty="0"/>
              <a:t>Use Case Citizen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B84BE0D-00D1-430D-8558-059A82883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" y="1179443"/>
            <a:ext cx="9170503" cy="5678557"/>
          </a:xfrm>
        </p:spPr>
      </p:pic>
    </p:spTree>
    <p:extLst>
      <p:ext uri="{BB962C8B-B14F-4D97-AF65-F5344CB8AC3E}">
        <p14:creationId xmlns:p14="http://schemas.microsoft.com/office/powerpoint/2010/main" val="49575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6D648-0A54-44C5-B9F2-CF9098D1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672"/>
            <a:ext cx="10515600" cy="1325563"/>
          </a:xfrm>
        </p:spPr>
        <p:txBody>
          <a:bodyPr/>
          <a:lstStyle/>
          <a:p>
            <a:r>
              <a:rPr lang="it-IT" dirty="0"/>
              <a:t>Use Case Authority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41B2CBC-D72E-47AA-A969-CDD461DDB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31234"/>
            <a:ext cx="10094843" cy="5321093"/>
          </a:xfrm>
        </p:spPr>
      </p:pic>
    </p:spTree>
    <p:extLst>
      <p:ext uri="{BB962C8B-B14F-4D97-AF65-F5344CB8AC3E}">
        <p14:creationId xmlns:p14="http://schemas.microsoft.com/office/powerpoint/2010/main" val="389960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8311-930D-460D-A603-1F562993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Requirements</a:t>
            </a:r>
            <a:r>
              <a:rPr lang="it-IT" dirty="0"/>
              <a:t> &amp; </a:t>
            </a:r>
            <a:r>
              <a:rPr lang="it-IT" dirty="0" err="1"/>
              <a:t>Assumptions</a:t>
            </a:r>
            <a:r>
              <a:rPr lang="it-IT" dirty="0"/>
              <a:t> - General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F4DF8C-6466-42B0-89F8-BE2C2AB8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[R1]: Account can be created if and only if User provides unique email and password</a:t>
            </a:r>
            <a:r>
              <a:rPr lang="it-IT" dirty="0"/>
              <a:t>.</a:t>
            </a:r>
          </a:p>
          <a:p>
            <a:r>
              <a:rPr lang="en-US" dirty="0"/>
              <a:t>[R2]: The System allow Guest to create Citizen or Authority account.</a:t>
            </a:r>
          </a:p>
          <a:p>
            <a:r>
              <a:rPr lang="en-US" dirty="0"/>
              <a:t>[R3]: The System allow User to modify his settings.</a:t>
            </a:r>
          </a:p>
          <a:p>
            <a:r>
              <a:rPr lang="en-US" dirty="0"/>
              <a:t>D1]: Users can’t make more than one account. </a:t>
            </a:r>
          </a:p>
          <a:p>
            <a:r>
              <a:rPr lang="en-US" dirty="0"/>
              <a:t>[D2]: The personal </a:t>
            </a:r>
            <a:r>
              <a:rPr lang="en-US" dirty="0" err="1"/>
              <a:t>informations</a:t>
            </a:r>
            <a:r>
              <a:rPr lang="en-US" dirty="0"/>
              <a:t> provided by User are valid and belongs to him.</a:t>
            </a:r>
          </a:p>
        </p:txBody>
      </p:sp>
    </p:spTree>
    <p:extLst>
      <p:ext uri="{BB962C8B-B14F-4D97-AF65-F5344CB8AC3E}">
        <p14:creationId xmlns:p14="http://schemas.microsoft.com/office/powerpoint/2010/main" val="292764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3DAE52-AC6B-486B-8B85-A74F9486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Requirements</a:t>
            </a:r>
            <a:r>
              <a:rPr lang="it-IT" dirty="0"/>
              <a:t> &amp; </a:t>
            </a:r>
            <a:r>
              <a:rPr lang="it-IT" dirty="0" err="1"/>
              <a:t>Assumptions</a:t>
            </a:r>
            <a:r>
              <a:rPr lang="it-IT" dirty="0"/>
              <a:t> - </a:t>
            </a:r>
            <a:r>
              <a:rPr lang="it-IT" dirty="0" err="1"/>
              <a:t>Violation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6CEFEE-BAAF-498A-932A-6802C692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[R5]: The System allows Citizen to input some violation’s data.</a:t>
            </a:r>
          </a:p>
          <a:p>
            <a:r>
              <a:rPr lang="en-US" dirty="0"/>
              <a:t>[R6]: The photo taken must be recognizable by the System. </a:t>
            </a:r>
          </a:p>
          <a:p>
            <a:r>
              <a:rPr lang="en-US" dirty="0"/>
              <a:t>[R7]: The Citizen has to be able to discard the photo taken.</a:t>
            </a:r>
          </a:p>
          <a:p>
            <a:r>
              <a:rPr lang="en-US" dirty="0"/>
              <a:t>[R10]: Citizen can change the license plate if it isn’t </a:t>
            </a:r>
            <a:r>
              <a:rPr lang="en-US" dirty="0" err="1"/>
              <a:t>recognised</a:t>
            </a:r>
            <a:r>
              <a:rPr lang="en-US" dirty="0"/>
              <a:t> properly. </a:t>
            </a:r>
          </a:p>
          <a:p>
            <a:r>
              <a:rPr lang="en-US" dirty="0"/>
              <a:t>[R11]: Citizen has to be able to choose the correct type of violation.</a:t>
            </a:r>
          </a:p>
          <a:p>
            <a:r>
              <a:rPr lang="en-US" dirty="0"/>
              <a:t>[D6]: Permission to take a photo is always allowed.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033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7BEFFA-1753-43DA-A1A0-3A106BB5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Requirements</a:t>
            </a:r>
            <a:r>
              <a:rPr lang="it-IT" dirty="0"/>
              <a:t> &amp; </a:t>
            </a:r>
            <a:r>
              <a:rPr lang="it-IT" dirty="0" err="1"/>
              <a:t>Assumptions</a:t>
            </a:r>
            <a:r>
              <a:rPr lang="it-IT" dirty="0"/>
              <a:t> -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0823C0-186C-4A84-ADB9-A907156D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[R12]: Users can change the area of visualization. </a:t>
            </a:r>
          </a:p>
          <a:p>
            <a:r>
              <a:rPr lang="en-US" dirty="0"/>
              <a:t>[R13]: Users can change the date of visualization.</a:t>
            </a:r>
          </a:p>
          <a:p>
            <a:r>
              <a:rPr lang="en-US" dirty="0"/>
              <a:t>[R15]: Authority can search for a specific license plate.</a:t>
            </a:r>
          </a:p>
          <a:p>
            <a:r>
              <a:rPr lang="en-US" dirty="0"/>
              <a:t>[R19]: The System must update the statistics with the most recent data.</a:t>
            </a:r>
          </a:p>
          <a:p>
            <a:r>
              <a:rPr lang="en-US" dirty="0"/>
              <a:t>[D4]: The System can access internet </a:t>
            </a:r>
            <a:r>
              <a:rPr lang="en-US" dirty="0" err="1"/>
              <a:t>whenewer</a:t>
            </a:r>
            <a:r>
              <a:rPr lang="en-US" dirty="0"/>
              <a:t> needs it. </a:t>
            </a:r>
          </a:p>
          <a:p>
            <a:r>
              <a:rPr lang="en-US" dirty="0"/>
              <a:t>[D5]: Permission to access GPS data is always allowed.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8551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493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OUTLINE</vt:lpstr>
      <vt:lpstr>OUTLINE</vt:lpstr>
      <vt:lpstr>Goal of the System</vt:lpstr>
      <vt:lpstr>Phenomena &amp; Boundaries </vt:lpstr>
      <vt:lpstr>Use Case Citizen</vt:lpstr>
      <vt:lpstr>Use Case Authority</vt:lpstr>
      <vt:lpstr>Requirements &amp; Assumptions - General</vt:lpstr>
      <vt:lpstr>Requirements &amp; Assumptions - Violation</vt:lpstr>
      <vt:lpstr>Requirements &amp; Assumptions - Statistics</vt:lpstr>
      <vt:lpstr>Requirements &amp; Assumptions - Security</vt:lpstr>
      <vt:lpstr>Alloy Model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Dario Miceli Pranio</dc:creator>
  <cp:lastModifiedBy>Dario Miceli Pranio</cp:lastModifiedBy>
  <cp:revision>12</cp:revision>
  <dcterms:created xsi:type="dcterms:W3CDTF">2019-12-26T10:22:12Z</dcterms:created>
  <dcterms:modified xsi:type="dcterms:W3CDTF">2019-12-26T16:26:57Z</dcterms:modified>
</cp:coreProperties>
</file>