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21"/>
  </p:notesMasterIdLst>
  <p:sldIdLst>
    <p:sldId id="275" r:id="rId2"/>
    <p:sldId id="256" r:id="rId3"/>
    <p:sldId id="257" r:id="rId4"/>
    <p:sldId id="274" r:id="rId5"/>
    <p:sldId id="276" r:id="rId6"/>
    <p:sldId id="277" r:id="rId7"/>
    <p:sldId id="278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2192000" cy="6858000"/>
  <p:notesSz cx="7772400" cy="10058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B2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6cf29e5a11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6cf29e5a11_0_62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6cf29e5a11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6cf29e5a11_0_69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6cf29e5a11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6cf29e5a11_0_76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6cf29e5a11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6cf29e5a11_0_83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6cf29e5a1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6cf29e5a11_1_0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7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8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9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0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2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6cf29e5a1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6cf29e5a11_0_5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AND_BODY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700" cy="23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500" cy="39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2pPr>
            <a:lvl3pPr lvl="2" algn="l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 algn="l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 algn="l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 algn="l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 algn="l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 algn="l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 algn="l" rtl="0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6B26B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 rtl="0">
              <a:buNone/>
              <a:defRPr sz="1300">
                <a:solidFill>
                  <a:schemeClr val="dk2"/>
                </a:solidFill>
              </a:defRPr>
            </a:lvl1pPr>
            <a:lvl2pPr lvl="1" algn="r" rtl="0">
              <a:buNone/>
              <a:defRPr sz="1300">
                <a:solidFill>
                  <a:schemeClr val="dk2"/>
                </a:solidFill>
              </a:defRPr>
            </a:lvl2pPr>
            <a:lvl3pPr lvl="2" algn="r" rtl="0">
              <a:buNone/>
              <a:defRPr sz="1300">
                <a:solidFill>
                  <a:schemeClr val="dk2"/>
                </a:solidFill>
              </a:defRPr>
            </a:lvl3pPr>
            <a:lvl4pPr lvl="3" algn="r" rtl="0">
              <a:buNone/>
              <a:defRPr sz="1300">
                <a:solidFill>
                  <a:schemeClr val="dk2"/>
                </a:solidFill>
              </a:defRPr>
            </a:lvl4pPr>
            <a:lvl5pPr lvl="4" algn="r" rtl="0">
              <a:buNone/>
              <a:defRPr sz="1300">
                <a:solidFill>
                  <a:schemeClr val="dk2"/>
                </a:solidFill>
              </a:defRPr>
            </a:lvl5pPr>
            <a:lvl6pPr lvl="5" algn="r" rtl="0">
              <a:buNone/>
              <a:defRPr sz="1300">
                <a:solidFill>
                  <a:schemeClr val="dk2"/>
                </a:solidFill>
              </a:defRPr>
            </a:lvl6pPr>
            <a:lvl7pPr lvl="6" algn="r" rtl="0">
              <a:buNone/>
              <a:defRPr sz="1300">
                <a:solidFill>
                  <a:schemeClr val="dk2"/>
                </a:solidFill>
              </a:defRPr>
            </a:lvl7pPr>
            <a:lvl8pPr lvl="7" algn="r" rtl="0">
              <a:buNone/>
              <a:defRPr sz="1300">
                <a:solidFill>
                  <a:schemeClr val="dk2"/>
                </a:solidFill>
              </a:defRPr>
            </a:lvl8pPr>
            <a:lvl9pPr lvl="8" algn="r" rtl="0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7C0F6A52-8773-4DE7-87A0-B5B9AFC29A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" t="941" r="2230" b="1293"/>
          <a:stretch/>
        </p:blipFill>
        <p:spPr>
          <a:xfrm>
            <a:off x="5284681" y="1452174"/>
            <a:ext cx="1847619" cy="2126984"/>
          </a:xfrm>
          <a:prstGeom prst="rect">
            <a:avLst/>
          </a:prstGeom>
          <a:solidFill>
            <a:srgbClr val="F6B26B"/>
          </a:solidFill>
          <a:ln>
            <a:solidFill>
              <a:srgbClr val="F6B26B"/>
            </a:solidFill>
          </a:ln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539CB65B-A8A6-4359-996A-02AD53EF2B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Safestreets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65AF22B-472F-4EC9-B922-9CCB3725CF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err="1">
                <a:solidFill>
                  <a:schemeClr val="tx1"/>
                </a:solidFill>
              </a:rPr>
              <a:t>Mandatory</a:t>
            </a:r>
            <a:r>
              <a:rPr lang="it-IT" dirty="0">
                <a:solidFill>
                  <a:schemeClr val="tx1"/>
                </a:solidFill>
              </a:rPr>
              <a:t> Project</a:t>
            </a:r>
          </a:p>
          <a:p>
            <a:r>
              <a:rPr lang="it-IT" sz="2800" dirty="0" err="1">
                <a:solidFill>
                  <a:schemeClr val="tx1"/>
                </a:solidFill>
              </a:rPr>
              <a:t>Academic</a:t>
            </a:r>
            <a:r>
              <a:rPr lang="it-IT" sz="2800" dirty="0">
                <a:solidFill>
                  <a:schemeClr val="tx1"/>
                </a:solidFill>
              </a:rPr>
              <a:t> </a:t>
            </a:r>
            <a:r>
              <a:rPr lang="it-IT" sz="2800" dirty="0" err="1">
                <a:solidFill>
                  <a:schemeClr val="tx1"/>
                </a:solidFill>
              </a:rPr>
              <a:t>year</a:t>
            </a:r>
            <a:r>
              <a:rPr lang="it-IT" sz="2800" dirty="0">
                <a:solidFill>
                  <a:schemeClr val="tx1"/>
                </a:solidFill>
              </a:rPr>
              <a:t>: 2019 – 2020</a:t>
            </a:r>
          </a:p>
          <a:p>
            <a:r>
              <a:rPr lang="it-IT" sz="2800" dirty="0">
                <a:solidFill>
                  <a:schemeClr val="tx1"/>
                </a:solidFill>
              </a:rPr>
              <a:t>Dario Miceli Pranio, </a:t>
            </a:r>
            <a:r>
              <a:rPr lang="it-IT" sz="2800" dirty="0" err="1">
                <a:solidFill>
                  <a:schemeClr val="tx1"/>
                </a:solidFill>
              </a:rPr>
              <a:t>Pierriccardo</a:t>
            </a:r>
            <a:r>
              <a:rPr lang="it-IT" sz="2800" dirty="0">
                <a:solidFill>
                  <a:schemeClr val="tx1"/>
                </a:solidFill>
              </a:rPr>
              <a:t> Olivieri</a:t>
            </a:r>
          </a:p>
        </p:txBody>
      </p:sp>
    </p:spTree>
    <p:extLst>
      <p:ext uri="{BB962C8B-B14F-4D97-AF65-F5344CB8AC3E}">
        <p14:creationId xmlns:p14="http://schemas.microsoft.com/office/powerpoint/2010/main" val="2139538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Requirements &amp; Assumptions - Statistics</a:t>
            </a:r>
            <a:endParaRPr sz="4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2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2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[R12]: Users can change the area of visualization. </a:t>
            </a:r>
            <a:endParaRPr sz="2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24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[R13]: Users can change the date of visualization.</a:t>
            </a:r>
            <a:endParaRPr sz="2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24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[R15]: Authority can search for a specific license plate.</a:t>
            </a:r>
            <a:endParaRPr sz="2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24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[R19]: The System must update the statistics with the most recent data.</a:t>
            </a:r>
            <a:endParaRPr sz="2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24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[D4]: The System can access internet whenever needs it. </a:t>
            </a:r>
            <a:endParaRPr sz="2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24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[D5]: Permission to access GPS data is always allowed.</a:t>
            </a:r>
            <a:endParaRPr sz="2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Requirements &amp; Assumptions - Security</a:t>
            </a:r>
            <a:endParaRPr sz="4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23"/>
          <p:cNvSpPr txBox="1"/>
          <p:nvPr/>
        </p:nvSpPr>
        <p:spPr>
          <a:xfrm>
            <a:off x="838080" y="1690560"/>
            <a:ext cx="10515240" cy="4921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2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[R4]: The Citizen has to take the violation’s photo with the application.</a:t>
            </a:r>
            <a:endParaRPr sz="2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24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[R8]: The System has to be able to attach the correct date, time and position to the report.</a:t>
            </a:r>
            <a:endParaRPr sz="2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24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[R9]: The Citizen can’t change date, time and position in the report.</a:t>
            </a:r>
            <a:endParaRPr sz="2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24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[R16]: Violations sent must be digitally signed.</a:t>
            </a:r>
            <a:endParaRPr sz="2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24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[R17]: The System must use HTTPS to safely communicate.</a:t>
            </a:r>
            <a:endParaRPr sz="2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24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[D3]: Position data has an accuracy of 10 meters. </a:t>
            </a:r>
            <a:endParaRPr sz="2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24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[D4]: The System can access internet whenewer needs it.</a:t>
            </a:r>
            <a:endParaRPr sz="2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24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[D5]: Permission to access GPS data is always allowed.</a:t>
            </a:r>
            <a:endParaRPr sz="2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B26B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Alloy Model</a:t>
            </a:r>
            <a:endParaRPr sz="4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1" name="Google Shape;121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96246" y="1389574"/>
            <a:ext cx="3737160" cy="537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4554" y="1389574"/>
            <a:ext cx="3505320" cy="4313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19222" y="1389574"/>
            <a:ext cx="4426200" cy="3712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/>
        </p:nvSpPr>
        <p:spPr>
          <a:xfrm>
            <a:off x="1523880" y="1122480"/>
            <a:ext cx="8984520" cy="944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OUTLINE</a:t>
            </a:r>
            <a:endParaRPr sz="6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25"/>
          <p:cNvSpPr txBox="1"/>
          <p:nvPr/>
        </p:nvSpPr>
        <p:spPr>
          <a:xfrm>
            <a:off x="6453720" y="2498040"/>
            <a:ext cx="4956120" cy="393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DD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							</a:t>
            </a: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72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Overview	</a:t>
            </a: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72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Client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343080" marR="0" lvl="0" indent="-34272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SzPts val="2400"/>
              <a:buFont typeface="Calibri"/>
              <a:buChar char="•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Server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343080" marR="0" lvl="0" indent="-34272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SzPts val="2400"/>
              <a:buFont typeface="Calibri"/>
              <a:buChar char="•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Database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343080" marR="0" lvl="0" indent="-34272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Implementation, Testing Plan</a:t>
            </a: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5"/>
          <p:cNvSpPr/>
          <p:nvPr/>
        </p:nvSpPr>
        <p:spPr>
          <a:xfrm>
            <a:off x="1676520" y="2498040"/>
            <a:ext cx="4956120" cy="393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>
                <a:solidFill>
                  <a:schemeClr val="tx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RASD</a:t>
            </a:r>
            <a:r>
              <a:rPr lang="en-US" sz="2400" b="0" i="0" u="none" strike="noStrike" cap="none" dirty="0">
                <a:solidFill>
                  <a:schemeClr val="tx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							</a:t>
            </a:r>
            <a:endParaRPr sz="2400" b="0" i="0" u="none" strike="noStrike" cap="none" dirty="0">
              <a:solidFill>
                <a:schemeClr val="tx2">
                  <a:lumMod val="50000"/>
                </a:schemeClr>
              </a:solidFill>
              <a:sym typeface="Arial"/>
            </a:endParaRPr>
          </a:p>
          <a:p>
            <a:pPr marL="343080" marR="0" lvl="0" indent="-34272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76717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tx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Goals of the System	</a:t>
            </a:r>
            <a:endParaRPr sz="2400" b="0" i="0" u="none" strike="noStrike" cap="none" dirty="0">
              <a:solidFill>
                <a:schemeClr val="tx2">
                  <a:lumMod val="50000"/>
                </a:schemeClr>
              </a:solidFill>
              <a:sym typeface="Arial"/>
            </a:endParaRPr>
          </a:p>
          <a:p>
            <a:pPr marL="343080" marR="0" lvl="0" indent="-34272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76717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tx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Phenomena &amp; Boundaries</a:t>
            </a:r>
            <a:endParaRPr sz="2400" b="0" i="0" u="none" strike="noStrike" cap="none" dirty="0">
              <a:solidFill>
                <a:schemeClr val="tx2">
                  <a:lumMod val="50000"/>
                </a:schemeClr>
              </a:solidFill>
              <a:sym typeface="Arial"/>
            </a:endParaRPr>
          </a:p>
          <a:p>
            <a:pPr marL="343080" marR="0" lvl="0" indent="-34272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76717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tx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Use Cases</a:t>
            </a:r>
            <a:endParaRPr sz="2400" b="0" i="0" u="none" strike="noStrike" cap="none" dirty="0">
              <a:solidFill>
                <a:schemeClr val="tx2">
                  <a:lumMod val="50000"/>
                </a:schemeClr>
              </a:solidFill>
              <a:sym typeface="Arial"/>
            </a:endParaRPr>
          </a:p>
          <a:p>
            <a:pPr marL="343080" marR="0" lvl="0" indent="-34272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76717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tx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Requirements &amp; Assumptions</a:t>
            </a:r>
            <a:endParaRPr sz="2400" b="0" i="0" u="none" strike="noStrike" cap="none" dirty="0">
              <a:solidFill>
                <a:schemeClr val="tx2">
                  <a:lumMod val="50000"/>
                </a:schemeClr>
              </a:solidFill>
              <a:sym typeface="Arial"/>
            </a:endParaRPr>
          </a:p>
          <a:p>
            <a:pPr marL="343080" marR="0" lvl="0" indent="-34272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76717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tx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Alloy Model  </a:t>
            </a:r>
            <a:endParaRPr sz="2400" b="0" i="0" u="none" strike="noStrike" cap="none" dirty="0">
              <a:solidFill>
                <a:schemeClr val="tx2">
                  <a:lumMod val="50000"/>
                </a:schemeClr>
              </a:solidFill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Design Document Overview</a:t>
            </a:r>
            <a:endParaRPr/>
          </a:p>
        </p:txBody>
      </p:sp>
      <p:sp>
        <p:nvSpPr>
          <p:cNvPr id="136" name="Google Shape;136;p26"/>
          <p:cNvSpPr txBox="1">
            <a:spLocks noGrp="1"/>
          </p:cNvSpPr>
          <p:nvPr>
            <p:ph type="body" idx="1"/>
          </p:nvPr>
        </p:nvSpPr>
        <p:spPr>
          <a:xfrm>
            <a:off x="415600" y="3503650"/>
            <a:ext cx="6815400" cy="2588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dirty="0">
                <a:solidFill>
                  <a:schemeClr val="tx1"/>
                </a:solidFill>
              </a:rPr>
              <a:t>3-Tier Architecture</a:t>
            </a:r>
            <a:endParaRPr dirty="0">
              <a:solidFill>
                <a:schemeClr val="tx1"/>
              </a:solidFill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dirty="0">
                <a:solidFill>
                  <a:schemeClr val="tx1"/>
                </a:solidFill>
              </a:rPr>
              <a:t>Proxy between client and server </a:t>
            </a:r>
            <a:endParaRPr dirty="0">
              <a:solidFill>
                <a:schemeClr val="tx1"/>
              </a:solidFill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dirty="0">
                <a:solidFill>
                  <a:schemeClr val="tx1"/>
                </a:solidFill>
              </a:rPr>
              <a:t>Architecture </a:t>
            </a:r>
            <a:r>
              <a:rPr lang="en-US" dirty="0" err="1">
                <a:solidFill>
                  <a:schemeClr val="tx1"/>
                </a:solidFill>
              </a:rPr>
              <a:t>choosen</a:t>
            </a:r>
            <a:r>
              <a:rPr lang="en-US" dirty="0">
                <a:solidFill>
                  <a:schemeClr val="tx1"/>
                </a:solidFill>
              </a:rPr>
              <a:t> for application server is </a:t>
            </a:r>
            <a:r>
              <a:rPr lang="en-US" dirty="0" err="1">
                <a:solidFill>
                  <a:schemeClr val="tx1"/>
                </a:solidFill>
              </a:rPr>
              <a:t>NginX</a:t>
            </a:r>
            <a:endParaRPr dirty="0">
              <a:solidFill>
                <a:schemeClr val="tx1"/>
              </a:solidFill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dirty="0">
                <a:solidFill>
                  <a:schemeClr val="tx1"/>
                </a:solidFill>
              </a:rPr>
              <a:t>REST API </a:t>
            </a:r>
            <a:endParaRPr dirty="0">
              <a:solidFill>
                <a:schemeClr val="tx1"/>
              </a:solidFill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dirty="0">
                <a:solidFill>
                  <a:schemeClr val="tx1"/>
                </a:solidFill>
              </a:rPr>
              <a:t>MVC pattern</a:t>
            </a:r>
            <a:endParaRPr dirty="0">
              <a:solidFill>
                <a:schemeClr val="tx1"/>
              </a:solidFill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dirty="0">
                <a:solidFill>
                  <a:schemeClr val="tx1"/>
                </a:solidFill>
              </a:rPr>
              <a:t>Message routing through Network Manager  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137" name="Google Shape;13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625" y="1930126"/>
            <a:ext cx="10180325" cy="100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Client</a:t>
            </a:r>
            <a:endParaRPr/>
          </a:p>
        </p:txBody>
      </p:sp>
      <p:sp>
        <p:nvSpPr>
          <p:cNvPr id="143" name="Google Shape;143;p27"/>
          <p:cNvSpPr txBox="1">
            <a:spLocks noGrp="1"/>
          </p:cNvSpPr>
          <p:nvPr>
            <p:ph type="body" idx="1"/>
          </p:nvPr>
        </p:nvSpPr>
        <p:spPr>
          <a:xfrm>
            <a:off x="415600" y="208527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dirty="0">
                <a:solidFill>
                  <a:schemeClr val="tx1"/>
                </a:solidFill>
              </a:rPr>
              <a:t>Thin Client</a:t>
            </a:r>
            <a:endParaRPr dirty="0">
              <a:solidFill>
                <a:schemeClr val="tx1"/>
              </a:solidFill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dirty="0">
                <a:solidFill>
                  <a:schemeClr val="tx1"/>
                </a:solidFill>
              </a:rPr>
              <a:t>interfaces </a:t>
            </a:r>
            <a:r>
              <a:rPr lang="en-US" dirty="0" err="1">
                <a:solidFill>
                  <a:schemeClr val="tx1"/>
                </a:solidFill>
              </a:rPr>
              <a:t>iOs</a:t>
            </a:r>
            <a:r>
              <a:rPr lang="en-US" dirty="0">
                <a:solidFill>
                  <a:schemeClr val="tx1"/>
                </a:solidFill>
              </a:rPr>
              <a:t>, Android (Adapter Pattern)</a:t>
            </a:r>
            <a:endParaRPr dirty="0">
              <a:solidFill>
                <a:schemeClr val="tx1"/>
              </a:solidFill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dirty="0">
                <a:solidFill>
                  <a:schemeClr val="tx1"/>
                </a:solidFill>
              </a:rPr>
              <a:t>All the logic is handled by Logic Manager</a:t>
            </a:r>
            <a:endParaRPr dirty="0">
              <a:solidFill>
                <a:schemeClr val="tx1"/>
              </a:solidFill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dirty="0">
                <a:solidFill>
                  <a:schemeClr val="tx1"/>
                </a:solidFill>
              </a:rPr>
              <a:t>A digital signature is applied to each report</a:t>
            </a:r>
            <a:endParaRPr dirty="0">
              <a:solidFill>
                <a:schemeClr val="tx1"/>
              </a:solidFill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dirty="0">
                <a:solidFill>
                  <a:schemeClr val="tx1"/>
                </a:solidFill>
              </a:rPr>
              <a:t>cache to save </a:t>
            </a:r>
            <a:r>
              <a:rPr lang="en-US" dirty="0" err="1">
                <a:solidFill>
                  <a:schemeClr val="tx1"/>
                </a:solidFill>
              </a:rPr>
              <a:t>momentaneously</a:t>
            </a:r>
            <a:r>
              <a:rPr lang="en-US" dirty="0">
                <a:solidFill>
                  <a:schemeClr val="tx1"/>
                </a:solidFill>
              </a:rPr>
              <a:t> data</a:t>
            </a:r>
            <a:endParaRPr dirty="0">
              <a:solidFill>
                <a:schemeClr val="tx1"/>
              </a:solidFill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dirty="0">
                <a:solidFill>
                  <a:schemeClr val="tx1"/>
                </a:solidFill>
              </a:rPr>
              <a:t>External Services 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144" name="Google Shape;14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3339" y="1983725"/>
            <a:ext cx="6152750" cy="289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Server</a:t>
            </a:r>
            <a:endParaRPr/>
          </a:p>
        </p:txBody>
      </p:sp>
      <p:sp>
        <p:nvSpPr>
          <p:cNvPr id="150" name="Google Shape;150;p28"/>
          <p:cNvSpPr txBox="1">
            <a:spLocks noGrp="1"/>
          </p:cNvSpPr>
          <p:nvPr>
            <p:ph type="body" idx="1"/>
          </p:nvPr>
        </p:nvSpPr>
        <p:spPr>
          <a:xfrm>
            <a:off x="415600" y="2732054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dirty="0">
                <a:solidFill>
                  <a:schemeClr val="tx1"/>
                </a:solidFill>
              </a:rPr>
              <a:t>1 … n application servers</a:t>
            </a:r>
            <a:endParaRPr dirty="0">
              <a:solidFill>
                <a:schemeClr val="tx1"/>
              </a:solidFill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dirty="0">
                <a:solidFill>
                  <a:schemeClr val="tx1"/>
                </a:solidFill>
              </a:rPr>
              <a:t>Manager Division (settings, statistics, report)</a:t>
            </a:r>
            <a:endParaRPr dirty="0">
              <a:solidFill>
                <a:schemeClr val="tx1"/>
              </a:solidFill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dirty="0">
                <a:solidFill>
                  <a:schemeClr val="tx1"/>
                </a:solidFill>
              </a:rPr>
              <a:t>Authentication Manager</a:t>
            </a:r>
            <a:endParaRPr dirty="0">
              <a:solidFill>
                <a:schemeClr val="tx1"/>
              </a:solidFill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dirty="0">
                <a:solidFill>
                  <a:schemeClr val="tx1"/>
                </a:solidFill>
              </a:rPr>
              <a:t>Cache to store statistics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151" name="Google Shape;15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3628" y="2411944"/>
            <a:ext cx="6992675" cy="275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Database</a:t>
            </a:r>
            <a:endParaRPr/>
          </a:p>
        </p:txBody>
      </p:sp>
      <p:sp>
        <p:nvSpPr>
          <p:cNvPr id="157" name="Google Shape;157;p29"/>
          <p:cNvSpPr txBox="1">
            <a:spLocks noGrp="1"/>
          </p:cNvSpPr>
          <p:nvPr>
            <p:ph type="body" idx="1"/>
          </p:nvPr>
        </p:nvSpPr>
        <p:spPr>
          <a:xfrm>
            <a:off x="415600" y="2043070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dirty="0">
                <a:solidFill>
                  <a:schemeClr val="tx1"/>
                </a:solidFill>
              </a:rPr>
              <a:t>External</a:t>
            </a:r>
            <a:endParaRPr dirty="0">
              <a:solidFill>
                <a:schemeClr val="tx1"/>
              </a:solidFill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dirty="0">
                <a:solidFill>
                  <a:schemeClr val="tx1"/>
                </a:solidFill>
              </a:rPr>
              <a:t>ORM</a:t>
            </a:r>
            <a:endParaRPr dirty="0">
              <a:solidFill>
                <a:schemeClr val="tx1"/>
              </a:solidFill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dirty="0">
                <a:solidFill>
                  <a:schemeClr val="tx1"/>
                </a:solidFill>
              </a:rPr>
              <a:t>SQL</a:t>
            </a:r>
            <a:endParaRPr dirty="0">
              <a:solidFill>
                <a:schemeClr val="tx1"/>
              </a:solidFill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dirty="0">
                <a:solidFill>
                  <a:schemeClr val="tx1"/>
                </a:solidFill>
              </a:rPr>
              <a:t>Database Manager</a:t>
            </a:r>
            <a:endParaRPr dirty="0">
              <a:solidFill>
                <a:schemeClr val="tx1"/>
              </a:solidFill>
            </a:endParaRPr>
          </a:p>
          <a:p>
            <a:pPr marL="45720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dirty="0"/>
          </a:p>
        </p:txBody>
      </p:sp>
      <p:pic>
        <p:nvPicPr>
          <p:cNvPr id="158" name="Google Shape;15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9450" y="1151400"/>
            <a:ext cx="7174228" cy="455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Implementation, Integration, Test Plan</a:t>
            </a:r>
            <a:endParaRPr/>
          </a:p>
        </p:txBody>
      </p:sp>
      <p:sp>
        <p:nvSpPr>
          <p:cNvPr id="164" name="Google Shape;164;p30"/>
          <p:cNvSpPr txBox="1">
            <a:spLocks noGrp="1"/>
          </p:cNvSpPr>
          <p:nvPr>
            <p:ph type="body" idx="1"/>
          </p:nvPr>
        </p:nvSpPr>
        <p:spPr>
          <a:xfrm>
            <a:off x="535779" y="2499748"/>
            <a:ext cx="38058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dirty="0">
                <a:solidFill>
                  <a:schemeClr val="tx1"/>
                </a:solidFill>
              </a:rPr>
              <a:t>Agile Strategy</a:t>
            </a:r>
            <a:endParaRPr dirty="0">
              <a:solidFill>
                <a:schemeClr val="tx1"/>
              </a:solidFill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dirty="0">
                <a:solidFill>
                  <a:schemeClr val="tx1"/>
                </a:solidFill>
              </a:rPr>
              <a:t>Bottom-up approach</a:t>
            </a:r>
            <a:endParaRPr dirty="0">
              <a:solidFill>
                <a:schemeClr val="tx1"/>
              </a:solidFill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dirty="0">
                <a:solidFill>
                  <a:schemeClr val="tx1"/>
                </a:solidFill>
              </a:rPr>
              <a:t>REST are simple to simulate</a:t>
            </a:r>
            <a:endParaRPr dirty="0">
              <a:solidFill>
                <a:schemeClr val="tx1"/>
              </a:solidFill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dirty="0">
                <a:solidFill>
                  <a:schemeClr val="tx1"/>
                </a:solidFill>
              </a:rPr>
              <a:t>Stubs are used to simulated software not yet written</a:t>
            </a:r>
            <a:endParaRPr dirty="0">
              <a:solidFill>
                <a:schemeClr val="tx1"/>
              </a:solidFill>
            </a:endParaRPr>
          </a:p>
          <a:p>
            <a:pPr marL="45720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dirty="0"/>
          </a:p>
        </p:txBody>
      </p:sp>
      <p:pic>
        <p:nvPicPr>
          <p:cNvPr id="165" name="Google Shape;16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8525" y="1928964"/>
            <a:ext cx="6496225" cy="377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1"/>
          <p:cNvSpPr txBox="1">
            <a:spLocks noGrp="1"/>
          </p:cNvSpPr>
          <p:nvPr>
            <p:ph type="title"/>
          </p:nvPr>
        </p:nvSpPr>
        <p:spPr>
          <a:xfrm>
            <a:off x="3361575" y="3047250"/>
            <a:ext cx="59610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Thanks for the attention!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/>
        </p:nvSpPr>
        <p:spPr>
          <a:xfrm>
            <a:off x="1523880" y="1122480"/>
            <a:ext cx="8984520" cy="944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OUTLINE</a:t>
            </a:r>
            <a:endParaRPr sz="6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14"/>
          <p:cNvSpPr txBox="1"/>
          <p:nvPr/>
        </p:nvSpPr>
        <p:spPr>
          <a:xfrm>
            <a:off x="6453720" y="2498040"/>
            <a:ext cx="4956120" cy="393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DD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							</a:t>
            </a: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72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Overview	</a:t>
            </a: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72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Components View</a:t>
            </a: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72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Runtime View</a:t>
            </a: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72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Architectural Styles &amp; Pattern</a:t>
            </a: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72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Implementation, Testing Plan</a:t>
            </a: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4"/>
          <p:cNvSpPr/>
          <p:nvPr/>
        </p:nvSpPr>
        <p:spPr>
          <a:xfrm>
            <a:off x="1676520" y="2498040"/>
            <a:ext cx="4956120" cy="393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RASD 	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				</a:t>
            </a: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72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Goals of the System	</a:t>
            </a: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72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Phenomena &amp; Boundaries</a:t>
            </a: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72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 Cases</a:t>
            </a: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72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Requirements &amp; Assumptions</a:t>
            </a: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72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Alloy Model  </a:t>
            </a: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/>
        </p:nvSpPr>
        <p:spPr>
          <a:xfrm>
            <a:off x="1523880" y="1122480"/>
            <a:ext cx="8984520" cy="944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OUTLINE</a:t>
            </a:r>
            <a:endParaRPr sz="6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5"/>
          <p:cNvSpPr txBox="1"/>
          <p:nvPr/>
        </p:nvSpPr>
        <p:spPr>
          <a:xfrm>
            <a:off x="6453720" y="2498040"/>
            <a:ext cx="4956120" cy="393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>
                <a:solidFill>
                  <a:schemeClr val="tx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DD</a:t>
            </a:r>
            <a:r>
              <a:rPr lang="en-US" sz="2400" b="0" i="0" u="none" strike="noStrike" cap="none" dirty="0">
                <a:solidFill>
                  <a:schemeClr val="tx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							</a:t>
            </a:r>
            <a:endParaRPr sz="2400" b="0" i="0" u="none" strike="noStrike" cap="none" dirty="0">
              <a:solidFill>
                <a:schemeClr val="tx2">
                  <a:lumMod val="50000"/>
                </a:schemeClr>
              </a:solidFill>
              <a:sym typeface="Arial"/>
            </a:endParaRPr>
          </a:p>
          <a:p>
            <a:pPr marL="343080" marR="0" lvl="0" indent="-34272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76717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tx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Overview	</a:t>
            </a:r>
            <a:endParaRPr sz="2400" b="0" i="0" u="none" strike="noStrike" cap="none" dirty="0">
              <a:solidFill>
                <a:schemeClr val="tx2">
                  <a:lumMod val="50000"/>
                </a:schemeClr>
              </a:solidFill>
              <a:sym typeface="Arial"/>
            </a:endParaRPr>
          </a:p>
          <a:p>
            <a:pPr marL="343080" marR="0" lvl="0" indent="-34272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76717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tx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Components View</a:t>
            </a:r>
            <a:endParaRPr sz="2400" b="0" i="0" u="none" strike="noStrike" cap="none" dirty="0">
              <a:solidFill>
                <a:schemeClr val="tx2">
                  <a:lumMod val="50000"/>
                </a:schemeClr>
              </a:solidFill>
              <a:sym typeface="Arial"/>
            </a:endParaRPr>
          </a:p>
          <a:p>
            <a:pPr marL="343080" marR="0" lvl="0" indent="-34272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76717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tx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Runtime View</a:t>
            </a:r>
            <a:endParaRPr sz="2400" b="0" i="0" u="none" strike="noStrike" cap="none" dirty="0">
              <a:solidFill>
                <a:schemeClr val="tx2">
                  <a:lumMod val="50000"/>
                </a:schemeClr>
              </a:solidFill>
              <a:sym typeface="Arial"/>
            </a:endParaRPr>
          </a:p>
          <a:p>
            <a:pPr marL="343080" marR="0" lvl="0" indent="-34272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76717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tx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Architectural Styles &amp; Pattern</a:t>
            </a:r>
            <a:endParaRPr sz="2400" b="0" i="0" u="none" strike="noStrike" cap="none" dirty="0">
              <a:solidFill>
                <a:schemeClr val="tx2">
                  <a:lumMod val="50000"/>
                </a:schemeClr>
              </a:solidFill>
              <a:sym typeface="Arial"/>
            </a:endParaRPr>
          </a:p>
          <a:p>
            <a:pPr marL="343080" marR="0" lvl="0" indent="-34272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76717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tx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Implementation, Testing Plan</a:t>
            </a:r>
            <a:endParaRPr sz="2400" b="0" i="0" u="none" strike="noStrike" cap="none" dirty="0">
              <a:solidFill>
                <a:schemeClr val="tx2">
                  <a:lumMod val="50000"/>
                </a:schemeClr>
              </a:solidFill>
              <a:sym typeface="Arial"/>
            </a:endParaRPr>
          </a:p>
        </p:txBody>
      </p:sp>
      <p:sp>
        <p:nvSpPr>
          <p:cNvPr id="66" name="Google Shape;66;p15"/>
          <p:cNvSpPr/>
          <p:nvPr/>
        </p:nvSpPr>
        <p:spPr>
          <a:xfrm>
            <a:off x="1676520" y="2498040"/>
            <a:ext cx="4956120" cy="393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RASD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							</a:t>
            </a: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72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Goals of the System	</a:t>
            </a: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72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Phenomena &amp; Boundaries</a:t>
            </a: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72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 Cases</a:t>
            </a: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72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Requirements &amp; Assumptions</a:t>
            </a: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72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Alloy Model  </a:t>
            </a: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D109DD1-BA8A-4216-AAAD-587BA34B0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Goal of the System</a:t>
            </a:r>
            <a:br>
              <a:rPr lang="en-US" sz="4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18859CD-37B4-4328-B343-4A9B538266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lvl="0" indent="-228240">
              <a:lnSpc>
                <a:spcPct val="150000"/>
              </a:lnSpc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Allow Citizens to report parking violations.</a:t>
            </a:r>
          </a:p>
          <a:p>
            <a:pPr marL="228600" lvl="0" indent="-22824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Must provide a visualization of the areas with high frequency of violations to Users.</a:t>
            </a:r>
          </a:p>
          <a:p>
            <a:pPr marL="228600" lvl="0" indent="-22824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Must provide a visualization of vehicles that commit the most violations to Authorities.</a:t>
            </a:r>
          </a:p>
          <a:p>
            <a:pPr marL="228600" lvl="0" indent="-22824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Must ensure the chain of custody of the information sent by Citizens.</a:t>
            </a:r>
          </a:p>
          <a:p>
            <a:pPr marL="228600" lvl="0" indent="-22824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Authorities can retrieve traffic violations’ in order to generate traffic tickets.</a:t>
            </a:r>
          </a:p>
          <a:p>
            <a:pPr marL="228600" lvl="0" indent="-22824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Users must be able to see statistics built from issued tickets.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50367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5EF699-7D99-48FB-90C5-04425421E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Phenomena &amp; Boundaries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95DE1D3-500A-435A-B628-5504BEB96A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lnSpc>
                <a:spcPct val="90000"/>
              </a:lnSpc>
              <a:buNone/>
            </a:pPr>
            <a:r>
              <a:rPr lang="en-US" sz="3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World Phenomena </a:t>
            </a:r>
          </a:p>
          <a:p>
            <a:pPr marL="0" lvl="0" indent="0">
              <a:lnSpc>
                <a:spcPct val="90000"/>
              </a:lnSpc>
              <a:spcBef>
                <a:spcPts val="1001"/>
              </a:spcBef>
              <a:buNone/>
            </a:pPr>
            <a:endParaRPr lang="en-US" sz="20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Citizen sees a parking violation and wants to report it.</a:t>
            </a:r>
          </a:p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F9851E8-1636-408D-AE76-70F16A806B4D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0" lvl="0" indent="0">
              <a:lnSpc>
                <a:spcPct val="90000"/>
              </a:lnSpc>
              <a:buNone/>
            </a:pPr>
            <a:r>
              <a:rPr lang="en-US" sz="3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Shared Phenomena</a:t>
            </a:r>
            <a:endParaRPr lang="en-US" sz="3200" dirty="0"/>
          </a:p>
          <a:p>
            <a:pPr marL="0" lvl="0" indent="0">
              <a:lnSpc>
                <a:spcPct val="90000"/>
              </a:lnSpc>
              <a:spcBef>
                <a:spcPts val="1001"/>
              </a:spcBef>
              <a:buNone/>
            </a:pPr>
            <a:endParaRPr lang="en-US" sz="2000" dirty="0"/>
          </a:p>
          <a:p>
            <a:pPr marL="228600" lvl="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Citizen reports a violation.</a:t>
            </a:r>
            <a:endParaRPr lang="en-US" sz="2000" dirty="0"/>
          </a:p>
          <a:p>
            <a:pPr marL="0" lvl="0" indent="0">
              <a:lnSpc>
                <a:spcPct val="90000"/>
              </a:lnSpc>
              <a:spcBef>
                <a:spcPts val="1001"/>
              </a:spcBef>
              <a:buNone/>
            </a:pPr>
            <a:endParaRPr lang="en-US" sz="2000" dirty="0"/>
          </a:p>
          <a:p>
            <a:pPr marL="228600" lvl="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Track position of the violation.</a:t>
            </a:r>
            <a:endParaRPr lang="en-US" sz="2000" dirty="0"/>
          </a:p>
          <a:p>
            <a:pPr marL="0" lvl="0" indent="0">
              <a:lnSpc>
                <a:spcPct val="90000"/>
              </a:lnSpc>
              <a:spcBef>
                <a:spcPts val="1001"/>
              </a:spcBef>
              <a:buNone/>
            </a:pPr>
            <a:endParaRPr lang="en-US" sz="2000" dirty="0"/>
          </a:p>
          <a:p>
            <a:pPr marL="228600" lvl="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Mark areas with an high rate of violations. </a:t>
            </a:r>
            <a:endParaRPr lang="en-US" sz="2000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45064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21A220-8CF8-40F1-B2FC-26B213095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 Case Citizen</a:t>
            </a:r>
            <a:br>
              <a:rPr lang="en-US" sz="4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it-IT" dirty="0"/>
          </a:p>
        </p:txBody>
      </p:sp>
      <p:pic>
        <p:nvPicPr>
          <p:cNvPr id="3" name="Google Shape;85;p18">
            <a:extLst>
              <a:ext uri="{FF2B5EF4-FFF2-40B4-BE49-F238E27FC236}">
                <a16:creationId xmlns:a16="http://schemas.microsoft.com/office/drawing/2014/main" id="{AFE3D2BF-E656-49C6-90E5-4C7E91D89CA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21168" y="1688123"/>
            <a:ext cx="8359921" cy="50070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4643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E4F7E1-0A53-4443-BDCE-EEF58D915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 Case Authority</a:t>
            </a:r>
            <a:br>
              <a:rPr lang="en-US" sz="4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it-IT" dirty="0"/>
          </a:p>
        </p:txBody>
      </p:sp>
      <p:pic>
        <p:nvPicPr>
          <p:cNvPr id="3" name="Google Shape;91;p19">
            <a:extLst>
              <a:ext uri="{FF2B5EF4-FFF2-40B4-BE49-F238E27FC236}">
                <a16:creationId xmlns:a16="http://schemas.microsoft.com/office/drawing/2014/main" id="{F0CF8410-1DE6-44AF-908A-D01CF592F7D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927274" y="1645920"/>
            <a:ext cx="9005205" cy="51062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82654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Requirements &amp; Assumptions - General</a:t>
            </a:r>
            <a:endParaRPr sz="4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0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2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[R1]: Account can be created if and only if User provides unique email and password.</a:t>
            </a:r>
            <a:endParaRPr sz="2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24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[R2]: The System allow Guest to create Citizen or Authority account.</a:t>
            </a:r>
            <a:endParaRPr sz="2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24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[R3]: The System allow User to modify his settings.</a:t>
            </a:r>
            <a:endParaRPr sz="2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24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[D1]: Users can’t make more than one account. </a:t>
            </a:r>
            <a:endParaRPr sz="2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24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[D2]: The personal </a:t>
            </a:r>
            <a:r>
              <a:rPr lang="en-US" sz="2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informations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provided by User are valid and belongs to him.</a:t>
            </a:r>
            <a:endParaRPr sz="2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Requirements &amp; Assumptions - Violation</a:t>
            </a:r>
            <a:endParaRPr sz="4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21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2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[R5]: The System allows Citizen to input some violation’s data.</a:t>
            </a:r>
            <a:endParaRPr sz="2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24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[R6]: The photo taken must be recognizable by the System. </a:t>
            </a:r>
            <a:endParaRPr sz="2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24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[R7]: The Citizen has to be able to discard the photo taken.</a:t>
            </a:r>
            <a:endParaRPr sz="2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24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[R10]: Citizen can change the license plate if it isn’t recognised properly. </a:t>
            </a:r>
            <a:endParaRPr sz="2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24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[R11]: Citizen has to be able to choose the correct type of violation.</a:t>
            </a:r>
            <a:endParaRPr sz="2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24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[D6]: Permission to take a photo is always allowed.</a:t>
            </a:r>
            <a:endParaRPr sz="2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625</Words>
  <Application>Microsoft Office PowerPoint</Application>
  <PresentationFormat>Widescreen</PresentationFormat>
  <Paragraphs>123</Paragraphs>
  <Slides>19</Slides>
  <Notes>14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22" baseType="lpstr">
      <vt:lpstr>Arial</vt:lpstr>
      <vt:lpstr>Calibri</vt:lpstr>
      <vt:lpstr>Simple Light</vt:lpstr>
      <vt:lpstr>Safestreets</vt:lpstr>
      <vt:lpstr>Presentazione standard di PowerPoint</vt:lpstr>
      <vt:lpstr>Presentazione standard di PowerPoint</vt:lpstr>
      <vt:lpstr>Goal of the System </vt:lpstr>
      <vt:lpstr>Phenomena &amp; Boundaries</vt:lpstr>
      <vt:lpstr>Use Case Citizen </vt:lpstr>
      <vt:lpstr>Use Case Authority 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Design Document Overview</vt:lpstr>
      <vt:lpstr>Client</vt:lpstr>
      <vt:lpstr>Server</vt:lpstr>
      <vt:lpstr>Database</vt:lpstr>
      <vt:lpstr>Implementation, Integration, Test Plan</vt:lpstr>
      <vt:lpstr>Thanks for the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Safestreets</dc:title>
  <cp:lastModifiedBy>Dario Miceli Pranio</cp:lastModifiedBy>
  <cp:revision>12</cp:revision>
  <dcterms:modified xsi:type="dcterms:W3CDTF">2020-01-02T18:03:42Z</dcterms:modified>
</cp:coreProperties>
</file>