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CB7B6-007E-4173-9AB9-6551DB5827D6}" type="datetimeFigureOut">
              <a:rPr lang="it-IT" smtClean="0"/>
              <a:t>07/01/2020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D3EA33-5660-401A-8122-CCADEFE3F45E}" type="slidenum">
              <a:rPr lang="it-IT" smtClean="0"/>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42D3EA33-5660-401A-8122-CCADEFE3F45E}" type="slidenum">
              <a:rPr lang="it-IT" smtClean="0"/>
              <a:t>1</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07/01/2020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055F8-1D02-4417-9241-55C834FD9970}" type="datetimeFigureOut">
              <a:rPr lang="it-IT" smtClean="0"/>
              <a:pPr/>
              <a:t>07/01/2020</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7B441-5312-499D-93C3-6E37886527FA}"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docs/resources/categories" TargetMode="External"/><Relationship Id="rId2" Type="http://schemas.openxmlformats.org/officeDocument/2006/relationships/hyperlink" Target="https://developer.foursquare.com/do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b="1" dirty="0" smtClean="0"/>
              <a:t>Background</a:t>
            </a:r>
            <a:br>
              <a:rPr lang="it-IT" b="1" dirty="0" smtClean="0"/>
            </a:br>
            <a:endParaRPr lang="it-IT" dirty="0"/>
          </a:p>
        </p:txBody>
      </p:sp>
      <p:sp>
        <p:nvSpPr>
          <p:cNvPr id="3" name="Sottotitolo 2"/>
          <p:cNvSpPr>
            <a:spLocks noGrp="1"/>
          </p:cNvSpPr>
          <p:nvPr>
            <p:ph type="subTitle" idx="1"/>
          </p:nvPr>
        </p:nvSpPr>
        <p:spPr>
          <a:xfrm>
            <a:off x="1371600" y="3886200"/>
            <a:ext cx="6415110" cy="1757378"/>
          </a:xfrm>
        </p:spPr>
        <p:txBody>
          <a:bodyPr>
            <a:normAutofit fontScale="70000" lnSpcReduction="20000"/>
          </a:bodyPr>
          <a:lstStyle/>
          <a:p>
            <a:r>
              <a:rPr lang="en-US" dirty="0" smtClean="0"/>
              <a:t>New York City is the most populous city in the United States, home to the headquarters of the United Nations and an important center for international diplomacy. It just might be the most diverse city on the planet, as it is home to over 8.6 million people and over 800 languages.</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err="1" smtClean="0"/>
              <a:t>Problem</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77500" lnSpcReduction="20000"/>
          </a:bodyPr>
          <a:lstStyle/>
          <a:p>
            <a:r>
              <a:rPr lang="en-US" dirty="0" smtClean="0"/>
              <a:t>Undoubtedly, </a:t>
            </a:r>
            <a:r>
              <a:rPr lang="en-US" b="1" dirty="0" smtClean="0"/>
              <a:t>Food Diversity</a:t>
            </a:r>
            <a:r>
              <a:rPr lang="en-US" dirty="0" smtClean="0"/>
              <a:t> is an important part of an ethnically diverse metropolis. The idea of this project is to categorically segment the neighborhoods of New York City into major clusters and examine their cuisines. A desirable intention is to examine the neighborhood cluster’s food habits and taste. Further examination might reveal if food has any relationship with the diversity of a neighborhood. This project will help to understand the diversity of a neighborhood by leveraging venue data from </a:t>
            </a:r>
            <a:r>
              <a:rPr lang="en-US" dirty="0" err="1" smtClean="0"/>
              <a:t>Foursquare’s</a:t>
            </a:r>
            <a:r>
              <a:rPr lang="en-US" dirty="0" smtClean="0"/>
              <a:t> ‘Places API’ and ‘k-means clustering’ unsupervised machine learning algorithm. Exploratory Data Analysis (EDA) will help to discover further about the culture and diversity of the neighborhood.</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Data</a:t>
            </a:r>
            <a:br>
              <a:rPr lang="it-IT" b="1" dirty="0" smtClean="0"/>
            </a:br>
            <a:endParaRPr lang="it-IT" dirty="0"/>
          </a:p>
        </p:txBody>
      </p:sp>
      <p:sp>
        <p:nvSpPr>
          <p:cNvPr id="3" name="Segnaposto contenuto 2"/>
          <p:cNvSpPr>
            <a:spLocks noGrp="1"/>
          </p:cNvSpPr>
          <p:nvPr>
            <p:ph idx="1"/>
          </p:nvPr>
        </p:nvSpPr>
        <p:spPr>
          <a:xfrm>
            <a:off x="285720" y="1600200"/>
            <a:ext cx="8429684" cy="4829196"/>
          </a:xfrm>
        </p:spPr>
        <p:txBody>
          <a:bodyPr>
            <a:normAutofit fontScale="92500" lnSpcReduction="20000"/>
          </a:bodyPr>
          <a:lstStyle/>
          <a:p>
            <a:r>
              <a:rPr lang="en-US" b="1" dirty="0" smtClean="0"/>
              <a:t>New York City Dataset</a:t>
            </a:r>
          </a:p>
          <a:p>
            <a:r>
              <a:rPr lang="en-US" dirty="0" smtClean="0"/>
              <a:t>Link: </a:t>
            </a:r>
            <a:r>
              <a:rPr lang="en-US" dirty="0" smtClean="0">
                <a:hlinkClick r:id="rId2"/>
              </a:rPr>
              <a:t>https://geo.nyu.edu/catalog/nyu_2451_34572</a:t>
            </a:r>
            <a:endParaRPr lang="en-US" dirty="0" smtClean="0"/>
          </a:p>
          <a:p>
            <a:r>
              <a:rPr lang="en-US" dirty="0" smtClean="0"/>
              <a:t>This New York City Neighborhood Names point file was created as a guide to New York City’s neighborhoods that appear on the web resource, ‘New York: A City of Neighborhoods.’ Best estimates of label </a:t>
            </a:r>
            <a:r>
              <a:rPr lang="en-US" dirty="0" err="1" smtClean="0"/>
              <a:t>centroids</a:t>
            </a:r>
            <a:r>
              <a:rPr lang="en-US" dirty="0" smtClean="0"/>
              <a:t> were established at a 1:1,000 scale, but are ideally viewed at a 1:50,000 scale. This dataset will provide the addresses of neighborhood of NYC in </a:t>
            </a:r>
            <a:r>
              <a:rPr lang="en-US" dirty="0" err="1" smtClean="0"/>
              <a:t>json</a:t>
            </a:r>
            <a:r>
              <a:rPr lang="en-US" dirty="0" smtClean="0"/>
              <a:t> format. An extract of the </a:t>
            </a:r>
            <a:r>
              <a:rPr lang="en-US" dirty="0" err="1" smtClean="0"/>
              <a:t>json</a:t>
            </a:r>
            <a:r>
              <a:rPr lang="en-US" dirty="0" smtClean="0"/>
              <a:t> is as follows:</a:t>
            </a:r>
          </a:p>
          <a:p>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err="1" smtClean="0"/>
              <a:t>Foursquare</a:t>
            </a:r>
            <a:r>
              <a:rPr lang="it-IT" b="1" dirty="0" smtClean="0"/>
              <a:t> API</a:t>
            </a:r>
            <a:br>
              <a:rPr lang="it-IT" b="1" dirty="0" smtClean="0"/>
            </a:br>
            <a:endParaRPr lang="it-IT" dirty="0"/>
          </a:p>
        </p:txBody>
      </p:sp>
      <p:sp>
        <p:nvSpPr>
          <p:cNvPr id="3" name="Segnaposto contenuto 2"/>
          <p:cNvSpPr>
            <a:spLocks noGrp="1"/>
          </p:cNvSpPr>
          <p:nvPr>
            <p:ph idx="1"/>
          </p:nvPr>
        </p:nvSpPr>
        <p:spPr/>
        <p:txBody>
          <a:bodyPr>
            <a:normAutofit fontScale="92500" lnSpcReduction="10000"/>
          </a:bodyPr>
          <a:lstStyle/>
          <a:p>
            <a:r>
              <a:rPr lang="en-US" dirty="0" smtClean="0"/>
              <a:t>Link: </a:t>
            </a:r>
            <a:r>
              <a:rPr lang="en-US" dirty="0" smtClean="0">
                <a:hlinkClick r:id="rId2"/>
              </a:rPr>
              <a:t>https://developer.foursquare.com/docs</a:t>
            </a:r>
            <a:endParaRPr lang="en-US" dirty="0" smtClean="0"/>
          </a:p>
          <a:p>
            <a:r>
              <a:rPr lang="en-US" dirty="0" smtClean="0"/>
              <a:t>Foursquare API, a location data provider, will be used to make </a:t>
            </a:r>
            <a:r>
              <a:rPr lang="en-US" dirty="0" err="1" smtClean="0"/>
              <a:t>RESTful</a:t>
            </a:r>
            <a:r>
              <a:rPr lang="en-US" dirty="0" smtClean="0"/>
              <a:t> API calls to retrieve data about venues in different neighborhoods. This is the link to </a:t>
            </a:r>
            <a:r>
              <a:rPr lang="en-US" dirty="0" smtClean="0">
                <a:hlinkClick r:id="rId3"/>
              </a:rPr>
              <a:t>Foursquare Venue Category Hierarchy</a:t>
            </a:r>
            <a:r>
              <a:rPr lang="en-US" dirty="0" smtClean="0"/>
              <a:t>. Venues retrieved from all the neighborhoods are categorized broadly into ‘Arts &amp; Entertainment’, ‘College &amp; University’, ‘Event’, ‘Food’, ‘Nightlife Spot’, ‘Outdoors &amp; Recreation’, etc. An extract of an API call is as follows:</a:t>
            </a:r>
          </a:p>
          <a:p>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err="1" smtClean="0"/>
              <a:t>Methodology</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70000" lnSpcReduction="20000"/>
          </a:bodyPr>
          <a:lstStyle/>
          <a:p>
            <a:r>
              <a:rPr lang="en-US" dirty="0" smtClean="0"/>
              <a:t>in </a:t>
            </a:r>
            <a:r>
              <a:rPr lang="en-US" dirty="0" smtClean="0"/>
              <a:t>order to segment the neighborhoods of New York City, a dataset is required that contains the 5 boroughs and the neighborhoods, that exist in each borough, with respective latitude and longitude coordinates. This dataset is downloaded using the mentioned URL.</a:t>
            </a:r>
          </a:p>
          <a:p>
            <a:r>
              <a:rPr lang="en-US" dirty="0" smtClean="0"/>
              <a:t>Once the .</a:t>
            </a:r>
            <a:r>
              <a:rPr lang="en-US" dirty="0" err="1" smtClean="0"/>
              <a:t>json</a:t>
            </a:r>
            <a:r>
              <a:rPr lang="en-US" dirty="0" smtClean="0"/>
              <a:t> file is downloaded, it is analyzed to understand the structure of the file. A python dictionary is returned by the URL and all the relevant data is found to be in the features key, which is basically a list of the neighborhoods. The dictionary is transformed, into a pandas </a:t>
            </a:r>
            <a:r>
              <a:rPr lang="en-US" dirty="0" err="1" smtClean="0"/>
              <a:t>dataframe</a:t>
            </a:r>
            <a:r>
              <a:rPr lang="en-US" dirty="0" smtClean="0"/>
              <a:t>, by looping through the data and filling the </a:t>
            </a:r>
            <a:r>
              <a:rPr lang="en-US" dirty="0" err="1" smtClean="0"/>
              <a:t>dataframe</a:t>
            </a:r>
            <a:r>
              <a:rPr lang="en-US" dirty="0" smtClean="0"/>
              <a:t> rows one at a time.</a:t>
            </a:r>
          </a:p>
          <a:p>
            <a:r>
              <a:rPr lang="en-US" dirty="0" smtClean="0"/>
              <a:t>As a result, a </a:t>
            </a:r>
            <a:r>
              <a:rPr lang="en-US" dirty="0" err="1" smtClean="0"/>
              <a:t>dataframe</a:t>
            </a:r>
            <a:r>
              <a:rPr lang="en-US" dirty="0" smtClean="0"/>
              <a:t> is created with Borough, Neighborhood, Latitude and Longitude details of the New York City’s neighborhood.</a:t>
            </a:r>
          </a:p>
          <a:p>
            <a:r>
              <a:rPr lang="en-US" dirty="0" smtClean="0"/>
              <a:t/>
            </a:r>
            <a:br>
              <a:rPr lang="en-US" dirty="0" smtClean="0"/>
            </a:b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err="1" smtClean="0"/>
              <a:t>Exploratory</a:t>
            </a:r>
            <a:r>
              <a:rPr lang="it-IT" b="1" dirty="0" smtClean="0"/>
              <a:t> Data </a:t>
            </a:r>
            <a:r>
              <a:rPr lang="it-IT" b="1" dirty="0" err="1" smtClean="0"/>
              <a:t>Analysis</a:t>
            </a:r>
            <a:r>
              <a:rPr lang="it-IT" b="1" dirty="0" smtClean="0"/>
              <a:t/>
            </a:r>
            <a:br>
              <a:rPr lang="it-IT" b="1" dirty="0" smtClean="0"/>
            </a:br>
            <a:endParaRPr lang="it-IT" dirty="0"/>
          </a:p>
        </p:txBody>
      </p:sp>
      <p:sp>
        <p:nvSpPr>
          <p:cNvPr id="3" name="Segnaposto contenuto 2"/>
          <p:cNvSpPr>
            <a:spLocks noGrp="1"/>
          </p:cNvSpPr>
          <p:nvPr>
            <p:ph idx="1"/>
          </p:nvPr>
        </p:nvSpPr>
        <p:spPr/>
        <p:txBody>
          <a:bodyPr/>
          <a:lstStyle/>
          <a:p>
            <a:r>
              <a:rPr lang="en-US" dirty="0" smtClean="0"/>
              <a:t>The merged </a:t>
            </a:r>
            <a:r>
              <a:rPr lang="en-US" dirty="0" err="1" smtClean="0"/>
              <a:t>dataframe</a:t>
            </a:r>
            <a:r>
              <a:rPr lang="en-US" dirty="0" smtClean="0"/>
              <a:t> ‘</a:t>
            </a:r>
            <a:r>
              <a:rPr lang="en-US" dirty="0" err="1" smtClean="0"/>
              <a:t>nyc_venues</a:t>
            </a:r>
            <a:r>
              <a:rPr lang="en-US" dirty="0" smtClean="0"/>
              <a:t>’ has all the required information. The size of this </a:t>
            </a:r>
            <a:r>
              <a:rPr lang="en-US" dirty="0" err="1" smtClean="0"/>
              <a:t>dataframe</a:t>
            </a:r>
            <a:r>
              <a:rPr lang="en-US" dirty="0" smtClean="0"/>
              <a:t> is determined, and it is found that there is a total of 14,047 venues.</a:t>
            </a:r>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MACHINE LEARNING</a:t>
            </a:r>
            <a:r>
              <a:rPr lang="it-IT" b="1" dirty="0" smtClean="0"/>
              <a:t/>
            </a:r>
            <a:br>
              <a:rPr lang="it-IT" b="1" dirty="0" smtClean="0"/>
            </a:br>
            <a:endParaRPr lang="it-IT" dirty="0"/>
          </a:p>
        </p:txBody>
      </p:sp>
      <p:sp>
        <p:nvSpPr>
          <p:cNvPr id="3" name="Segnaposto contenuto 2"/>
          <p:cNvSpPr>
            <a:spLocks noGrp="1"/>
          </p:cNvSpPr>
          <p:nvPr>
            <p:ph idx="1"/>
          </p:nvPr>
        </p:nvSpPr>
        <p:spPr>
          <a:xfrm>
            <a:off x="428596" y="1643050"/>
            <a:ext cx="8401080" cy="4686320"/>
          </a:xfrm>
        </p:spPr>
        <p:txBody>
          <a:bodyPr>
            <a:normAutofit fontScale="92500" lnSpcReduction="20000"/>
          </a:bodyPr>
          <a:lstStyle/>
          <a:p>
            <a:r>
              <a:rPr lang="en-US" dirty="0" smtClean="0"/>
              <a:t>‘k-means’ is an unsupervised machine learning algorithm which creates clusters of data points aggregated together because of certain similarities. This algorithm will be used to count neighborhoods for each cluster label for variable cluster size.</a:t>
            </a:r>
          </a:p>
          <a:p>
            <a:r>
              <a:rPr lang="en-US" dirty="0" smtClean="0"/>
              <a:t>To implement this algorithm, it is very important to determine the optimal number of clusters (i.e. k). There are 2 most popular methods for the same, namely ‘The Elbow Method’ and ‘The Silhouette Method’.</a:t>
            </a:r>
          </a:p>
          <a:p>
            <a:endParaRPr lang="it-IT" b="1" dirty="0" smtClean="0"/>
          </a:p>
          <a:p>
            <a:endParaRPr lang="it-I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err="1" smtClean="0"/>
              <a:t>Conclusion</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70000" lnSpcReduction="20000"/>
          </a:bodyPr>
          <a:lstStyle/>
          <a:p>
            <a:r>
              <a:rPr lang="en-US" dirty="0" smtClean="0"/>
              <a:t>One application of </a:t>
            </a:r>
            <a:r>
              <a:rPr lang="en-US" i="1" dirty="0" smtClean="0"/>
              <a:t>Clustering Algorithm</a:t>
            </a:r>
            <a:r>
              <a:rPr lang="en-US" dirty="0" smtClean="0"/>
              <a:t>, k-Means or others, to a multi-dimensional dataset, a very inquisitive result can be </a:t>
            </a:r>
            <a:r>
              <a:rPr lang="en-US" dirty="0" err="1" smtClean="0"/>
              <a:t>curated</a:t>
            </a:r>
            <a:r>
              <a:rPr lang="en-US" dirty="0" smtClean="0"/>
              <a:t> which helps to understand and visualize the data. The neighborhoods of New York City were very briefly segmented into eight clusters and upon analysis, it was possible to rename them basis upon the categories of venues in and around that neighborhood. Along with American cuisine, Italian and Chinese are very dominant in New York City and so is the diversity statistics.</a:t>
            </a:r>
          </a:p>
          <a:p>
            <a:r>
              <a:rPr lang="en-US" dirty="0" smtClean="0"/>
              <a:t>The results of this project can be improved and made more inquisitive by using a current New York City’s dataset along with API platforms which are more interested in Food Venues (like Yelp, etc.) The scope of this project can be expanded further to understand the dynamics of each neighborhood and suggest a new vendor a profitable location to open his or her food place. Also, a government authority can utilize it to examine and study their city’s culture diversity better.</a:t>
            </a:r>
          </a:p>
          <a:p>
            <a:endParaRPr lang="it-I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341</Words>
  <PresentationFormat>Presentazione su schermo (4:3)</PresentationFormat>
  <Paragraphs>25</Paragraphs>
  <Slides>9</Slides>
  <Notes>1</Notes>
  <HiddenSlides>0</HiddenSlides>
  <MMClips>0</MMClips>
  <ScaleCrop>false</ScaleCrop>
  <HeadingPairs>
    <vt:vector size="4" baseType="variant">
      <vt:variant>
        <vt:lpstr>Tema</vt:lpstr>
      </vt:variant>
      <vt:variant>
        <vt:i4>1</vt:i4>
      </vt:variant>
      <vt:variant>
        <vt:lpstr>Titoli diapositive</vt:lpstr>
      </vt:variant>
      <vt:variant>
        <vt:i4>9</vt:i4>
      </vt:variant>
    </vt:vector>
  </HeadingPairs>
  <TitlesOfParts>
    <vt:vector size="10" baseType="lpstr">
      <vt:lpstr>Tema di Office</vt:lpstr>
      <vt:lpstr>Background </vt:lpstr>
      <vt:lpstr>Problem </vt:lpstr>
      <vt:lpstr>Data </vt:lpstr>
      <vt:lpstr>Foursquare API </vt:lpstr>
      <vt:lpstr>Methodology </vt:lpstr>
      <vt:lpstr>Exploratory Data Analysis </vt:lpstr>
      <vt:lpstr>MACHINE LEARNING </vt:lpstr>
      <vt:lpstr>Conclusion </vt:lpstr>
      <vt:lpstr>Diapositiva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dc:title>
  <dc:creator>Utente</dc:creator>
  <cp:lastModifiedBy>Utente</cp:lastModifiedBy>
  <cp:revision>2</cp:revision>
  <dcterms:created xsi:type="dcterms:W3CDTF">2020-01-07T13:59:28Z</dcterms:created>
  <dcterms:modified xsi:type="dcterms:W3CDTF">2020-01-07T14:14:31Z</dcterms:modified>
</cp:coreProperties>
</file>