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Friend recommender</a:t>
            </a:r>
            <a:endParaRPr/>
          </a:p>
        </p:txBody>
      </p:sp>
      <p:sp>
        <p:nvSpPr>
          <p:cNvPr id="86" name="Shape 8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Saša Lalić E2-102-2017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set</a:t>
            </a:r>
            <a:endParaRPr/>
          </a:p>
        </p:txBody>
      </p:sp>
      <p:sp>
        <p:nvSpPr>
          <p:cNvPr id="141" name="Shape 1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podaci se dobijaju izdvajanjem 10% prijatelja datog korisnika za test set.</a:t>
            </a:r>
            <a:endParaRPr/>
          </a:p>
          <a:p>
            <a:pPr indent="0" lvl="0" marL="0">
              <a:spcBef>
                <a:spcPts val="1600"/>
              </a:spcBef>
              <a:spcAft>
                <a:spcPts val="1600"/>
              </a:spcAft>
              <a:buNone/>
            </a:pPr>
            <a:r>
              <a:rPr lang="en"/>
              <a:t>Mera tačnosti predstavlja procenat prijatelja iz test seta iz prvih x preporuka, gde je x velicina test seta.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Rezultati</a:t>
            </a:r>
            <a:endParaRPr/>
          </a:p>
        </p:txBody>
      </p:sp>
      <p:sp>
        <p:nvSpPr>
          <p:cNvPr id="147" name="Shape 147"/>
          <p:cNvSpPr txBox="1"/>
          <p:nvPr>
            <p:ph idx="1" type="body"/>
          </p:nvPr>
        </p:nvSpPr>
        <p:spPr>
          <a:xfrm>
            <a:off x="311700" y="1152475"/>
            <a:ext cx="8520600" cy="365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Tačnost rezultata varira na osnovu broja prijatelja korisnika.</a:t>
            </a:r>
            <a:endParaRPr/>
          </a:p>
          <a:p>
            <a:pPr indent="0" lvl="0" marL="0">
              <a:lnSpc>
                <a:spcPct val="100000"/>
              </a:lnSpc>
              <a:spcBef>
                <a:spcPts val="1600"/>
              </a:spcBef>
              <a:spcAft>
                <a:spcPts val="0"/>
              </a:spcAft>
              <a:buNone/>
            </a:pPr>
            <a:r>
              <a:rPr lang="en" sz="1200"/>
              <a:t>Više od 200</a:t>
            </a:r>
            <a:endParaRPr sz="1200"/>
          </a:p>
          <a:p>
            <a:pPr indent="0" lvl="0" marL="457200">
              <a:lnSpc>
                <a:spcPct val="100000"/>
              </a:lnSpc>
              <a:spcBef>
                <a:spcPts val="1200"/>
              </a:spcBef>
              <a:spcAft>
                <a:spcPts val="0"/>
              </a:spcAft>
              <a:buNone/>
            </a:pPr>
            <a:r>
              <a:rPr lang="en" sz="1200"/>
              <a:t>Genetski algoritam: </a:t>
            </a:r>
            <a:r>
              <a:rPr lang="en" sz="1200"/>
              <a:t>67.77%</a:t>
            </a:r>
            <a:endParaRPr sz="1200"/>
          </a:p>
          <a:p>
            <a:pPr indent="0" lvl="0" marL="457200">
              <a:lnSpc>
                <a:spcPct val="100000"/>
              </a:lnSpc>
              <a:spcBef>
                <a:spcPts val="1200"/>
              </a:spcBef>
              <a:spcAft>
                <a:spcPts val="0"/>
              </a:spcAft>
              <a:buNone/>
            </a:pPr>
            <a:r>
              <a:rPr lang="en" sz="1200"/>
              <a:t>FOF algoritam: 9.49%</a:t>
            </a:r>
            <a:endParaRPr sz="1200"/>
          </a:p>
          <a:p>
            <a:pPr indent="0" lvl="0" marL="0">
              <a:lnSpc>
                <a:spcPct val="100000"/>
              </a:lnSpc>
              <a:spcBef>
                <a:spcPts val="1200"/>
              </a:spcBef>
              <a:spcAft>
                <a:spcPts val="0"/>
              </a:spcAft>
              <a:buNone/>
            </a:pPr>
            <a:r>
              <a:rPr lang="en" sz="1200"/>
              <a:t>Između 100 i 200</a:t>
            </a:r>
            <a:endParaRPr sz="1200"/>
          </a:p>
          <a:p>
            <a:pPr indent="0" lvl="0" marL="457200" rtl="0">
              <a:lnSpc>
                <a:spcPct val="100000"/>
              </a:lnSpc>
              <a:spcBef>
                <a:spcPts val="1200"/>
              </a:spcBef>
              <a:spcAft>
                <a:spcPts val="0"/>
              </a:spcAft>
              <a:buNone/>
            </a:pPr>
            <a:r>
              <a:rPr lang="en" sz="1200"/>
              <a:t>Genetski algoritam: 47.8%</a:t>
            </a:r>
            <a:endParaRPr sz="1200"/>
          </a:p>
          <a:p>
            <a:pPr indent="0" lvl="0" marL="457200" rtl="0">
              <a:lnSpc>
                <a:spcPct val="100000"/>
              </a:lnSpc>
              <a:spcBef>
                <a:spcPts val="1200"/>
              </a:spcBef>
              <a:spcAft>
                <a:spcPts val="0"/>
              </a:spcAft>
              <a:buClr>
                <a:schemeClr val="dk1"/>
              </a:buClr>
              <a:buSzPts val="1100"/>
              <a:buFont typeface="Arial"/>
              <a:buNone/>
            </a:pPr>
            <a:r>
              <a:rPr lang="en" sz="1200"/>
              <a:t>FOF algoritam:7.08%</a:t>
            </a:r>
            <a:endParaRPr sz="1200"/>
          </a:p>
          <a:p>
            <a:pPr indent="0" lvl="0" marL="0">
              <a:lnSpc>
                <a:spcPct val="100000"/>
              </a:lnSpc>
              <a:spcBef>
                <a:spcPts val="1200"/>
              </a:spcBef>
              <a:spcAft>
                <a:spcPts val="0"/>
              </a:spcAft>
              <a:buNone/>
            </a:pPr>
            <a:r>
              <a:rPr lang="en" sz="1200"/>
              <a:t>Manje od 100</a:t>
            </a:r>
            <a:endParaRPr sz="1200"/>
          </a:p>
          <a:p>
            <a:pPr indent="0" lvl="0" marL="457200" rtl="0">
              <a:lnSpc>
                <a:spcPct val="100000"/>
              </a:lnSpc>
              <a:spcBef>
                <a:spcPts val="1200"/>
              </a:spcBef>
              <a:spcAft>
                <a:spcPts val="0"/>
              </a:spcAft>
              <a:buClr>
                <a:schemeClr val="dk1"/>
              </a:buClr>
              <a:buSzPts val="1100"/>
              <a:buFont typeface="Arial"/>
              <a:buNone/>
            </a:pPr>
            <a:r>
              <a:rPr lang="en" sz="1200"/>
              <a:t>Genetski algoritam: 20.61%</a:t>
            </a:r>
            <a:endParaRPr sz="1200"/>
          </a:p>
          <a:p>
            <a:pPr indent="457200" lvl="0" marL="0">
              <a:lnSpc>
                <a:spcPct val="100000"/>
              </a:lnSpc>
              <a:spcBef>
                <a:spcPts val="1200"/>
              </a:spcBef>
              <a:spcAft>
                <a:spcPts val="1200"/>
              </a:spcAft>
              <a:buClr>
                <a:schemeClr val="dk1"/>
              </a:buClr>
              <a:buSzPts val="1100"/>
              <a:buFont typeface="Arial"/>
              <a:buNone/>
            </a:pPr>
            <a:r>
              <a:rPr lang="en" sz="1200"/>
              <a:t>FOF algoritam:10.28%</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Apstrakt</a:t>
            </a:r>
            <a:endParaRPr/>
          </a:p>
        </p:txBody>
      </p:sp>
      <p:sp>
        <p:nvSpPr>
          <p:cNvPr id="92" name="Shape 9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Svakoj društvenoj mreži je potreban način da predloži korisnicima prijatelje. Dobar algoritam za preporučivanje bi dosta olakšao korisnicima nalaženje poznanika. U ovom projektu implementiramo algoritam koji uzima u obzir razlike između individua u izboru prijatelja.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Specifikacija</a:t>
            </a:r>
            <a:endParaRPr/>
          </a:p>
        </p:txBody>
      </p:sp>
      <p:sp>
        <p:nvSpPr>
          <p:cNvPr id="98" name="Shape 9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Projekat obuhvata implementaciju algoritma za preporučivanje prijatelja implementiranog u python-u. Za datog korisnika u okviru date društvene mreže se na osnovu veza sa njegovim prijateljima i prijateljima tih prijatelja se rangiraju mogući prijatelji radi preporučivanja istih.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Koraci algoritma</a:t>
            </a:r>
            <a:endParaRPr/>
          </a:p>
        </p:txBody>
      </p:sp>
      <p:sp>
        <p:nvSpPr>
          <p:cNvPr id="104" name="Shape 10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Algoritam uzima u obzir prijatelje prijatelja datog korisnika. Za svakog od ovih potencijalnih prijatelja kreira ocenu, koja se sastoji iz tri indeksa, sa tim da koeficijenti koji ih množe se generišu uspomoć genetskog algoritma. Na osnovu rezultujućih ocena se potencijalni prijatelji sortiraju i preporučuju.</a:t>
            </a:r>
            <a:endParaRPr/>
          </a:p>
          <a:p>
            <a:pPr indent="0" lvl="0" marL="0">
              <a:spcBef>
                <a:spcPts val="1600"/>
              </a:spcBef>
              <a:spcAft>
                <a:spcPts val="1600"/>
              </a:spcAft>
              <a:buNone/>
            </a:pPr>
            <a:r>
              <a:rPr lang="en"/>
              <a:t>F = k1*i1+k2*i2+k3*i3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Prvi indeks</a:t>
            </a:r>
            <a:endParaRPr/>
          </a:p>
        </p:txBody>
      </p:sp>
      <p:sp>
        <p:nvSpPr>
          <p:cNvPr id="110" name="Shape 11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Prvi indeks predstavlja broj zajedničkih prijatelja između datog korisnika i potencijalnog prijatelja.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Drugi indeks</a:t>
            </a:r>
            <a:endParaRPr/>
          </a:p>
        </p:txBody>
      </p:sp>
      <p:sp>
        <p:nvSpPr>
          <p:cNvPr id="116" name="Shape 1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Drugi indeks predstavlja koeficijent klasterovanja čvorova grafa koje predstavljaju deljeni prijatelji datog korisnika i potencijalnog prijatelja. On predstavlja nivo kohezije u ovoj grupi.</a:t>
            </a:r>
            <a:endParaRPr/>
          </a:p>
        </p:txBody>
      </p:sp>
      <p:pic>
        <p:nvPicPr>
          <p:cNvPr id="117" name="Shape 117"/>
          <p:cNvPicPr preferRelativeResize="0"/>
          <p:nvPr/>
        </p:nvPicPr>
        <p:blipFill>
          <a:blip r:embed="rId3">
            <a:alphaModFix/>
          </a:blip>
          <a:stretch>
            <a:fillRect/>
          </a:stretch>
        </p:blipFill>
        <p:spPr>
          <a:xfrm>
            <a:off x="2567800" y="2172150"/>
            <a:ext cx="4474075" cy="2463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Treći indeks</a:t>
            </a:r>
            <a:endParaRPr/>
          </a:p>
        </p:txBody>
      </p:sp>
      <p:sp>
        <p:nvSpPr>
          <p:cNvPr id="123" name="Shape 1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Clr>
                <a:schemeClr val="dk1"/>
              </a:buClr>
              <a:buSzPts val="1100"/>
              <a:buFont typeface="Arial"/>
              <a:buNone/>
            </a:pPr>
            <a:r>
              <a:rPr lang="en"/>
              <a:t>Drugi indeks predstavlja koeficijent klasterovanja čvorova grafa koje predstavljaju svi prijatelji datog korisnika i potencijalnog prijatelja.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Genetski algoritam</a:t>
            </a:r>
            <a:endParaRPr/>
          </a:p>
        </p:txBody>
      </p:sp>
      <p:sp>
        <p:nvSpPr>
          <p:cNvPr id="129" name="Shape 1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Genetski algoritam uzima podatke o indeksima svih potencijalnih prijatelja uključujući i indeksa već postojećih prijatelja i pokušava da nađe najbolje koeficijente. Mera kvaliteta jedinke čiji se DNK pretvara u koeficijente je koliko visoko ti koeficijenti rangiraju već postojeće prijatelje. Zbog ovog se algoritam adaptira sklonostima svakog korisnika. </a:t>
            </a:r>
            <a:endParaRPr/>
          </a:p>
          <a:p>
            <a:pPr indent="0" lvl="0" marL="0">
              <a:spcBef>
                <a:spcPts val="1600"/>
              </a:spcBef>
              <a:spcAft>
                <a:spcPts val="1600"/>
              </a:spcAft>
              <a:buNone/>
            </a:pPr>
            <a:r>
              <a:rPr lang="en"/>
              <a:t>Genetski algoritam se izvršava 100 generacije, sa 200 jedinki.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Ulazni podaci</a:t>
            </a:r>
            <a:endParaRPr/>
          </a:p>
        </p:txBody>
      </p:sp>
      <p:sp>
        <p:nvSpPr>
          <p:cNvPr id="135" name="Shape 1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Ulazni podaci su preuzeti sa Stanford univerziteta, i predstavljaju anonimizirane Facebook podatke.</a:t>
            </a:r>
            <a:endParaRPr/>
          </a:p>
          <a:p>
            <a:pPr indent="0" lvl="0" marL="0">
              <a:spcBef>
                <a:spcPts val="1600"/>
              </a:spcBef>
              <a:spcAft>
                <a:spcPts val="1600"/>
              </a:spcAft>
              <a:buNone/>
            </a:pPr>
            <a:r>
              <a:rPr lang="en"/>
              <a:t>Podaci sadrže 4039 korisnika kao i veze između njih. Takođe sadrže druge atribute koji nama nisu od značaja.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