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379-CBC3-4760-BBA5-90AA36F709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63C-2A72-49EC-9249-65DBCCB48B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86F1-7452-493A-BBA0-D3599C0029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30E9-7B55-4A36-81B3-D7B4AE3F07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07C-B2CE-4450-B5FA-8F1EF08076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1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B925-6512-4499-99F5-5737FB919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0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0665-125F-4529-9CFC-9C2A7E3DE8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FE74-63F0-420E-AF99-8F9C1BD2DA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09E6-F8E3-45F8-A7C5-D7DAA044B3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67C6-1423-4794-A0C0-2DBCE10204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8BF-C4E1-4CC9-AD78-C1571F90ED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1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27CD-842A-40B3-B7C1-9BF8FD7DE7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ncoschool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8805550" y="1379032"/>
            <a:ext cx="2544749" cy="1139034"/>
          </a:xfrm>
          <a:prstGeom prst="rect">
            <a:avLst/>
          </a:prstGeom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PINCO </a:t>
            </a:r>
            <a:r>
              <a:rPr lang="en-US" dirty="0">
                <a:solidFill>
                  <a:prstClr val="white"/>
                </a:solidFill>
              </a:rPr>
              <a:t>Warehouse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477149" y="907533"/>
            <a:ext cx="9873149" cy="4430969"/>
            <a:chOff x="806033" y="258437"/>
            <a:chExt cx="9873149" cy="4430969"/>
          </a:xfrm>
        </p:grpSpPr>
        <p:sp>
          <p:nvSpPr>
            <p:cNvPr id="149" name="Rectangle 148"/>
            <p:cNvSpPr/>
            <p:nvPr/>
          </p:nvSpPr>
          <p:spPr>
            <a:xfrm>
              <a:off x="806033" y="4129233"/>
              <a:ext cx="9873149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25 </a:t>
              </a:r>
              <a:r>
                <a:rPr lang="en-US" dirty="0">
                  <a:solidFill>
                    <a:prstClr val="white"/>
                  </a:solidFill>
                </a:rPr>
                <a:t>Co-op </a:t>
              </a:r>
              <a:r>
                <a:rPr lang="en-US" dirty="0" smtClean="0">
                  <a:solidFill>
                    <a:prstClr val="white"/>
                  </a:solidFill>
                </a:rPr>
                <a:t>Member Districts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06033" y="258437"/>
              <a:ext cx="8600775" cy="3870796"/>
              <a:chOff x="806035" y="258437"/>
              <a:chExt cx="8600775" cy="38707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06035" y="930232"/>
                <a:ext cx="1500605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PINCO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470236" y="1552360"/>
                <a:ext cx="1500605" cy="635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prstClr val="white"/>
                    </a:solidFill>
                  </a:rPr>
                  <a:t>USDA Direct Delivery</a:t>
                </a:r>
              </a:p>
              <a:p>
                <a:pPr algn="ctr"/>
                <a:endParaRPr 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70236" y="258437"/>
                <a:ext cx="1500605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</a:rPr>
                  <a:t>Commercially Purchased Foods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470237" y="924658"/>
                <a:ext cx="1500605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prstClr val="white"/>
                    </a:solidFill>
                  </a:rPr>
                  <a:t>USDA </a:t>
                </a:r>
                <a:r>
                  <a:rPr lang="en-US" sz="1400" dirty="0" smtClean="0">
                    <a:solidFill>
                      <a:prstClr val="white"/>
                    </a:solidFill>
                  </a:rPr>
                  <a:t>Processed Products</a:t>
                </a:r>
                <a:endParaRPr lang="en-US" sz="14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1" name="Straight Arrow Connector 150"/>
              <p:cNvCxnSpPr>
                <a:stCxn id="7" idx="3"/>
                <a:endCxn id="145" idx="1"/>
              </p:cNvCxnSpPr>
              <p:nvPr/>
            </p:nvCxnSpPr>
            <p:spPr>
              <a:xfrm flipV="1">
                <a:off x="2306640" y="538524"/>
                <a:ext cx="2163596" cy="6717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7" idx="3"/>
                <a:endCxn id="146" idx="1"/>
              </p:cNvCxnSpPr>
              <p:nvPr/>
            </p:nvCxnSpPr>
            <p:spPr>
              <a:xfrm flipV="1">
                <a:off x="2306640" y="1204745"/>
                <a:ext cx="2163597" cy="557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7" idx="3"/>
                <a:endCxn id="144" idx="1"/>
              </p:cNvCxnSpPr>
              <p:nvPr/>
            </p:nvCxnSpPr>
            <p:spPr>
              <a:xfrm>
                <a:off x="2306640" y="1210319"/>
                <a:ext cx="2163596" cy="6598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45" idx="3"/>
              </p:cNvCxnSpPr>
              <p:nvPr/>
            </p:nvCxnSpPr>
            <p:spPr>
              <a:xfrm>
                <a:off x="5970841" y="538524"/>
                <a:ext cx="2156149" cy="6821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6" idx="3"/>
              </p:cNvCxnSpPr>
              <p:nvPr/>
            </p:nvCxnSpPr>
            <p:spPr>
              <a:xfrm>
                <a:off x="5970842" y="1204745"/>
                <a:ext cx="2156148" cy="15919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44" idx="3"/>
              </p:cNvCxnSpPr>
              <p:nvPr/>
            </p:nvCxnSpPr>
            <p:spPr>
              <a:xfrm flipV="1">
                <a:off x="5970841" y="1220666"/>
                <a:ext cx="2156149" cy="64955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72" idx="2"/>
              </p:cNvCxnSpPr>
              <p:nvPr/>
            </p:nvCxnSpPr>
            <p:spPr>
              <a:xfrm flipH="1">
                <a:off x="9400933" y="1784721"/>
                <a:ext cx="5877" cy="234451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141352" y="552921"/>
            <a:ext cx="150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Suppliers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477150" y="1257704"/>
            <a:ext cx="150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Co-op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9353550" y="845506"/>
            <a:ext cx="150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Distributor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15113" y="305111"/>
            <a:ext cx="3125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PINCO </a:t>
            </a:r>
            <a:r>
              <a:rPr lang="en-US" sz="4400" dirty="0">
                <a:solidFill>
                  <a:prstClr val="black"/>
                </a:solidFill>
              </a:rPr>
              <a:t>Co-op</a:t>
            </a:r>
          </a:p>
        </p:txBody>
      </p:sp>
      <p:sp>
        <p:nvSpPr>
          <p:cNvPr id="2" name="TextBox 1"/>
          <p:cNvSpPr txBox="1"/>
          <p:nvPr/>
        </p:nvSpPr>
        <p:spPr>
          <a:xfrm rot="20562191">
            <a:off x="3736181" y="1225395"/>
            <a:ext cx="103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RFP/Contract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0406" y="1811217"/>
            <a:ext cx="103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RFP/Contract</a:t>
            </a:r>
          </a:p>
        </p:txBody>
      </p:sp>
      <p:sp>
        <p:nvSpPr>
          <p:cNvPr id="24" name="TextBox 23"/>
          <p:cNvSpPr txBox="1"/>
          <p:nvPr/>
        </p:nvSpPr>
        <p:spPr>
          <a:xfrm rot="1049580">
            <a:off x="3735851" y="2335852"/>
            <a:ext cx="104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RFP/Contract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034859" y="3362318"/>
            <a:ext cx="1894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Product Shipments</a:t>
            </a:r>
          </a:p>
        </p:txBody>
      </p:sp>
      <p:sp>
        <p:nvSpPr>
          <p:cNvPr id="27" name="TextBox 26"/>
          <p:cNvSpPr txBox="1"/>
          <p:nvPr/>
        </p:nvSpPr>
        <p:spPr>
          <a:xfrm rot="1003047">
            <a:off x="7011286" y="1313942"/>
            <a:ext cx="14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Product Shipments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98644" y="1811217"/>
            <a:ext cx="14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Product Shipments</a:t>
            </a:r>
          </a:p>
        </p:txBody>
      </p:sp>
      <p:sp>
        <p:nvSpPr>
          <p:cNvPr id="29" name="TextBox 28"/>
          <p:cNvSpPr txBox="1"/>
          <p:nvPr/>
        </p:nvSpPr>
        <p:spPr>
          <a:xfrm rot="20515681">
            <a:off x="6989204" y="2097100"/>
            <a:ext cx="14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Product Shipments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335272" y="2518066"/>
            <a:ext cx="18278" cy="2349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8293919" y="3356909"/>
            <a:ext cx="1894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Product Orders</a:t>
            </a:r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26DB-E636-4804-B0C8-85E4A1B45F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</p:cNvCxnSpPr>
          <p:nvPr/>
        </p:nvCxnSpPr>
        <p:spPr>
          <a:xfrm flipH="1">
            <a:off x="2227451" y="2139501"/>
            <a:ext cx="1" cy="262848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1198199" y="3274342"/>
            <a:ext cx="1894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Joint Powers Agreement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940" y="2882087"/>
            <a:ext cx="1592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Shipments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35425" y="3137079"/>
            <a:ext cx="8282" cy="163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41955" y="3147941"/>
            <a:ext cx="1893470" cy="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41350" y="2905736"/>
            <a:ext cx="150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Commercial Contracts (Sysco P&amp;R)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92674" y="2184454"/>
            <a:ext cx="2092077" cy="95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69862" flipV="1">
            <a:off x="1539025" y="3659995"/>
            <a:ext cx="2550367" cy="2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7375" y="272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110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n-US" sz="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13" y="133847"/>
            <a:ext cx="1049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    Partners </a:t>
            </a:r>
            <a:r>
              <a:rPr lang="en-US" sz="4400" dirty="0" smtClean="0">
                <a:solidFill>
                  <a:prstClr val="black"/>
                </a:solidFill>
              </a:rPr>
              <a:t>In Nutrition Co-Operative (PINCO)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0" y="1074552"/>
            <a:ext cx="1095375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2023-2024: 25 </a:t>
            </a:r>
            <a:r>
              <a:rPr lang="en-US" sz="1400" b="1" dirty="0" smtClean="0">
                <a:solidFill>
                  <a:prstClr val="black"/>
                </a:solidFill>
              </a:rPr>
              <a:t>Member </a:t>
            </a:r>
            <a:r>
              <a:rPr lang="en-US" sz="1400" b="1" dirty="0">
                <a:solidFill>
                  <a:prstClr val="black"/>
                </a:solidFill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</a:rPr>
              <a:t>istricts; $4,132,799.00 USDA </a:t>
            </a:r>
            <a:r>
              <a:rPr lang="en-US" sz="1400" b="1" dirty="0">
                <a:solidFill>
                  <a:prstClr val="black"/>
                </a:solidFill>
              </a:rPr>
              <a:t>Foods </a:t>
            </a:r>
            <a:r>
              <a:rPr lang="en-US" sz="1400" b="1" dirty="0" smtClean="0">
                <a:solidFill>
                  <a:prstClr val="black"/>
                </a:solidFill>
              </a:rPr>
              <a:t>Entitlement </a:t>
            </a:r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b="1" u="sng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400" b="1" u="sng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sz="1400" b="1" u="sng" dirty="0" smtClean="0">
                <a:solidFill>
                  <a:prstClr val="black"/>
                </a:solidFill>
                <a:hlinkClick r:id="rId2"/>
              </a:rPr>
              <a:t>www.PINCOschools.com/</a:t>
            </a:r>
            <a:endParaRPr lang="en-US" sz="1400" b="1" u="sng" dirty="0" smtClean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PINCO functions as the Receiving Agency (RA) for all Member Districts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PINCO solicits RFP’s on behalf of Member </a:t>
            </a:r>
            <a:r>
              <a:rPr lang="en-US" sz="1400" dirty="0" smtClean="0">
                <a:solidFill>
                  <a:prstClr val="black"/>
                </a:solidFill>
              </a:rPr>
              <a:t>Districts</a:t>
            </a:r>
            <a:r>
              <a:rPr lang="en-US" sz="1400" dirty="0" smtClean="0">
                <a:solidFill>
                  <a:prstClr val="black"/>
                </a:solidFill>
              </a:rPr>
              <a:t>, including third party and non-food distribution agreements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Each Member District has a direct vote on all USDA Foods and entitlement spending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prstClr val="black"/>
                </a:solidFill>
              </a:rPr>
              <a:t>     </a:t>
            </a:r>
            <a:r>
              <a:rPr lang="en-US" sz="1400" dirty="0" smtClean="0">
                <a:solidFill>
                  <a:prstClr val="black"/>
                </a:solidFill>
              </a:rPr>
              <a:t>(Approximate </a:t>
            </a:r>
            <a:r>
              <a:rPr lang="en-US" sz="1400" dirty="0" smtClean="0">
                <a:solidFill>
                  <a:prstClr val="black"/>
                </a:solidFill>
              </a:rPr>
              <a:t>60/25/15) </a:t>
            </a:r>
            <a:r>
              <a:rPr lang="en-US" sz="1400" dirty="0">
                <a:solidFill>
                  <a:prstClr val="black"/>
                </a:solidFill>
              </a:rPr>
              <a:t>split </a:t>
            </a:r>
            <a:r>
              <a:rPr lang="en-US" sz="1400" dirty="0" smtClean="0">
                <a:solidFill>
                  <a:prstClr val="black"/>
                </a:solidFill>
              </a:rPr>
              <a:t>of </a:t>
            </a:r>
            <a:r>
              <a:rPr lang="en-US" sz="1400" dirty="0" smtClean="0">
                <a:solidFill>
                  <a:prstClr val="black"/>
                </a:solidFill>
              </a:rPr>
              <a:t>USDA Foods; Direct-Delivery, </a:t>
            </a:r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rocessed </a:t>
            </a:r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dirty="0" smtClean="0">
                <a:solidFill>
                  <a:prstClr val="black"/>
                </a:solidFill>
              </a:rPr>
              <a:t>ommodities and DOD </a:t>
            </a:r>
            <a:r>
              <a:rPr lang="en-US" sz="1400" dirty="0" smtClean="0">
                <a:solidFill>
                  <a:prstClr val="black"/>
                </a:solidFill>
              </a:rPr>
              <a:t>to USDA approved processor(s)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Lead Agency </a:t>
            </a:r>
            <a:r>
              <a:rPr lang="en-US" sz="1400" dirty="0" smtClean="0">
                <a:solidFill>
                  <a:prstClr val="black"/>
                </a:solidFill>
              </a:rPr>
              <a:t>ensures procurement and program compliance with CDE and USDA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PINCO </a:t>
            </a:r>
            <a:r>
              <a:rPr lang="en-US" sz="1400" dirty="0" smtClean="0">
                <a:solidFill>
                  <a:prstClr val="black"/>
                </a:solidFill>
              </a:rPr>
              <a:t>manages member’s entitlement to ensure effective </a:t>
            </a:r>
            <a:r>
              <a:rPr lang="en-US" sz="1400" dirty="0">
                <a:solidFill>
                  <a:prstClr val="black"/>
                </a:solidFill>
              </a:rPr>
              <a:t>usage of USDA </a:t>
            </a:r>
            <a:r>
              <a:rPr lang="en-US" sz="1400" dirty="0" smtClean="0">
                <a:solidFill>
                  <a:prstClr val="black"/>
                </a:solidFill>
              </a:rPr>
              <a:t>Foods </a:t>
            </a:r>
            <a:endParaRPr lang="en-US" sz="1400" dirty="0" smtClean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No </a:t>
            </a:r>
            <a:r>
              <a:rPr lang="en-US" sz="1400" dirty="0" smtClean="0">
                <a:solidFill>
                  <a:prstClr val="black"/>
                </a:solidFill>
              </a:rPr>
              <a:t>“mark-up” on agreed-to pricing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Fixed transportation </a:t>
            </a:r>
            <a:r>
              <a:rPr lang="en-US" sz="1400" dirty="0" smtClean="0">
                <a:solidFill>
                  <a:prstClr val="black"/>
                </a:solidFill>
              </a:rPr>
              <a:t>expenses </a:t>
            </a:r>
            <a:r>
              <a:rPr lang="en-US" sz="1400" dirty="0" smtClean="0">
                <a:solidFill>
                  <a:prstClr val="black"/>
                </a:solidFill>
              </a:rPr>
              <a:t>are managed through a third-party vendor</a:t>
            </a:r>
            <a:endParaRPr lang="en-US" sz="1400" dirty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Members receive their USDA and commercially processed foods directly </a:t>
            </a:r>
            <a:r>
              <a:rPr lang="en-US" sz="1400" dirty="0">
                <a:solidFill>
                  <a:prstClr val="black"/>
                </a:solidFill>
              </a:rPr>
              <a:t>from </a:t>
            </a:r>
            <a:r>
              <a:rPr lang="en-US" sz="1400" dirty="0" smtClean="0">
                <a:solidFill>
                  <a:prstClr val="black"/>
                </a:solidFill>
              </a:rPr>
              <a:t>PINCO to </a:t>
            </a:r>
            <a:r>
              <a:rPr lang="en-US" sz="1400" dirty="0">
                <a:solidFill>
                  <a:prstClr val="black"/>
                </a:solidFill>
              </a:rPr>
              <a:t>their </a:t>
            </a:r>
            <a:r>
              <a:rPr lang="en-US" sz="1400" dirty="0" smtClean="0">
                <a:solidFill>
                  <a:prstClr val="black"/>
                </a:solidFill>
              </a:rPr>
              <a:t>sites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Members absorb manageable warehousing </a:t>
            </a:r>
            <a:r>
              <a:rPr lang="en-US" sz="1400" dirty="0" smtClean="0">
                <a:solidFill>
                  <a:prstClr val="black"/>
                </a:solidFill>
              </a:rPr>
              <a:t>and allocation services – No Additional Storage Fees</a:t>
            </a:r>
            <a:endParaRPr lang="en-US" sz="1400" dirty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PINCO hosts its annual Food Show each December ahead of </a:t>
            </a:r>
            <a:r>
              <a:rPr lang="en-US" sz="1400" dirty="0" smtClean="0">
                <a:solidFill>
                  <a:prstClr val="black"/>
                </a:solidFill>
              </a:rPr>
              <a:t>bids- Students and Directors decide what foods taste best</a:t>
            </a:r>
            <a:endParaRPr lang="en-US" sz="1400" dirty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I</a:t>
            </a:r>
            <a:r>
              <a:rPr lang="en-US" sz="1400" dirty="0" smtClean="0">
                <a:solidFill>
                  <a:prstClr val="black"/>
                </a:solidFill>
              </a:rPr>
              <a:t>nternal </a:t>
            </a:r>
            <a:r>
              <a:rPr lang="en-US" sz="1400" dirty="0" smtClean="0">
                <a:solidFill>
                  <a:prstClr val="black"/>
                </a:solidFill>
              </a:rPr>
              <a:t>trading of direct delivery and processor entitlement </a:t>
            </a:r>
            <a:r>
              <a:rPr lang="en-US" sz="1400" dirty="0">
                <a:solidFill>
                  <a:prstClr val="black"/>
                </a:solidFill>
              </a:rPr>
              <a:t>between </a:t>
            </a:r>
            <a:r>
              <a:rPr lang="en-US" sz="1400" dirty="0" smtClean="0">
                <a:solidFill>
                  <a:prstClr val="black"/>
                </a:solidFill>
              </a:rPr>
              <a:t>Member Districts upon request</a:t>
            </a:r>
            <a:endParaRPr lang="en-US" sz="1400" dirty="0">
              <a:solidFill>
                <a:prstClr val="black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/>
                </a:solidFill>
              </a:rPr>
              <a:t>PINCO </a:t>
            </a:r>
            <a:r>
              <a:rPr lang="en-US" sz="1400" b="1" dirty="0">
                <a:solidFill>
                  <a:prstClr val="black"/>
                </a:solidFill>
              </a:rPr>
              <a:t>does not charge </a:t>
            </a:r>
            <a:r>
              <a:rPr lang="en-US" sz="1400" b="1" dirty="0" smtClean="0">
                <a:solidFill>
                  <a:prstClr val="black"/>
                </a:solidFill>
              </a:rPr>
              <a:t>Member Districts membership </a:t>
            </a:r>
            <a:r>
              <a:rPr lang="en-US" sz="1400" b="1" dirty="0" smtClean="0">
                <a:solidFill>
                  <a:prstClr val="black"/>
                </a:solidFill>
              </a:rPr>
              <a:t>fees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267A-C1BA-4FAF-9BD6-92A3C5329A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ACCF-8C79-400D-8621-E11377932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Company>CA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Spengler</dc:creator>
  <cp:lastModifiedBy>Joseph Cook</cp:lastModifiedBy>
  <cp:revision>27</cp:revision>
  <cp:lastPrinted>2018-09-21T22:09:21Z</cp:lastPrinted>
  <dcterms:created xsi:type="dcterms:W3CDTF">2018-06-26T21:56:15Z</dcterms:created>
  <dcterms:modified xsi:type="dcterms:W3CDTF">2023-09-14T20:28:21Z</dcterms:modified>
</cp:coreProperties>
</file>