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spatch.com/news/20170228/ohio-schools-must-now-give-act-or-sat-to-all-juniors" TargetMode="External"/><Relationship Id="rId3" Type="http://schemas.openxmlformats.org/officeDocument/2006/relationships/hyperlink" Target="https://newsroom.collegeboard.org/more-2-million-students-class-2018-took-sat-highest-ever" TargetMode="External"/><Relationship Id="rId4" Type="http://schemas.openxmlformats.org/officeDocument/2006/relationships/hyperlink" Target="https://www.daytondailynews.com/news/historically-low-act-scores-red-flag-for-our-country/djfx9Urp719WyEaMfykyx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legereadiness.collegeboard.org/sat/k12-educators/sat-school-day/abou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census.gov/cedsci/profile?g=0400000US19"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8b80e35e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8b80e35e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https://www.washingtonpost.com/education/2018/10/23/sat-reclaims-title-most-widely-used-college-admission-test/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8b80e35e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8b80e35e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https://www.dispatch.com/news/20170228/ohio-schools-must-now-give-act-or-sat-to-all-juniors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https://newsroom.collegeboard.org/more-2-million-students-class-2018-took-sat-highest-ever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From the perspective of ACT, Ohio showed an increase in ACT participation, from 75% in 2017 to 100% in the subsequent year. In fact, the Class of 2018 was the first where the state paid for all students to take the exam[5].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This change, which became a state law in 2014, has been attributed to the state picking up the $5.25 million tab for each student to take one of the tests once[6].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ACT was subsequently the overwhelming preference of college-bound students.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However, a common consequence observed for states pushing for 100% participation is a drop in state-wide mean scores. </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Ohio's declines were larger than that of the national benchmarks for ACT, but taking into consideration a significant increase in the number of students taking the test (including academically struggling students who may not have taken it otherwise) it is understandable that Ohio’s performance would drop[7].</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u="sng">
                <a:solidFill>
                  <a:schemeClr val="hlink"/>
                </a:solidFill>
                <a:highlight>
                  <a:srgbClr val="FFFFFF"/>
                </a:highlight>
                <a:hlinkClick r:id="rId4"/>
              </a:rPr>
              <a:t>https://www.daytondailynews.com/news/historically-low-act-scores-red-flag-for-our-country/djfx9Urp719WyEaMfykyxL/</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8b80e35e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8b80e35e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8b80e35e3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8b80e35e3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27780670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27780670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u="sng">
                <a:solidFill>
                  <a:schemeClr val="hlink"/>
                </a:solidFill>
                <a:highlight>
                  <a:srgbClr val="FFFFFF"/>
                </a:highlight>
                <a:hlinkClick r:id="rId2"/>
              </a:rPr>
              <a:t>https://collegereadiness.collegeboard.org/sat/k12-educators/sat-school-day/about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Those 95% to 100% participation rates for SAT are definitely not voluntary. The School SAT Day program by college board provides a means for SAT to be administered on a normal school day (i.e. weekday, not weekend).</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Convenience: can take directly in school, not some test-center on a weekend. Comfort: familiar school environment to mitigate student anxiety. Confidence: Training plan and materials provided by 3rd party education companies like Khan Academy and Testive.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10 states (Colorado, Connecticut, Delaware, Idaho, Illinois, Maine, Michigan, New Hampshire, Rhode Island, and West Virginia) and the District of Columbia covered the cost of SAT for all their public school students, via School SAT Day. They do the test on a school day, not the weekend.</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22 states </a:t>
            </a:r>
            <a:r>
              <a:rPr lang="en" sz="1050">
                <a:solidFill>
                  <a:srgbClr val="333333"/>
                </a:solidFill>
                <a:highlight>
                  <a:srgbClr val="F7F7F7"/>
                </a:highlight>
              </a:rPr>
              <a:t>[</a:t>
            </a:r>
            <a:r>
              <a:rPr lang="en" sz="1050">
                <a:solidFill>
                  <a:srgbClr val="BA2121"/>
                </a:solidFill>
                <a:highlight>
                  <a:srgbClr val="F7F7F7"/>
                </a:highlight>
              </a:rPr>
              <a:t>'Washington'</a:t>
            </a:r>
            <a:r>
              <a:rPr lang="en" sz="1050">
                <a:solidFill>
                  <a:srgbClr val="333333"/>
                </a:solidFill>
                <a:highlight>
                  <a:srgbClr val="F7F7F7"/>
                </a:highlight>
              </a:rPr>
              <a:t>,</a:t>
            </a:r>
            <a:r>
              <a:rPr lang="en" sz="1050">
                <a:solidFill>
                  <a:srgbClr val="BA2121"/>
                </a:solidFill>
                <a:highlight>
                  <a:srgbClr val="F7F7F7"/>
                </a:highlight>
              </a:rPr>
              <a:t>'Oregon'</a:t>
            </a:r>
            <a:r>
              <a:rPr lang="en" sz="1050">
                <a:solidFill>
                  <a:srgbClr val="333333"/>
                </a:solidFill>
                <a:highlight>
                  <a:srgbClr val="F7F7F7"/>
                </a:highlight>
              </a:rPr>
              <a:t>,</a:t>
            </a:r>
            <a:r>
              <a:rPr lang="en" sz="1050">
                <a:solidFill>
                  <a:srgbClr val="BA2121"/>
                </a:solidFill>
                <a:highlight>
                  <a:srgbClr val="F7F7F7"/>
                </a:highlight>
              </a:rPr>
              <a:t>'California'</a:t>
            </a:r>
            <a:r>
              <a:rPr lang="en" sz="1050">
                <a:solidFill>
                  <a:srgbClr val="333333"/>
                </a:solidFill>
                <a:highlight>
                  <a:srgbClr val="F7F7F7"/>
                </a:highlight>
              </a:rPr>
              <a:t>,</a:t>
            </a:r>
            <a:r>
              <a:rPr lang="en" sz="1050">
                <a:solidFill>
                  <a:srgbClr val="BA2121"/>
                </a:solidFill>
                <a:highlight>
                  <a:srgbClr val="F7F7F7"/>
                </a:highlight>
              </a:rPr>
              <a:t>'Alaska'</a:t>
            </a:r>
            <a:r>
              <a:rPr lang="en" sz="1050">
                <a:solidFill>
                  <a:srgbClr val="333333"/>
                </a:solidFill>
                <a:highlight>
                  <a:srgbClr val="F7F7F7"/>
                </a:highlight>
              </a:rPr>
              <a:t>,</a:t>
            </a:r>
            <a:r>
              <a:rPr lang="en" sz="1050">
                <a:solidFill>
                  <a:srgbClr val="BA2121"/>
                </a:solidFill>
                <a:highlight>
                  <a:srgbClr val="F7F7F7"/>
                </a:highlight>
              </a:rPr>
              <a:t>'Arizona'</a:t>
            </a:r>
            <a:r>
              <a:rPr lang="en" sz="1050">
                <a:solidFill>
                  <a:srgbClr val="333333"/>
                </a:solidFill>
                <a:highlight>
                  <a:srgbClr val="F7F7F7"/>
                </a:highlight>
              </a:rPr>
              <a:t>,</a:t>
            </a:r>
            <a:r>
              <a:rPr lang="en" sz="1050">
                <a:solidFill>
                  <a:srgbClr val="BA2121"/>
                </a:solidFill>
                <a:highlight>
                  <a:srgbClr val="F7F7F7"/>
                </a:highlight>
              </a:rPr>
              <a:t>'New Mexico'</a:t>
            </a:r>
            <a:r>
              <a:rPr lang="en" sz="1050">
                <a:solidFill>
                  <a:srgbClr val="333333"/>
                </a:solidFill>
                <a:highlight>
                  <a:srgbClr val="F7F7F7"/>
                </a:highlight>
              </a:rPr>
              <a:t>,</a:t>
            </a:r>
            <a:r>
              <a:rPr lang="en" sz="1050">
                <a:solidFill>
                  <a:srgbClr val="BA2121"/>
                </a:solidFill>
                <a:highlight>
                  <a:srgbClr val="F7F7F7"/>
                </a:highlight>
              </a:rPr>
              <a:t>'Texas'</a:t>
            </a:r>
            <a:r>
              <a:rPr lang="en" sz="1050">
                <a:solidFill>
                  <a:srgbClr val="333333"/>
                </a:solidFill>
                <a:highlight>
                  <a:srgbClr val="F7F7F7"/>
                </a:highlight>
              </a:rPr>
              <a:t>,</a:t>
            </a:r>
            <a:r>
              <a:rPr lang="en" sz="1050">
                <a:solidFill>
                  <a:srgbClr val="BA2121"/>
                </a:solidFill>
                <a:highlight>
                  <a:srgbClr val="F7F7F7"/>
                </a:highlight>
              </a:rPr>
              <a:t>'Oklahoma'</a:t>
            </a:r>
            <a:r>
              <a:rPr lang="en" sz="1050">
                <a:solidFill>
                  <a:srgbClr val="333333"/>
                </a:solidFill>
                <a:highlight>
                  <a:srgbClr val="F7F7F7"/>
                </a:highlight>
              </a:rPr>
              <a:t>,</a:t>
            </a:r>
            <a:r>
              <a:rPr lang="en" sz="1050">
                <a:solidFill>
                  <a:srgbClr val="BA2121"/>
                </a:solidFill>
                <a:highlight>
                  <a:srgbClr val="F7F7F7"/>
                </a:highlight>
              </a:rPr>
              <a:t>'Arkansas'</a:t>
            </a:r>
            <a:r>
              <a:rPr lang="en" sz="1050">
                <a:solidFill>
                  <a:srgbClr val="333333"/>
                </a:solidFill>
                <a:highlight>
                  <a:srgbClr val="F7F7F7"/>
                </a:highlight>
              </a:rPr>
              <a:t>, </a:t>
            </a:r>
            <a:r>
              <a:rPr lang="en" sz="1050">
                <a:solidFill>
                  <a:srgbClr val="BA2121"/>
                </a:solidFill>
                <a:highlight>
                  <a:srgbClr val="F7F7F7"/>
                </a:highlight>
              </a:rPr>
              <a:t>'Florida'</a:t>
            </a:r>
            <a:r>
              <a:rPr lang="en" sz="1050">
                <a:solidFill>
                  <a:srgbClr val="333333"/>
                </a:solidFill>
                <a:highlight>
                  <a:srgbClr val="F7F7F7"/>
                </a:highlight>
              </a:rPr>
              <a:t>, </a:t>
            </a:r>
            <a:r>
              <a:rPr lang="en" sz="1050">
                <a:solidFill>
                  <a:srgbClr val="BA2121"/>
                </a:solidFill>
                <a:highlight>
                  <a:srgbClr val="F7F7F7"/>
                </a:highlight>
              </a:rPr>
              <a:t>'Georgia'</a:t>
            </a:r>
            <a:r>
              <a:rPr lang="en" sz="1050">
                <a:solidFill>
                  <a:srgbClr val="333333"/>
                </a:solidFill>
                <a:highlight>
                  <a:srgbClr val="F7F7F7"/>
                </a:highlight>
              </a:rPr>
              <a:t>,</a:t>
            </a:r>
            <a:r>
              <a:rPr lang="en" sz="1050">
                <a:solidFill>
                  <a:srgbClr val="BA2121"/>
                </a:solidFill>
                <a:highlight>
                  <a:srgbClr val="F7F7F7"/>
                </a:highlight>
              </a:rPr>
              <a:t>'Virginia'</a:t>
            </a:r>
            <a:r>
              <a:rPr lang="en" sz="1050">
                <a:solidFill>
                  <a:srgbClr val="333333"/>
                </a:solidFill>
                <a:highlight>
                  <a:srgbClr val="F7F7F7"/>
                </a:highlight>
              </a:rPr>
              <a:t>,</a:t>
            </a:r>
            <a:r>
              <a:rPr lang="en" sz="1050">
                <a:solidFill>
                  <a:srgbClr val="BA2121"/>
                </a:solidFill>
                <a:highlight>
                  <a:srgbClr val="F7F7F7"/>
                </a:highlight>
              </a:rPr>
              <a:t>'Kentucky'</a:t>
            </a:r>
            <a:r>
              <a:rPr lang="en" sz="1050">
                <a:solidFill>
                  <a:srgbClr val="333333"/>
                </a:solidFill>
                <a:highlight>
                  <a:srgbClr val="F7F7F7"/>
                </a:highlight>
              </a:rPr>
              <a:t>,</a:t>
            </a:r>
            <a:r>
              <a:rPr lang="en" sz="1050">
                <a:solidFill>
                  <a:srgbClr val="BA2121"/>
                </a:solidFill>
                <a:highlight>
                  <a:srgbClr val="F7F7F7"/>
                </a:highlight>
              </a:rPr>
              <a:t>'Indiana'</a:t>
            </a:r>
            <a:r>
              <a:rPr lang="en" sz="1050">
                <a:solidFill>
                  <a:srgbClr val="333333"/>
                </a:solidFill>
                <a:highlight>
                  <a:srgbClr val="F7F7F7"/>
                </a:highlight>
              </a:rPr>
              <a:t>,</a:t>
            </a:r>
            <a:r>
              <a:rPr lang="en" sz="1050">
                <a:solidFill>
                  <a:srgbClr val="BA2121"/>
                </a:solidFill>
                <a:highlight>
                  <a:srgbClr val="F7F7F7"/>
                </a:highlight>
              </a:rPr>
              <a:t>'Ohio'</a:t>
            </a:r>
            <a:r>
              <a:rPr lang="en" sz="1050">
                <a:solidFill>
                  <a:srgbClr val="333333"/>
                </a:solidFill>
                <a:highlight>
                  <a:srgbClr val="F7F7F7"/>
                </a:highlight>
              </a:rPr>
              <a:t>, </a:t>
            </a:r>
            <a:r>
              <a:rPr lang="en" sz="1050">
                <a:solidFill>
                  <a:srgbClr val="BA2121"/>
                </a:solidFill>
                <a:highlight>
                  <a:srgbClr val="F7F7F7"/>
                </a:highlight>
              </a:rPr>
              <a:t>'Pennsylvania'</a:t>
            </a:r>
            <a:r>
              <a:rPr lang="en" sz="1050">
                <a:solidFill>
                  <a:srgbClr val="333333"/>
                </a:solidFill>
                <a:highlight>
                  <a:srgbClr val="F7F7F7"/>
                </a:highlight>
              </a:rPr>
              <a:t>,</a:t>
            </a:r>
            <a:r>
              <a:rPr lang="en" sz="1050">
                <a:solidFill>
                  <a:srgbClr val="BA2121"/>
                </a:solidFill>
                <a:highlight>
                  <a:srgbClr val="F7F7F7"/>
                </a:highlight>
              </a:rPr>
              <a:t>'New Jersey'</a:t>
            </a:r>
            <a:r>
              <a:rPr lang="en" sz="1050">
                <a:solidFill>
                  <a:srgbClr val="333333"/>
                </a:solidFill>
                <a:highlight>
                  <a:srgbClr val="F7F7F7"/>
                </a:highlight>
              </a:rPr>
              <a:t>,</a:t>
            </a:r>
            <a:r>
              <a:rPr lang="en" sz="1050">
                <a:solidFill>
                  <a:srgbClr val="BA2121"/>
                </a:solidFill>
                <a:highlight>
                  <a:srgbClr val="F7F7F7"/>
                </a:highlight>
              </a:rPr>
              <a:t>'Maryland'</a:t>
            </a:r>
            <a:r>
              <a:rPr lang="en" sz="1050">
                <a:solidFill>
                  <a:srgbClr val="333333"/>
                </a:solidFill>
                <a:highlight>
                  <a:srgbClr val="F7F7F7"/>
                </a:highlight>
              </a:rPr>
              <a:t>, </a:t>
            </a:r>
            <a:r>
              <a:rPr lang="en" sz="1050">
                <a:solidFill>
                  <a:srgbClr val="BA2121"/>
                </a:solidFill>
                <a:highlight>
                  <a:srgbClr val="F7F7F7"/>
                </a:highlight>
              </a:rPr>
              <a:t>'Massachusetts'</a:t>
            </a:r>
            <a:r>
              <a:rPr lang="en" sz="1050">
                <a:solidFill>
                  <a:srgbClr val="333333"/>
                </a:solidFill>
                <a:highlight>
                  <a:srgbClr val="F7F7F7"/>
                </a:highlight>
              </a:rPr>
              <a:t>,</a:t>
            </a:r>
            <a:r>
              <a:rPr lang="en" sz="1050">
                <a:solidFill>
                  <a:srgbClr val="BA2121"/>
                </a:solidFill>
                <a:highlight>
                  <a:srgbClr val="F7F7F7"/>
                </a:highlight>
              </a:rPr>
              <a:t>'Vermont'</a:t>
            </a:r>
            <a:r>
              <a:rPr lang="en" sz="1050">
                <a:solidFill>
                  <a:srgbClr val="333333"/>
                </a:solidFill>
                <a:highlight>
                  <a:srgbClr val="F7F7F7"/>
                </a:highlight>
              </a:rPr>
              <a:t>,</a:t>
            </a:r>
            <a:r>
              <a:rPr lang="en" sz="1050">
                <a:solidFill>
                  <a:srgbClr val="BA2121"/>
                </a:solidFill>
                <a:highlight>
                  <a:srgbClr val="F7F7F7"/>
                </a:highlight>
              </a:rPr>
              <a:t>'Wisconsin'</a:t>
            </a:r>
            <a:r>
              <a:rPr lang="en" sz="1050">
                <a:solidFill>
                  <a:srgbClr val="333333"/>
                </a:solidFill>
                <a:highlight>
                  <a:srgbClr val="F7F7F7"/>
                </a:highlight>
              </a:rPr>
              <a:t>, </a:t>
            </a:r>
            <a:r>
              <a:rPr lang="en" sz="1050">
                <a:solidFill>
                  <a:srgbClr val="BA2121"/>
                </a:solidFill>
                <a:highlight>
                  <a:srgbClr val="F7F7F7"/>
                </a:highlight>
              </a:rPr>
              <a:t>'New York'</a:t>
            </a:r>
            <a:r>
              <a:rPr lang="en" sz="1050">
                <a:solidFill>
                  <a:srgbClr val="333333"/>
                </a:solidFill>
                <a:highlight>
                  <a:srgbClr val="F7F7F7"/>
                </a:highlight>
              </a:rPr>
              <a:t>] have partial support.</a:t>
            </a:r>
            <a:endParaRPr sz="1050">
              <a:solidFill>
                <a:srgbClr val="333333"/>
              </a:solidFill>
              <a:highlight>
                <a:srgbClr val="F7F7F7"/>
              </a:highlight>
            </a:endParaRPr>
          </a:p>
          <a:p>
            <a:pPr indent="0" lvl="0" marL="0" rtl="0" algn="l">
              <a:spcBef>
                <a:spcPts val="0"/>
              </a:spcBef>
              <a:spcAft>
                <a:spcPts val="0"/>
              </a:spcAft>
              <a:buNone/>
            </a:pPr>
            <a:r>
              <a:t/>
            </a:r>
            <a:endParaRPr sz="1050">
              <a:solidFill>
                <a:srgbClr val="333333"/>
              </a:solidFill>
              <a:highlight>
                <a:srgbClr val="F7F7F7"/>
              </a:highlight>
            </a:endParaRPr>
          </a:p>
          <a:p>
            <a:pPr indent="0" lvl="0" marL="0" rtl="0" algn="l">
              <a:spcBef>
                <a:spcPts val="0"/>
              </a:spcBef>
              <a:spcAft>
                <a:spcPts val="0"/>
              </a:spcAft>
              <a:buNone/>
            </a:pPr>
            <a:r>
              <a:rPr lang="en" sz="1050">
                <a:solidFill>
                  <a:srgbClr val="333333"/>
                </a:solidFill>
                <a:highlight>
                  <a:srgbClr val="F7F7F7"/>
                </a:highlight>
              </a:rPr>
              <a:t>Iowa not included here!</a:t>
            </a:r>
            <a:endParaRPr sz="1050">
              <a:solidFill>
                <a:srgbClr val="333333"/>
              </a:solidFill>
              <a:highlight>
                <a:srgbClr val="F7F7F7"/>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27780670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27780670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Bar plot show the participation rate details of the 22 states that received partial support from School Sat Day, meaning only district/school level support, not state-wide implementation.</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Red bar shows the year-on-year improvement to the SAT participation rate (2017 to 2018). Bar chart is sorted by ascending order of rate-change, lowest by Florida (-27%) on left, to highest by New Jersey on right with 12% improvement.</a:t>
            </a:r>
            <a:br>
              <a:rPr lang="en"/>
            </a:br>
            <a:r>
              <a:rPr lang="en"/>
              <a:t>Emphasize the red bar being evidence the Iowa might stand a chance to have improvement if starting off with at least partial support from School SAT Day. Full state-wide support would be best.</a:t>
            </a:r>
            <a:br>
              <a:rPr lang="en"/>
            </a:br>
            <a:endParaRPr/>
          </a:p>
          <a:p>
            <a:pPr indent="-298450" lvl="0" marL="457200" rtl="0" algn="l">
              <a:spcBef>
                <a:spcPts val="0"/>
              </a:spcBef>
              <a:spcAft>
                <a:spcPts val="0"/>
              </a:spcAft>
              <a:buSzPts val="1100"/>
              <a:buChar char="-"/>
            </a:pPr>
            <a:r>
              <a:rPr lang="en"/>
              <a:t>Partial Support does help to a certain extend in increasing SAT participation for most states (but there might be other factors that dampen any potential improvement.)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Next, we bring our focus to one of the states receiving partial support here, and that is Alaska. From the bar-chart</a:t>
            </a:r>
            <a:endParaRPr/>
          </a:p>
          <a:p>
            <a:pPr indent="0" lvl="0" marL="0" rtl="0" algn="l">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sz="1050">
                <a:highlight>
                  <a:srgbClr val="FFFFFF"/>
                </a:highlight>
              </a:rPr>
              <a:t>SAT National participation rate 2018: 45.0%, ACT at 61.6%, Alaska is below those benchmarks.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8b80e35e3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a8b80e35e3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27780670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27780670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chemeClr val="dk1"/>
                </a:solidFill>
                <a:highlight>
                  <a:srgbClr val="FFFFFF"/>
                </a:highlight>
              </a:rPr>
              <a:t>Previously, the state paid about $525,000 a year for every student to take one of the 3 stipulated tests (SAT, ACT, or WorkKeys).</a:t>
            </a:r>
            <a:endParaRPr sz="1050">
              <a:solidFill>
                <a:schemeClr val="dk1"/>
              </a:solidFill>
              <a:highlight>
                <a:srgbClr val="FFFFFF"/>
              </a:highlight>
            </a:endParaRPr>
          </a:p>
          <a:p>
            <a:pPr indent="0" lvl="0" marL="0" rtl="0" algn="l">
              <a:lnSpc>
                <a:spcPct val="115000"/>
              </a:lnSpc>
              <a:spcBef>
                <a:spcPts val="1600"/>
              </a:spcBef>
              <a:spcAft>
                <a:spcPts val="1600"/>
              </a:spcAft>
              <a:buNone/>
            </a:pPr>
            <a:r>
              <a:rPr lang="en" sz="1050">
                <a:solidFill>
                  <a:schemeClr val="dk1"/>
                </a:solidFill>
                <a:highlight>
                  <a:srgbClr val="FFFFFF"/>
                </a:highlight>
              </a:rPr>
              <a:t>https://www.adn.com/alaska-news/education/2016/06/30/students-no-longer-need-national-tests-to-graduate/</a:t>
            </a:r>
            <a:endParaRPr sz="105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a27780670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a27780670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Iowa is definitely among bottom 10 states in terms of SAT participation rate for both years.</a:t>
            </a:r>
            <a:endParaRPr/>
          </a:p>
          <a:p>
            <a:pPr indent="-298450" lvl="0" marL="457200" rtl="0" algn="l">
              <a:spcBef>
                <a:spcPts val="0"/>
              </a:spcBef>
              <a:spcAft>
                <a:spcPts val="0"/>
              </a:spcAft>
              <a:buSzPts val="1100"/>
              <a:buChar char="-"/>
            </a:pPr>
            <a:r>
              <a:rPr lang="en"/>
              <a:t>Data from Iowa: https://data.census.gov/cedsci/profile?g=0400000US19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27780670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27780670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day implentation.</a:t>
            </a:r>
            <a:endParaRPr/>
          </a:p>
          <a:p>
            <a:pPr indent="0" lvl="0" marL="0" rtl="0" algn="l">
              <a:spcBef>
                <a:spcPts val="0"/>
              </a:spcBef>
              <a:spcAft>
                <a:spcPts val="0"/>
              </a:spcAft>
              <a:buNone/>
            </a:pPr>
            <a:r>
              <a:rPr lang="en"/>
              <a:t>The benefits are promoted students to attend SAT on school day. Help to promote students to enter college, so as to increase education attainment in college or even degree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from SAT </a:t>
            </a:r>
            <a:r>
              <a:rPr lang="en" u="sng">
                <a:solidFill>
                  <a:schemeClr val="hlink"/>
                </a:solidFill>
                <a:hlinkClick r:id="rId2"/>
              </a:rPr>
              <a:t>https://data.census.gov/cedsci/profile?g=0400000US19</a:t>
            </a:r>
            <a:endParaRPr/>
          </a:p>
          <a:p>
            <a:pPr indent="0" lvl="0" marL="0" rtl="0" algn="l">
              <a:spcBef>
                <a:spcPts val="0"/>
              </a:spcBef>
              <a:spcAft>
                <a:spcPts val="0"/>
              </a:spcAft>
              <a:buNone/>
            </a:pPr>
            <a:r>
              <a:t/>
            </a:r>
            <a:endParaRPr/>
          </a:p>
          <a:p>
            <a:pPr indent="0" lvl="0" marL="0" rtl="0" algn="l">
              <a:lnSpc>
                <a:spcPct val="126316"/>
              </a:lnSpc>
              <a:spcBef>
                <a:spcPts val="0"/>
              </a:spcBef>
              <a:spcAft>
                <a:spcPts val="0"/>
              </a:spcAft>
              <a:buClr>
                <a:schemeClr val="dk1"/>
              </a:buClr>
              <a:buSzPts val="1100"/>
              <a:buFont typeface="Arial"/>
              <a:buNone/>
            </a:pPr>
            <a:r>
              <a:rPr lang="en" sz="1300">
                <a:solidFill>
                  <a:schemeClr val="dk1"/>
                </a:solidFill>
              </a:rPr>
              <a:t>SAT School Day Benefits for Low-Income Students</a:t>
            </a:r>
            <a:br>
              <a:rPr lang="en" sz="1300">
                <a:solidFill>
                  <a:schemeClr val="dk1"/>
                </a:solidFill>
              </a:rPr>
            </a:br>
            <a:r>
              <a:rPr lang="en">
                <a:solidFill>
                  <a:schemeClr val="dk1"/>
                </a:solidFill>
              </a:rPr>
              <a:t>Low-income students participating in SAT School Day are eligible for the following benefits:</a:t>
            </a:r>
            <a:br>
              <a:rPr lang="en">
                <a:solidFill>
                  <a:schemeClr val="dk1"/>
                </a:solidFill>
              </a:rPr>
            </a:br>
            <a:r>
              <a:rPr lang="en">
                <a:solidFill>
                  <a:schemeClr val="dk1"/>
                </a:solidFill>
              </a:rPr>
              <a:t>Free Tests and Feedback</a:t>
            </a:r>
            <a:endParaRPr>
              <a:solidFill>
                <a:schemeClr val="dk1"/>
              </a:solidFill>
            </a:endParaRPr>
          </a:p>
          <a:p>
            <a:pPr indent="-298450" lvl="0" marL="457200" rtl="0" algn="l">
              <a:lnSpc>
                <a:spcPct val="115000"/>
              </a:lnSpc>
              <a:spcBef>
                <a:spcPts val="1800"/>
              </a:spcBef>
              <a:spcAft>
                <a:spcPts val="0"/>
              </a:spcAft>
              <a:buClr>
                <a:schemeClr val="dk1"/>
              </a:buClr>
              <a:buSzPts val="1100"/>
              <a:buChar char="●"/>
            </a:pPr>
            <a:r>
              <a:rPr lang="en">
                <a:solidFill>
                  <a:schemeClr val="dk1"/>
                </a:solidFill>
              </a:rPr>
              <a:t>2 free Saturday SATs, with or without the essay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6 free SAT Subject Tests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2 free Question-and-Answer Service (QAS) or Student Answer Service (SAS) reports</a:t>
            </a:r>
            <a:endParaRPr>
              <a:solidFill>
                <a:schemeClr val="dk1"/>
              </a:solidFill>
            </a:endParaRPr>
          </a:p>
          <a:p>
            <a:pPr indent="0" lvl="0" marL="0" rtl="0" algn="l">
              <a:lnSpc>
                <a:spcPct val="150000"/>
              </a:lnSpc>
              <a:spcBef>
                <a:spcPts val="1800"/>
              </a:spcBef>
              <a:spcAft>
                <a:spcPts val="0"/>
              </a:spcAft>
              <a:buClr>
                <a:schemeClr val="dk1"/>
              </a:buClr>
              <a:buSzPts val="1100"/>
              <a:buFont typeface="Arial"/>
              <a:buNone/>
            </a:pPr>
            <a:r>
              <a:rPr lang="en">
                <a:solidFill>
                  <a:schemeClr val="dk1"/>
                </a:solidFill>
              </a:rPr>
              <a:t>Free College Benefits</a:t>
            </a:r>
            <a:endParaRPr>
              <a:solidFill>
                <a:schemeClr val="dk1"/>
              </a:solidFill>
            </a:endParaRPr>
          </a:p>
          <a:p>
            <a:pPr indent="-304800" lvl="0" marL="457200" rtl="0" algn="l">
              <a:lnSpc>
                <a:spcPct val="115000"/>
              </a:lnSpc>
              <a:spcBef>
                <a:spcPts val="0"/>
              </a:spcBef>
              <a:spcAft>
                <a:spcPts val="0"/>
              </a:spcAft>
              <a:buClr>
                <a:srgbClr val="505050"/>
              </a:buClr>
              <a:buSzPts val="1200"/>
              <a:buFont typeface="Roboto"/>
              <a:buChar char="●"/>
            </a:pPr>
            <a:r>
              <a:rPr lang="en" sz="1200">
                <a:solidFill>
                  <a:srgbClr val="505050"/>
                </a:solidFill>
                <a:highlight>
                  <a:srgbClr val="FFFFFF"/>
                </a:highlight>
                <a:latin typeface="Roboto"/>
                <a:ea typeface="Roboto"/>
                <a:cs typeface="Roboto"/>
                <a:sym typeface="Roboto"/>
              </a:rPr>
              <a:t>Unlimited score reports to send to colleges</a:t>
            </a:r>
            <a:endParaRPr sz="1200">
              <a:solidFill>
                <a:srgbClr val="505050"/>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505050"/>
              </a:buClr>
              <a:buSzPts val="1200"/>
              <a:buFont typeface="Roboto"/>
              <a:buChar char="●"/>
            </a:pPr>
            <a:r>
              <a:rPr lang="en" sz="1200">
                <a:solidFill>
                  <a:srgbClr val="505050"/>
                </a:solidFill>
                <a:highlight>
                  <a:srgbClr val="FFFFFF"/>
                </a:highlight>
                <a:latin typeface="Roboto"/>
                <a:ea typeface="Roboto"/>
                <a:cs typeface="Roboto"/>
                <a:sym typeface="Roboto"/>
              </a:rPr>
              <a:t>Waived application fees at participating colleges</a:t>
            </a:r>
            <a:endParaRPr>
              <a:solidFill>
                <a:schemeClr val="dk1"/>
              </a:solidFill>
            </a:endParaRPr>
          </a:p>
          <a:p>
            <a:pPr indent="0" lvl="0" marL="0" rtl="0" algn="l">
              <a:spcBef>
                <a:spcPts val="1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27780670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27780670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include the fact that the datasets are spanning across 2017 and 2018.</a:t>
            </a:r>
            <a:endParaRPr/>
          </a:p>
          <a:p>
            <a:pPr indent="0" lvl="0" marL="0" rtl="0" algn="l">
              <a:spcBef>
                <a:spcPts val="0"/>
              </a:spcBef>
              <a:spcAft>
                <a:spcPts val="0"/>
              </a:spcAft>
              <a:buNone/>
            </a:pPr>
            <a:r>
              <a:rPr lang="en"/>
              <a:t>50 states, plus the District of Columbia, for a total of 51 rows of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2778067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2778067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200">
                <a:solidFill>
                  <a:srgbClr val="24292E"/>
                </a:solidFill>
                <a:highlight>
                  <a:srgbClr val="FFFFFF"/>
                </a:highlight>
              </a:rPr>
              <a:t>Test participation rate is significantly influenced by state policy and legislation.</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Participation rate for a test is negatively correlated with test scores, i.e. for states where participation rate is improved to 100%, the state-wide score means would subsequently drop by a certain degree. </a:t>
            </a:r>
            <a:br>
              <a:rPr lang="en" sz="1200">
                <a:solidFill>
                  <a:srgbClr val="24292E"/>
                </a:solidFill>
                <a:highlight>
                  <a:srgbClr val="FFFFFF"/>
                </a:highlight>
              </a:rPr>
            </a:b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en" sz="1200">
                <a:solidFill>
                  <a:srgbClr val="24292E"/>
                </a:solidFill>
                <a:highlight>
                  <a:srgbClr val="FFFFFF"/>
                </a:highlight>
              </a:rPr>
              <a:t>This is likely due to the new presence of weaker students in the test-taking cohort which would previously likely contain only students who have made plans and preparation to take the test for college admission purposes.</a:t>
            </a:r>
            <a:endParaRPr sz="1200">
              <a:solidFill>
                <a:srgbClr val="24292E"/>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8b80e35e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8b80e35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8b80e35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8b80e35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2778067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2778067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for correlation in the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27780670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27780670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points found from the heatmap.</a:t>
            </a:r>
            <a:endParaRPr/>
          </a:p>
          <a:p>
            <a:pPr indent="-298450" lvl="0" marL="457200" rtl="0" algn="l">
              <a:spcBef>
                <a:spcPts val="0"/>
              </a:spcBef>
              <a:spcAft>
                <a:spcPts val="0"/>
              </a:spcAft>
              <a:buSzPts val="1100"/>
              <a:buAutoNum type="arabicPeriod"/>
            </a:pPr>
            <a:r>
              <a:rPr lang="en"/>
              <a:t>Negative correlation between ACT and SAT participation.</a:t>
            </a:r>
            <a:endParaRPr/>
          </a:p>
          <a:p>
            <a:pPr indent="-298450" lvl="0" marL="457200" rtl="0" algn="l">
              <a:spcBef>
                <a:spcPts val="0"/>
              </a:spcBef>
              <a:spcAft>
                <a:spcPts val="0"/>
              </a:spcAft>
              <a:buSzPts val="1100"/>
              <a:buAutoNum type="arabicPeriod"/>
            </a:pPr>
            <a:r>
              <a:rPr lang="en"/>
              <a:t>Negative correlation between SAT participation and SAT total mean score.</a:t>
            </a:r>
            <a:endParaRPr/>
          </a:p>
          <a:p>
            <a:pPr indent="-298450" lvl="0" marL="457200" rtl="0" algn="l">
              <a:spcBef>
                <a:spcPts val="0"/>
              </a:spcBef>
              <a:spcAft>
                <a:spcPts val="0"/>
              </a:spcAft>
              <a:buSzPts val="1100"/>
              <a:buAutoNum type="arabicPeriod"/>
            </a:pPr>
            <a:r>
              <a:rPr lang="en"/>
              <a:t>Positive correlation between SAT total mean score and its sub-test.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Based on the heatmap from the previous slide, the following are our findings about the data:</a:t>
            </a:r>
            <a:endParaRPr sz="1300">
              <a:solidFill>
                <a:srgbClr val="424242"/>
              </a:solidFill>
              <a:latin typeface="Nunito"/>
              <a:ea typeface="Nunito"/>
              <a:cs typeface="Nunito"/>
              <a:sym typeface="Nunito"/>
            </a:endParaRPr>
          </a:p>
          <a:p>
            <a:pPr indent="-311150" lvl="0" marL="457200" rtl="0" algn="l">
              <a:lnSpc>
                <a:spcPct val="115000"/>
              </a:lnSpc>
              <a:spcBef>
                <a:spcPts val="160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There is a negative correlation between the participation of ACT and SAT in both years. This might be the case whereby, students who took up SAT do not take ACT in the same year, vice versa.</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There is a negative correlation between the SAT participation and SAT total mean score in both years. When the participation rate increase, the mean score tends to  decrease. This might be case whereby, when the state fund the students for full participation for the test, not all students are prepared for the test.</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There is a positive correlation between the SAT total mean score and its sub-tests mean score. This is due to the sub-tests are being part of its total score.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8b80e35e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8b80e35e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8b80e35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8b80e35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8b80e35e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8b80e35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311700" y="26188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causes of change in participation for SAT and ACT exams from 2017 to 2018</a:t>
            </a:r>
            <a:endParaRPr/>
          </a:p>
        </p:txBody>
      </p:sp>
      <p:pic>
        <p:nvPicPr>
          <p:cNvPr id="278" name="Google Shape;278;p13"/>
          <p:cNvPicPr preferRelativeResize="0"/>
          <p:nvPr/>
        </p:nvPicPr>
        <p:blipFill>
          <a:blip r:embed="rId3">
            <a:alphaModFix/>
          </a:blip>
          <a:stretch>
            <a:fillRect/>
          </a:stretch>
        </p:blipFill>
        <p:spPr>
          <a:xfrm>
            <a:off x="442713" y="1177475"/>
            <a:ext cx="3040088" cy="1226175"/>
          </a:xfrm>
          <a:prstGeom prst="rect">
            <a:avLst/>
          </a:prstGeom>
          <a:noFill/>
          <a:ln>
            <a:noFill/>
          </a:ln>
        </p:spPr>
      </p:pic>
      <p:pic>
        <p:nvPicPr>
          <p:cNvPr id="279" name="Google Shape;279;p13"/>
          <p:cNvPicPr preferRelativeResize="0"/>
          <p:nvPr/>
        </p:nvPicPr>
        <p:blipFill>
          <a:blip r:embed="rId4">
            <a:alphaModFix/>
          </a:blip>
          <a:stretch>
            <a:fillRect/>
          </a:stretch>
        </p:blipFill>
        <p:spPr>
          <a:xfrm>
            <a:off x="3948666" y="1177475"/>
            <a:ext cx="4752625" cy="1226175"/>
          </a:xfrm>
          <a:prstGeom prst="rect">
            <a:avLst/>
          </a:prstGeom>
          <a:noFill/>
          <a:ln>
            <a:noFill/>
          </a:ln>
        </p:spPr>
      </p:pic>
      <p:sp>
        <p:nvSpPr>
          <p:cNvPr id="280" name="Google Shape;280;p13"/>
          <p:cNvSpPr txBox="1"/>
          <p:nvPr>
            <p:ph idx="1" type="subTitle"/>
          </p:nvPr>
        </p:nvSpPr>
        <p:spPr>
          <a:xfrm>
            <a:off x="311700" y="4247300"/>
            <a:ext cx="8520600" cy="3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Eugene, Darion, Asyraf</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changed in Colorado &amp; Illinois?</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change, making it mandatory for all students to sit for SAT in 2017.</a:t>
            </a:r>
            <a:endParaRPr/>
          </a:p>
          <a:p>
            <a:pPr indent="-311150" lvl="0" marL="457200" rtl="0" algn="l">
              <a:spcBef>
                <a:spcPts val="1600"/>
              </a:spcBef>
              <a:spcAft>
                <a:spcPts val="0"/>
              </a:spcAft>
              <a:buSzPts val="1300"/>
              <a:buChar char="●"/>
            </a:pPr>
            <a:r>
              <a:rPr lang="en"/>
              <a:t>Accounted for the drastic shift from the more popular ACT to SAT.</a:t>
            </a:r>
            <a:endParaRPr/>
          </a:p>
          <a:p>
            <a:pPr indent="-311150" lvl="0" marL="457200" rtl="0" algn="l">
              <a:spcBef>
                <a:spcPts val="0"/>
              </a:spcBef>
              <a:spcAft>
                <a:spcPts val="0"/>
              </a:spcAft>
              <a:buSzPts val="1300"/>
              <a:buChar char="●"/>
            </a:pPr>
            <a:r>
              <a:rPr lang="en"/>
              <a:t>Students were not made to choose between the two tests.</a:t>
            </a:r>
            <a:endParaRPr/>
          </a:p>
          <a:p>
            <a:pPr indent="-311150" lvl="0" marL="457200" rtl="0" algn="l">
              <a:spcBef>
                <a:spcPts val="0"/>
              </a:spcBef>
              <a:spcAft>
                <a:spcPts val="0"/>
              </a:spcAft>
              <a:buSzPts val="1300"/>
              <a:buChar char="●"/>
            </a:pPr>
            <a:r>
              <a:rPr lang="en"/>
              <a:t>Sit for ACT as an additional test (only for those who are confident of doing 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Ohio?</a:t>
            </a:r>
            <a:endParaRPr/>
          </a:p>
        </p:txBody>
      </p:sp>
      <p:sp>
        <p:nvSpPr>
          <p:cNvPr id="343" name="Google Shape;343;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Introduced funding for tests, making it free for students to sit for either ACT or SAT</a:t>
            </a:r>
            <a:r>
              <a:rPr lang="en"/>
              <a:t>.</a:t>
            </a:r>
            <a:endParaRPr/>
          </a:p>
          <a:p>
            <a:pPr indent="-311150" lvl="0" marL="457200" rtl="0" algn="l">
              <a:spcBef>
                <a:spcPts val="1600"/>
              </a:spcBef>
              <a:spcAft>
                <a:spcPts val="0"/>
              </a:spcAft>
              <a:buSzPts val="1300"/>
              <a:buChar char="●"/>
            </a:pPr>
            <a:r>
              <a:rPr lang="en"/>
              <a:t>Accounted for the change to full participation for ACT.</a:t>
            </a:r>
            <a:endParaRPr/>
          </a:p>
          <a:p>
            <a:pPr indent="-311150" lvl="0" marL="457200" rtl="0" algn="l">
              <a:spcBef>
                <a:spcPts val="0"/>
              </a:spcBef>
              <a:spcAft>
                <a:spcPts val="0"/>
              </a:spcAft>
              <a:buSzPts val="1300"/>
              <a:buChar char="●"/>
            </a:pPr>
            <a:r>
              <a:rPr lang="en"/>
              <a:t>Increase in SAT participation as well</a:t>
            </a:r>
            <a:endParaRPr/>
          </a:p>
          <a:p>
            <a:pPr indent="-311150" lvl="0" marL="457200" rtl="0" algn="l">
              <a:spcBef>
                <a:spcPts val="0"/>
              </a:spcBef>
              <a:spcAft>
                <a:spcPts val="0"/>
              </a:spcAft>
              <a:buSzPts val="1300"/>
              <a:buChar char="●"/>
            </a:pPr>
            <a:r>
              <a:rPr lang="en"/>
              <a:t>Incentive for students to sit for either or both tests</a:t>
            </a:r>
            <a:endParaRPr/>
          </a:p>
          <a:p>
            <a:pPr indent="-311150" lvl="0" marL="457200" rtl="0" algn="l">
              <a:spcBef>
                <a:spcPts val="0"/>
              </a:spcBef>
              <a:spcAft>
                <a:spcPts val="0"/>
              </a:spcAft>
              <a:buSzPts val="1300"/>
              <a:buChar char="●"/>
            </a:pPr>
            <a:r>
              <a:rPr lang="en"/>
              <a:t>Further increase in ACT participation due to familiarity (switching will require administrative and syllabus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lessons can be drawn from these examples?</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State policies will go a long way to increase participation of exams</a:t>
            </a:r>
            <a:endParaRPr/>
          </a:p>
          <a:p>
            <a:pPr indent="-311150" lvl="0" marL="457200" rtl="0" algn="l">
              <a:spcBef>
                <a:spcPts val="0"/>
              </a:spcBef>
              <a:spcAft>
                <a:spcPts val="0"/>
              </a:spcAft>
              <a:buSzPts val="1300"/>
              <a:buChar char="●"/>
            </a:pPr>
            <a:r>
              <a:rPr lang="en"/>
              <a:t>Incentivise students to participate (making it free)</a:t>
            </a:r>
            <a:endParaRPr/>
          </a:p>
          <a:p>
            <a:pPr indent="-311150" lvl="0" marL="457200" rtl="0" algn="l">
              <a:spcBef>
                <a:spcPts val="0"/>
              </a:spcBef>
              <a:spcAft>
                <a:spcPts val="0"/>
              </a:spcAft>
              <a:buSzPts val="1300"/>
              <a:buChar char="●"/>
            </a:pPr>
            <a:r>
              <a:rPr lang="en"/>
              <a:t>Mandating the students to participate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replicate it to other states?</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crafting policies to boost participation works!</a:t>
            </a:r>
            <a:endParaRPr/>
          </a:p>
          <a:p>
            <a:pPr indent="0" lvl="0" marL="0" rtl="0" algn="l">
              <a:spcBef>
                <a:spcPts val="1600"/>
              </a:spcBef>
              <a:spcAft>
                <a:spcPts val="0"/>
              </a:spcAft>
              <a:buNone/>
            </a:pPr>
            <a:r>
              <a:rPr lang="en"/>
              <a:t>Many Ivy League universities use standardised test for their admission process which gives further incentive to move towards having these tests accessible to students.</a:t>
            </a:r>
            <a:endParaRPr/>
          </a:p>
          <a:p>
            <a:pPr indent="0" lvl="0" marL="0" rtl="0" algn="l">
              <a:spcBef>
                <a:spcPts val="1600"/>
              </a:spcBef>
              <a:spcAft>
                <a:spcPts val="0"/>
              </a:spcAft>
              <a:buNone/>
            </a:pPr>
            <a:r>
              <a:rPr lang="en"/>
              <a:t>Having more students participate for standardised tests also allows you to gauge the quality of the students amongst their peers. </a:t>
            </a:r>
            <a:endParaRPr/>
          </a:p>
          <a:p>
            <a:pPr indent="0" lvl="0" marL="0" rtl="0" algn="l">
              <a:spcBef>
                <a:spcPts val="1600"/>
              </a:spcBef>
              <a:spcAft>
                <a:spcPts val="1600"/>
              </a:spcAft>
              <a:buNone/>
            </a:pPr>
            <a:r>
              <a:rPr lang="en"/>
              <a:t>Ultimately, we want education to flourish!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SAT Day Program</a:t>
            </a:r>
            <a:endParaRPr/>
          </a:p>
        </p:txBody>
      </p:sp>
      <p:pic>
        <p:nvPicPr>
          <p:cNvPr id="361" name="Google Shape;361;p26"/>
          <p:cNvPicPr preferRelativeResize="0"/>
          <p:nvPr/>
        </p:nvPicPr>
        <p:blipFill>
          <a:blip r:embed="rId3">
            <a:alphaModFix/>
          </a:blip>
          <a:stretch>
            <a:fillRect/>
          </a:stretch>
        </p:blipFill>
        <p:spPr>
          <a:xfrm>
            <a:off x="1055550" y="1345775"/>
            <a:ext cx="4699124" cy="2823225"/>
          </a:xfrm>
          <a:prstGeom prst="rect">
            <a:avLst/>
          </a:prstGeom>
          <a:noFill/>
          <a:ln>
            <a:noFill/>
          </a:ln>
        </p:spPr>
      </p:pic>
      <p:sp>
        <p:nvSpPr>
          <p:cNvPr id="362" name="Google Shape;362;p26"/>
          <p:cNvSpPr txBox="1"/>
          <p:nvPr/>
        </p:nvSpPr>
        <p:spPr>
          <a:xfrm>
            <a:off x="5618275" y="1347950"/>
            <a:ext cx="3306900" cy="199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10 states receiving full support in 2018:</a:t>
            </a:r>
            <a:br>
              <a:rPr lang="en">
                <a:latin typeface="Nunito"/>
                <a:ea typeface="Nunito"/>
                <a:cs typeface="Nunito"/>
                <a:sym typeface="Nunito"/>
              </a:rPr>
            </a:br>
            <a:r>
              <a:rPr lang="en">
                <a:latin typeface="Nunito"/>
                <a:ea typeface="Nunito"/>
                <a:cs typeface="Nunito"/>
                <a:sym typeface="Nunito"/>
              </a:rPr>
              <a:t>- Take test on a weekday.</a:t>
            </a:r>
            <a:br>
              <a:rPr lang="en">
                <a:latin typeface="Nunito"/>
                <a:ea typeface="Nunito"/>
                <a:cs typeface="Nunito"/>
                <a:sym typeface="Nunito"/>
              </a:rPr>
            </a:br>
            <a:r>
              <a:rPr lang="en">
                <a:latin typeface="Nunito"/>
                <a:ea typeface="Nunito"/>
                <a:cs typeface="Nunito"/>
                <a:sym typeface="Nunito"/>
              </a:rPr>
              <a:t>- Cost fully covered by state.</a:t>
            </a:r>
            <a:br>
              <a:rPr lang="en">
                <a:latin typeface="Nunito"/>
                <a:ea typeface="Nunito"/>
                <a:cs typeface="Nunito"/>
                <a:sym typeface="Nunito"/>
              </a:rPr>
            </a:b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22 states receiving district/school level support for administering SAT.</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6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 of School SAT Day partial support</a:t>
            </a:r>
            <a:endParaRPr/>
          </a:p>
        </p:txBody>
      </p:sp>
      <p:sp>
        <p:nvSpPr>
          <p:cNvPr id="368" name="Google Shape;368;p27"/>
          <p:cNvSpPr txBox="1"/>
          <p:nvPr>
            <p:ph idx="1" type="body"/>
          </p:nvPr>
        </p:nvSpPr>
        <p:spPr>
          <a:xfrm>
            <a:off x="1303800" y="4207750"/>
            <a:ext cx="7030500" cy="40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Varying degrees of improvement to SAT participation rate.</a:t>
            </a:r>
            <a:endParaRPr/>
          </a:p>
        </p:txBody>
      </p:sp>
      <p:pic>
        <p:nvPicPr>
          <p:cNvPr id="369" name="Google Shape;369;p27"/>
          <p:cNvPicPr preferRelativeResize="0"/>
          <p:nvPr/>
        </p:nvPicPr>
        <p:blipFill>
          <a:blip r:embed="rId3">
            <a:alphaModFix/>
          </a:blip>
          <a:stretch>
            <a:fillRect/>
          </a:stretch>
        </p:blipFill>
        <p:spPr>
          <a:xfrm>
            <a:off x="2268875" y="1224975"/>
            <a:ext cx="4936493" cy="290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Noteworthy Considerations.</a:t>
            </a:r>
            <a:endParaRPr/>
          </a:p>
        </p:txBody>
      </p:sp>
      <p:sp>
        <p:nvSpPr>
          <p:cNvPr id="375" name="Google Shape;375;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coronavirus continues to hit us, many colleges have waived ACT and SAT requirements in their admission process. As the trend continues to occur, it is noteworthy to also consider the implications on whether the recommendations made will be effective in the future.</a:t>
            </a:r>
            <a:endParaRPr/>
          </a:p>
          <a:p>
            <a:pPr indent="0" lvl="0" marL="0" rtl="0" algn="l">
              <a:spcBef>
                <a:spcPts val="1600"/>
              </a:spcBef>
              <a:spcAft>
                <a:spcPts val="0"/>
              </a:spcAft>
              <a:buNone/>
            </a:pPr>
            <a:r>
              <a:rPr lang="en"/>
              <a:t>We look at the case of Alaska and the trend of dropping ACT/SAT requirements for colleges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 and SAT in Alaska</a:t>
            </a:r>
            <a:endParaRPr/>
          </a:p>
        </p:txBody>
      </p:sp>
      <p:sp>
        <p:nvSpPr>
          <p:cNvPr id="381" name="Google Shape;381;p29"/>
          <p:cNvSpPr txBox="1"/>
          <p:nvPr>
            <p:ph idx="1" type="body"/>
          </p:nvPr>
        </p:nvSpPr>
        <p:spPr>
          <a:xfrm>
            <a:off x="1151400" y="1304250"/>
            <a:ext cx="7030500" cy="36495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Alaska's participation rates in both ACT and SAT remain below 50% in 2018, despite having received partial support from the SAT School Day program. </a:t>
            </a:r>
            <a:br>
              <a:rPr lang="en" sz="1050">
                <a:solidFill>
                  <a:srgbClr val="000000"/>
                </a:solidFill>
                <a:highlight>
                  <a:srgbClr val="FFFFFF"/>
                </a:highlight>
                <a:latin typeface="Arial"/>
                <a:ea typeface="Arial"/>
                <a:cs typeface="Arial"/>
                <a:sym typeface="Arial"/>
              </a:rPr>
            </a:b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 state law requiring college or career readiness tests for high school students to graduate with diplomas has expired in mid-2016. Previously, SAT, ACT or WorkKeys were available options.</a:t>
            </a:r>
            <a:br>
              <a:rPr lang="en" sz="1050">
                <a:solidFill>
                  <a:srgbClr val="000000"/>
                </a:solidFill>
                <a:highlight>
                  <a:srgbClr val="FFFFFF"/>
                </a:highlight>
                <a:latin typeface="Arial"/>
                <a:ea typeface="Arial"/>
                <a:cs typeface="Arial"/>
                <a:sym typeface="Arial"/>
              </a:rPr>
            </a:b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3 out of 5 universities in Alaska have open-admission policy, i.e. SAT/ACT results are not required.</a:t>
            </a:r>
            <a:br>
              <a:rPr lang="en" sz="1050">
                <a:solidFill>
                  <a:srgbClr val="000000"/>
                </a:solidFill>
                <a:highlight>
                  <a:srgbClr val="FFFFFF"/>
                </a:highlight>
                <a:latin typeface="Arial"/>
                <a:ea typeface="Arial"/>
                <a:cs typeface="Arial"/>
                <a:sym typeface="Arial"/>
              </a:rPr>
            </a:b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Fast-forward till present day, University of Alaska Fairbanks has extended their SAT/ACT requirements waiver for undergraduate admission through the fall 2021 semester, in an effort to remove barriers for prospective students who want to go to college, but may not have access to testing in their local communities due to COVID-19 pandemic closure of test centers.</a:t>
            </a:r>
            <a:br>
              <a:rPr lang="en" sz="1050">
                <a:solidFill>
                  <a:srgbClr val="000000"/>
                </a:solidFill>
                <a:highlight>
                  <a:srgbClr val="FFFFFF"/>
                </a:highlight>
                <a:latin typeface="Arial"/>
                <a:ea typeface="Arial"/>
                <a:cs typeface="Arial"/>
                <a:sym typeface="Arial"/>
              </a:rPr>
            </a:b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Extending more support to Alaska might not help if the universities are predominantly open-admissions.</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in Iowa</a:t>
            </a:r>
            <a:endParaRPr/>
          </a:p>
        </p:txBody>
      </p:sp>
      <p:sp>
        <p:nvSpPr>
          <p:cNvPr id="387" name="Google Shape;387;p30"/>
          <p:cNvSpPr txBox="1"/>
          <p:nvPr>
            <p:ph idx="1" type="body"/>
          </p:nvPr>
        </p:nvSpPr>
        <p:spPr>
          <a:xfrm>
            <a:off x="1303800" y="1163525"/>
            <a:ext cx="7030500" cy="23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Iowa, the SAT participation is one of the lowest, having only 2% participation in 2017 and 3% participation in 2018. Its ACT participation is 67% in 2017 and 68% in 2018.</a:t>
            </a:r>
            <a:endParaRPr/>
          </a:p>
          <a:p>
            <a:pPr indent="0" lvl="0" marL="0" rtl="0" algn="l">
              <a:spcBef>
                <a:spcPts val="1600"/>
              </a:spcBef>
              <a:spcAft>
                <a:spcPts val="0"/>
              </a:spcAft>
              <a:buNone/>
            </a:pPr>
            <a:r>
              <a:rPr lang="en"/>
              <a:t>Based on additional outside research, in Iowa, students currently do not have subsidy for SAT and ACT.  To enter the university of Iowa, the applicant will require a ACT composite score of 26, or a SAT total of 1230.</a:t>
            </a:r>
            <a:endParaRPr/>
          </a:p>
          <a:p>
            <a:pPr indent="0" lvl="0" marL="0" rtl="0" algn="l">
              <a:spcBef>
                <a:spcPts val="1600"/>
              </a:spcBef>
              <a:spcAft>
                <a:spcPts val="1600"/>
              </a:spcAft>
              <a:buNone/>
            </a:pPr>
            <a:r>
              <a:rPr lang="en"/>
              <a:t>Based on the table below, Iowa</a:t>
            </a:r>
            <a:r>
              <a:rPr lang="en"/>
              <a:t>'s median household income is lower than the national's median household, subsidies might be able to help some students.</a:t>
            </a:r>
            <a:endParaRPr/>
          </a:p>
        </p:txBody>
      </p:sp>
      <p:pic>
        <p:nvPicPr>
          <p:cNvPr id="388" name="Google Shape;388;p30"/>
          <p:cNvPicPr preferRelativeResize="0"/>
          <p:nvPr/>
        </p:nvPicPr>
        <p:blipFill rotWithShape="1">
          <a:blip r:embed="rId3">
            <a:alphaModFix/>
          </a:blip>
          <a:srcRect b="2740" l="0" r="0" t="9138"/>
          <a:stretch/>
        </p:blipFill>
        <p:spPr>
          <a:xfrm>
            <a:off x="2074650" y="3587350"/>
            <a:ext cx="5284526"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in Iowa</a:t>
            </a:r>
            <a:endParaRPr/>
          </a:p>
          <a:p>
            <a:pPr indent="0" lvl="0" marL="0" rtl="0" algn="l">
              <a:spcBef>
                <a:spcPts val="0"/>
              </a:spcBef>
              <a:spcAft>
                <a:spcPts val="0"/>
              </a:spcAft>
              <a:buNone/>
            </a:pPr>
            <a:r>
              <a:t/>
            </a:r>
            <a:endParaRPr/>
          </a:p>
        </p:txBody>
      </p:sp>
      <p:sp>
        <p:nvSpPr>
          <p:cNvPr id="394" name="Google Shape;394;p31"/>
          <p:cNvSpPr txBox="1"/>
          <p:nvPr>
            <p:ph idx="1" type="body"/>
          </p:nvPr>
        </p:nvSpPr>
        <p:spPr>
          <a:xfrm>
            <a:off x="1303800" y="11635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recommendation will be working with the state of Iowa and implementing on SAT Day in the state. As SAT Day is on a school day, it can encourage students to participate. It does not cost the student and students might treat it as part of the curriculum.  </a:t>
            </a:r>
            <a:endParaRPr/>
          </a:p>
          <a:p>
            <a:pPr indent="0" lvl="0" marL="0" rtl="0" algn="l">
              <a:spcBef>
                <a:spcPts val="1600"/>
              </a:spcBef>
              <a:spcAft>
                <a:spcPts val="1600"/>
              </a:spcAft>
              <a:buNone/>
            </a:pPr>
            <a:r>
              <a:rPr lang="en"/>
              <a:t>Educational attainment for high school or higher in Iowa is 92.6%, which is higher than the national level. However, out of 92.6%, 31% is high school.  Implementing SAT day might even promote more students to enter college after high school, as SAT is one of a requirements. </a:t>
            </a:r>
            <a:endParaRPr/>
          </a:p>
        </p:txBody>
      </p:sp>
      <p:pic>
        <p:nvPicPr>
          <p:cNvPr id="395" name="Google Shape;395;p31"/>
          <p:cNvPicPr preferRelativeResize="0"/>
          <p:nvPr/>
        </p:nvPicPr>
        <p:blipFill rotWithShape="1">
          <a:blip r:embed="rId3">
            <a:alphaModFix/>
          </a:blip>
          <a:srcRect b="0" l="0" r="2761" t="0"/>
          <a:stretch/>
        </p:blipFill>
        <p:spPr>
          <a:xfrm>
            <a:off x="2667000" y="2887175"/>
            <a:ext cx="3958699" cy="2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Details</a:t>
            </a:r>
            <a:endParaRPr/>
          </a:p>
        </p:txBody>
      </p:sp>
      <p:sp>
        <p:nvSpPr>
          <p:cNvPr id="286" name="Google Shape;286;p14"/>
          <p:cNvSpPr txBox="1"/>
          <p:nvPr>
            <p:ph idx="1" type="body"/>
          </p:nvPr>
        </p:nvSpPr>
        <p:spPr>
          <a:xfrm>
            <a:off x="1143725" y="16399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State name</a:t>
            </a:r>
            <a:endParaRPr/>
          </a:p>
          <a:p>
            <a:pPr indent="-311150" lvl="0" marL="457200" rtl="0" algn="l">
              <a:spcBef>
                <a:spcPts val="0"/>
              </a:spcBef>
              <a:spcAft>
                <a:spcPts val="0"/>
              </a:spcAft>
              <a:buSzPts val="1300"/>
              <a:buChar char="●"/>
            </a:pPr>
            <a:r>
              <a:rPr lang="en"/>
              <a:t>SAT:</a:t>
            </a:r>
            <a:endParaRPr/>
          </a:p>
          <a:p>
            <a:pPr indent="-298450" lvl="1" marL="914400" rtl="0" algn="l">
              <a:spcBef>
                <a:spcPts val="0"/>
              </a:spcBef>
              <a:spcAft>
                <a:spcPts val="0"/>
              </a:spcAft>
              <a:buSzPts val="1100"/>
              <a:buAutoNum type="alphaLcPeriod"/>
            </a:pPr>
            <a:r>
              <a:rPr lang="en"/>
              <a:t>Participation Rate</a:t>
            </a:r>
            <a:endParaRPr/>
          </a:p>
          <a:p>
            <a:pPr indent="-298450" lvl="1" marL="914400" rtl="0" algn="l">
              <a:spcBef>
                <a:spcPts val="0"/>
              </a:spcBef>
              <a:spcAft>
                <a:spcPts val="0"/>
              </a:spcAft>
              <a:buSzPts val="1100"/>
              <a:buAutoNum type="alphaLcPeriod"/>
            </a:pPr>
            <a:r>
              <a:rPr lang="en"/>
              <a:t>Evidence-Based Reading &amp; Writing</a:t>
            </a:r>
            <a:endParaRPr/>
          </a:p>
          <a:p>
            <a:pPr indent="-298450" lvl="1" marL="914400" rtl="0" algn="l">
              <a:spcBef>
                <a:spcPts val="0"/>
              </a:spcBef>
              <a:spcAft>
                <a:spcPts val="0"/>
              </a:spcAft>
              <a:buSzPts val="1100"/>
              <a:buAutoNum type="alphaLcPeriod"/>
            </a:pPr>
            <a:r>
              <a:rPr lang="en"/>
              <a:t>Math</a:t>
            </a:r>
            <a:endParaRPr/>
          </a:p>
          <a:p>
            <a:pPr indent="-298450" lvl="1" marL="914400" rtl="0" algn="l">
              <a:spcBef>
                <a:spcPts val="0"/>
              </a:spcBef>
              <a:spcAft>
                <a:spcPts val="0"/>
              </a:spcAft>
              <a:buSzPts val="1100"/>
              <a:buAutoNum type="alphaLcPeriod"/>
            </a:pPr>
            <a:r>
              <a:rPr lang="en"/>
              <a:t>Total Score</a:t>
            </a:r>
            <a:endParaRPr/>
          </a:p>
          <a:p>
            <a:pPr indent="-311150" lvl="0" marL="457200" rtl="0" algn="l">
              <a:spcBef>
                <a:spcPts val="0"/>
              </a:spcBef>
              <a:spcAft>
                <a:spcPts val="0"/>
              </a:spcAft>
              <a:buSzPts val="1300"/>
              <a:buChar char="●"/>
            </a:pPr>
            <a:r>
              <a:rPr lang="en"/>
              <a:t>ACT:</a:t>
            </a:r>
            <a:endParaRPr/>
          </a:p>
          <a:p>
            <a:pPr indent="-298450" lvl="1" marL="914400" rtl="0" algn="l">
              <a:spcBef>
                <a:spcPts val="0"/>
              </a:spcBef>
              <a:spcAft>
                <a:spcPts val="0"/>
              </a:spcAft>
              <a:buSzPts val="1100"/>
              <a:buAutoNum type="alphaLcPeriod"/>
            </a:pPr>
            <a:r>
              <a:rPr lang="en"/>
              <a:t>Participation Rate</a:t>
            </a:r>
            <a:endParaRPr/>
          </a:p>
          <a:p>
            <a:pPr indent="-298450" lvl="1" marL="914400" rtl="0" algn="l">
              <a:spcBef>
                <a:spcPts val="0"/>
              </a:spcBef>
              <a:spcAft>
                <a:spcPts val="0"/>
              </a:spcAft>
              <a:buSzPts val="1100"/>
              <a:buAutoNum type="alphaLcPeriod"/>
            </a:pPr>
            <a:r>
              <a:rPr lang="en"/>
              <a:t>Reading</a:t>
            </a:r>
            <a:endParaRPr/>
          </a:p>
          <a:p>
            <a:pPr indent="-298450" lvl="1" marL="914400" rtl="0" algn="l">
              <a:spcBef>
                <a:spcPts val="0"/>
              </a:spcBef>
              <a:spcAft>
                <a:spcPts val="0"/>
              </a:spcAft>
              <a:buSzPts val="1100"/>
              <a:buAutoNum type="alphaLcPeriod"/>
            </a:pPr>
            <a:r>
              <a:rPr lang="en"/>
              <a:t>English</a:t>
            </a:r>
            <a:endParaRPr/>
          </a:p>
          <a:p>
            <a:pPr indent="-298450" lvl="1" marL="914400" rtl="0" algn="l">
              <a:spcBef>
                <a:spcPts val="0"/>
              </a:spcBef>
              <a:spcAft>
                <a:spcPts val="0"/>
              </a:spcAft>
              <a:buSzPts val="1100"/>
              <a:buAutoNum type="alphaLcPeriod"/>
            </a:pPr>
            <a:r>
              <a:rPr lang="en"/>
              <a:t>Math</a:t>
            </a:r>
            <a:endParaRPr/>
          </a:p>
          <a:p>
            <a:pPr indent="-298450" lvl="1" marL="914400" rtl="0" algn="l">
              <a:spcBef>
                <a:spcPts val="0"/>
              </a:spcBef>
              <a:spcAft>
                <a:spcPts val="0"/>
              </a:spcAft>
              <a:buSzPts val="1100"/>
              <a:buAutoNum type="alphaLcPeriod"/>
            </a:pPr>
            <a:r>
              <a:rPr lang="en"/>
              <a:t>Science</a:t>
            </a:r>
            <a:endParaRPr/>
          </a:p>
          <a:p>
            <a:pPr indent="-298450" lvl="1" marL="914400" rtl="0" algn="l">
              <a:spcBef>
                <a:spcPts val="0"/>
              </a:spcBef>
              <a:spcAft>
                <a:spcPts val="0"/>
              </a:spcAft>
              <a:buSzPts val="1100"/>
              <a:buAutoNum type="alphaLcPeriod"/>
            </a:pPr>
            <a:r>
              <a:rPr lang="en"/>
              <a:t>Composite Score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lang="en"/>
              <a:t>...</a:t>
            </a:r>
            <a:endParaRPr/>
          </a:p>
        </p:txBody>
      </p:sp>
      <p:sp>
        <p:nvSpPr>
          <p:cNvPr id="401" name="Google Shape;401;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Changes to participation can be enforced via policy change or statewide support/funding</a:t>
            </a:r>
            <a:endParaRPr/>
          </a:p>
          <a:p>
            <a:pPr indent="-311150" lvl="0" marL="457200" rtl="0" algn="l">
              <a:spcBef>
                <a:spcPts val="0"/>
              </a:spcBef>
              <a:spcAft>
                <a:spcPts val="0"/>
              </a:spcAft>
              <a:buSzPts val="1300"/>
              <a:buChar char="●"/>
            </a:pPr>
            <a:r>
              <a:rPr lang="en"/>
              <a:t>Replicating over other states can work in achieving the desired outcome of participation</a:t>
            </a:r>
            <a:endParaRPr/>
          </a:p>
          <a:p>
            <a:pPr indent="-311150" lvl="0" marL="457200" rtl="0" algn="l">
              <a:spcBef>
                <a:spcPts val="0"/>
              </a:spcBef>
              <a:spcAft>
                <a:spcPts val="0"/>
              </a:spcAft>
              <a:buSzPts val="1300"/>
              <a:buChar char="●"/>
            </a:pPr>
            <a:r>
              <a:rPr lang="en"/>
              <a:t>Full participation as an act to make education accessible</a:t>
            </a:r>
            <a:endParaRPr/>
          </a:p>
          <a:p>
            <a:pPr indent="-311150" lvl="0" marL="457200" rtl="0" algn="l">
              <a:spcBef>
                <a:spcPts val="0"/>
              </a:spcBef>
              <a:spcAft>
                <a:spcPts val="0"/>
              </a:spcAft>
              <a:buSzPts val="1300"/>
              <a:buChar char="●"/>
            </a:pPr>
            <a:r>
              <a:rPr lang="en"/>
              <a:t>Important to also understand the changing admission college requirement in light of recent times</a:t>
            </a:r>
            <a:endParaRPr/>
          </a:p>
          <a:p>
            <a:pPr indent="-311150" lvl="0" marL="457200" rtl="0" algn="l">
              <a:spcBef>
                <a:spcPts val="0"/>
              </a:spcBef>
              <a:spcAft>
                <a:spcPts val="0"/>
              </a:spcAft>
              <a:buSzPts val="1300"/>
              <a:buChar char="●"/>
            </a:pPr>
            <a:r>
              <a:rPr lang="en"/>
              <a:t>Ultimately, must find a common ground between policy and college entry requirement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Let’s look at the participation between 2017 and 2018</a:t>
            </a:r>
            <a:endParaRPr sz="2500"/>
          </a:p>
        </p:txBody>
      </p:sp>
      <p:pic>
        <p:nvPicPr>
          <p:cNvPr id="292" name="Google Shape;292;p15"/>
          <p:cNvPicPr preferRelativeResize="0"/>
          <p:nvPr/>
        </p:nvPicPr>
        <p:blipFill>
          <a:blip r:embed="rId3">
            <a:alphaModFix/>
          </a:blip>
          <a:stretch>
            <a:fillRect/>
          </a:stretch>
        </p:blipFill>
        <p:spPr>
          <a:xfrm>
            <a:off x="1143000" y="798500"/>
            <a:ext cx="6858000" cy="3429000"/>
          </a:xfrm>
          <a:prstGeom prst="rect">
            <a:avLst/>
          </a:prstGeom>
          <a:noFill/>
          <a:ln>
            <a:noFill/>
          </a:ln>
        </p:spPr>
      </p:pic>
      <p:sp>
        <p:nvSpPr>
          <p:cNvPr id="293" name="Google Shape;293;p15"/>
          <p:cNvSpPr txBox="1"/>
          <p:nvPr>
            <p:ph idx="1" type="body"/>
          </p:nvPr>
        </p:nvSpPr>
        <p:spPr>
          <a:xfrm>
            <a:off x="1794750" y="4151300"/>
            <a:ext cx="5554500" cy="73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ACT Participation Dropped from 2017 to 2018</a:t>
            </a:r>
            <a:br>
              <a:rPr lang="en"/>
            </a:br>
            <a:r>
              <a:rPr lang="en"/>
              <a:t>SAT Participation Increased from 2017 to 2018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 glance, what does it tell us?</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 a national level, there is an increasing shift in SAT as compared to ACT</a:t>
            </a:r>
            <a:endParaRPr/>
          </a:p>
          <a:p>
            <a:pPr indent="-298450" lvl="1" marL="914400" rtl="0" algn="l">
              <a:spcBef>
                <a:spcPts val="0"/>
              </a:spcBef>
              <a:spcAft>
                <a:spcPts val="0"/>
              </a:spcAft>
              <a:buSzPts val="1100"/>
              <a:buChar char="○"/>
            </a:pPr>
            <a:r>
              <a:rPr lang="en"/>
              <a:t>Policy change ?</a:t>
            </a:r>
            <a:endParaRPr/>
          </a:p>
          <a:p>
            <a:pPr indent="-298450" lvl="1" marL="914400" rtl="0" algn="l">
              <a:spcBef>
                <a:spcPts val="0"/>
              </a:spcBef>
              <a:spcAft>
                <a:spcPts val="0"/>
              </a:spcAft>
              <a:buSzPts val="1100"/>
              <a:buChar char="○"/>
            </a:pPr>
            <a:r>
              <a:rPr lang="en"/>
              <a:t>SAT assessment change?</a:t>
            </a:r>
            <a:endParaRPr/>
          </a:p>
          <a:p>
            <a:pPr indent="-298450" lvl="1" marL="914400" rtl="0" algn="l">
              <a:spcBef>
                <a:spcPts val="0"/>
              </a:spcBef>
              <a:spcAft>
                <a:spcPts val="0"/>
              </a:spcAft>
              <a:buSzPts val="1100"/>
              <a:buChar char="○"/>
            </a:pPr>
            <a:r>
              <a:rPr lang="en"/>
              <a:t>Admission requirement change?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There might be a correlation between the change in one as compared to the other (inversely correlated)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a:t>
            </a:r>
            <a:endParaRPr/>
          </a:p>
        </p:txBody>
      </p:sp>
      <p:pic>
        <p:nvPicPr>
          <p:cNvPr id="305" name="Google Shape;305;p17"/>
          <p:cNvPicPr preferRelativeResize="0"/>
          <p:nvPr/>
        </p:nvPicPr>
        <p:blipFill>
          <a:blip r:embed="rId3">
            <a:alphaModFix/>
          </a:blip>
          <a:stretch>
            <a:fillRect/>
          </a:stretch>
        </p:blipFill>
        <p:spPr>
          <a:xfrm>
            <a:off x="649275" y="64250"/>
            <a:ext cx="7508951" cy="5014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the Data</a:t>
            </a:r>
            <a:endParaRPr/>
          </a:p>
        </p:txBody>
      </p:sp>
      <p:sp>
        <p:nvSpPr>
          <p:cNvPr id="311" name="Google Shape;311;p18"/>
          <p:cNvSpPr txBox="1"/>
          <p:nvPr>
            <p:ph idx="1" type="body"/>
          </p:nvPr>
        </p:nvSpPr>
        <p:spPr>
          <a:xfrm>
            <a:off x="1151625" y="1411325"/>
            <a:ext cx="7086000" cy="26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heatmap from the previous slide, the following are our findings about the data:</a:t>
            </a:r>
            <a:endParaRPr/>
          </a:p>
          <a:p>
            <a:pPr indent="-311150" lvl="0" marL="457200" rtl="0" algn="l">
              <a:spcBef>
                <a:spcPts val="1600"/>
              </a:spcBef>
              <a:spcAft>
                <a:spcPts val="0"/>
              </a:spcAft>
              <a:buSzPts val="1300"/>
              <a:buAutoNum type="arabicPeriod"/>
            </a:pPr>
            <a:r>
              <a:rPr lang="en"/>
              <a:t>There is a negative correlation between the participation of ACT and SAT in both years. Not a big incentive to take both!</a:t>
            </a:r>
            <a:endParaRPr/>
          </a:p>
          <a:p>
            <a:pPr indent="-311150" lvl="0" marL="457200" rtl="0" algn="l">
              <a:spcBef>
                <a:spcPts val="0"/>
              </a:spcBef>
              <a:spcAft>
                <a:spcPts val="0"/>
              </a:spcAft>
              <a:buSzPts val="1300"/>
              <a:buAutoNum type="arabicPeriod"/>
            </a:pPr>
            <a:r>
              <a:rPr lang="en"/>
              <a:t>There is a negative correlation between the SAT participation and SAT total mean score in both years. When the participation rate increase, the mean score tends to  decrease.</a:t>
            </a:r>
            <a:endParaRPr/>
          </a:p>
          <a:p>
            <a:pPr indent="-311150" lvl="0" marL="457200" rtl="0" algn="l">
              <a:spcBef>
                <a:spcPts val="0"/>
              </a:spcBef>
              <a:spcAft>
                <a:spcPts val="0"/>
              </a:spcAft>
              <a:buSzPts val="1300"/>
              <a:buAutoNum type="arabicPeriod"/>
            </a:pPr>
            <a:r>
              <a:rPr lang="en"/>
              <a:t>There is a positive correlation between the SAT total mean score and its sub-tests mean score. This is due to the sub-tests are being part of its total score.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understand at a deeper level...</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Looking at a more micro aggregation of the data (state level)</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Identify trends that had a significant change in participation rate (&gt;10%)</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Identify state of interest. Highest and lowest as comparison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189375" y="408275"/>
            <a:ext cx="6900349" cy="4600226"/>
          </a:xfrm>
          <a:prstGeom prst="rect">
            <a:avLst/>
          </a:prstGeom>
          <a:noFill/>
          <a:ln>
            <a:noFill/>
          </a:ln>
        </p:spPr>
      </p:pic>
      <p:sp>
        <p:nvSpPr>
          <p:cNvPr id="323" name="Google Shape;323;p20"/>
          <p:cNvSpPr txBox="1"/>
          <p:nvPr>
            <p:ph idx="1" type="body"/>
          </p:nvPr>
        </p:nvSpPr>
        <p:spPr>
          <a:xfrm>
            <a:off x="6326200" y="963800"/>
            <a:ext cx="271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Colorado and Illinois have the biggest change, 70% and 50% declines respectively.</a:t>
            </a:r>
            <a:endParaRPr/>
          </a:p>
          <a:p>
            <a:pPr indent="-311150" lvl="0" marL="457200" rtl="0" algn="l">
              <a:spcBef>
                <a:spcPts val="0"/>
              </a:spcBef>
              <a:spcAft>
                <a:spcPts val="0"/>
              </a:spcAft>
              <a:buSzPts val="1300"/>
              <a:buChar char="●"/>
            </a:pPr>
            <a:r>
              <a:rPr lang="en"/>
              <a:t>Ohio increased by 25%</a:t>
            </a:r>
            <a:endParaRPr/>
          </a:p>
        </p:txBody>
      </p:sp>
      <p:sp>
        <p:nvSpPr>
          <p:cNvPr id="324" name="Google Shape;324;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States with &gt;10% change in ACT participation</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72825" y="416875"/>
            <a:ext cx="6883801" cy="4589201"/>
          </a:xfrm>
          <a:prstGeom prst="rect">
            <a:avLst/>
          </a:prstGeom>
          <a:noFill/>
          <a:ln>
            <a:noFill/>
          </a:ln>
        </p:spPr>
      </p:pic>
      <p:sp>
        <p:nvSpPr>
          <p:cNvPr id="330" name="Google Shape;330;p21"/>
          <p:cNvSpPr txBox="1"/>
          <p:nvPr>
            <p:ph idx="1" type="body"/>
          </p:nvPr>
        </p:nvSpPr>
        <p:spPr>
          <a:xfrm>
            <a:off x="6315300" y="1116350"/>
            <a:ext cx="27135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11150" lvl="0" marL="457200" rtl="0" algn="l">
              <a:spcBef>
                <a:spcPts val="1600"/>
              </a:spcBef>
              <a:spcAft>
                <a:spcPts val="0"/>
              </a:spcAft>
              <a:buSzPts val="1300"/>
              <a:buChar char="●"/>
            </a:pPr>
            <a:r>
              <a:rPr lang="en"/>
              <a:t>Again, Colorado and Illinois produced the biggest change of 89% and 90% respectively.</a:t>
            </a:r>
            <a:endParaRPr/>
          </a:p>
        </p:txBody>
      </p:sp>
      <p:sp>
        <p:nvSpPr>
          <p:cNvPr id="331" name="Google Shape;331;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700"/>
              <a:t>States with &gt;10% change in SAT participation</a:t>
            </a:r>
            <a:endParaRPr sz="2700"/>
          </a:p>
          <a:p>
            <a:pPr indent="0" lvl="0" marL="0" rtl="0" algn="ctr">
              <a:spcBef>
                <a:spcPts val="0"/>
              </a:spcBef>
              <a:spcAft>
                <a:spcPts val="0"/>
              </a:spcAft>
              <a:buClr>
                <a:schemeClr val="dk1"/>
              </a:buClr>
              <a:buSzPts val="1100"/>
              <a:buFont typeface="Arial"/>
              <a:buNone/>
            </a:pPr>
            <a:r>
              <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