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
      <p:font typeface="Hind"/>
      <p:regular r:id="rId42"/>
      <p:bold r:id="rId43"/>
    </p:embeddedFont>
    <p:embeddedFont>
      <p:font typeface="Fira Sans Extra Condensed Medium"/>
      <p:regular r:id="rId44"/>
      <p:bold r:id="rId45"/>
      <p:italic r:id="rId46"/>
      <p:boldItalic r:id="rId47"/>
    </p:embeddedFont>
    <p:embeddedFont>
      <p:font typeface="Pathway Gothic One"/>
      <p:regular r:id="rId48"/>
    </p:embeddedFont>
    <p:embeddedFont>
      <p:font typeface="Helvetica Neue"/>
      <p:regular r:id="rId49"/>
      <p:bold r:id="rId50"/>
      <p:italic r:id="rId51"/>
      <p:boldItalic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0D63C0-5802-455E-BE50-401C357F0499}">
  <a:tblStyle styleId="{650D63C0-5802-455E-BE50-401C357F04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Hind-regular.fntdata"/><Relationship Id="rId41" Type="http://schemas.openxmlformats.org/officeDocument/2006/relationships/font" Target="fonts/ProximaNova-boldItalic.fntdata"/><Relationship Id="rId44" Type="http://schemas.openxmlformats.org/officeDocument/2006/relationships/font" Target="fonts/FiraSansExtraCondensedMedium-regular.fntdata"/><Relationship Id="rId43" Type="http://schemas.openxmlformats.org/officeDocument/2006/relationships/font" Target="fonts/Hind-bold.fntdata"/><Relationship Id="rId46" Type="http://schemas.openxmlformats.org/officeDocument/2006/relationships/font" Target="fonts/FiraSansExtraCondensedMedium-italic.fntdata"/><Relationship Id="rId45"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athwayGothicOne-regular.fntdata"/><Relationship Id="rId47" Type="http://schemas.openxmlformats.org/officeDocument/2006/relationships/font" Target="fonts/FiraSansExtraCondensedMedium-boldItalic.fntdata"/><Relationship Id="rId49"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roximaNova-bold.fntdata"/><Relationship Id="rId38" Type="http://schemas.openxmlformats.org/officeDocument/2006/relationships/font" Target="fonts/ProximaNov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Oswald-regular.fntdata"/><Relationship Id="rId52"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recision_and_recall"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ealth.ny.gov/publications/2746/#:~:text=Some%20mosquitoes%20are%20active%20between,fall%20in%20New%20York%20State." TargetMode="External"/><Relationship Id="rId3" Type="http://schemas.openxmlformats.org/officeDocument/2006/relationships/hyperlink" Target="https://www.ncbi.nlm.nih.gov/pmc/articles/PMC3485754/" TargetMode="External"/><Relationship Id="rId4" Type="http://schemas.openxmlformats.org/officeDocument/2006/relationships/hyperlink" Target="https://pubmed.ncbi.nlm.nih.gov/16363169/" TargetMode="External"/><Relationship Id="rId5" Type="http://schemas.openxmlformats.org/officeDocument/2006/relationships/hyperlink" Target="https://www.mosquitosquad.com/central-illinois/about-us/blog/2018/july/how-does-weather-affect-mosquito-activity-/#:~:text=Heat%20and%20humidity&amp;text=Temperature%20and%20mosquito%20activity%20goes,hard%20to%20function%20at%20al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dci.net/vector-borne-diseases/west-nile-virus-education-and-mosquito-management-to-protect-public-health/"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b4a787ec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b4a787ec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map beside shows the location of the traps and weather stations.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blue dots indicate the traps’ locations. The red marker is Weather Station One and the blue marker is Weather Station Two.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the weather data we used are from these two weather stations, we have grouped the traps based on the distance between the station and itself.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b4a787ec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b4a787ec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b4a787ec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b4a787ec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JOSEPH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b4a787ec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b4a787ec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JOSEPH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Next, we will look at the effect of the spray on the Wnv Mosquitoes.</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will be tallying the locations of the spray and locations of the mosquitoes presence at the next two slides.</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will be using the dates in year 2013.</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Spray: 07-17,07-25,08-08, 08-15,08-22,08-29,09-05</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Mosquitoes: 07-12, 07-19, 07-25, 08-01 , 08-08, 08-15, 08-22, 08-29, 09-06, 09-12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b4b3db3a9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b4b3db3a9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JOSEPH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spray dataset, we included a feature trap_sprayed to indicate if the trap was within the spray’s effective range, 30 days from the spray date.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b4a787ecb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b4a787ec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aba1cba9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aba1cba9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b4a787ec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b4a787ec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summarize, these are the weather features after feature engineering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b4a787ecb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b4a787ecb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 weather conditions which affect mosquitoes growth:</a:t>
            </a:r>
            <a:endParaRPr/>
          </a:p>
          <a:p>
            <a:pPr indent="-298450" lvl="0" marL="457200" rtl="0" algn="l">
              <a:spcBef>
                <a:spcPts val="0"/>
              </a:spcBef>
              <a:spcAft>
                <a:spcPts val="0"/>
              </a:spcAft>
              <a:buSzPts val="1100"/>
              <a:buChar char="-"/>
            </a:pPr>
            <a:r>
              <a:rPr lang="en"/>
              <a:t>Wind - Wind affect the flight of mosquitoes, preventing them to fly around easily</a:t>
            </a:r>
            <a:endParaRPr/>
          </a:p>
          <a:p>
            <a:pPr indent="-298450" lvl="0" marL="457200" rtl="0" algn="l">
              <a:spcBef>
                <a:spcPts val="0"/>
              </a:spcBef>
              <a:spcAft>
                <a:spcPts val="0"/>
              </a:spcAft>
              <a:buSzPts val="1100"/>
              <a:buChar char="-"/>
            </a:pPr>
            <a:r>
              <a:rPr lang="en"/>
              <a:t>Temperature - Mosquitoes are only able to grow at able 50 degrees Fahrenheit</a:t>
            </a:r>
            <a:endParaRPr/>
          </a:p>
          <a:p>
            <a:pPr indent="-298450" lvl="0" marL="457200" rtl="0" algn="l">
              <a:spcBef>
                <a:spcPts val="0"/>
              </a:spcBef>
              <a:spcAft>
                <a:spcPts val="0"/>
              </a:spcAft>
              <a:buSzPts val="1100"/>
              <a:buChar char="-"/>
            </a:pPr>
            <a:r>
              <a:rPr lang="en"/>
              <a:t>Precipitation</a:t>
            </a:r>
            <a:r>
              <a:rPr lang="en"/>
              <a:t> - High </a:t>
            </a:r>
            <a:r>
              <a:rPr lang="en"/>
              <a:t>precipitation</a:t>
            </a:r>
            <a:r>
              <a:rPr lang="en"/>
              <a:t> causing rain will create puddle of waters, which are breeding spots for mosquitoes. </a:t>
            </a:r>
            <a:br>
              <a:rPr lang="en"/>
            </a:br>
            <a:r>
              <a:rPr lang="en"/>
              <a:t>However, rain can affect mosquitoes flight, stopping them to flying around.</a:t>
            </a:r>
            <a:endParaRPr/>
          </a:p>
          <a:p>
            <a:pPr indent="-298450" lvl="0" marL="457200" rtl="0" algn="l">
              <a:spcBef>
                <a:spcPts val="0"/>
              </a:spcBef>
              <a:spcAft>
                <a:spcPts val="0"/>
              </a:spcAft>
              <a:buSzPts val="1100"/>
              <a:buChar char="-"/>
            </a:pPr>
            <a:r>
              <a:rPr lang="en"/>
              <a:t>Humidity - High humidity favors mosquito activity</a:t>
            </a:r>
            <a:endParaRPr/>
          </a:p>
          <a:p>
            <a:pPr indent="-298450" lvl="0" marL="457200" rtl="0" algn="l">
              <a:spcBef>
                <a:spcPts val="0"/>
              </a:spcBef>
              <a:spcAft>
                <a:spcPts val="0"/>
              </a:spcAft>
              <a:buSzPts val="1100"/>
              <a:buChar char="-"/>
            </a:pPr>
            <a:r>
              <a:rPr lang="en"/>
              <a:t>Sunlight - Mosquitoes will usually lay and breeds in the night as they are unable to thrive in the sun.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b4b3db3a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b4b3db3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we also scaled our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6fe0c27f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fe0c27f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b4b3db3a9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b4b3db3a9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b4b3db3a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b4b3db3a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4b3db3a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4b3db3a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b4b3db3a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b4b3db3a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b4b3db3a94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b4b3db3a94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b4b3db3a9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b4b3db3a9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20 Positive Coefficients &amp; Top 20 Negative Coefficients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b4b3db3a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b4b3db3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Helvetica Neue"/>
                <a:ea typeface="Helvetica Neue"/>
                <a:cs typeface="Helvetica Neue"/>
                <a:sym typeface="Helvetica Neue"/>
              </a:rPr>
              <a:t>Because the target variable is heavily imbalanced, we could not reliably judge a model's performance based on accuracy and decided to optimize the models on ROC-AUC instead. ROC is a probability curve and AUC represents degree of measure of separability. It is a good measurement of how much the models are capable of distinguishing between the classes 0 and 1. The higher the AUC, the better the model is at predicting the class correctly. Putting into context, the higher the AUC, the better the model is at distinguishing between mosquito traps with Wnv present and Wnv NOT present.</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None/>
            </a:pPr>
            <a:r>
              <a:rPr b="1" lang="en" sz="1050">
                <a:solidFill>
                  <a:schemeClr val="dk1"/>
                </a:solidFill>
                <a:highlight>
                  <a:srgbClr val="FFFFFF"/>
                </a:highlight>
                <a:latin typeface="Helvetica Neue"/>
                <a:ea typeface="Helvetica Neue"/>
                <a:cs typeface="Helvetica Neue"/>
                <a:sym typeface="Helvetica Neue"/>
              </a:rPr>
              <a:t>Highest Test AUC score. </a:t>
            </a:r>
            <a:r>
              <a:rPr lang="en" sz="1050">
                <a:solidFill>
                  <a:schemeClr val="dk1"/>
                </a:solidFill>
                <a:highlight>
                  <a:srgbClr val="FFFFFF"/>
                </a:highlight>
                <a:latin typeface="Helvetica Neue"/>
                <a:ea typeface="Helvetica Neue"/>
                <a:cs typeface="Helvetica Neue"/>
                <a:sym typeface="Helvetica Neue"/>
              </a:rPr>
              <a:t>It is very close to 1, indicating that it is a good model at predicting the classes correctly. </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None/>
            </a:pPr>
            <a:r>
              <a:rPr b="1" lang="en" sz="1050">
                <a:solidFill>
                  <a:schemeClr val="dk1"/>
                </a:solidFill>
                <a:highlight>
                  <a:srgbClr val="FFFFFF"/>
                </a:highlight>
                <a:latin typeface="Helvetica Neue"/>
                <a:ea typeface="Helvetica Neue"/>
                <a:cs typeface="Helvetica Neue"/>
                <a:sym typeface="Helvetica Neue"/>
              </a:rPr>
              <a:t>Highest </a:t>
            </a:r>
            <a:r>
              <a:rPr b="1" lang="en" sz="1050" u="sng">
                <a:solidFill>
                  <a:srgbClr val="296EAA"/>
                </a:solidFill>
                <a:highlight>
                  <a:srgbClr val="FFFFFF"/>
                </a:highlight>
                <a:latin typeface="Helvetica Neue"/>
                <a:ea typeface="Helvetica Neue"/>
                <a:cs typeface="Helvetica Neue"/>
                <a:sym typeface="Helvetica Neue"/>
                <a:hlinkClick r:id="rId2">
                  <a:extLst>
                    <a:ext uri="{A12FA001-AC4F-418D-AE19-62706E023703}">
                      <ahyp:hlinkClr val="tx"/>
                    </a:ext>
                  </a:extLst>
                </a:hlinkClick>
              </a:rPr>
              <a:t>recall</a:t>
            </a:r>
            <a:r>
              <a:rPr b="1" lang="en" sz="1050">
                <a:solidFill>
                  <a:schemeClr val="dk1"/>
                </a:solidFill>
                <a:highlight>
                  <a:srgbClr val="FFFFFF"/>
                </a:highlight>
                <a:latin typeface="Helvetica Neue"/>
                <a:ea typeface="Helvetica Neue"/>
                <a:cs typeface="Helvetica Neue"/>
                <a:sym typeface="Helvetica Neue"/>
              </a:rPr>
              <a:t> score</a:t>
            </a:r>
            <a:r>
              <a:rPr lang="en" sz="1050">
                <a:solidFill>
                  <a:schemeClr val="dk1"/>
                </a:solidFill>
                <a:highlight>
                  <a:srgbClr val="FFFFFF"/>
                </a:highlight>
                <a:latin typeface="Helvetica Neue"/>
                <a:ea typeface="Helvetica Neue"/>
                <a:cs typeface="Helvetica Neue"/>
                <a:sym typeface="Helvetica Neue"/>
              </a:rPr>
              <a:t>, which represents the fraction of retrieved relevant instances among all relevant instances. In other words, it measures the proportion of positives that are correctly identified (i.e. the proportion of data entries predicted at Wnv present and are truly Wnv present). </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None/>
            </a:pPr>
            <a:r>
              <a:rPr b="1" lang="en" sz="1050">
                <a:solidFill>
                  <a:schemeClr val="dk1"/>
                </a:solidFill>
                <a:highlight>
                  <a:srgbClr val="FFFFFF"/>
                </a:highlight>
                <a:latin typeface="Helvetica Neue"/>
                <a:ea typeface="Helvetica Neue"/>
                <a:cs typeface="Helvetica Neue"/>
                <a:sym typeface="Helvetica Neue"/>
              </a:rPr>
              <a:t>Lowest number of False Negatives</a:t>
            </a:r>
            <a:r>
              <a:rPr lang="en" sz="1050">
                <a:solidFill>
                  <a:schemeClr val="dk1"/>
                </a:solidFill>
                <a:highlight>
                  <a:srgbClr val="FFFFFF"/>
                </a:highlight>
                <a:latin typeface="Helvetica Neue"/>
                <a:ea typeface="Helvetica Neue"/>
                <a:cs typeface="Helvetica Neue"/>
                <a:sym typeface="Helvetica Neue"/>
              </a:rPr>
              <a:t> (i.e. predicting that Wnv is not present when it is actually present), which is the most important due to some reason. In our opinion, it is unethical to tell the public that a certain location do not have presence of Wnv when there is actually Wnv present. As such, having a very small number of False Negatives is very important. </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Helvetica Neue"/>
                <a:ea typeface="Helvetica Neue"/>
                <a:cs typeface="Helvetica Neue"/>
                <a:sym typeface="Helvetica Neue"/>
              </a:rPr>
              <a:t>Although there is a </a:t>
            </a:r>
            <a:r>
              <a:rPr b="1" lang="en" sz="1050">
                <a:solidFill>
                  <a:schemeClr val="dk1"/>
                </a:solidFill>
                <a:highlight>
                  <a:srgbClr val="FFFFFF"/>
                </a:highlight>
                <a:latin typeface="Helvetica Neue"/>
                <a:ea typeface="Helvetica Neue"/>
                <a:cs typeface="Helvetica Neue"/>
                <a:sym typeface="Helvetica Neue"/>
              </a:rPr>
              <a:t>difference between the train and test scores </a:t>
            </a:r>
            <a:r>
              <a:rPr lang="en" sz="1050">
                <a:solidFill>
                  <a:schemeClr val="dk1"/>
                </a:solidFill>
                <a:highlight>
                  <a:srgbClr val="FFFFFF"/>
                </a:highlight>
                <a:latin typeface="Helvetica Neue"/>
                <a:ea typeface="Helvetica Neue"/>
                <a:cs typeface="Helvetica Neue"/>
                <a:sym typeface="Helvetica Neue"/>
              </a:rPr>
              <a:t>which suggests overfitting, it is still acceptable by our means, also taking into account that this is common for AdaBoost model.</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Helvetica Neue"/>
                <a:ea typeface="Helvetica Neue"/>
                <a:cs typeface="Helvetica Neue"/>
                <a:sym typeface="Helvetica Neue"/>
              </a:rPr>
              <a:t>Therefore, we will select </a:t>
            </a:r>
            <a:r>
              <a:rPr b="1" lang="en" sz="1050">
                <a:solidFill>
                  <a:schemeClr val="dk1"/>
                </a:solidFill>
                <a:highlight>
                  <a:srgbClr val="FFFFFF"/>
                </a:highlight>
                <a:latin typeface="Helvetica Neue"/>
                <a:ea typeface="Helvetica Neue"/>
                <a:cs typeface="Helvetica Neue"/>
                <a:sym typeface="Helvetica Neue"/>
              </a:rPr>
              <a:t>AdaBoost</a:t>
            </a:r>
            <a:r>
              <a:rPr lang="en" sz="1050">
                <a:solidFill>
                  <a:schemeClr val="dk1"/>
                </a:solidFill>
                <a:highlight>
                  <a:srgbClr val="FFFFFF"/>
                </a:highlight>
                <a:latin typeface="Helvetica Neue"/>
                <a:ea typeface="Helvetica Neue"/>
                <a:cs typeface="Helvetica Neue"/>
                <a:sym typeface="Helvetica Neue"/>
              </a:rPr>
              <a:t> as the production model for predict the presence of the West Nile Virus.</a:t>
            </a:r>
            <a:endParaRPr sz="105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b4b3db3a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b4b3db3a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27000" rtl="0" algn="l">
              <a:lnSpc>
                <a:spcPct val="115000"/>
              </a:lnSpc>
              <a:spcBef>
                <a:spcPts val="0"/>
              </a:spcBef>
              <a:spcAft>
                <a:spcPts val="0"/>
              </a:spcAft>
              <a:buNone/>
            </a:pPr>
            <a:r>
              <a:rPr lang="en"/>
              <a:t>For exploration, we also developed a neural network with 4 hidden layers.</a:t>
            </a:r>
            <a:endParaRPr/>
          </a:p>
          <a:p>
            <a:pPr indent="0" lvl="0" marL="101600" marR="127000" rtl="0" algn="l">
              <a:lnSpc>
                <a:spcPct val="115000"/>
              </a:lnSpc>
              <a:spcBef>
                <a:spcPts val="0"/>
              </a:spcBef>
              <a:spcAft>
                <a:spcPts val="0"/>
              </a:spcAft>
              <a:buNone/>
            </a:pPr>
            <a:r>
              <a:t/>
            </a:r>
            <a:endParaRPr/>
          </a:p>
          <a:p>
            <a:pPr indent="0" lvl="0" marL="101600" marR="127000" rtl="0" algn="l">
              <a:lnSpc>
                <a:spcPct val="115000"/>
              </a:lnSpc>
              <a:spcBef>
                <a:spcPts val="0"/>
              </a:spcBef>
              <a:spcAft>
                <a:spcPts val="0"/>
              </a:spcAft>
              <a:buClr>
                <a:schemeClr val="dk1"/>
              </a:buClr>
              <a:buSzPts val="1100"/>
              <a:buFont typeface="Arial"/>
              <a:buNone/>
            </a:pPr>
            <a:r>
              <a:rPr lang="en"/>
              <a:t>After predicting the results using the neural network, we observed that the scoring metrics are actually not as high as our production model. This could be due to the small number of neural network layers and its low complexity. If given a much longer timeframe, it is definitely possible to build a neural network with a very high AUC score. However, in this project we will stick with our production model since it could be interpreted more easily as compared to a neural network.</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b4a787ec3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b4a787ec3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REBECCA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6fe0c27f6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6fe0c27f6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171616"/>
                </a:solidFill>
                <a:highlight>
                  <a:srgbClr val="FFFFFF"/>
                </a:highlight>
              </a:rPr>
              <a:t>we found that the species type, the duration of the Sun, temperature, wind, humidity are consistently strong predictors across the models. Based on </a:t>
            </a:r>
            <a:r>
              <a:rPr lang="en" sz="1150" u="sng">
                <a:solidFill>
                  <a:srgbClr val="1468BC"/>
                </a:solidFill>
                <a:highlight>
                  <a:srgbClr val="FFFFFF"/>
                </a:highlight>
                <a:hlinkClick r:id="rId2">
                  <a:extLst>
                    <a:ext uri="{A12FA001-AC4F-418D-AE19-62706E023703}">
                      <ahyp:hlinkClr val="tx"/>
                    </a:ext>
                  </a:extLst>
                </a:hlinkClick>
              </a:rPr>
              <a:t>research</a:t>
            </a:r>
            <a:r>
              <a:rPr lang="en" sz="1150">
                <a:solidFill>
                  <a:srgbClr val="171616"/>
                </a:solidFill>
                <a:highlight>
                  <a:srgbClr val="FFFFFF"/>
                </a:highlight>
              </a:rPr>
              <a:t>, mosquitoes are active between dusk and dawn, when the air is calm. This is synonymous with the interpretations which we did on the various models, where the presence of Wnv is more prevalent when the sun has set. Another important factor to the presence of Wnv is the mosquito species, where we observed that culex pipiens and culex restuans mosquitoes are strong vectors of spreading the Wnv. Other studies further substantiated these observations, affirming that these mosquito species are the main vectors for the Wnv and there is similar vector competence between the two [</a:t>
            </a:r>
            <a:r>
              <a:rPr lang="en" sz="1150" u="sng">
                <a:solidFill>
                  <a:srgbClr val="1468BC"/>
                </a:solidFill>
                <a:highlight>
                  <a:srgbClr val="FFFFFF"/>
                </a:highlight>
                <a:hlinkClick r:id="rId3">
                  <a:extLst>
                    <a:ext uri="{A12FA001-AC4F-418D-AE19-62706E023703}">
                      <ahyp:hlinkClr val="tx"/>
                    </a:ext>
                  </a:extLst>
                </a:hlinkClick>
              </a:rPr>
              <a:t>source 1</a:t>
            </a:r>
            <a:r>
              <a:rPr lang="en" sz="1150">
                <a:solidFill>
                  <a:srgbClr val="171616"/>
                </a:solidFill>
                <a:highlight>
                  <a:srgbClr val="FFFFFF"/>
                </a:highlight>
              </a:rPr>
              <a:t>][</a:t>
            </a:r>
            <a:r>
              <a:rPr lang="en" sz="1150" u="sng">
                <a:solidFill>
                  <a:srgbClr val="1468BC"/>
                </a:solidFill>
                <a:highlight>
                  <a:srgbClr val="FFFFFF"/>
                </a:highlight>
                <a:hlinkClick r:id="rId4">
                  <a:extLst>
                    <a:ext uri="{A12FA001-AC4F-418D-AE19-62706E023703}">
                      <ahyp:hlinkClr val="tx"/>
                    </a:ext>
                  </a:extLst>
                </a:hlinkClick>
              </a:rPr>
              <a:t>source 2</a:t>
            </a:r>
            <a:r>
              <a:rPr lang="en" sz="1150">
                <a:solidFill>
                  <a:srgbClr val="171616"/>
                </a:solidFill>
                <a:highlight>
                  <a:srgbClr val="FFFFFF"/>
                </a:highlight>
              </a:rPr>
              <a:t>]. In addition, </a:t>
            </a:r>
            <a:r>
              <a:rPr lang="en" sz="1150" u="sng">
                <a:solidFill>
                  <a:srgbClr val="1468BC"/>
                </a:solidFill>
                <a:highlight>
                  <a:srgbClr val="FFFFFF"/>
                </a:highlight>
                <a:hlinkClick r:id="rId5">
                  <a:extLst>
                    <a:ext uri="{A12FA001-AC4F-418D-AE19-62706E023703}">
                      <ahyp:hlinkClr val="tx"/>
                    </a:ext>
                  </a:extLst>
                </a:hlinkClick>
              </a:rPr>
              <a:t>research</a:t>
            </a:r>
            <a:r>
              <a:rPr lang="en" sz="1150">
                <a:solidFill>
                  <a:srgbClr val="171616"/>
                </a:solidFill>
                <a:highlight>
                  <a:srgbClr val="FFFFFF"/>
                </a:highlight>
              </a:rPr>
              <a:t> showed that mosquitoes flourish in moist, relatively warm environments and a less windy environment enables mosquitoes to navigate easily to feed on humans.</a:t>
            </a:r>
            <a:endParaRPr sz="1400">
              <a:solidFill>
                <a:schemeClr val="dk1"/>
              </a:solidFill>
              <a:latin typeface="Hind"/>
              <a:ea typeface="Hind"/>
              <a:cs typeface="Hind"/>
              <a:sym typeface="Hind"/>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Everyone has a part to play! Residents are encouraged to take the following measures for prevention against mosquitoes:</a:t>
            </a:r>
            <a:endParaRPr/>
          </a:p>
          <a:p>
            <a:pPr indent="-298450" lvl="0" marL="457200" rtl="0" algn="l">
              <a:spcBef>
                <a:spcPts val="1600"/>
              </a:spcBef>
              <a:spcAft>
                <a:spcPts val="0"/>
              </a:spcAft>
              <a:buClr>
                <a:srgbClr val="000000"/>
              </a:buClr>
              <a:buSzPts val="1100"/>
              <a:buFont typeface="Arial"/>
              <a:buAutoNum type="arabicParenR"/>
            </a:pPr>
            <a:r>
              <a:rPr lang="en"/>
              <a:t>Use insect repellent that contains DEET, Picaridin, IR3535 or Oil of Lemon Eucalyptus    </a:t>
            </a:r>
            <a:endParaRPr/>
          </a:p>
          <a:p>
            <a:pPr indent="-298450" lvl="0" marL="457200" rtl="0" algn="l">
              <a:spcBef>
                <a:spcPts val="0"/>
              </a:spcBef>
              <a:spcAft>
                <a:spcPts val="0"/>
              </a:spcAft>
              <a:buClr>
                <a:srgbClr val="000000"/>
              </a:buClr>
              <a:buSzPts val="1100"/>
              <a:buFont typeface="Arial"/>
              <a:buAutoNum type="arabicParenR"/>
            </a:pPr>
            <a:r>
              <a:rPr lang="en"/>
              <a:t>Eliminate stagnant water.</a:t>
            </a:r>
            <a:endParaRPr/>
          </a:p>
          <a:p>
            <a:pPr indent="-298450" lvl="0" marL="457200" rtl="0" algn="l">
              <a:spcBef>
                <a:spcPts val="0"/>
              </a:spcBef>
              <a:spcAft>
                <a:spcPts val="0"/>
              </a:spcAft>
              <a:buClr>
                <a:srgbClr val="000000"/>
              </a:buClr>
              <a:buSzPts val="1100"/>
              <a:buFont typeface="Arial"/>
              <a:buAutoNum type="arabicParenR"/>
            </a:pPr>
            <a:r>
              <a:rPr lang="en"/>
              <a:t>Keep grass and weeds short to remove hiding places for adult mosquitoes</a:t>
            </a:r>
            <a:endParaRPr/>
          </a:p>
          <a:p>
            <a:pPr indent="-298450" lvl="0" marL="457200" rtl="0" algn="l">
              <a:spcBef>
                <a:spcPts val="0"/>
              </a:spcBef>
              <a:spcAft>
                <a:spcPts val="0"/>
              </a:spcAft>
              <a:buClr>
                <a:srgbClr val="000000"/>
              </a:buClr>
              <a:buSzPts val="1100"/>
              <a:buFont typeface="Arial"/>
              <a:buAutoNum type="arabicParenR"/>
            </a:pPr>
            <a:r>
              <a:rPr lang="en"/>
              <a:t>Wear loose-fitting, light colored clothing, long pants, long-sleeved shirts, socks and shoes between dusk and dawn</a:t>
            </a:r>
            <a:endParaRPr/>
          </a:p>
          <a:p>
            <a:pPr indent="-298450" lvl="0" marL="457200" rtl="0" algn="l">
              <a:spcBef>
                <a:spcPts val="0"/>
              </a:spcBef>
              <a:spcAft>
                <a:spcPts val="0"/>
              </a:spcAft>
              <a:buClr>
                <a:srgbClr val="000000"/>
              </a:buClr>
              <a:buSzPts val="1100"/>
              <a:buFont typeface="Arial"/>
              <a:buAutoNum type="arabicParenR"/>
            </a:pPr>
            <a:r>
              <a:rPr lang="en"/>
              <a:t>Ensure all screens,windows and doors are tight fitting with no holes</a:t>
            </a:r>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6fe0c27f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fe0c27f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6fe0c27f63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6fe0c27f63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171616"/>
                </a:solidFill>
                <a:highlight>
                  <a:srgbClr val="FFFFFF"/>
                </a:highlight>
              </a:rPr>
              <a:t>Human demographics</a:t>
            </a:r>
            <a:r>
              <a:rPr lang="en">
                <a:solidFill>
                  <a:srgbClr val="171616"/>
                </a:solidFill>
                <a:highlight>
                  <a:srgbClr val="FFFFFF"/>
                </a:highlight>
              </a:rPr>
              <a:t>: </a:t>
            </a:r>
            <a:r>
              <a:rPr lang="en">
                <a:solidFill>
                  <a:srgbClr val="171616"/>
                </a:solidFill>
                <a:highlight>
                  <a:srgbClr val="FFFFFF"/>
                </a:highlight>
              </a:rPr>
              <a:t>It could be easily hypothesized that higher human population and density would increase the probability of a Wnv case. </a:t>
            </a:r>
            <a:endParaRPr>
              <a:solidFill>
                <a:srgbClr val="171616"/>
              </a:solidFill>
              <a:highlight>
                <a:srgbClr val="FFFFFF"/>
              </a:highlight>
            </a:endParaRPr>
          </a:p>
          <a:p>
            <a:pPr indent="0" lvl="0" marL="0" rtl="0" algn="l">
              <a:lnSpc>
                <a:spcPct val="100000"/>
              </a:lnSpc>
              <a:spcBef>
                <a:spcPts val="1100"/>
              </a:spcBef>
              <a:spcAft>
                <a:spcPts val="0"/>
              </a:spcAft>
              <a:buClr>
                <a:schemeClr val="dk1"/>
              </a:buClr>
              <a:buSzPts val="1100"/>
              <a:buFont typeface="Arial"/>
              <a:buNone/>
            </a:pPr>
            <a:r>
              <a:rPr b="1" lang="en">
                <a:solidFill>
                  <a:srgbClr val="171616"/>
                </a:solidFill>
                <a:highlight>
                  <a:srgbClr val="FFFFFF"/>
                </a:highlight>
              </a:rPr>
              <a:t>Geographic Information</a:t>
            </a:r>
            <a:r>
              <a:rPr lang="en">
                <a:solidFill>
                  <a:srgbClr val="171616"/>
                </a:solidFill>
                <a:highlight>
                  <a:srgbClr val="FFFFFF"/>
                </a:highlight>
              </a:rPr>
              <a:t>: More geographic information could also be useful in studying the presence of Wnv. Since Wnv is spread through moquitoes, we could expect that proportion of open water sources, percentage of grass land, forests, and urban landscape are all factors of the livelihood of these mosquitoes.</a:t>
            </a:r>
            <a:endParaRPr>
              <a:solidFill>
                <a:srgbClr val="171616"/>
              </a:solidFill>
              <a:highlight>
                <a:srgbClr val="FFFFFF"/>
              </a:highlight>
            </a:endParaRPr>
          </a:p>
          <a:p>
            <a:pPr indent="0" lvl="0" marL="0" rtl="0" algn="l">
              <a:lnSpc>
                <a:spcPct val="100000"/>
              </a:lnSpc>
              <a:spcBef>
                <a:spcPts val="1100"/>
              </a:spcBef>
              <a:spcAft>
                <a:spcPts val="0"/>
              </a:spcAft>
              <a:buClr>
                <a:schemeClr val="dk1"/>
              </a:buClr>
              <a:buSzPts val="1100"/>
              <a:buFont typeface="Arial"/>
              <a:buNone/>
            </a:pPr>
            <a:r>
              <a:rPr b="1" lang="en">
                <a:solidFill>
                  <a:srgbClr val="171616"/>
                </a:solidFill>
                <a:highlight>
                  <a:srgbClr val="FFFFFF"/>
                </a:highlight>
              </a:rPr>
              <a:t>Mosquito Species: </a:t>
            </a:r>
            <a:r>
              <a:rPr lang="en">
                <a:solidFill>
                  <a:srgbClr val="171616"/>
                </a:solidFill>
                <a:highlight>
                  <a:srgbClr val="FFFFFF"/>
                </a:highlight>
              </a:rPr>
              <a:t>The data which we studied only included the culex moquito species, because it is more prominent in the city of Chicago. If we were to expand our studies to the rest of the United States, data on more mosquito species could be useful, such as the Culex Tarsalis and Culex Quinquefasciatus. These species are found to be the </a:t>
            </a:r>
            <a:r>
              <a:rPr lang="en" u="sng">
                <a:solidFill>
                  <a:srgbClr val="1468BC"/>
                </a:solidFill>
                <a:highlight>
                  <a:srgbClr val="FFFFFF"/>
                </a:highlight>
                <a:hlinkClick r:id="rId2">
                  <a:extLst>
                    <a:ext uri="{A12FA001-AC4F-418D-AE19-62706E023703}">
                      <ahyp:hlinkClr val="tx"/>
                    </a:ext>
                  </a:extLst>
                </a:hlinkClick>
              </a:rPr>
              <a:t>main vector species</a:t>
            </a:r>
            <a:r>
              <a:rPr lang="en">
                <a:solidFill>
                  <a:srgbClr val="171616"/>
                </a:solidFill>
                <a:highlight>
                  <a:srgbClr val="FFFFFF"/>
                </a:highlight>
              </a:rPr>
              <a:t> in the United States. Although Culex mosquitoes are accepted as the primary global transmission vector, it is possible for other mosquito species to acquire and transmit Wnv. There are reports of Wnv in Aedes mosquitoes as well and data on more mosquitoes species could paint us a more complete picture.</a:t>
            </a:r>
            <a:endParaRPr>
              <a:solidFill>
                <a:srgbClr val="171616"/>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Hind"/>
              <a:ea typeface="Hind"/>
              <a:cs typeface="Hind"/>
              <a:sym typeface="Hind"/>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6ffd58534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6ffd58534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b4a787ecb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b4a787ecb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49f10c2e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49f10c2e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fe0c27f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fe0c27f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6fe0c27f6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fe0c27f6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https://www.cdc.gov/westnile/resources/pdfs/data/WNV-Disease-Cases-PVDs-by-State-2019-P.pdf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700345baf0_2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700345baf0_2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4a787ecb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4a787ecb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Hind"/>
                <a:ea typeface="Hind"/>
                <a:cs typeface="Hind"/>
                <a:sym typeface="Hind"/>
              </a:rPr>
              <a:t>In this project, we will look into three different datasets; Train, Weather and Spray.</a:t>
            </a:r>
            <a:endParaRPr sz="1200">
              <a:latin typeface="Hind"/>
              <a:ea typeface="Hind"/>
              <a:cs typeface="Hind"/>
              <a:sym typeface="Hind"/>
            </a:endParaRPr>
          </a:p>
          <a:p>
            <a:pPr indent="0" lvl="0" marL="0" rtl="0" algn="l">
              <a:spcBef>
                <a:spcPts val="1600"/>
              </a:spcBef>
              <a:spcAft>
                <a:spcPts val="0"/>
              </a:spcAft>
              <a:buClr>
                <a:schemeClr val="dk1"/>
              </a:buClr>
              <a:buSzPts val="1100"/>
              <a:buFont typeface="Arial"/>
              <a:buNone/>
            </a:pPr>
            <a:r>
              <a:rPr lang="en" sz="1200">
                <a:latin typeface="Hind"/>
                <a:ea typeface="Hind"/>
                <a:cs typeface="Hind"/>
                <a:sym typeface="Hind"/>
              </a:rPr>
              <a:t>The Train dataset contains the data for the number of mosquitoes caught at specific traps. It contains the date, species of the mosquitoes, the trap address and if WNV was found in the mosquitos.</a:t>
            </a:r>
            <a:endParaRPr sz="1200">
              <a:latin typeface="Hind"/>
              <a:ea typeface="Hind"/>
              <a:cs typeface="Hind"/>
              <a:sym typeface="Hind"/>
            </a:endParaRPr>
          </a:p>
          <a:p>
            <a:pPr indent="0" lvl="0" marL="0" rtl="0" algn="l">
              <a:spcBef>
                <a:spcPts val="1600"/>
              </a:spcBef>
              <a:spcAft>
                <a:spcPts val="0"/>
              </a:spcAft>
              <a:buClr>
                <a:schemeClr val="dk1"/>
              </a:buClr>
              <a:buSzPts val="1100"/>
              <a:buFont typeface="Arial"/>
              <a:buNone/>
            </a:pPr>
            <a:r>
              <a:rPr lang="en" sz="1200">
                <a:latin typeface="Hind"/>
                <a:ea typeface="Hind"/>
                <a:cs typeface="Hind"/>
                <a:sym typeface="Hind"/>
              </a:rPr>
              <a:t>The Spray dataset contains the data for spray dates and location of the sprays</a:t>
            </a:r>
            <a:endParaRPr sz="1200">
              <a:latin typeface="Hind"/>
              <a:ea typeface="Hind"/>
              <a:cs typeface="Hind"/>
              <a:sym typeface="Hind"/>
            </a:endParaRPr>
          </a:p>
          <a:p>
            <a:pPr indent="0" lvl="0" marL="0" rtl="0" algn="l">
              <a:spcBef>
                <a:spcPts val="1600"/>
              </a:spcBef>
              <a:spcAft>
                <a:spcPts val="1600"/>
              </a:spcAft>
              <a:buClr>
                <a:schemeClr val="dk1"/>
              </a:buClr>
              <a:buSzPts val="1100"/>
              <a:buFont typeface="Arial"/>
              <a:buNone/>
            </a:pPr>
            <a:r>
              <a:rPr lang="en" sz="1200">
                <a:latin typeface="Hind"/>
                <a:ea typeface="Hind"/>
                <a:cs typeface="Hind"/>
                <a:sym typeface="Hind"/>
              </a:rPr>
              <a:t>The weather dataset contains the weather condition for each day at the two weather stations</a:t>
            </a:r>
            <a:endParaRPr sz="1200">
              <a:latin typeface="Hind"/>
              <a:ea typeface="Hind"/>
              <a:cs typeface="Hind"/>
              <a:sym typeface="Hin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b4a787ec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b4a787ec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are only two types of species which carry the virus.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chart above shows the number of mosquitoes classified based on the type of species.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000950" y="-247650"/>
            <a:ext cx="2849429" cy="277368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17975" y="3172675"/>
            <a:ext cx="4528136" cy="2346245"/>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txBox="1"/>
          <p:nvPr>
            <p:ph type="ctrTitle"/>
          </p:nvPr>
        </p:nvSpPr>
        <p:spPr>
          <a:xfrm>
            <a:off x="2307950" y="643525"/>
            <a:ext cx="4528200" cy="24921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7" name="Google Shape;27;p2"/>
          <p:cNvSpPr txBox="1"/>
          <p:nvPr>
            <p:ph idx="1" type="subTitle"/>
          </p:nvPr>
        </p:nvSpPr>
        <p:spPr>
          <a:xfrm>
            <a:off x="3171600" y="2834125"/>
            <a:ext cx="28008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p:txBody>
      </p:sp>
      <p:sp>
        <p:nvSpPr>
          <p:cNvPr id="28" name="Google Shape;28;p2"/>
          <p:cNvSpPr/>
          <p:nvPr/>
        </p:nvSpPr>
        <p:spPr>
          <a:xfrm>
            <a:off x="1676503" y="1276348"/>
            <a:ext cx="466639" cy="475690"/>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74403" y="-2"/>
            <a:ext cx="466639" cy="475690"/>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206129" y="2908331"/>
            <a:ext cx="339188" cy="34578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11"/>
          <p:cNvSpPr txBox="1"/>
          <p:nvPr>
            <p:ph hasCustomPrompt="1" type="title"/>
          </p:nvPr>
        </p:nvSpPr>
        <p:spPr>
          <a:xfrm>
            <a:off x="1959900" y="664650"/>
            <a:ext cx="5324100" cy="141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3" name="Google Shape;103;p11"/>
          <p:cNvSpPr txBox="1"/>
          <p:nvPr>
            <p:ph idx="1" type="subTitle"/>
          </p:nvPr>
        </p:nvSpPr>
        <p:spPr>
          <a:xfrm flipH="1">
            <a:off x="3578600" y="1995525"/>
            <a:ext cx="20868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1"/>
          <p:cNvSpPr txBox="1"/>
          <p:nvPr>
            <p:ph hasCustomPrompt="1" idx="2" type="title"/>
          </p:nvPr>
        </p:nvSpPr>
        <p:spPr>
          <a:xfrm>
            <a:off x="1959900" y="2278425"/>
            <a:ext cx="5324100" cy="141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1"/>
          <p:cNvSpPr txBox="1"/>
          <p:nvPr>
            <p:ph idx="3" type="subTitle"/>
          </p:nvPr>
        </p:nvSpPr>
        <p:spPr>
          <a:xfrm flipH="1">
            <a:off x="3578600" y="3609300"/>
            <a:ext cx="20868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1"/>
          <p:cNvSpPr/>
          <p:nvPr/>
        </p:nvSpPr>
        <p:spPr>
          <a:xfrm flipH="1" rot="5400000">
            <a:off x="5766962" y="-544422"/>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1"/>
          <p:cNvGrpSpPr/>
          <p:nvPr/>
        </p:nvGrpSpPr>
        <p:grpSpPr>
          <a:xfrm flipH="1" rot="6859571">
            <a:off x="201992" y="2098623"/>
            <a:ext cx="4042591" cy="6266501"/>
            <a:chOff x="-340050" y="-2"/>
            <a:chExt cx="2437096" cy="3777791"/>
          </a:xfrm>
        </p:grpSpPr>
        <p:sp>
          <p:nvSpPr>
            <p:cNvPr id="108" name="Google Shape;108;p11"/>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rot="-5082426">
            <a:off x="7188157" y="-2495591"/>
            <a:ext cx="3626205" cy="4508527"/>
            <a:chOff x="374425" y="237975"/>
            <a:chExt cx="4197075" cy="5218300"/>
          </a:xfrm>
        </p:grpSpPr>
        <p:sp>
          <p:nvSpPr>
            <p:cNvPr id="117" name="Google Shape;117;p11"/>
            <p:cNvSpPr/>
            <p:nvPr/>
          </p:nvSpPr>
          <p:spPr>
            <a:xfrm>
              <a:off x="374425" y="237975"/>
              <a:ext cx="4197075" cy="5218300"/>
            </a:xfrm>
            <a:custGeom>
              <a:rect b="b" l="l" r="r" t="t"/>
              <a:pathLst>
                <a:path extrusionOk="0" h="208732" w="167883">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562200" y="370825"/>
              <a:ext cx="3586425" cy="4947375"/>
            </a:xfrm>
            <a:custGeom>
              <a:rect b="b" l="l" r="r" t="t"/>
              <a:pathLst>
                <a:path extrusionOk="0" h="197895" w="143457">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1524050" y="838275"/>
              <a:ext cx="1187350" cy="527800"/>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3029275" y="1578900"/>
              <a:ext cx="971475" cy="730575"/>
            </a:xfrm>
            <a:custGeom>
              <a:rect b="b" l="l" r="r" t="t"/>
              <a:pathLst>
                <a:path extrusionOk="0" h="29223" w="38859">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375175" y="1847600"/>
              <a:ext cx="487950" cy="1146975"/>
            </a:xfrm>
            <a:custGeom>
              <a:rect b="b" l="l" r="r" t="t"/>
              <a:pathLst>
                <a:path extrusionOk="0" h="45879" w="19518">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1"/>
          <p:cNvSpPr/>
          <p:nvPr/>
        </p:nvSpPr>
        <p:spPr>
          <a:xfrm>
            <a:off x="7794735" y="2094848"/>
            <a:ext cx="629274" cy="644951"/>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657195" y="1545690"/>
            <a:ext cx="367483" cy="376620"/>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124"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a:off x="7974354" y="2157706"/>
            <a:ext cx="339188" cy="34578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
          <p:cNvSpPr/>
          <p:nvPr/>
        </p:nvSpPr>
        <p:spPr>
          <a:xfrm>
            <a:off x="8040018" y="3210327"/>
            <a:ext cx="953208" cy="971699"/>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p:nvPr/>
        </p:nvSpPr>
        <p:spPr>
          <a:xfrm>
            <a:off x="-419885" y="820373"/>
            <a:ext cx="916686" cy="93443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
          <p:cNvSpPr/>
          <p:nvPr/>
        </p:nvSpPr>
        <p:spPr>
          <a:xfrm>
            <a:off x="536849" y="346049"/>
            <a:ext cx="419412" cy="427572"/>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
          <p:cNvSpPr txBox="1"/>
          <p:nvPr>
            <p:ph idx="1" type="subTitle"/>
          </p:nvPr>
        </p:nvSpPr>
        <p:spPr>
          <a:xfrm flipH="1">
            <a:off x="1207125" y="1573636"/>
            <a:ext cx="24651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2"/>
          <p:cNvSpPr txBox="1"/>
          <p:nvPr>
            <p:ph hasCustomPrompt="1" type="title"/>
          </p:nvPr>
        </p:nvSpPr>
        <p:spPr>
          <a:xfrm>
            <a:off x="4221900" y="1382958"/>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p:nvPr>
            <p:ph idx="2" type="subTitle"/>
          </p:nvPr>
        </p:nvSpPr>
        <p:spPr>
          <a:xfrm flipH="1">
            <a:off x="965925" y="1186011"/>
            <a:ext cx="2706300" cy="568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33" name="Google Shape;133;p12"/>
          <p:cNvSpPr txBox="1"/>
          <p:nvPr>
            <p:ph idx="3"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12"/>
          <p:cNvSpPr txBox="1"/>
          <p:nvPr>
            <p:ph idx="4" type="subTitle"/>
          </p:nvPr>
        </p:nvSpPr>
        <p:spPr>
          <a:xfrm flipH="1">
            <a:off x="5471775" y="2759330"/>
            <a:ext cx="24651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2"/>
          <p:cNvSpPr txBox="1"/>
          <p:nvPr>
            <p:ph idx="5" type="subTitle"/>
          </p:nvPr>
        </p:nvSpPr>
        <p:spPr>
          <a:xfrm flipH="1">
            <a:off x="5471775" y="2371705"/>
            <a:ext cx="27063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36" name="Google Shape;136;p12"/>
          <p:cNvSpPr txBox="1"/>
          <p:nvPr>
            <p:ph idx="6" type="subTitle"/>
          </p:nvPr>
        </p:nvSpPr>
        <p:spPr>
          <a:xfrm flipH="1">
            <a:off x="1207125" y="3952110"/>
            <a:ext cx="24651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2"/>
          <p:cNvSpPr txBox="1"/>
          <p:nvPr>
            <p:ph idx="7" type="subTitle"/>
          </p:nvPr>
        </p:nvSpPr>
        <p:spPr>
          <a:xfrm flipH="1">
            <a:off x="965925" y="3564485"/>
            <a:ext cx="2706300" cy="568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38" name="Google Shape;138;p12"/>
          <p:cNvSpPr txBox="1"/>
          <p:nvPr>
            <p:ph hasCustomPrompt="1" idx="8" type="title"/>
          </p:nvPr>
        </p:nvSpPr>
        <p:spPr>
          <a:xfrm>
            <a:off x="3736125" y="2614383"/>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p:nvPr>
            <p:ph hasCustomPrompt="1" idx="9" type="title"/>
          </p:nvPr>
        </p:nvSpPr>
        <p:spPr>
          <a:xfrm>
            <a:off x="4221900" y="3836283"/>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40"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3"/>
          <p:cNvSpPr txBox="1"/>
          <p:nvPr>
            <p:ph type="ctrTitle"/>
          </p:nvPr>
        </p:nvSpPr>
        <p:spPr>
          <a:xfrm flipH="1">
            <a:off x="3799328" y="1760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43" name="Google Shape;143;p13"/>
          <p:cNvSpPr txBox="1"/>
          <p:nvPr>
            <p:ph idx="1" type="subTitle"/>
          </p:nvPr>
        </p:nvSpPr>
        <p:spPr>
          <a:xfrm flipH="1">
            <a:off x="3653978" y="2179118"/>
            <a:ext cx="1851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44" name="Google Shape;144;p13"/>
          <p:cNvSpPr txBox="1"/>
          <p:nvPr>
            <p:ph idx="2" type="ctrTitle"/>
          </p:nvPr>
        </p:nvSpPr>
        <p:spPr>
          <a:xfrm flipH="1">
            <a:off x="6040355" y="1760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45" name="Google Shape;145;p13"/>
          <p:cNvSpPr txBox="1"/>
          <p:nvPr>
            <p:ph idx="3" type="subTitle"/>
          </p:nvPr>
        </p:nvSpPr>
        <p:spPr>
          <a:xfrm flipH="1">
            <a:off x="5853605" y="2178198"/>
            <a:ext cx="19341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46" name="Google Shape;146;p13"/>
          <p:cNvSpPr txBox="1"/>
          <p:nvPr>
            <p:ph idx="4" type="ctrTitle"/>
          </p:nvPr>
        </p:nvSpPr>
        <p:spPr>
          <a:xfrm flipH="1">
            <a:off x="1535728" y="1760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47" name="Google Shape;147;p13"/>
          <p:cNvSpPr txBox="1"/>
          <p:nvPr>
            <p:ph idx="5" type="subTitle"/>
          </p:nvPr>
        </p:nvSpPr>
        <p:spPr>
          <a:xfrm flipH="1">
            <a:off x="1390378" y="2176068"/>
            <a:ext cx="1851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48" name="Google Shape;148;p13"/>
          <p:cNvSpPr txBox="1"/>
          <p:nvPr>
            <p:ph idx="6"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3"/>
          <p:cNvSpPr/>
          <p:nvPr/>
        </p:nvSpPr>
        <p:spPr>
          <a:xfrm flipH="1" rot="-5400000">
            <a:off x="-3020038"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150" name="Shape 150"/>
        <p:cNvGrpSpPr/>
        <p:nvPr/>
      </p:nvGrpSpPr>
      <p:grpSpPr>
        <a:xfrm>
          <a:off x="0" y="0"/>
          <a:ext cx="0" cy="0"/>
          <a:chOff x="0" y="0"/>
          <a:chExt cx="0" cy="0"/>
        </a:xfrm>
      </p:grpSpPr>
      <p:sp>
        <p:nvSpPr>
          <p:cNvPr id="151" name="Google Shape;151;p14"/>
          <p:cNvSpPr txBox="1"/>
          <p:nvPr>
            <p:ph type="ctrTitle"/>
          </p:nvPr>
        </p:nvSpPr>
        <p:spPr>
          <a:xfrm flipH="1">
            <a:off x="6992626" y="1101750"/>
            <a:ext cx="129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52" name="Google Shape;152;p14"/>
          <p:cNvSpPr txBox="1"/>
          <p:nvPr>
            <p:ph idx="1" type="subTitle"/>
          </p:nvPr>
        </p:nvSpPr>
        <p:spPr>
          <a:xfrm flipH="1">
            <a:off x="6358430" y="2097460"/>
            <a:ext cx="19341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53" name="Google Shape;153;p14"/>
          <p:cNvSpPr txBox="1"/>
          <p:nvPr>
            <p:ph idx="2" type="ctrTitle"/>
          </p:nvPr>
        </p:nvSpPr>
        <p:spPr>
          <a:xfrm flipH="1">
            <a:off x="866500" y="2166800"/>
            <a:ext cx="1560600" cy="81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54" name="Google Shape;154;p14"/>
          <p:cNvSpPr txBox="1"/>
          <p:nvPr>
            <p:ph idx="3" type="subTitle"/>
          </p:nvPr>
        </p:nvSpPr>
        <p:spPr>
          <a:xfrm flipH="1">
            <a:off x="866507" y="3414881"/>
            <a:ext cx="18513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55" name="Google Shape;155;p14"/>
          <p:cNvSpPr txBox="1"/>
          <p:nvPr>
            <p:ph idx="4"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
    <p:spTree>
      <p:nvGrpSpPr>
        <p:cNvPr id="156" name="Shape 156"/>
        <p:cNvGrpSpPr/>
        <p:nvPr/>
      </p:nvGrpSpPr>
      <p:grpSpPr>
        <a:xfrm>
          <a:off x="0" y="0"/>
          <a:ext cx="0" cy="0"/>
          <a:chOff x="0" y="0"/>
          <a:chExt cx="0" cy="0"/>
        </a:xfrm>
      </p:grpSpPr>
      <p:sp>
        <p:nvSpPr>
          <p:cNvPr id="157" name="Google Shape;157;p15"/>
          <p:cNvSpPr/>
          <p:nvPr/>
        </p:nvSpPr>
        <p:spPr>
          <a:xfrm flipH="1" rot="5400000">
            <a:off x="6518816" y="-160911"/>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rot="-5400000">
            <a:off x="-586834" y="2582289"/>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7096125" y="-140350"/>
            <a:ext cx="741220"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209550" y="3875400"/>
            <a:ext cx="638169" cy="650635"/>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609600" y="3013675"/>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8238275" y="1101762"/>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txBox="1"/>
          <p:nvPr>
            <p:ph type="ctrTitle"/>
          </p:nvPr>
        </p:nvSpPr>
        <p:spPr>
          <a:xfrm flipH="1">
            <a:off x="5195037" y="33923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64" name="Google Shape;164;p15"/>
          <p:cNvSpPr txBox="1"/>
          <p:nvPr>
            <p:ph idx="1" type="subTitle"/>
          </p:nvPr>
        </p:nvSpPr>
        <p:spPr>
          <a:xfrm flipH="1">
            <a:off x="4895586" y="381112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65" name="Google Shape;165;p15"/>
          <p:cNvSpPr txBox="1"/>
          <p:nvPr>
            <p:ph idx="2" type="ctrTitle"/>
          </p:nvPr>
        </p:nvSpPr>
        <p:spPr>
          <a:xfrm flipH="1">
            <a:off x="5195037" y="173434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66" name="Google Shape;166;p15"/>
          <p:cNvSpPr txBox="1"/>
          <p:nvPr>
            <p:ph idx="3" type="subTitle"/>
          </p:nvPr>
        </p:nvSpPr>
        <p:spPr>
          <a:xfrm flipH="1">
            <a:off x="4895586" y="215307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67" name="Google Shape;167;p15"/>
          <p:cNvSpPr txBox="1"/>
          <p:nvPr>
            <p:ph idx="4" type="ctrTitle"/>
          </p:nvPr>
        </p:nvSpPr>
        <p:spPr>
          <a:xfrm flipH="1">
            <a:off x="2395780" y="33923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68" name="Google Shape;168;p15"/>
          <p:cNvSpPr txBox="1"/>
          <p:nvPr>
            <p:ph idx="5" type="subTitle"/>
          </p:nvPr>
        </p:nvSpPr>
        <p:spPr>
          <a:xfrm flipH="1">
            <a:off x="2096388" y="381112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69" name="Google Shape;169;p15"/>
          <p:cNvSpPr txBox="1"/>
          <p:nvPr>
            <p:ph idx="6" type="ctrTitle"/>
          </p:nvPr>
        </p:nvSpPr>
        <p:spPr>
          <a:xfrm flipH="1">
            <a:off x="2268430" y="1734343"/>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70" name="Google Shape;170;p15"/>
          <p:cNvSpPr txBox="1"/>
          <p:nvPr>
            <p:ph idx="7" type="subTitle"/>
          </p:nvPr>
        </p:nvSpPr>
        <p:spPr>
          <a:xfrm flipH="1">
            <a:off x="2096388" y="215307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1" name="Google Shape;171;p15"/>
          <p:cNvSpPr txBox="1"/>
          <p:nvPr>
            <p:ph idx="8" type="title"/>
          </p:nvPr>
        </p:nvSpPr>
        <p:spPr>
          <a:xfrm>
            <a:off x="2886075" y="346050"/>
            <a:ext cx="33720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72" name="Shape 172"/>
        <p:cNvGrpSpPr/>
        <p:nvPr/>
      </p:nvGrpSpPr>
      <p:grpSpPr>
        <a:xfrm>
          <a:off x="0" y="0"/>
          <a:ext cx="0" cy="0"/>
          <a:chOff x="0" y="0"/>
          <a:chExt cx="0" cy="0"/>
        </a:xfrm>
      </p:grpSpPr>
      <p:sp>
        <p:nvSpPr>
          <p:cNvPr id="173" name="Google Shape;173;p16"/>
          <p:cNvSpPr/>
          <p:nvPr/>
        </p:nvSpPr>
        <p:spPr>
          <a:xfrm flipH="1" rot="-5400000">
            <a:off x="-211588" y="1271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txBox="1"/>
          <p:nvPr>
            <p:ph type="ctrTitle"/>
          </p:nvPr>
        </p:nvSpPr>
        <p:spPr>
          <a:xfrm flipH="1">
            <a:off x="1020837" y="1849951"/>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5" name="Google Shape;175;p16"/>
          <p:cNvSpPr txBox="1"/>
          <p:nvPr>
            <p:ph idx="1" type="subTitle"/>
          </p:nvPr>
        </p:nvSpPr>
        <p:spPr>
          <a:xfrm flipH="1">
            <a:off x="1056387" y="2282033"/>
            <a:ext cx="17529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6" name="Google Shape;176;p16"/>
          <p:cNvSpPr txBox="1"/>
          <p:nvPr>
            <p:ph idx="2" type="ctrTitle"/>
          </p:nvPr>
        </p:nvSpPr>
        <p:spPr>
          <a:xfrm flipH="1">
            <a:off x="6274369" y="1849951"/>
            <a:ext cx="1897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7" name="Google Shape;177;p16"/>
          <p:cNvSpPr txBox="1"/>
          <p:nvPr>
            <p:ph idx="3" type="subTitle"/>
          </p:nvPr>
        </p:nvSpPr>
        <p:spPr>
          <a:xfrm flipH="1">
            <a:off x="6346819" y="2282033"/>
            <a:ext cx="17529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8" name="Google Shape;178;p16"/>
          <p:cNvSpPr txBox="1"/>
          <p:nvPr>
            <p:ph idx="4" type="ctrTitle"/>
          </p:nvPr>
        </p:nvSpPr>
        <p:spPr>
          <a:xfrm flipH="1">
            <a:off x="3623100" y="1849951"/>
            <a:ext cx="1897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9" name="Google Shape;179;p16"/>
          <p:cNvSpPr txBox="1"/>
          <p:nvPr>
            <p:ph idx="5" type="subTitle"/>
          </p:nvPr>
        </p:nvSpPr>
        <p:spPr>
          <a:xfrm flipH="1">
            <a:off x="3623100" y="2282033"/>
            <a:ext cx="18978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80" name="Google Shape;180;p16"/>
          <p:cNvSpPr txBox="1"/>
          <p:nvPr>
            <p:ph idx="6" type="ctrTitle"/>
          </p:nvPr>
        </p:nvSpPr>
        <p:spPr>
          <a:xfrm flipH="1">
            <a:off x="1152537" y="35711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81" name="Google Shape;181;p16"/>
          <p:cNvSpPr txBox="1"/>
          <p:nvPr>
            <p:ph idx="7" type="subTitle"/>
          </p:nvPr>
        </p:nvSpPr>
        <p:spPr>
          <a:xfrm flipH="1">
            <a:off x="1056387" y="3997634"/>
            <a:ext cx="1752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82" name="Google Shape;182;p16"/>
          <p:cNvSpPr txBox="1"/>
          <p:nvPr>
            <p:ph idx="8" type="ctrTitle"/>
          </p:nvPr>
        </p:nvSpPr>
        <p:spPr>
          <a:xfrm flipH="1">
            <a:off x="6442969" y="35711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83" name="Google Shape;183;p16"/>
          <p:cNvSpPr txBox="1"/>
          <p:nvPr>
            <p:ph idx="9" type="subTitle"/>
          </p:nvPr>
        </p:nvSpPr>
        <p:spPr>
          <a:xfrm flipH="1">
            <a:off x="6274369" y="3997634"/>
            <a:ext cx="1897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84" name="Google Shape;184;p16"/>
          <p:cNvSpPr txBox="1"/>
          <p:nvPr>
            <p:ph idx="13" type="ctrTitle"/>
          </p:nvPr>
        </p:nvSpPr>
        <p:spPr>
          <a:xfrm flipH="1">
            <a:off x="3660000" y="3571175"/>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85" name="Google Shape;185;p16"/>
          <p:cNvSpPr txBox="1"/>
          <p:nvPr>
            <p:ph idx="14" type="subTitle"/>
          </p:nvPr>
        </p:nvSpPr>
        <p:spPr>
          <a:xfrm flipH="1">
            <a:off x="3623100" y="3997634"/>
            <a:ext cx="1897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86" name="Google Shape;186;p16"/>
          <p:cNvSpPr txBox="1"/>
          <p:nvPr>
            <p:ph idx="15"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5">
    <p:spTree>
      <p:nvGrpSpPr>
        <p:cNvPr id="187" name="Shape 187"/>
        <p:cNvGrpSpPr/>
        <p:nvPr/>
      </p:nvGrpSpPr>
      <p:grpSpPr>
        <a:xfrm>
          <a:off x="0" y="0"/>
          <a:ext cx="0" cy="0"/>
          <a:chOff x="0" y="0"/>
          <a:chExt cx="0" cy="0"/>
        </a:xfrm>
      </p:grpSpPr>
      <p:sp>
        <p:nvSpPr>
          <p:cNvPr id="188" name="Google Shape;188;p17"/>
          <p:cNvSpPr/>
          <p:nvPr/>
        </p:nvSpPr>
        <p:spPr>
          <a:xfrm flipH="1" rot="-1256097">
            <a:off x="246414" y="654727"/>
            <a:ext cx="3034839" cy="2199547"/>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5400000">
            <a:off x="5272412" y="1830000"/>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txBox="1"/>
          <p:nvPr>
            <p:ph idx="1" type="body"/>
          </p:nvPr>
        </p:nvSpPr>
        <p:spPr>
          <a:xfrm>
            <a:off x="1630925" y="1451375"/>
            <a:ext cx="5882100" cy="2483400"/>
          </a:xfrm>
          <a:prstGeom prst="rect">
            <a:avLst/>
          </a:prstGeom>
        </p:spPr>
        <p:txBody>
          <a:bodyPr anchorCtr="0" anchor="ctr" bIns="91425" lIns="91425" spcFirstLastPara="1" rIns="91425" wrap="square" tIns="91425">
            <a:noAutofit/>
          </a:bodyPr>
          <a:lstStyle>
            <a:lvl1pPr indent="-330200" lvl="0" marL="457200" rtl="0" algn="ctr">
              <a:spcBef>
                <a:spcPts val="0"/>
              </a:spcBef>
              <a:spcAft>
                <a:spcPts val="0"/>
              </a:spcAft>
              <a:buClr>
                <a:schemeClr val="accent2"/>
              </a:buClr>
              <a:buSzPts val="1600"/>
              <a:buFont typeface="Raleway Thin"/>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17500" lvl="4" marL="2286000" rtl="0">
              <a:spcBef>
                <a:spcPts val="1600"/>
              </a:spcBef>
              <a:spcAft>
                <a:spcPts val="0"/>
              </a:spcAft>
              <a:buSzPts val="1400"/>
              <a:buFont typeface="Nunito Light"/>
              <a:buChar char="○"/>
              <a:defRPr/>
            </a:lvl5pPr>
            <a:lvl6pPr indent="-317500" lvl="5" marL="2743200" rtl="0">
              <a:spcBef>
                <a:spcPts val="1600"/>
              </a:spcBef>
              <a:spcAft>
                <a:spcPts val="0"/>
              </a:spcAft>
              <a:buSzPts val="14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17500" lvl="8" marL="4114800" rtl="0">
              <a:spcBef>
                <a:spcPts val="1600"/>
              </a:spcBef>
              <a:spcAft>
                <a:spcPts val="1600"/>
              </a:spcAft>
              <a:buSzPts val="1400"/>
              <a:buFont typeface="Nunito Light"/>
              <a:buChar char="■"/>
              <a:defRPr/>
            </a:lvl9pPr>
          </a:lstStyle>
          <a:p/>
        </p:txBody>
      </p:sp>
      <p:sp>
        <p:nvSpPr>
          <p:cNvPr id="191" name="Google Shape;191;p17"/>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17"/>
          <p:cNvSpPr/>
          <p:nvPr/>
        </p:nvSpPr>
        <p:spPr>
          <a:xfrm>
            <a:off x="8068951" y="141522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8511773" y="2032679"/>
            <a:ext cx="960476" cy="98437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1357125" y="9294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95" name="Shape 195"/>
        <p:cNvGrpSpPr/>
        <p:nvPr/>
      </p:nvGrpSpPr>
      <p:grpSpPr>
        <a:xfrm>
          <a:off x="0" y="0"/>
          <a:ext cx="0" cy="0"/>
          <a:chOff x="0" y="0"/>
          <a:chExt cx="0" cy="0"/>
        </a:xfrm>
      </p:grpSpPr>
      <p:sp>
        <p:nvSpPr>
          <p:cNvPr id="196" name="Google Shape;196;p18"/>
          <p:cNvSpPr/>
          <p:nvPr/>
        </p:nvSpPr>
        <p:spPr>
          <a:xfrm rot="-5400000">
            <a:off x="-283022" y="-743135"/>
            <a:ext cx="6088519" cy="592667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18"/>
          <p:cNvGrpSpPr/>
          <p:nvPr/>
        </p:nvGrpSpPr>
        <p:grpSpPr>
          <a:xfrm rot="4477095">
            <a:off x="-651132" y="-3055029"/>
            <a:ext cx="4042701" cy="6266671"/>
            <a:chOff x="-340050" y="-2"/>
            <a:chExt cx="2437096" cy="3777791"/>
          </a:xfrm>
        </p:grpSpPr>
        <p:sp>
          <p:nvSpPr>
            <p:cNvPr id="198" name="Google Shape;198;p18"/>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rgbClr val="8F8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rgbClr val="8F8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8"/>
          <p:cNvSpPr txBox="1"/>
          <p:nvPr>
            <p:ph type="ctrTitle"/>
          </p:nvPr>
        </p:nvSpPr>
        <p:spPr>
          <a:xfrm flipH="1">
            <a:off x="3545176" y="3172154"/>
            <a:ext cx="4043100" cy="46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0"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207" name="Google Shape;207;p18"/>
          <p:cNvSpPr txBox="1"/>
          <p:nvPr>
            <p:ph idx="1" type="subTitle"/>
          </p:nvPr>
        </p:nvSpPr>
        <p:spPr>
          <a:xfrm flipH="1" rot="-194">
            <a:off x="2266875" y="1736675"/>
            <a:ext cx="5321400" cy="1331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2400">
                <a:solidFill>
                  <a:schemeClr val="l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8" name="Google Shape;208;p18"/>
          <p:cNvSpPr/>
          <p:nvPr/>
        </p:nvSpPr>
        <p:spPr>
          <a:xfrm flipH="1" rot="-1256095">
            <a:off x="3977005" y="-884325"/>
            <a:ext cx="1786840" cy="12950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ONLY_1_1_1">
    <p:spTree>
      <p:nvGrpSpPr>
        <p:cNvPr id="209" name="Shape 209"/>
        <p:cNvGrpSpPr/>
        <p:nvPr/>
      </p:nvGrpSpPr>
      <p:grpSpPr>
        <a:xfrm>
          <a:off x="0" y="0"/>
          <a:ext cx="0" cy="0"/>
          <a:chOff x="0" y="0"/>
          <a:chExt cx="0" cy="0"/>
        </a:xfrm>
      </p:grpSpPr>
      <p:sp>
        <p:nvSpPr>
          <p:cNvPr id="210" name="Google Shape;210;p19"/>
          <p:cNvSpPr/>
          <p:nvPr/>
        </p:nvSpPr>
        <p:spPr>
          <a:xfrm rot="954221">
            <a:off x="-1260687" y="2820017"/>
            <a:ext cx="5561610" cy="2771175"/>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txBox="1"/>
          <p:nvPr>
            <p:ph type="title"/>
          </p:nvPr>
        </p:nvSpPr>
        <p:spPr>
          <a:xfrm>
            <a:off x="3197100" y="880154"/>
            <a:ext cx="27498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2" name="Google Shape;212;p19"/>
          <p:cNvSpPr txBox="1"/>
          <p:nvPr>
            <p:ph idx="1" type="subTitle"/>
          </p:nvPr>
        </p:nvSpPr>
        <p:spPr>
          <a:xfrm>
            <a:off x="3091800" y="200155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3" name="Google Shape;213;p19"/>
          <p:cNvSpPr txBox="1"/>
          <p:nvPr/>
        </p:nvSpPr>
        <p:spPr>
          <a:xfrm>
            <a:off x="2876550" y="3571800"/>
            <a:ext cx="33909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2"/>
                </a:solidFill>
                <a:latin typeface="Hind"/>
                <a:ea typeface="Hind"/>
                <a:cs typeface="Hind"/>
                <a:sym typeface="Hind"/>
              </a:rPr>
              <a:t>CREDITS: This presentation template was created by </a:t>
            </a:r>
            <a:r>
              <a:rPr b="1" lang="en" sz="1000">
                <a:solidFill>
                  <a:schemeClr val="lt2"/>
                </a:solidFill>
                <a:uFill>
                  <a:noFill/>
                </a:uFill>
                <a:latin typeface="Hind"/>
                <a:ea typeface="Hind"/>
                <a:cs typeface="Hind"/>
                <a:sym typeface="Hind"/>
                <a:hlinkClick r:id="rId2">
                  <a:extLst>
                    <a:ext uri="{A12FA001-AC4F-418D-AE19-62706E023703}">
                      <ahyp:hlinkClr val="tx"/>
                    </a:ext>
                  </a:extLst>
                </a:hlinkClick>
              </a:rPr>
              <a:t>Slidesgo</a:t>
            </a:r>
            <a:r>
              <a:rPr lang="en" sz="1000">
                <a:solidFill>
                  <a:schemeClr val="lt2"/>
                </a:solidFill>
                <a:latin typeface="Hind"/>
                <a:ea typeface="Hind"/>
                <a:cs typeface="Hind"/>
                <a:sym typeface="Hind"/>
              </a:rPr>
              <a:t>, including icons by </a:t>
            </a:r>
            <a:r>
              <a:rPr b="1" lang="en" sz="1000">
                <a:solidFill>
                  <a:schemeClr val="lt2"/>
                </a:solidFill>
                <a:uFill>
                  <a:noFill/>
                </a:uFill>
                <a:latin typeface="Hind"/>
                <a:ea typeface="Hind"/>
                <a:cs typeface="Hind"/>
                <a:sym typeface="Hind"/>
                <a:hlinkClick r:id="rId3">
                  <a:extLst>
                    <a:ext uri="{A12FA001-AC4F-418D-AE19-62706E023703}">
                      <ahyp:hlinkClr val="tx"/>
                    </a:ext>
                  </a:extLst>
                </a:hlinkClick>
              </a:rPr>
              <a:t>Flaticon</a:t>
            </a:r>
            <a:r>
              <a:rPr lang="en" sz="1000">
                <a:solidFill>
                  <a:schemeClr val="lt2"/>
                </a:solidFill>
                <a:latin typeface="Hind"/>
                <a:ea typeface="Hind"/>
                <a:cs typeface="Hind"/>
                <a:sym typeface="Hind"/>
              </a:rPr>
              <a:t>, and infographics &amp; images by </a:t>
            </a:r>
            <a:r>
              <a:rPr b="1" lang="en" sz="1000">
                <a:solidFill>
                  <a:schemeClr val="lt2"/>
                </a:solidFill>
                <a:uFill>
                  <a:noFill/>
                </a:uFill>
                <a:latin typeface="Hind"/>
                <a:ea typeface="Hind"/>
                <a:cs typeface="Hind"/>
                <a:sym typeface="Hind"/>
                <a:hlinkClick r:id="rId4">
                  <a:extLst>
                    <a:ext uri="{A12FA001-AC4F-418D-AE19-62706E023703}">
                      <ahyp:hlinkClr val="tx"/>
                    </a:ext>
                  </a:extLst>
                </a:hlinkClick>
              </a:rPr>
              <a:t>Freepik</a:t>
            </a:r>
            <a:endParaRPr b="1" sz="1000">
              <a:solidFill>
                <a:schemeClr val="lt2"/>
              </a:solidFill>
              <a:latin typeface="Hind"/>
              <a:ea typeface="Hind"/>
              <a:cs typeface="Hind"/>
              <a:sym typeface="Hind"/>
            </a:endParaRPr>
          </a:p>
        </p:txBody>
      </p:sp>
      <p:grpSp>
        <p:nvGrpSpPr>
          <p:cNvPr id="214" name="Google Shape;214;p19"/>
          <p:cNvGrpSpPr/>
          <p:nvPr/>
        </p:nvGrpSpPr>
        <p:grpSpPr>
          <a:xfrm>
            <a:off x="7066629" y="1334095"/>
            <a:ext cx="3626273" cy="4508611"/>
            <a:chOff x="6721529" y="1466845"/>
            <a:chExt cx="3626273" cy="4508611"/>
          </a:xfrm>
        </p:grpSpPr>
        <p:grpSp>
          <p:nvGrpSpPr>
            <p:cNvPr id="215" name="Google Shape;215;p19"/>
            <p:cNvGrpSpPr/>
            <p:nvPr/>
          </p:nvGrpSpPr>
          <p:grpSpPr>
            <a:xfrm>
              <a:off x="6721529" y="1466845"/>
              <a:ext cx="3626273" cy="4508611"/>
              <a:chOff x="374425" y="237975"/>
              <a:chExt cx="4197075" cy="5218300"/>
            </a:xfrm>
          </p:grpSpPr>
          <p:sp>
            <p:nvSpPr>
              <p:cNvPr id="216" name="Google Shape;216;p19"/>
              <p:cNvSpPr/>
              <p:nvPr/>
            </p:nvSpPr>
            <p:spPr>
              <a:xfrm>
                <a:off x="374425" y="237975"/>
                <a:ext cx="4197075" cy="5218300"/>
              </a:xfrm>
              <a:custGeom>
                <a:rect b="b" l="l" r="r" t="t"/>
                <a:pathLst>
                  <a:path extrusionOk="0" h="208732" w="167883">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562200" y="370825"/>
                <a:ext cx="3586425" cy="4947375"/>
              </a:xfrm>
              <a:custGeom>
                <a:rect b="b" l="l" r="r" t="t"/>
                <a:pathLst>
                  <a:path extrusionOk="0" h="197895" w="143457">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1524050" y="838275"/>
                <a:ext cx="1187350" cy="527800"/>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3029275" y="1578900"/>
                <a:ext cx="971475" cy="730575"/>
              </a:xfrm>
              <a:custGeom>
                <a:rect b="b" l="l" r="r" t="t"/>
                <a:pathLst>
                  <a:path extrusionOk="0" h="29223" w="38859">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375175" y="1847600"/>
                <a:ext cx="487950" cy="1146975"/>
              </a:xfrm>
              <a:custGeom>
                <a:rect b="b" l="l" r="r" t="t"/>
                <a:pathLst>
                  <a:path extrusionOk="0" h="45879" w="19518">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9"/>
            <p:cNvSpPr/>
            <p:nvPr/>
          </p:nvSpPr>
          <p:spPr>
            <a:xfrm flipH="1" rot="7625530">
              <a:off x="6865436" y="3769068"/>
              <a:ext cx="1769117" cy="786365"/>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9"/>
          <p:cNvGrpSpPr/>
          <p:nvPr/>
        </p:nvGrpSpPr>
        <p:grpSpPr>
          <a:xfrm flipH="1" rot="2700000">
            <a:off x="-275050" y="-1561386"/>
            <a:ext cx="2726350" cy="4690004"/>
            <a:chOff x="7706147" y="1873398"/>
            <a:chExt cx="2107599" cy="3625597"/>
          </a:xfrm>
        </p:grpSpPr>
        <p:sp>
          <p:nvSpPr>
            <p:cNvPr id="223" name="Google Shape;223;p19"/>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9"/>
          <p:cNvSpPr/>
          <p:nvPr/>
        </p:nvSpPr>
        <p:spPr>
          <a:xfrm>
            <a:off x="1443525" y="2561550"/>
            <a:ext cx="384329" cy="393895"/>
          </a:xfrm>
          <a:custGeom>
            <a:rect b="b" l="l" r="r" t="t"/>
            <a:pathLst>
              <a:path extrusionOk="0" h="7685" w="7498">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
    <p:spTree>
      <p:nvGrpSpPr>
        <p:cNvPr id="229" name="Shape 229"/>
        <p:cNvGrpSpPr/>
        <p:nvPr/>
      </p:nvGrpSpPr>
      <p:grpSpPr>
        <a:xfrm>
          <a:off x="0" y="0"/>
          <a:ext cx="0" cy="0"/>
          <a:chOff x="0" y="0"/>
          <a:chExt cx="0" cy="0"/>
        </a:xfrm>
      </p:grpSpPr>
      <p:sp>
        <p:nvSpPr>
          <p:cNvPr id="230" name="Google Shape;230;p20"/>
          <p:cNvSpPr/>
          <p:nvPr/>
        </p:nvSpPr>
        <p:spPr>
          <a:xfrm rot="-5400000">
            <a:off x="-666288" y="-188447"/>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458179" y="346051"/>
            <a:ext cx="712907" cy="730677"/>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281046" y="1250700"/>
            <a:ext cx="353321" cy="362123"/>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p:nvPr/>
        </p:nvSpPr>
        <p:spPr>
          <a:xfrm flipH="1" rot="5400000">
            <a:off x="5473768" y="-470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6299885">
            <a:off x="-734243" y="-1909936"/>
            <a:ext cx="2563413" cy="4737495"/>
            <a:chOff x="-340050" y="-2"/>
            <a:chExt cx="2437096" cy="3777791"/>
          </a:xfrm>
        </p:grpSpPr>
        <p:sp>
          <p:nvSpPr>
            <p:cNvPr id="34" name="Google Shape;34;p3"/>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idx="1" type="subTitle"/>
          </p:nvPr>
        </p:nvSpPr>
        <p:spPr>
          <a:xfrm flipH="1">
            <a:off x="4168301" y="2468861"/>
            <a:ext cx="24651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3"/>
          <p:cNvSpPr txBox="1"/>
          <p:nvPr>
            <p:ph hasCustomPrompt="1" type="title"/>
          </p:nvPr>
        </p:nvSpPr>
        <p:spPr>
          <a:xfrm>
            <a:off x="847125" y="2201574"/>
            <a:ext cx="1915500" cy="68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b="1" sz="72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p:nvPr>
            <p:ph idx="2" type="subTitle"/>
          </p:nvPr>
        </p:nvSpPr>
        <p:spPr>
          <a:xfrm flipH="1">
            <a:off x="4168301" y="1852636"/>
            <a:ext cx="27063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34" name="Shape 234"/>
        <p:cNvGrpSpPr/>
        <p:nvPr/>
      </p:nvGrpSpPr>
      <p:grpSpPr>
        <a:xfrm>
          <a:off x="0" y="0"/>
          <a:ext cx="0" cy="0"/>
          <a:chOff x="0" y="0"/>
          <a:chExt cx="0" cy="0"/>
        </a:xfrm>
      </p:grpSpPr>
      <p:sp>
        <p:nvSpPr>
          <p:cNvPr id="235" name="Google Shape;235;p21"/>
          <p:cNvSpPr/>
          <p:nvPr/>
        </p:nvSpPr>
        <p:spPr>
          <a:xfrm rot="4185495">
            <a:off x="6761352" y="1351062"/>
            <a:ext cx="3966053" cy="3860629"/>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37" name="Shape 237"/>
        <p:cNvGrpSpPr/>
        <p:nvPr/>
      </p:nvGrpSpPr>
      <p:grpSpPr>
        <a:xfrm>
          <a:off x="0" y="0"/>
          <a:ext cx="0" cy="0"/>
          <a:chOff x="0" y="0"/>
          <a:chExt cx="0" cy="0"/>
        </a:xfrm>
      </p:grpSpPr>
      <p:sp>
        <p:nvSpPr>
          <p:cNvPr id="238" name="Google Shape;238;p22"/>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9" name="Google Shape;239;p22"/>
          <p:cNvSpPr/>
          <p:nvPr/>
        </p:nvSpPr>
        <p:spPr>
          <a:xfrm flipH="1" rot="-5400000">
            <a:off x="-2548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8168279" y="292503"/>
            <a:ext cx="412825" cy="42310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8581102" y="771181"/>
            <a:ext cx="241079" cy="247076"/>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42" name="Shape 242"/>
        <p:cNvGrpSpPr/>
        <p:nvPr/>
      </p:nvGrpSpPr>
      <p:grpSpPr>
        <a:xfrm>
          <a:off x="0" y="0"/>
          <a:ext cx="0" cy="0"/>
          <a:chOff x="0" y="0"/>
          <a:chExt cx="0" cy="0"/>
        </a:xfrm>
      </p:grpSpPr>
      <p:sp>
        <p:nvSpPr>
          <p:cNvPr id="243" name="Google Shape;243;p23"/>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4" name="Google Shape;244;p23"/>
          <p:cNvSpPr/>
          <p:nvPr/>
        </p:nvSpPr>
        <p:spPr>
          <a:xfrm rot="5400000">
            <a:off x="5272412" y="1271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7594301" y="40719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024829" y="3907018"/>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699825" y="13390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4_1">
    <p:spTree>
      <p:nvGrpSpPr>
        <p:cNvPr id="248" name="Shape 248"/>
        <p:cNvGrpSpPr/>
        <p:nvPr/>
      </p:nvGrpSpPr>
      <p:grpSpPr>
        <a:xfrm>
          <a:off x="0" y="0"/>
          <a:ext cx="0" cy="0"/>
          <a:chOff x="0" y="0"/>
          <a:chExt cx="0" cy="0"/>
        </a:xfrm>
      </p:grpSpPr>
      <p:sp>
        <p:nvSpPr>
          <p:cNvPr id="249" name="Google Shape;249;p2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0" name="Google Shape;250;p24"/>
          <p:cNvSpPr/>
          <p:nvPr/>
        </p:nvSpPr>
        <p:spPr>
          <a:xfrm rot="-1799972">
            <a:off x="7107554" y="2597206"/>
            <a:ext cx="6240356" cy="3109502"/>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4_2">
    <p:spTree>
      <p:nvGrpSpPr>
        <p:cNvPr id="251" name="Shape 251"/>
        <p:cNvGrpSpPr/>
        <p:nvPr/>
      </p:nvGrpSpPr>
      <p:grpSpPr>
        <a:xfrm>
          <a:off x="0" y="0"/>
          <a:ext cx="0" cy="0"/>
          <a:chOff x="0" y="0"/>
          <a:chExt cx="0" cy="0"/>
        </a:xfrm>
      </p:grpSpPr>
      <p:sp>
        <p:nvSpPr>
          <p:cNvPr id="252" name="Google Shape;252;p25"/>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3" name="Google Shape;253;p25"/>
          <p:cNvSpPr/>
          <p:nvPr/>
        </p:nvSpPr>
        <p:spPr>
          <a:xfrm rot="1014904">
            <a:off x="-1318421" y="2597169"/>
            <a:ext cx="6240387" cy="3109518"/>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8571976" y="10680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7975229" y="453793"/>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514025" y="41813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257" name="Shape 257"/>
        <p:cNvGrpSpPr/>
        <p:nvPr/>
      </p:nvGrpSpPr>
      <p:grpSpPr>
        <a:xfrm>
          <a:off x="0" y="0"/>
          <a:ext cx="0" cy="0"/>
          <a:chOff x="0" y="0"/>
          <a:chExt cx="0" cy="0"/>
        </a:xfrm>
      </p:grpSpPr>
      <p:sp>
        <p:nvSpPr>
          <p:cNvPr id="258" name="Google Shape;258;p26"/>
          <p:cNvSpPr/>
          <p:nvPr/>
        </p:nvSpPr>
        <p:spPr>
          <a:xfrm flipH="1" rot="-5400000">
            <a:off x="-2548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59" name="Google Shape;259;p26"/>
          <p:cNvSpPr txBox="1"/>
          <p:nvPr>
            <p:ph idx="1" type="body"/>
          </p:nvPr>
        </p:nvSpPr>
        <p:spPr>
          <a:xfrm>
            <a:off x="1243175" y="1385164"/>
            <a:ext cx="3488700" cy="3416400"/>
          </a:xfrm>
          <a:prstGeom prst="rect">
            <a:avLst/>
          </a:prstGeom>
        </p:spPr>
        <p:txBody>
          <a:bodyPr anchorCtr="0" anchor="t" bIns="91425" lIns="0" spcFirstLastPara="1" rIns="91425" wrap="square" tIns="91425">
            <a:noAutofit/>
          </a:bodyPr>
          <a:lstStyle>
            <a:lvl1pPr indent="-279400" lvl="0" marL="457200" rtl="0">
              <a:lnSpc>
                <a:spcPct val="100000"/>
              </a:lnSpc>
              <a:spcBef>
                <a:spcPts val="0"/>
              </a:spcBef>
              <a:spcAft>
                <a:spcPts val="0"/>
              </a:spcAft>
              <a:buClr>
                <a:schemeClr val="lt2"/>
              </a:buClr>
              <a:buSzPts val="800"/>
              <a:buFont typeface="Nunito Light"/>
              <a:buChar char="●"/>
              <a:defRPr sz="1000">
                <a:solidFill>
                  <a:schemeClr val="lt2"/>
                </a:solidFill>
              </a:defRPr>
            </a:lvl1pPr>
            <a:lvl2pPr indent="-304800" lvl="1" marL="914400" rtl="0">
              <a:spcBef>
                <a:spcPts val="1600"/>
              </a:spcBef>
              <a:spcAft>
                <a:spcPts val="0"/>
              </a:spcAft>
              <a:buClr>
                <a:schemeClr val="lt2"/>
              </a:buClr>
              <a:buSzPts val="1200"/>
              <a:buFont typeface="Nunito Light"/>
              <a:buChar char="○"/>
              <a:defRPr>
                <a:solidFill>
                  <a:schemeClr val="lt2"/>
                </a:solidFill>
              </a:defRPr>
            </a:lvl2pPr>
            <a:lvl3pPr indent="-304800" lvl="2" marL="1371600" rtl="0">
              <a:spcBef>
                <a:spcPts val="1600"/>
              </a:spcBef>
              <a:spcAft>
                <a:spcPts val="0"/>
              </a:spcAft>
              <a:buClr>
                <a:schemeClr val="lt2"/>
              </a:buClr>
              <a:buSzPts val="1200"/>
              <a:buFont typeface="Nunito Light"/>
              <a:buChar char="■"/>
              <a:defRPr>
                <a:solidFill>
                  <a:schemeClr val="lt2"/>
                </a:solidFill>
              </a:defRPr>
            </a:lvl3pPr>
            <a:lvl4pPr indent="-304800" lvl="3" marL="1828800" rtl="0">
              <a:spcBef>
                <a:spcPts val="1600"/>
              </a:spcBef>
              <a:spcAft>
                <a:spcPts val="0"/>
              </a:spcAft>
              <a:buClr>
                <a:schemeClr val="lt2"/>
              </a:buClr>
              <a:buSzPts val="1200"/>
              <a:buFont typeface="Nunito Light"/>
              <a:buChar char="●"/>
              <a:defRPr>
                <a:solidFill>
                  <a:schemeClr val="lt2"/>
                </a:solidFill>
              </a:defRPr>
            </a:lvl4pPr>
            <a:lvl5pPr indent="-304800" lvl="4" marL="2286000" rtl="0">
              <a:spcBef>
                <a:spcPts val="1600"/>
              </a:spcBef>
              <a:spcAft>
                <a:spcPts val="0"/>
              </a:spcAft>
              <a:buClr>
                <a:schemeClr val="lt2"/>
              </a:buClr>
              <a:buSzPts val="1200"/>
              <a:buFont typeface="Nunito Light"/>
              <a:buChar char="○"/>
              <a:defRPr>
                <a:solidFill>
                  <a:schemeClr val="lt2"/>
                </a:solidFill>
              </a:defRPr>
            </a:lvl5pPr>
            <a:lvl6pPr indent="-304800" lvl="5" marL="2743200" rtl="0">
              <a:spcBef>
                <a:spcPts val="1600"/>
              </a:spcBef>
              <a:spcAft>
                <a:spcPts val="0"/>
              </a:spcAft>
              <a:buClr>
                <a:schemeClr val="lt2"/>
              </a:buClr>
              <a:buSzPts val="1200"/>
              <a:buFont typeface="Nunito Light"/>
              <a:buChar char="■"/>
              <a:defRPr>
                <a:solidFill>
                  <a:schemeClr val="lt2"/>
                </a:solidFill>
              </a:defRPr>
            </a:lvl6pPr>
            <a:lvl7pPr indent="-304800" lvl="6" marL="3200400" rtl="0">
              <a:spcBef>
                <a:spcPts val="1600"/>
              </a:spcBef>
              <a:spcAft>
                <a:spcPts val="0"/>
              </a:spcAft>
              <a:buClr>
                <a:schemeClr val="lt2"/>
              </a:buClr>
              <a:buSzPts val="1200"/>
              <a:buFont typeface="Nunito Light"/>
              <a:buChar char="●"/>
              <a:defRPr>
                <a:solidFill>
                  <a:schemeClr val="lt2"/>
                </a:solidFill>
              </a:defRPr>
            </a:lvl7pPr>
            <a:lvl8pPr indent="-304800" lvl="7" marL="3657600" rtl="0">
              <a:spcBef>
                <a:spcPts val="1600"/>
              </a:spcBef>
              <a:spcAft>
                <a:spcPts val="0"/>
              </a:spcAft>
              <a:buClr>
                <a:schemeClr val="lt2"/>
              </a:buClr>
              <a:buSzPts val="1200"/>
              <a:buFont typeface="Nunito Light"/>
              <a:buChar char="○"/>
              <a:defRPr>
                <a:solidFill>
                  <a:schemeClr val="lt2"/>
                </a:solidFill>
              </a:defRPr>
            </a:lvl8pPr>
            <a:lvl9pPr indent="-304800" lvl="8" marL="4114800" rtl="0">
              <a:spcBef>
                <a:spcPts val="1600"/>
              </a:spcBef>
              <a:spcAft>
                <a:spcPts val="1600"/>
              </a:spcAft>
              <a:buClr>
                <a:schemeClr val="lt2"/>
              </a:buClr>
              <a:buSzPts val="1200"/>
              <a:buFont typeface="Nunito Light"/>
              <a:buChar char="■"/>
              <a:defRPr>
                <a:solidFill>
                  <a:schemeClr val="lt2"/>
                </a:solidFill>
              </a:defRPr>
            </a:lvl9pPr>
          </a:lstStyle>
          <a:p/>
        </p:txBody>
      </p:sp>
      <p:sp>
        <p:nvSpPr>
          <p:cNvPr id="260" name="Google Shape;260;p26"/>
          <p:cNvSpPr txBox="1"/>
          <p:nvPr>
            <p:ph idx="2" type="body"/>
          </p:nvPr>
        </p:nvSpPr>
        <p:spPr>
          <a:xfrm>
            <a:off x="4935300" y="1385177"/>
            <a:ext cx="3488700" cy="34164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lt2"/>
              </a:buClr>
              <a:buSzPts val="800"/>
              <a:buFont typeface="Nunito Light"/>
              <a:buChar char="●"/>
              <a:defRPr sz="1000">
                <a:solidFill>
                  <a:schemeClr val="lt2"/>
                </a:solidFill>
              </a:defRPr>
            </a:lvl1pPr>
            <a:lvl2pPr indent="-304800" lvl="1" marL="914400" rtl="0">
              <a:spcBef>
                <a:spcPts val="1600"/>
              </a:spcBef>
              <a:spcAft>
                <a:spcPts val="0"/>
              </a:spcAft>
              <a:buClr>
                <a:schemeClr val="lt2"/>
              </a:buClr>
              <a:buSzPts val="1200"/>
              <a:buFont typeface="Nunito Light"/>
              <a:buChar char="○"/>
              <a:defRPr>
                <a:solidFill>
                  <a:schemeClr val="lt2"/>
                </a:solidFill>
              </a:defRPr>
            </a:lvl2pPr>
            <a:lvl3pPr indent="-304800" lvl="2" marL="1371600" rtl="0">
              <a:spcBef>
                <a:spcPts val="1600"/>
              </a:spcBef>
              <a:spcAft>
                <a:spcPts val="0"/>
              </a:spcAft>
              <a:buClr>
                <a:schemeClr val="lt2"/>
              </a:buClr>
              <a:buSzPts val="1200"/>
              <a:buFont typeface="Nunito Light"/>
              <a:buChar char="■"/>
              <a:defRPr>
                <a:solidFill>
                  <a:schemeClr val="lt2"/>
                </a:solidFill>
              </a:defRPr>
            </a:lvl3pPr>
            <a:lvl4pPr indent="-304800" lvl="3" marL="1828800" rtl="0">
              <a:spcBef>
                <a:spcPts val="1600"/>
              </a:spcBef>
              <a:spcAft>
                <a:spcPts val="0"/>
              </a:spcAft>
              <a:buClr>
                <a:schemeClr val="lt2"/>
              </a:buClr>
              <a:buSzPts val="1200"/>
              <a:buFont typeface="Nunito Light"/>
              <a:buChar char="●"/>
              <a:defRPr>
                <a:solidFill>
                  <a:schemeClr val="lt2"/>
                </a:solidFill>
              </a:defRPr>
            </a:lvl4pPr>
            <a:lvl5pPr indent="-304800" lvl="4" marL="2286000" rtl="0">
              <a:spcBef>
                <a:spcPts val="1600"/>
              </a:spcBef>
              <a:spcAft>
                <a:spcPts val="0"/>
              </a:spcAft>
              <a:buClr>
                <a:schemeClr val="lt2"/>
              </a:buClr>
              <a:buSzPts val="1200"/>
              <a:buFont typeface="Nunito Light"/>
              <a:buChar char="○"/>
              <a:defRPr>
                <a:solidFill>
                  <a:schemeClr val="lt2"/>
                </a:solidFill>
              </a:defRPr>
            </a:lvl5pPr>
            <a:lvl6pPr indent="-304800" lvl="5" marL="2743200" rtl="0">
              <a:spcBef>
                <a:spcPts val="1600"/>
              </a:spcBef>
              <a:spcAft>
                <a:spcPts val="0"/>
              </a:spcAft>
              <a:buClr>
                <a:schemeClr val="lt2"/>
              </a:buClr>
              <a:buSzPts val="1200"/>
              <a:buFont typeface="Nunito Light"/>
              <a:buChar char="■"/>
              <a:defRPr>
                <a:solidFill>
                  <a:schemeClr val="lt2"/>
                </a:solidFill>
              </a:defRPr>
            </a:lvl6pPr>
            <a:lvl7pPr indent="-304800" lvl="6" marL="3200400" rtl="0">
              <a:spcBef>
                <a:spcPts val="1600"/>
              </a:spcBef>
              <a:spcAft>
                <a:spcPts val="0"/>
              </a:spcAft>
              <a:buClr>
                <a:schemeClr val="lt2"/>
              </a:buClr>
              <a:buSzPts val="1200"/>
              <a:buFont typeface="Nunito Light"/>
              <a:buChar char="●"/>
              <a:defRPr>
                <a:solidFill>
                  <a:schemeClr val="lt2"/>
                </a:solidFill>
              </a:defRPr>
            </a:lvl7pPr>
            <a:lvl8pPr indent="-304800" lvl="7" marL="3657600" rtl="0">
              <a:spcBef>
                <a:spcPts val="1600"/>
              </a:spcBef>
              <a:spcAft>
                <a:spcPts val="0"/>
              </a:spcAft>
              <a:buClr>
                <a:schemeClr val="lt2"/>
              </a:buClr>
              <a:buSzPts val="1200"/>
              <a:buFont typeface="Nunito Light"/>
              <a:buChar char="○"/>
              <a:defRPr>
                <a:solidFill>
                  <a:schemeClr val="lt2"/>
                </a:solidFill>
              </a:defRPr>
            </a:lvl8pPr>
            <a:lvl9pPr indent="-304800" lvl="8" marL="4114800" rtl="0">
              <a:spcBef>
                <a:spcPts val="1600"/>
              </a:spcBef>
              <a:spcAft>
                <a:spcPts val="1600"/>
              </a:spcAft>
              <a:buClr>
                <a:schemeClr val="lt2"/>
              </a:buClr>
              <a:buSzPts val="1200"/>
              <a:buFont typeface="Nunito Light"/>
              <a:buChar char="■"/>
              <a:defRPr>
                <a:solidFill>
                  <a:schemeClr val="lt2"/>
                </a:solidFill>
              </a:defRPr>
            </a:lvl9pPr>
          </a:lstStyle>
          <a:p/>
        </p:txBody>
      </p:sp>
      <p:sp>
        <p:nvSpPr>
          <p:cNvPr id="261" name="Google Shape;261;p2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1"/>
        </a:solidFill>
      </p:bgPr>
    </p:bg>
    <p:spTree>
      <p:nvGrpSpPr>
        <p:cNvPr id="262" name="Shape 262"/>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3" name="Shape 2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4"/>
          <p:cNvSpPr/>
          <p:nvPr/>
        </p:nvSpPr>
        <p:spPr>
          <a:xfrm flipH="1" rot="-5400000">
            <a:off x="-446057" y="1499747"/>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4"/>
          <p:cNvGrpSpPr/>
          <p:nvPr/>
        </p:nvGrpSpPr>
        <p:grpSpPr>
          <a:xfrm rot="6299984">
            <a:off x="5078912" y="-2215493"/>
            <a:ext cx="4042453" cy="6266287"/>
            <a:chOff x="-340050" y="-2"/>
            <a:chExt cx="2437096" cy="3777791"/>
          </a:xfrm>
        </p:grpSpPr>
        <p:sp>
          <p:nvSpPr>
            <p:cNvPr id="54" name="Google Shape;54;p4"/>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4"/>
          <p:cNvSpPr txBox="1"/>
          <p:nvPr>
            <p:ph idx="1" type="body"/>
          </p:nvPr>
        </p:nvSpPr>
        <p:spPr>
          <a:xfrm>
            <a:off x="1092075" y="2753600"/>
            <a:ext cx="3384600" cy="12456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solidFill>
                  <a:schemeClr val="lt2"/>
                </a:solidFill>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3" name="Google Shape;63;p4"/>
          <p:cNvSpPr txBox="1"/>
          <p:nvPr>
            <p:ph type="title"/>
          </p:nvPr>
        </p:nvSpPr>
        <p:spPr>
          <a:xfrm>
            <a:off x="1092075" y="1997900"/>
            <a:ext cx="32757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5"/>
          <p:cNvSpPr txBox="1"/>
          <p:nvPr>
            <p:ph type="ctrTitle"/>
          </p:nvPr>
        </p:nvSpPr>
        <p:spPr>
          <a:xfrm flipH="1">
            <a:off x="1463925" y="1085113"/>
            <a:ext cx="2137800" cy="45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6" name="Google Shape;66;p5"/>
          <p:cNvSpPr txBox="1"/>
          <p:nvPr>
            <p:ph idx="1" type="subTitle"/>
          </p:nvPr>
        </p:nvSpPr>
        <p:spPr>
          <a:xfrm flipH="1">
            <a:off x="1007475" y="1812749"/>
            <a:ext cx="3050700" cy="14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200"/>
              <a:buFont typeface="Pathway Gothic One"/>
              <a:buAutoNum type="arabicPeriod"/>
              <a:defRPr sz="1400"/>
            </a:lvl1pPr>
            <a:lvl2pPr lvl="1" rtl="0" algn="ctr">
              <a:lnSpc>
                <a:spcPct val="100000"/>
              </a:lnSpc>
              <a:spcBef>
                <a:spcPts val="0"/>
              </a:spcBef>
              <a:spcAft>
                <a:spcPts val="0"/>
              </a:spcAft>
              <a:buSzPts val="1200"/>
              <a:buAutoNum type="alphaLcPeriod"/>
              <a:defRPr sz="1200"/>
            </a:lvl2pPr>
            <a:lvl3pPr lvl="2" rtl="0" algn="ctr">
              <a:lnSpc>
                <a:spcPct val="100000"/>
              </a:lnSpc>
              <a:spcBef>
                <a:spcPts val="0"/>
              </a:spcBef>
              <a:spcAft>
                <a:spcPts val="0"/>
              </a:spcAft>
              <a:buSzPts val="1200"/>
              <a:buAutoNum type="romanLcPeriod"/>
              <a:defRPr sz="1200"/>
            </a:lvl3pPr>
            <a:lvl4pPr lvl="3" rtl="0" algn="ctr">
              <a:lnSpc>
                <a:spcPct val="100000"/>
              </a:lnSpc>
              <a:spcBef>
                <a:spcPts val="0"/>
              </a:spcBef>
              <a:spcAft>
                <a:spcPts val="0"/>
              </a:spcAft>
              <a:buSzPts val="1200"/>
              <a:buAutoNum type="arabicPeriod"/>
              <a:defRPr sz="1200"/>
            </a:lvl4pPr>
            <a:lvl5pPr lvl="4" rtl="0" algn="ctr">
              <a:lnSpc>
                <a:spcPct val="100000"/>
              </a:lnSpc>
              <a:spcBef>
                <a:spcPts val="0"/>
              </a:spcBef>
              <a:spcAft>
                <a:spcPts val="0"/>
              </a:spcAft>
              <a:buSzPts val="1200"/>
              <a:buAutoNum type="alphaLcPeriod"/>
              <a:defRPr sz="1200"/>
            </a:lvl5pPr>
            <a:lvl6pPr lvl="5" rtl="0" algn="ctr">
              <a:lnSpc>
                <a:spcPct val="100000"/>
              </a:lnSpc>
              <a:spcBef>
                <a:spcPts val="0"/>
              </a:spcBef>
              <a:spcAft>
                <a:spcPts val="0"/>
              </a:spcAft>
              <a:buSzPts val="1200"/>
              <a:buAutoNum type="romanLcPeriod"/>
              <a:defRPr sz="1200"/>
            </a:lvl6pPr>
            <a:lvl7pPr lvl="6" rtl="0" algn="ctr">
              <a:lnSpc>
                <a:spcPct val="100000"/>
              </a:lnSpc>
              <a:spcBef>
                <a:spcPts val="0"/>
              </a:spcBef>
              <a:spcAft>
                <a:spcPts val="0"/>
              </a:spcAft>
              <a:buSzPts val="1200"/>
              <a:buAutoNum type="arabicPeriod"/>
              <a:defRPr sz="1200"/>
            </a:lvl7pPr>
            <a:lvl8pPr lvl="7" rtl="0" algn="ctr">
              <a:lnSpc>
                <a:spcPct val="100000"/>
              </a:lnSpc>
              <a:spcBef>
                <a:spcPts val="0"/>
              </a:spcBef>
              <a:spcAft>
                <a:spcPts val="0"/>
              </a:spcAft>
              <a:buSzPts val="1200"/>
              <a:buAutoNum type="alphaLcPeriod"/>
              <a:defRPr sz="1200"/>
            </a:lvl8pPr>
            <a:lvl9pPr lvl="8" rtl="0" algn="ctr">
              <a:lnSpc>
                <a:spcPct val="100000"/>
              </a:lnSpc>
              <a:spcBef>
                <a:spcPts val="0"/>
              </a:spcBef>
              <a:spcAft>
                <a:spcPts val="0"/>
              </a:spcAft>
              <a:buSzPts val="1200"/>
              <a:buAutoNum type="romanLcPeriod"/>
              <a:defRPr sz="1200"/>
            </a:lvl9pPr>
          </a:lstStyle>
          <a:p/>
        </p:txBody>
      </p:sp>
      <p:sp>
        <p:nvSpPr>
          <p:cNvPr id="67" name="Google Shape;67;p5"/>
          <p:cNvSpPr txBox="1"/>
          <p:nvPr>
            <p:ph idx="2" type="ctrTitle"/>
          </p:nvPr>
        </p:nvSpPr>
        <p:spPr>
          <a:xfrm flipH="1">
            <a:off x="5542275" y="1085086"/>
            <a:ext cx="2137800" cy="45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 name="Google Shape;68;p5"/>
          <p:cNvSpPr txBox="1"/>
          <p:nvPr>
            <p:ph idx="3" type="subTitle"/>
          </p:nvPr>
        </p:nvSpPr>
        <p:spPr>
          <a:xfrm flipH="1">
            <a:off x="5085825" y="1812749"/>
            <a:ext cx="3050700" cy="14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200"/>
              <a:buFont typeface="Pathway Gothic One"/>
              <a:buAutoNum type="arabicPeriod"/>
              <a:defRPr sz="1400"/>
            </a:lvl1pPr>
            <a:lvl2pPr lvl="1" rtl="0" algn="ctr">
              <a:lnSpc>
                <a:spcPct val="100000"/>
              </a:lnSpc>
              <a:spcBef>
                <a:spcPts val="0"/>
              </a:spcBef>
              <a:spcAft>
                <a:spcPts val="0"/>
              </a:spcAft>
              <a:buSzPts val="1200"/>
              <a:buAutoNum type="alphaLcPeriod"/>
              <a:defRPr sz="1200"/>
            </a:lvl2pPr>
            <a:lvl3pPr lvl="2" rtl="0" algn="ctr">
              <a:lnSpc>
                <a:spcPct val="100000"/>
              </a:lnSpc>
              <a:spcBef>
                <a:spcPts val="0"/>
              </a:spcBef>
              <a:spcAft>
                <a:spcPts val="0"/>
              </a:spcAft>
              <a:buSzPts val="1200"/>
              <a:buAutoNum type="romanLcPeriod"/>
              <a:defRPr sz="1200"/>
            </a:lvl3pPr>
            <a:lvl4pPr lvl="3" rtl="0" algn="ctr">
              <a:lnSpc>
                <a:spcPct val="100000"/>
              </a:lnSpc>
              <a:spcBef>
                <a:spcPts val="0"/>
              </a:spcBef>
              <a:spcAft>
                <a:spcPts val="0"/>
              </a:spcAft>
              <a:buSzPts val="1200"/>
              <a:buAutoNum type="arabicPeriod"/>
              <a:defRPr sz="1200"/>
            </a:lvl4pPr>
            <a:lvl5pPr lvl="4" rtl="0" algn="ctr">
              <a:lnSpc>
                <a:spcPct val="100000"/>
              </a:lnSpc>
              <a:spcBef>
                <a:spcPts val="0"/>
              </a:spcBef>
              <a:spcAft>
                <a:spcPts val="0"/>
              </a:spcAft>
              <a:buSzPts val="1200"/>
              <a:buAutoNum type="alphaLcPeriod"/>
              <a:defRPr sz="1200"/>
            </a:lvl5pPr>
            <a:lvl6pPr lvl="5" rtl="0" algn="ctr">
              <a:lnSpc>
                <a:spcPct val="100000"/>
              </a:lnSpc>
              <a:spcBef>
                <a:spcPts val="0"/>
              </a:spcBef>
              <a:spcAft>
                <a:spcPts val="0"/>
              </a:spcAft>
              <a:buSzPts val="1200"/>
              <a:buAutoNum type="romanLcPeriod"/>
              <a:defRPr sz="1200"/>
            </a:lvl6pPr>
            <a:lvl7pPr lvl="6" rtl="0" algn="ctr">
              <a:lnSpc>
                <a:spcPct val="100000"/>
              </a:lnSpc>
              <a:spcBef>
                <a:spcPts val="0"/>
              </a:spcBef>
              <a:spcAft>
                <a:spcPts val="0"/>
              </a:spcAft>
              <a:buSzPts val="1200"/>
              <a:buAutoNum type="arabicPeriod"/>
              <a:defRPr sz="1200"/>
            </a:lvl7pPr>
            <a:lvl8pPr lvl="7" rtl="0" algn="ctr">
              <a:lnSpc>
                <a:spcPct val="100000"/>
              </a:lnSpc>
              <a:spcBef>
                <a:spcPts val="0"/>
              </a:spcBef>
              <a:spcAft>
                <a:spcPts val="0"/>
              </a:spcAft>
              <a:buSzPts val="1200"/>
              <a:buAutoNum type="alphaLcPeriod"/>
              <a:defRPr sz="1200"/>
            </a:lvl8pPr>
            <a:lvl9pPr lvl="8" rtl="0" algn="ctr">
              <a:lnSpc>
                <a:spcPct val="100000"/>
              </a:lnSpc>
              <a:spcBef>
                <a:spcPts val="0"/>
              </a:spcBef>
              <a:spcAft>
                <a:spcPts val="0"/>
              </a:spcAft>
              <a:buSzPts val="1200"/>
              <a:buAutoNum type="romanLcPeriod"/>
              <a:defRPr sz="1200"/>
            </a:lvl9pPr>
          </a:lstStyle>
          <a:p/>
        </p:txBody>
      </p:sp>
      <p:sp>
        <p:nvSpPr>
          <p:cNvPr id="69" name="Google Shape;69;p5"/>
          <p:cNvSpPr txBox="1"/>
          <p:nvPr>
            <p:ph idx="4"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7"/>
          <p:cNvSpPr/>
          <p:nvPr/>
        </p:nvSpPr>
        <p:spPr>
          <a:xfrm flipH="1">
            <a:off x="-741332" y="-7132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66049" y="476298"/>
            <a:ext cx="304208" cy="31008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899477" y="-215697"/>
            <a:ext cx="741377"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462202" y="4507253"/>
            <a:ext cx="741377"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8" name="Google Shape;78;p7"/>
          <p:cNvSpPr txBox="1"/>
          <p:nvPr>
            <p:ph idx="1" type="body"/>
          </p:nvPr>
        </p:nvSpPr>
        <p:spPr>
          <a:xfrm>
            <a:off x="720000" y="1129300"/>
            <a:ext cx="7704000" cy="3350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Oxygen Light"/>
              <a:buAutoNum type="arabicPeriod"/>
              <a:defRPr sz="1300"/>
            </a:lvl1pPr>
            <a:lvl2pPr indent="-304800" lvl="1" marL="914400">
              <a:spcBef>
                <a:spcPts val="1600"/>
              </a:spcBef>
              <a:spcAft>
                <a:spcPts val="0"/>
              </a:spcAft>
              <a:buClr>
                <a:srgbClr val="434343"/>
              </a:buClr>
              <a:buSzPts val="1200"/>
              <a:buFont typeface="Roboto Condensed Light"/>
              <a:buAutoNum type="alphaLcPeriod"/>
              <a:defRPr sz="1200"/>
            </a:lvl2pPr>
            <a:lvl3pPr indent="-304800" lvl="2" marL="1371600">
              <a:spcBef>
                <a:spcPts val="1600"/>
              </a:spcBef>
              <a:spcAft>
                <a:spcPts val="0"/>
              </a:spcAft>
              <a:buClr>
                <a:srgbClr val="434343"/>
              </a:buClr>
              <a:buSzPts val="1200"/>
              <a:buFont typeface="Roboto Condensed Light"/>
              <a:buAutoNum type="romanLcPeriod"/>
              <a:defRPr sz="1200"/>
            </a:lvl3pPr>
            <a:lvl4pPr indent="-304800" lvl="3" marL="1828800">
              <a:spcBef>
                <a:spcPts val="1600"/>
              </a:spcBef>
              <a:spcAft>
                <a:spcPts val="0"/>
              </a:spcAft>
              <a:buClr>
                <a:srgbClr val="434343"/>
              </a:buClr>
              <a:buSzPts val="1200"/>
              <a:buFont typeface="Roboto Condensed Light"/>
              <a:buAutoNum type="arabicPeriod"/>
              <a:defRPr sz="1200"/>
            </a:lvl4pPr>
            <a:lvl5pPr indent="-304800" lvl="4" marL="2286000">
              <a:spcBef>
                <a:spcPts val="1600"/>
              </a:spcBef>
              <a:spcAft>
                <a:spcPts val="0"/>
              </a:spcAft>
              <a:buClr>
                <a:srgbClr val="434343"/>
              </a:buClr>
              <a:buSzPts val="1200"/>
              <a:buFont typeface="Roboto Condensed Light"/>
              <a:buAutoNum type="alphaLcPeriod"/>
              <a:defRPr sz="1200"/>
            </a:lvl5pPr>
            <a:lvl6pPr indent="-304800" lvl="5" marL="2743200">
              <a:spcBef>
                <a:spcPts val="1600"/>
              </a:spcBef>
              <a:spcAft>
                <a:spcPts val="0"/>
              </a:spcAft>
              <a:buClr>
                <a:srgbClr val="434343"/>
              </a:buClr>
              <a:buSzPts val="1200"/>
              <a:buFont typeface="Roboto Condensed Light"/>
              <a:buAutoNum type="romanLcPeriod"/>
              <a:defRPr sz="1200"/>
            </a:lvl6pPr>
            <a:lvl7pPr indent="-304800" lvl="6" marL="3200400">
              <a:spcBef>
                <a:spcPts val="1600"/>
              </a:spcBef>
              <a:spcAft>
                <a:spcPts val="0"/>
              </a:spcAft>
              <a:buClr>
                <a:srgbClr val="434343"/>
              </a:buClr>
              <a:buSzPts val="1200"/>
              <a:buFont typeface="Roboto Condensed Light"/>
              <a:buAutoNum type="arabicPeriod"/>
              <a:defRPr sz="1200"/>
            </a:lvl7pPr>
            <a:lvl8pPr indent="-304800" lvl="7" marL="3657600">
              <a:spcBef>
                <a:spcPts val="1600"/>
              </a:spcBef>
              <a:spcAft>
                <a:spcPts val="0"/>
              </a:spcAft>
              <a:buClr>
                <a:srgbClr val="434343"/>
              </a:buClr>
              <a:buSzPts val="1200"/>
              <a:buFont typeface="Roboto Condensed Light"/>
              <a:buAutoNum type="alphaLcPeriod"/>
              <a:defRPr sz="1200"/>
            </a:lvl8pPr>
            <a:lvl9pPr indent="-304800" lvl="8" marL="4114800">
              <a:spcBef>
                <a:spcPts val="1600"/>
              </a:spcBef>
              <a:spcAft>
                <a:spcPts val="1600"/>
              </a:spcAft>
              <a:buClr>
                <a:srgbClr val="434343"/>
              </a:buClr>
              <a:buSzPts val="1200"/>
              <a:buFont typeface="Roboto Condensed Light"/>
              <a:buAutoNum type="romanLcPeriod"/>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3479675" y="3291600"/>
              <a:ext cx="402175" cy="497400"/>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2397737" y="2595675"/>
              <a:ext cx="1399375" cy="2407275"/>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588500" y="2924525"/>
              <a:ext cx="360850" cy="448075"/>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3251150" y="2735850"/>
              <a:ext cx="480725" cy="39350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2702250" y="4516700"/>
              <a:ext cx="565000" cy="367425"/>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3471550" y="4318275"/>
              <a:ext cx="210050" cy="317525"/>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2683950" y="3624150"/>
              <a:ext cx="613625" cy="725100"/>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p:nvPr/>
        </p:nvSpPr>
        <p:spPr>
          <a:xfrm rot="10800000">
            <a:off x="-343975" y="1842925"/>
            <a:ext cx="4344379" cy="4229085"/>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1893416">
            <a:off x="611114" y="3819618"/>
            <a:ext cx="647272" cy="6599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rot="-1893416">
            <a:off x="1456235" y="4261915"/>
            <a:ext cx="385362" cy="394973"/>
          </a:xfrm>
          <a:custGeom>
            <a:rect b="b" l="l" r="r" t="t"/>
            <a:pathLst>
              <a:path extrusionOk="0" h="7685" w="7498">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txBox="1"/>
          <p:nvPr>
            <p:ph type="title"/>
          </p:nvPr>
        </p:nvSpPr>
        <p:spPr>
          <a:xfrm>
            <a:off x="456000" y="450150"/>
            <a:ext cx="6367800" cy="409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9"/>
          <p:cNvSpPr/>
          <p:nvPr/>
        </p:nvSpPr>
        <p:spPr>
          <a:xfrm flipH="1" rot="-5400000">
            <a:off x="-7882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 type="subTitle"/>
          </p:nvPr>
        </p:nvSpPr>
        <p:spPr>
          <a:xfrm>
            <a:off x="1849500" y="1462225"/>
            <a:ext cx="5445000" cy="72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6" name="Google Shape;96;p9"/>
          <p:cNvSpPr txBox="1"/>
          <p:nvPr>
            <p:ph idx="2" type="body"/>
          </p:nvPr>
        </p:nvSpPr>
        <p:spPr>
          <a:xfrm>
            <a:off x="1489050" y="2459875"/>
            <a:ext cx="6165900" cy="2304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accent1"/>
              </a:buClr>
              <a:buSzPts val="1800"/>
              <a:buFont typeface="Pathway Gothic One"/>
              <a:buAutoNum type="arabicPeriod"/>
              <a:defRPr sz="1600"/>
            </a:lvl1pPr>
            <a:lvl2pPr indent="-317500" lvl="1" marL="914400">
              <a:spcBef>
                <a:spcPts val="160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97" name="Google Shape;97;p9"/>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10"/>
          <p:cNvSpPr/>
          <p:nvPr/>
        </p:nvSpPr>
        <p:spPr>
          <a:xfrm flipH="1" rot="-6322941">
            <a:off x="7395333" y="-77944"/>
            <a:ext cx="1861284" cy="2199417"/>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txBox="1"/>
          <p:nvPr>
            <p:ph idx="1" type="body"/>
          </p:nvPr>
        </p:nvSpPr>
        <p:spPr>
          <a:xfrm>
            <a:off x="4357100" y="361325"/>
            <a:ext cx="4066800" cy="14073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Clr>
                <a:schemeClr val="lt2"/>
              </a:buClr>
              <a:buSzPts val="1800"/>
              <a:buNone/>
              <a:defRPr sz="3600">
                <a:solidFill>
                  <a:schemeClr val="dk2"/>
                </a:solidFill>
                <a:latin typeface="Pathway Gothic One"/>
                <a:ea typeface="Pathway Gothic One"/>
                <a:cs typeface="Pathway Gothic One"/>
                <a:sym typeface="Pathway Gothic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indent="-317500" lvl="1" marL="9144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4.png"/><Relationship Id="rId7" Type="http://schemas.openxmlformats.org/officeDocument/2006/relationships/image" Target="../media/image17.png"/><Relationship Id="rId8" Type="http://schemas.openxmlformats.org/officeDocument/2006/relationships/image" Target="../media/image2.png"/><Relationship Id="rId10"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8.png"/><Relationship Id="rId11" Type="http://schemas.openxmlformats.org/officeDocument/2006/relationships/image" Target="../media/image32.png"/><Relationship Id="rId10"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hyperlink" Target="https://www.chicago.gov/city/en/depts/cdph/provdrs/health_protection_and_response/news/2020/july/cdph-conducts-a-comprehensive-mosquito-surveillance-and-control.html" TargetMode="External"/><Relationship Id="rId4" Type="http://schemas.openxmlformats.org/officeDocument/2006/relationships/hyperlink" Target="https://www.mosquito.org/page/lifecycle" TargetMode="External"/><Relationship Id="rId5" Type="http://schemas.openxmlformats.org/officeDocument/2006/relationships/hyperlink" Target="https://www.callnorthwest.com/2019/05/how-long-does-a-mosquito-treatment-last/" TargetMode="External"/><Relationship Id="rId6" Type="http://schemas.openxmlformats.org/officeDocument/2006/relationships/hyperlink" Target="https://www.montcopa.org/DocumentCenter/View/8932/FAQMosquitoSpraying?bidId=" TargetMode="External"/><Relationship Id="rId7" Type="http://schemas.openxmlformats.org/officeDocument/2006/relationships/hyperlink" Target="https://stackoverflow.com/questions/38986527/sunrise-and-sunset-time-in-python/3898656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https://www.kaggle.com/c/predict-west-nile-virus/data?select=spray.csv.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pSp>
        <p:nvGrpSpPr>
          <p:cNvPr id="268" name="Google Shape;268;p29"/>
          <p:cNvGrpSpPr/>
          <p:nvPr/>
        </p:nvGrpSpPr>
        <p:grpSpPr>
          <a:xfrm>
            <a:off x="612273" y="-401710"/>
            <a:ext cx="1589730" cy="1612939"/>
            <a:chOff x="3605950" y="3926100"/>
            <a:chExt cx="657375" cy="667000"/>
          </a:xfrm>
        </p:grpSpPr>
        <p:sp>
          <p:nvSpPr>
            <p:cNvPr id="269" name="Google Shape;269;p29"/>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9"/>
          <p:cNvSpPr/>
          <p:nvPr/>
        </p:nvSpPr>
        <p:spPr>
          <a:xfrm>
            <a:off x="3290850" y="2968900"/>
            <a:ext cx="2562300" cy="9717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txBox="1"/>
          <p:nvPr>
            <p:ph type="ctrTitle"/>
          </p:nvPr>
        </p:nvSpPr>
        <p:spPr>
          <a:xfrm>
            <a:off x="2307950" y="368575"/>
            <a:ext cx="4528200" cy="249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WEST NILE VIRUS</a:t>
            </a:r>
            <a:endParaRPr sz="6000"/>
          </a:p>
        </p:txBody>
      </p:sp>
      <p:sp>
        <p:nvSpPr>
          <p:cNvPr id="309" name="Google Shape;309;p29"/>
          <p:cNvSpPr txBox="1"/>
          <p:nvPr>
            <p:ph idx="1" type="subTitle"/>
          </p:nvPr>
        </p:nvSpPr>
        <p:spPr>
          <a:xfrm>
            <a:off x="3171650" y="2968900"/>
            <a:ext cx="2800800" cy="9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Group 4</a:t>
            </a:r>
            <a:endParaRPr b="1">
              <a:solidFill>
                <a:schemeClr val="dk2"/>
              </a:solidFill>
            </a:endParaRPr>
          </a:p>
          <a:p>
            <a:pPr indent="0" lvl="0" marL="0" rtl="0" algn="ctr">
              <a:spcBef>
                <a:spcPts val="0"/>
              </a:spcBef>
              <a:spcAft>
                <a:spcPts val="0"/>
              </a:spcAft>
              <a:buNone/>
            </a:pPr>
            <a:r>
              <a:rPr lang="en">
                <a:solidFill>
                  <a:schemeClr val="dk2"/>
                </a:solidFill>
              </a:rPr>
              <a:t>Darion, Joseph, </a:t>
            </a:r>
            <a:endParaRPr>
              <a:solidFill>
                <a:schemeClr val="dk2"/>
              </a:solidFill>
            </a:endParaRPr>
          </a:p>
          <a:p>
            <a:pPr indent="0" lvl="0" marL="0" rtl="0" algn="ctr">
              <a:spcBef>
                <a:spcPts val="0"/>
              </a:spcBef>
              <a:spcAft>
                <a:spcPts val="0"/>
              </a:spcAft>
              <a:buNone/>
            </a:pPr>
            <a:r>
              <a:rPr lang="en">
                <a:solidFill>
                  <a:schemeClr val="dk2"/>
                </a:solidFill>
              </a:rPr>
              <a:t>Rebecca, Riche</a:t>
            </a:r>
            <a:endParaRPr>
              <a:solidFill>
                <a:schemeClr val="dk2"/>
              </a:solidFill>
            </a:endParaRPr>
          </a:p>
        </p:txBody>
      </p:sp>
      <p:grpSp>
        <p:nvGrpSpPr>
          <p:cNvPr id="310" name="Google Shape;310;p29"/>
          <p:cNvGrpSpPr/>
          <p:nvPr/>
        </p:nvGrpSpPr>
        <p:grpSpPr>
          <a:xfrm>
            <a:off x="7136806" y="3025555"/>
            <a:ext cx="903819" cy="915039"/>
            <a:chOff x="4304200" y="4312250"/>
            <a:chExt cx="191325" cy="193700"/>
          </a:xfrm>
        </p:grpSpPr>
        <p:sp>
          <p:nvSpPr>
            <p:cNvPr id="311" name="Google Shape;311;p29"/>
            <p:cNvSpPr/>
            <p:nvPr/>
          </p:nvSpPr>
          <p:spPr>
            <a:xfrm>
              <a:off x="4390025" y="4365900"/>
              <a:ext cx="105500" cy="55400"/>
            </a:xfrm>
            <a:custGeom>
              <a:rect b="b" l="l" r="r" t="t"/>
              <a:pathLst>
                <a:path extrusionOk="0" h="2216" w="4220">
                  <a:moveTo>
                    <a:pt x="3481" y="1"/>
                  </a:moveTo>
                  <a:cubicBezTo>
                    <a:pt x="3456" y="1"/>
                    <a:pt x="3432" y="4"/>
                    <a:pt x="3408" y="12"/>
                  </a:cubicBezTo>
                  <a:cubicBezTo>
                    <a:pt x="3247" y="70"/>
                    <a:pt x="3183" y="328"/>
                    <a:pt x="3241" y="631"/>
                  </a:cubicBezTo>
                  <a:lnTo>
                    <a:pt x="1" y="1803"/>
                  </a:lnTo>
                  <a:lnTo>
                    <a:pt x="155" y="2215"/>
                  </a:lnTo>
                  <a:lnTo>
                    <a:pt x="2126" y="1507"/>
                  </a:lnTo>
                  <a:lnTo>
                    <a:pt x="2023" y="1429"/>
                  </a:lnTo>
                  <a:lnTo>
                    <a:pt x="2043" y="1416"/>
                  </a:lnTo>
                  <a:lnTo>
                    <a:pt x="3415" y="901"/>
                  </a:lnTo>
                  <a:cubicBezTo>
                    <a:pt x="3415" y="901"/>
                    <a:pt x="3621" y="1314"/>
                    <a:pt x="3846" y="1314"/>
                  </a:cubicBezTo>
                  <a:cubicBezTo>
                    <a:pt x="3852" y="1314"/>
                    <a:pt x="3859" y="1314"/>
                    <a:pt x="3865" y="1313"/>
                  </a:cubicBezTo>
                  <a:cubicBezTo>
                    <a:pt x="4220" y="1275"/>
                    <a:pt x="3994" y="515"/>
                    <a:pt x="3994" y="489"/>
                  </a:cubicBezTo>
                  <a:cubicBezTo>
                    <a:pt x="3956" y="405"/>
                    <a:pt x="3911" y="328"/>
                    <a:pt x="3859" y="257"/>
                  </a:cubicBezTo>
                  <a:cubicBezTo>
                    <a:pt x="3833" y="225"/>
                    <a:pt x="3807" y="193"/>
                    <a:pt x="3782" y="167"/>
                  </a:cubicBezTo>
                  <a:cubicBezTo>
                    <a:pt x="3684" y="59"/>
                    <a:pt x="3579" y="1"/>
                    <a:pt x="34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4483525" y="4382550"/>
              <a:ext cx="5875" cy="5025"/>
            </a:xfrm>
            <a:custGeom>
              <a:rect b="b" l="l" r="r" t="t"/>
              <a:pathLst>
                <a:path extrusionOk="0" h="201" w="235">
                  <a:moveTo>
                    <a:pt x="123" y="1"/>
                  </a:moveTo>
                  <a:cubicBezTo>
                    <a:pt x="55" y="1"/>
                    <a:pt x="0" y="81"/>
                    <a:pt x="35" y="151"/>
                  </a:cubicBezTo>
                  <a:cubicBezTo>
                    <a:pt x="56" y="185"/>
                    <a:pt x="91" y="201"/>
                    <a:pt x="126" y="201"/>
                  </a:cubicBezTo>
                  <a:cubicBezTo>
                    <a:pt x="166" y="201"/>
                    <a:pt x="205" y="180"/>
                    <a:pt x="222" y="139"/>
                  </a:cubicBezTo>
                  <a:cubicBezTo>
                    <a:pt x="235" y="81"/>
                    <a:pt x="203" y="23"/>
                    <a:pt x="145" y="3"/>
                  </a:cubicBezTo>
                  <a:cubicBezTo>
                    <a:pt x="138" y="1"/>
                    <a:pt x="130" y="1"/>
                    <a:pt x="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4435600" y="4378100"/>
              <a:ext cx="58800" cy="25475"/>
            </a:xfrm>
            <a:custGeom>
              <a:rect b="b" l="l" r="r" t="t"/>
              <a:pathLst>
                <a:path extrusionOk="0" h="1019" w="2352">
                  <a:moveTo>
                    <a:pt x="2171" y="1"/>
                  </a:moveTo>
                  <a:cubicBezTo>
                    <a:pt x="2171" y="20"/>
                    <a:pt x="2274" y="387"/>
                    <a:pt x="2223" y="626"/>
                  </a:cubicBezTo>
                  <a:cubicBezTo>
                    <a:pt x="2216" y="600"/>
                    <a:pt x="2210" y="581"/>
                    <a:pt x="2197" y="561"/>
                  </a:cubicBezTo>
                  <a:cubicBezTo>
                    <a:pt x="2178" y="505"/>
                    <a:pt x="2135" y="483"/>
                    <a:pt x="2086" y="483"/>
                  </a:cubicBezTo>
                  <a:cubicBezTo>
                    <a:pt x="1965" y="483"/>
                    <a:pt x="1809" y="619"/>
                    <a:pt x="1901" y="729"/>
                  </a:cubicBezTo>
                  <a:cubicBezTo>
                    <a:pt x="1927" y="774"/>
                    <a:pt x="1965" y="806"/>
                    <a:pt x="2010" y="825"/>
                  </a:cubicBezTo>
                  <a:cubicBezTo>
                    <a:pt x="1785" y="806"/>
                    <a:pt x="1592" y="413"/>
                    <a:pt x="1592" y="413"/>
                  </a:cubicBezTo>
                  <a:lnTo>
                    <a:pt x="522" y="813"/>
                  </a:lnTo>
                  <a:lnTo>
                    <a:pt x="464" y="838"/>
                  </a:lnTo>
                  <a:cubicBezTo>
                    <a:pt x="439" y="845"/>
                    <a:pt x="416" y="849"/>
                    <a:pt x="394" y="849"/>
                  </a:cubicBezTo>
                  <a:cubicBezTo>
                    <a:pt x="203" y="849"/>
                    <a:pt x="162" y="594"/>
                    <a:pt x="162" y="594"/>
                  </a:cubicBezTo>
                  <a:lnTo>
                    <a:pt x="162" y="594"/>
                  </a:lnTo>
                  <a:cubicBezTo>
                    <a:pt x="1" y="916"/>
                    <a:pt x="303" y="1019"/>
                    <a:pt x="303" y="1019"/>
                  </a:cubicBezTo>
                  <a:lnTo>
                    <a:pt x="1572" y="568"/>
                  </a:lnTo>
                  <a:cubicBezTo>
                    <a:pt x="1700" y="800"/>
                    <a:pt x="1874" y="947"/>
                    <a:pt x="2027" y="947"/>
                  </a:cubicBezTo>
                  <a:cubicBezTo>
                    <a:pt x="2052" y="947"/>
                    <a:pt x="2077" y="943"/>
                    <a:pt x="2100" y="935"/>
                  </a:cubicBezTo>
                  <a:cubicBezTo>
                    <a:pt x="2300" y="864"/>
                    <a:pt x="2352" y="490"/>
                    <a:pt x="2210" y="98"/>
                  </a:cubicBezTo>
                  <a:cubicBezTo>
                    <a:pt x="2197" y="65"/>
                    <a:pt x="2184" y="33"/>
                    <a:pt x="2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4469575" y="4365750"/>
              <a:ext cx="15000" cy="15925"/>
            </a:xfrm>
            <a:custGeom>
              <a:rect b="b" l="l" r="r" t="t"/>
              <a:pathLst>
                <a:path extrusionOk="0" h="637" w="600">
                  <a:moveTo>
                    <a:pt x="303" y="0"/>
                  </a:moveTo>
                  <a:cubicBezTo>
                    <a:pt x="278" y="0"/>
                    <a:pt x="255" y="4"/>
                    <a:pt x="233" y="12"/>
                  </a:cubicBezTo>
                  <a:cubicBezTo>
                    <a:pt x="72" y="76"/>
                    <a:pt x="1" y="334"/>
                    <a:pt x="59" y="637"/>
                  </a:cubicBezTo>
                  <a:cubicBezTo>
                    <a:pt x="59" y="592"/>
                    <a:pt x="39" y="76"/>
                    <a:pt x="310" y="70"/>
                  </a:cubicBezTo>
                  <a:cubicBezTo>
                    <a:pt x="318" y="69"/>
                    <a:pt x="326" y="69"/>
                    <a:pt x="333" y="69"/>
                  </a:cubicBezTo>
                  <a:cubicBezTo>
                    <a:pt x="433" y="69"/>
                    <a:pt x="522" y="107"/>
                    <a:pt x="600" y="166"/>
                  </a:cubicBezTo>
                  <a:cubicBezTo>
                    <a:pt x="502" y="59"/>
                    <a:pt x="397"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4386000" y="4312400"/>
              <a:ext cx="36425" cy="105025"/>
            </a:xfrm>
            <a:custGeom>
              <a:rect b="b" l="l" r="r" t="t"/>
              <a:pathLst>
                <a:path extrusionOk="0" h="4201" w="1457">
                  <a:moveTo>
                    <a:pt x="645" y="1"/>
                  </a:moveTo>
                  <a:cubicBezTo>
                    <a:pt x="555" y="7"/>
                    <a:pt x="464" y="27"/>
                    <a:pt x="381" y="52"/>
                  </a:cubicBezTo>
                  <a:cubicBezTo>
                    <a:pt x="342" y="65"/>
                    <a:pt x="303" y="78"/>
                    <a:pt x="271" y="97"/>
                  </a:cubicBezTo>
                  <a:cubicBezTo>
                    <a:pt x="110" y="168"/>
                    <a:pt x="1" y="278"/>
                    <a:pt x="7" y="400"/>
                  </a:cubicBezTo>
                  <a:cubicBezTo>
                    <a:pt x="7" y="574"/>
                    <a:pt x="233" y="716"/>
                    <a:pt x="535" y="761"/>
                  </a:cubicBezTo>
                  <a:lnTo>
                    <a:pt x="600" y="4201"/>
                  </a:lnTo>
                  <a:lnTo>
                    <a:pt x="1051" y="4188"/>
                  </a:lnTo>
                  <a:lnTo>
                    <a:pt x="1012" y="2094"/>
                  </a:lnTo>
                  <a:lnTo>
                    <a:pt x="902" y="2172"/>
                  </a:lnTo>
                  <a:lnTo>
                    <a:pt x="896" y="2146"/>
                  </a:lnTo>
                  <a:lnTo>
                    <a:pt x="851" y="677"/>
                  </a:lnTo>
                  <a:cubicBezTo>
                    <a:pt x="851" y="677"/>
                    <a:pt x="1334" y="619"/>
                    <a:pt x="1386" y="387"/>
                  </a:cubicBezTo>
                  <a:cubicBezTo>
                    <a:pt x="1456" y="40"/>
                    <a:pt x="671" y="7"/>
                    <a:pt x="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4404700" y="4315175"/>
              <a:ext cx="6450" cy="5275"/>
            </a:xfrm>
            <a:custGeom>
              <a:rect b="b" l="l" r="r" t="t"/>
              <a:pathLst>
                <a:path extrusionOk="0" h="211" w="258">
                  <a:moveTo>
                    <a:pt x="125" y="1"/>
                  </a:moveTo>
                  <a:cubicBezTo>
                    <a:pt x="90" y="1"/>
                    <a:pt x="56" y="16"/>
                    <a:pt x="32" y="44"/>
                  </a:cubicBezTo>
                  <a:cubicBezTo>
                    <a:pt x="0" y="135"/>
                    <a:pt x="71" y="210"/>
                    <a:pt x="147" y="210"/>
                  </a:cubicBezTo>
                  <a:cubicBezTo>
                    <a:pt x="179" y="210"/>
                    <a:pt x="212" y="197"/>
                    <a:pt x="238" y="167"/>
                  </a:cubicBezTo>
                  <a:cubicBezTo>
                    <a:pt x="257" y="109"/>
                    <a:pt x="238" y="44"/>
                    <a:pt x="187" y="19"/>
                  </a:cubicBezTo>
                  <a:cubicBezTo>
                    <a:pt x="167" y="7"/>
                    <a:pt x="146" y="1"/>
                    <a:pt x="1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4400025" y="4312250"/>
              <a:ext cx="23675" cy="55300"/>
            </a:xfrm>
            <a:custGeom>
              <a:rect b="b" l="l" r="r" t="t"/>
              <a:pathLst>
                <a:path extrusionOk="0" h="2212" w="947">
                  <a:moveTo>
                    <a:pt x="210" y="0"/>
                  </a:moveTo>
                  <a:cubicBezTo>
                    <a:pt x="202" y="0"/>
                    <a:pt x="195" y="0"/>
                    <a:pt x="187" y="0"/>
                  </a:cubicBezTo>
                  <a:cubicBezTo>
                    <a:pt x="148" y="0"/>
                    <a:pt x="116" y="7"/>
                    <a:pt x="84" y="7"/>
                  </a:cubicBezTo>
                  <a:cubicBezTo>
                    <a:pt x="103" y="13"/>
                    <a:pt x="483" y="33"/>
                    <a:pt x="689" y="155"/>
                  </a:cubicBezTo>
                  <a:lnTo>
                    <a:pt x="618" y="155"/>
                  </a:lnTo>
                  <a:cubicBezTo>
                    <a:pt x="435" y="161"/>
                    <a:pt x="485" y="498"/>
                    <a:pt x="644" y="498"/>
                  </a:cubicBezTo>
                  <a:cubicBezTo>
                    <a:pt x="659" y="498"/>
                    <a:pt x="674" y="496"/>
                    <a:pt x="689" y="490"/>
                  </a:cubicBezTo>
                  <a:cubicBezTo>
                    <a:pt x="734" y="484"/>
                    <a:pt x="779" y="458"/>
                    <a:pt x="812" y="419"/>
                  </a:cubicBezTo>
                  <a:lnTo>
                    <a:pt x="812" y="419"/>
                  </a:lnTo>
                  <a:cubicBezTo>
                    <a:pt x="721" y="625"/>
                    <a:pt x="290" y="683"/>
                    <a:pt x="290" y="683"/>
                  </a:cubicBezTo>
                  <a:lnTo>
                    <a:pt x="322" y="1823"/>
                  </a:lnTo>
                  <a:lnTo>
                    <a:pt x="322" y="1888"/>
                  </a:lnTo>
                  <a:cubicBezTo>
                    <a:pt x="317" y="2078"/>
                    <a:pt x="153" y="2104"/>
                    <a:pt x="61" y="2104"/>
                  </a:cubicBezTo>
                  <a:cubicBezTo>
                    <a:pt x="25" y="2104"/>
                    <a:pt x="0" y="2100"/>
                    <a:pt x="0" y="2100"/>
                  </a:cubicBezTo>
                  <a:lnTo>
                    <a:pt x="0" y="2100"/>
                  </a:lnTo>
                  <a:cubicBezTo>
                    <a:pt x="84" y="2184"/>
                    <a:pt x="162" y="2212"/>
                    <a:pt x="229" y="2212"/>
                  </a:cubicBezTo>
                  <a:cubicBezTo>
                    <a:pt x="362" y="2212"/>
                    <a:pt x="451" y="2100"/>
                    <a:pt x="451" y="2100"/>
                  </a:cubicBezTo>
                  <a:lnTo>
                    <a:pt x="425" y="754"/>
                  </a:lnTo>
                  <a:cubicBezTo>
                    <a:pt x="728" y="696"/>
                    <a:pt x="947" y="548"/>
                    <a:pt x="947" y="374"/>
                  </a:cubicBezTo>
                  <a:cubicBezTo>
                    <a:pt x="941" y="165"/>
                    <a:pt x="618" y="0"/>
                    <a:pt x="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4386000" y="4314825"/>
              <a:ext cx="13400" cy="16450"/>
            </a:xfrm>
            <a:custGeom>
              <a:rect b="b" l="l" r="r" t="t"/>
              <a:pathLst>
                <a:path extrusionOk="0" h="658" w="536">
                  <a:moveTo>
                    <a:pt x="265" y="0"/>
                  </a:moveTo>
                  <a:lnTo>
                    <a:pt x="265" y="0"/>
                  </a:lnTo>
                  <a:cubicBezTo>
                    <a:pt x="104" y="71"/>
                    <a:pt x="1" y="181"/>
                    <a:pt x="1" y="297"/>
                  </a:cubicBezTo>
                  <a:cubicBezTo>
                    <a:pt x="7" y="471"/>
                    <a:pt x="233" y="612"/>
                    <a:pt x="535" y="657"/>
                  </a:cubicBezTo>
                  <a:cubicBezTo>
                    <a:pt x="497" y="645"/>
                    <a:pt x="1" y="496"/>
                    <a:pt x="84" y="239"/>
                  </a:cubicBezTo>
                  <a:cubicBezTo>
                    <a:pt x="117" y="142"/>
                    <a:pt x="181" y="52"/>
                    <a:pt x="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4393100" y="4421750"/>
              <a:ext cx="67800" cy="71625"/>
            </a:xfrm>
            <a:custGeom>
              <a:rect b="b" l="l" r="r" t="t"/>
              <a:pathLst>
                <a:path extrusionOk="0" h="2865" w="2712">
                  <a:moveTo>
                    <a:pt x="277" y="1"/>
                  </a:moveTo>
                  <a:lnTo>
                    <a:pt x="0" y="239"/>
                  </a:lnTo>
                  <a:lnTo>
                    <a:pt x="1127" y="1521"/>
                  </a:lnTo>
                  <a:lnTo>
                    <a:pt x="1159" y="1418"/>
                  </a:lnTo>
                  <a:lnTo>
                    <a:pt x="1172" y="1430"/>
                  </a:lnTo>
                  <a:lnTo>
                    <a:pt x="1978" y="2313"/>
                  </a:lnTo>
                  <a:cubicBezTo>
                    <a:pt x="1978" y="2313"/>
                    <a:pt x="1707" y="2609"/>
                    <a:pt x="1797" y="2777"/>
                  </a:cubicBezTo>
                  <a:cubicBezTo>
                    <a:pt x="1830" y="2840"/>
                    <a:pt x="1886" y="2864"/>
                    <a:pt x="1952" y="2864"/>
                  </a:cubicBezTo>
                  <a:cubicBezTo>
                    <a:pt x="2153" y="2864"/>
                    <a:pt x="2446" y="2638"/>
                    <a:pt x="2461" y="2629"/>
                  </a:cubicBezTo>
                  <a:cubicBezTo>
                    <a:pt x="2512" y="2577"/>
                    <a:pt x="2557" y="2519"/>
                    <a:pt x="2596" y="2461"/>
                  </a:cubicBezTo>
                  <a:cubicBezTo>
                    <a:pt x="2615" y="2429"/>
                    <a:pt x="2628" y="2403"/>
                    <a:pt x="2641" y="2371"/>
                  </a:cubicBezTo>
                  <a:cubicBezTo>
                    <a:pt x="2705" y="2242"/>
                    <a:pt x="2712" y="2120"/>
                    <a:pt x="2647" y="2049"/>
                  </a:cubicBezTo>
                  <a:cubicBezTo>
                    <a:pt x="2608" y="2006"/>
                    <a:pt x="2548" y="1986"/>
                    <a:pt x="2477" y="1986"/>
                  </a:cubicBezTo>
                  <a:cubicBezTo>
                    <a:pt x="2375" y="1986"/>
                    <a:pt x="2250" y="2027"/>
                    <a:pt x="2126" y="2107"/>
                  </a:cubicBezTo>
                  <a:lnTo>
                    <a:pt x="2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4445750" y="4485125"/>
              <a:ext cx="4700" cy="4125"/>
            </a:xfrm>
            <a:custGeom>
              <a:rect b="b" l="l" r="r" t="t"/>
              <a:pathLst>
                <a:path extrusionOk="0" h="165" w="188">
                  <a:moveTo>
                    <a:pt x="108" y="0"/>
                  </a:moveTo>
                  <a:cubicBezTo>
                    <a:pt x="86" y="0"/>
                    <a:pt x="63" y="9"/>
                    <a:pt x="45" y="29"/>
                  </a:cubicBezTo>
                  <a:cubicBezTo>
                    <a:pt x="0" y="81"/>
                    <a:pt x="39" y="158"/>
                    <a:pt x="103" y="164"/>
                  </a:cubicBezTo>
                  <a:cubicBezTo>
                    <a:pt x="155" y="158"/>
                    <a:pt x="187" y="113"/>
                    <a:pt x="187" y="68"/>
                  </a:cubicBezTo>
                  <a:cubicBezTo>
                    <a:pt x="179" y="24"/>
                    <a:pt x="144" y="0"/>
                    <a:pt x="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4420975" y="4453900"/>
              <a:ext cx="33650" cy="40800"/>
            </a:xfrm>
            <a:custGeom>
              <a:rect b="b" l="l" r="r" t="t"/>
              <a:pathLst>
                <a:path extrusionOk="0" h="1632" w="1346">
                  <a:moveTo>
                    <a:pt x="242" y="0"/>
                  </a:moveTo>
                  <a:cubicBezTo>
                    <a:pt x="1" y="0"/>
                    <a:pt x="12" y="235"/>
                    <a:pt x="12" y="235"/>
                  </a:cubicBezTo>
                  <a:lnTo>
                    <a:pt x="740" y="1059"/>
                  </a:lnTo>
                  <a:cubicBezTo>
                    <a:pt x="579" y="1252"/>
                    <a:pt x="521" y="1459"/>
                    <a:pt x="618" y="1568"/>
                  </a:cubicBezTo>
                  <a:cubicBezTo>
                    <a:pt x="657" y="1611"/>
                    <a:pt x="716" y="1632"/>
                    <a:pt x="787" y="1632"/>
                  </a:cubicBezTo>
                  <a:cubicBezTo>
                    <a:pt x="927" y="1632"/>
                    <a:pt x="1114" y="1550"/>
                    <a:pt x="1281" y="1401"/>
                  </a:cubicBezTo>
                  <a:cubicBezTo>
                    <a:pt x="1307" y="1381"/>
                    <a:pt x="1326" y="1362"/>
                    <a:pt x="1346" y="1343"/>
                  </a:cubicBezTo>
                  <a:lnTo>
                    <a:pt x="1346" y="1343"/>
                  </a:lnTo>
                  <a:cubicBezTo>
                    <a:pt x="1333" y="1349"/>
                    <a:pt x="1082" y="1536"/>
                    <a:pt x="888" y="1568"/>
                  </a:cubicBezTo>
                  <a:cubicBezTo>
                    <a:pt x="901" y="1562"/>
                    <a:pt x="920" y="1549"/>
                    <a:pt x="933" y="1529"/>
                  </a:cubicBezTo>
                  <a:cubicBezTo>
                    <a:pt x="1026" y="1446"/>
                    <a:pt x="896" y="1307"/>
                    <a:pt x="795" y="1307"/>
                  </a:cubicBezTo>
                  <a:cubicBezTo>
                    <a:pt x="762" y="1307"/>
                    <a:pt x="733" y="1321"/>
                    <a:pt x="714" y="1355"/>
                  </a:cubicBezTo>
                  <a:cubicBezTo>
                    <a:pt x="689" y="1388"/>
                    <a:pt x="676" y="1426"/>
                    <a:pt x="676" y="1465"/>
                  </a:cubicBezTo>
                  <a:cubicBezTo>
                    <a:pt x="618" y="1291"/>
                    <a:pt x="863" y="1027"/>
                    <a:pt x="863" y="1027"/>
                  </a:cubicBezTo>
                  <a:lnTo>
                    <a:pt x="238" y="338"/>
                  </a:lnTo>
                  <a:lnTo>
                    <a:pt x="206" y="299"/>
                  </a:lnTo>
                  <a:cubicBezTo>
                    <a:pt x="70" y="132"/>
                    <a:pt x="289" y="3"/>
                    <a:pt x="289" y="3"/>
                  </a:cubicBezTo>
                  <a:cubicBezTo>
                    <a:pt x="273" y="1"/>
                    <a:pt x="257" y="0"/>
                    <a:pt x="2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4446400" y="4471225"/>
              <a:ext cx="14500" cy="9650"/>
            </a:xfrm>
            <a:custGeom>
              <a:rect b="b" l="l" r="r" t="t"/>
              <a:pathLst>
                <a:path extrusionOk="0" h="386" w="580">
                  <a:moveTo>
                    <a:pt x="350" y="0"/>
                  </a:moveTo>
                  <a:cubicBezTo>
                    <a:pt x="250" y="0"/>
                    <a:pt x="125" y="42"/>
                    <a:pt x="0" y="121"/>
                  </a:cubicBezTo>
                  <a:cubicBezTo>
                    <a:pt x="20" y="113"/>
                    <a:pt x="176" y="45"/>
                    <a:pt x="310" y="45"/>
                  </a:cubicBezTo>
                  <a:cubicBezTo>
                    <a:pt x="391" y="45"/>
                    <a:pt x="465" y="70"/>
                    <a:pt x="496" y="147"/>
                  </a:cubicBezTo>
                  <a:cubicBezTo>
                    <a:pt x="535" y="224"/>
                    <a:pt x="535" y="308"/>
                    <a:pt x="515" y="385"/>
                  </a:cubicBezTo>
                  <a:cubicBezTo>
                    <a:pt x="573" y="257"/>
                    <a:pt x="580" y="134"/>
                    <a:pt x="515" y="63"/>
                  </a:cubicBezTo>
                  <a:cubicBezTo>
                    <a:pt x="478" y="21"/>
                    <a:pt x="420" y="0"/>
                    <a:pt x="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4420150" y="4423350"/>
              <a:ext cx="53325" cy="21225"/>
            </a:xfrm>
            <a:custGeom>
              <a:rect b="b" l="l" r="r" t="t"/>
              <a:pathLst>
                <a:path extrusionOk="0" h="849" w="2133">
                  <a:moveTo>
                    <a:pt x="45" y="1"/>
                  </a:moveTo>
                  <a:lnTo>
                    <a:pt x="0" y="226"/>
                  </a:lnTo>
                  <a:lnTo>
                    <a:pt x="1044" y="452"/>
                  </a:lnTo>
                  <a:lnTo>
                    <a:pt x="1018" y="387"/>
                  </a:lnTo>
                  <a:lnTo>
                    <a:pt x="1031" y="387"/>
                  </a:lnTo>
                  <a:lnTo>
                    <a:pt x="1765" y="536"/>
                  </a:lnTo>
                  <a:cubicBezTo>
                    <a:pt x="1765" y="536"/>
                    <a:pt x="1739" y="787"/>
                    <a:pt x="1849" y="838"/>
                  </a:cubicBezTo>
                  <a:cubicBezTo>
                    <a:pt x="1863" y="845"/>
                    <a:pt x="1878" y="849"/>
                    <a:pt x="1891" y="849"/>
                  </a:cubicBezTo>
                  <a:cubicBezTo>
                    <a:pt x="2029" y="849"/>
                    <a:pt x="2120" y="528"/>
                    <a:pt x="2126" y="516"/>
                  </a:cubicBezTo>
                  <a:cubicBezTo>
                    <a:pt x="2132" y="471"/>
                    <a:pt x="2132" y="426"/>
                    <a:pt x="2132" y="381"/>
                  </a:cubicBezTo>
                  <a:cubicBezTo>
                    <a:pt x="2126" y="362"/>
                    <a:pt x="2126" y="336"/>
                    <a:pt x="2119" y="317"/>
                  </a:cubicBezTo>
                  <a:cubicBezTo>
                    <a:pt x="2106" y="233"/>
                    <a:pt x="2061" y="168"/>
                    <a:pt x="2003" y="156"/>
                  </a:cubicBezTo>
                  <a:cubicBezTo>
                    <a:pt x="1995" y="154"/>
                    <a:pt x="1987" y="153"/>
                    <a:pt x="1979" y="153"/>
                  </a:cubicBezTo>
                  <a:cubicBezTo>
                    <a:pt x="1896" y="153"/>
                    <a:pt x="1811" y="240"/>
                    <a:pt x="1759" y="375"/>
                  </a:cubicBezTo>
                  <a:lnTo>
                    <a:pt x="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4467925" y="4437375"/>
              <a:ext cx="3825" cy="2525"/>
            </a:xfrm>
            <a:custGeom>
              <a:rect b="b" l="l" r="r" t="t"/>
              <a:pathLst>
                <a:path extrusionOk="0" h="101" w="153">
                  <a:moveTo>
                    <a:pt x="66" y="0"/>
                  </a:moveTo>
                  <a:cubicBezTo>
                    <a:pt x="56" y="0"/>
                    <a:pt x="47" y="4"/>
                    <a:pt x="41" y="13"/>
                  </a:cubicBezTo>
                  <a:cubicBezTo>
                    <a:pt x="1" y="43"/>
                    <a:pt x="46" y="100"/>
                    <a:pt x="84" y="100"/>
                  </a:cubicBezTo>
                  <a:cubicBezTo>
                    <a:pt x="94" y="100"/>
                    <a:pt x="105" y="96"/>
                    <a:pt x="112" y="84"/>
                  </a:cubicBezTo>
                  <a:cubicBezTo>
                    <a:pt x="153" y="58"/>
                    <a:pt x="104"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4444625" y="4429150"/>
              <a:ext cx="28675" cy="16850"/>
            </a:xfrm>
            <a:custGeom>
              <a:rect b="b" l="l" r="r" t="t"/>
              <a:pathLst>
                <a:path extrusionOk="0" h="674" w="1147">
                  <a:moveTo>
                    <a:pt x="116" y="1"/>
                  </a:moveTo>
                  <a:lnTo>
                    <a:pt x="116" y="1"/>
                  </a:lnTo>
                  <a:cubicBezTo>
                    <a:pt x="26" y="39"/>
                    <a:pt x="0" y="149"/>
                    <a:pt x="65" y="220"/>
                  </a:cubicBezTo>
                  <a:lnTo>
                    <a:pt x="735" y="368"/>
                  </a:lnTo>
                  <a:cubicBezTo>
                    <a:pt x="722" y="529"/>
                    <a:pt x="773" y="651"/>
                    <a:pt x="863" y="671"/>
                  </a:cubicBezTo>
                  <a:cubicBezTo>
                    <a:pt x="871" y="673"/>
                    <a:pt x="879" y="674"/>
                    <a:pt x="887" y="674"/>
                  </a:cubicBezTo>
                  <a:cubicBezTo>
                    <a:pt x="985" y="674"/>
                    <a:pt x="1092" y="533"/>
                    <a:pt x="1134" y="342"/>
                  </a:cubicBezTo>
                  <a:cubicBezTo>
                    <a:pt x="1140" y="323"/>
                    <a:pt x="1147" y="304"/>
                    <a:pt x="1147" y="284"/>
                  </a:cubicBezTo>
                  <a:lnTo>
                    <a:pt x="1147" y="284"/>
                  </a:lnTo>
                  <a:cubicBezTo>
                    <a:pt x="1115" y="387"/>
                    <a:pt x="1063" y="484"/>
                    <a:pt x="999" y="574"/>
                  </a:cubicBezTo>
                  <a:cubicBezTo>
                    <a:pt x="1005" y="561"/>
                    <a:pt x="1005" y="548"/>
                    <a:pt x="1005" y="535"/>
                  </a:cubicBezTo>
                  <a:cubicBezTo>
                    <a:pt x="1018" y="482"/>
                    <a:pt x="968" y="455"/>
                    <a:pt x="918" y="455"/>
                  </a:cubicBezTo>
                  <a:cubicBezTo>
                    <a:pt x="872" y="455"/>
                    <a:pt x="825" y="479"/>
                    <a:pt x="831" y="529"/>
                  </a:cubicBezTo>
                  <a:cubicBezTo>
                    <a:pt x="831" y="555"/>
                    <a:pt x="838" y="581"/>
                    <a:pt x="851" y="600"/>
                  </a:cubicBezTo>
                  <a:cubicBezTo>
                    <a:pt x="760" y="529"/>
                    <a:pt x="786" y="310"/>
                    <a:pt x="786" y="310"/>
                  </a:cubicBezTo>
                  <a:lnTo>
                    <a:pt x="213" y="194"/>
                  </a:lnTo>
                  <a:lnTo>
                    <a:pt x="181" y="188"/>
                  </a:lnTo>
                  <a:cubicBezTo>
                    <a:pt x="52" y="149"/>
                    <a:pt x="116" y="1"/>
                    <a:pt x="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4464100" y="4427150"/>
              <a:ext cx="9050" cy="5575"/>
            </a:xfrm>
            <a:custGeom>
              <a:rect b="b" l="l" r="r" t="t"/>
              <a:pathLst>
                <a:path extrusionOk="0" h="223" w="362">
                  <a:moveTo>
                    <a:pt x="221" y="1"/>
                  </a:moveTo>
                  <a:cubicBezTo>
                    <a:pt x="138" y="1"/>
                    <a:pt x="53" y="88"/>
                    <a:pt x="1" y="223"/>
                  </a:cubicBezTo>
                  <a:cubicBezTo>
                    <a:pt x="12" y="206"/>
                    <a:pt x="116" y="37"/>
                    <a:pt x="220" y="37"/>
                  </a:cubicBezTo>
                  <a:cubicBezTo>
                    <a:pt x="235" y="37"/>
                    <a:pt x="250" y="40"/>
                    <a:pt x="265" y="49"/>
                  </a:cubicBezTo>
                  <a:cubicBezTo>
                    <a:pt x="310" y="74"/>
                    <a:pt x="342" y="119"/>
                    <a:pt x="361" y="171"/>
                  </a:cubicBezTo>
                  <a:cubicBezTo>
                    <a:pt x="342" y="81"/>
                    <a:pt x="303" y="16"/>
                    <a:pt x="245" y="4"/>
                  </a:cubicBezTo>
                  <a:cubicBezTo>
                    <a:pt x="237" y="2"/>
                    <a:pt x="229"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4410325" y="4348150"/>
              <a:ext cx="48325" cy="41100"/>
            </a:xfrm>
            <a:custGeom>
              <a:rect b="b" l="l" r="r" t="t"/>
              <a:pathLst>
                <a:path extrusionOk="0" h="1644" w="1933">
                  <a:moveTo>
                    <a:pt x="1424" y="1"/>
                  </a:moveTo>
                  <a:cubicBezTo>
                    <a:pt x="1390" y="1"/>
                    <a:pt x="1357" y="9"/>
                    <a:pt x="1327" y="27"/>
                  </a:cubicBezTo>
                  <a:cubicBezTo>
                    <a:pt x="1263" y="85"/>
                    <a:pt x="1276" y="220"/>
                    <a:pt x="1353" y="355"/>
                  </a:cubicBezTo>
                  <a:lnTo>
                    <a:pt x="0" y="1469"/>
                  </a:lnTo>
                  <a:lnTo>
                    <a:pt x="148" y="1643"/>
                  </a:lnTo>
                  <a:lnTo>
                    <a:pt x="966" y="967"/>
                  </a:lnTo>
                  <a:lnTo>
                    <a:pt x="902" y="948"/>
                  </a:lnTo>
                  <a:lnTo>
                    <a:pt x="915" y="935"/>
                  </a:lnTo>
                  <a:lnTo>
                    <a:pt x="1482" y="452"/>
                  </a:lnTo>
                  <a:cubicBezTo>
                    <a:pt x="1482" y="452"/>
                    <a:pt x="1619" y="584"/>
                    <a:pt x="1726" y="584"/>
                  </a:cubicBezTo>
                  <a:cubicBezTo>
                    <a:pt x="1742" y="584"/>
                    <a:pt x="1757" y="581"/>
                    <a:pt x="1772" y="574"/>
                  </a:cubicBezTo>
                  <a:cubicBezTo>
                    <a:pt x="1933" y="490"/>
                    <a:pt x="1694" y="168"/>
                    <a:pt x="1688" y="155"/>
                  </a:cubicBezTo>
                  <a:cubicBezTo>
                    <a:pt x="1656" y="123"/>
                    <a:pt x="1623" y="91"/>
                    <a:pt x="1585" y="65"/>
                  </a:cubicBezTo>
                  <a:cubicBezTo>
                    <a:pt x="1566" y="59"/>
                    <a:pt x="1553" y="46"/>
                    <a:pt x="1533" y="33"/>
                  </a:cubicBezTo>
                  <a:cubicBezTo>
                    <a:pt x="1502" y="12"/>
                    <a:pt x="1463" y="1"/>
                    <a:pt x="1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4450425" y="4354600"/>
              <a:ext cx="3225" cy="3075"/>
            </a:xfrm>
            <a:custGeom>
              <a:rect b="b" l="l" r="r" t="t"/>
              <a:pathLst>
                <a:path extrusionOk="0" h="123" w="129">
                  <a:moveTo>
                    <a:pt x="65" y="0"/>
                  </a:moveTo>
                  <a:cubicBezTo>
                    <a:pt x="0" y="20"/>
                    <a:pt x="13" y="116"/>
                    <a:pt x="84" y="123"/>
                  </a:cubicBezTo>
                  <a:cubicBezTo>
                    <a:pt x="110" y="116"/>
                    <a:pt x="129" y="84"/>
                    <a:pt x="123" y="52"/>
                  </a:cubicBezTo>
                  <a:cubicBezTo>
                    <a:pt x="123" y="26"/>
                    <a:pt x="97" y="0"/>
                    <a:pt x="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4430450" y="4352025"/>
              <a:ext cx="27400" cy="20325"/>
            </a:xfrm>
            <a:custGeom>
              <a:rect b="b" l="l" r="r" t="t"/>
              <a:pathLst>
                <a:path extrusionOk="0" h="813" w="1096">
                  <a:moveTo>
                    <a:pt x="883" y="0"/>
                  </a:moveTo>
                  <a:cubicBezTo>
                    <a:pt x="947" y="84"/>
                    <a:pt x="992" y="187"/>
                    <a:pt x="1018" y="290"/>
                  </a:cubicBezTo>
                  <a:cubicBezTo>
                    <a:pt x="1012" y="277"/>
                    <a:pt x="1005" y="271"/>
                    <a:pt x="992" y="265"/>
                  </a:cubicBezTo>
                  <a:cubicBezTo>
                    <a:pt x="973" y="245"/>
                    <a:pt x="949" y="236"/>
                    <a:pt x="925" y="236"/>
                  </a:cubicBezTo>
                  <a:cubicBezTo>
                    <a:pt x="901" y="236"/>
                    <a:pt x="876" y="245"/>
                    <a:pt x="857" y="265"/>
                  </a:cubicBezTo>
                  <a:cubicBezTo>
                    <a:pt x="831" y="303"/>
                    <a:pt x="838" y="361"/>
                    <a:pt x="883" y="393"/>
                  </a:cubicBezTo>
                  <a:cubicBezTo>
                    <a:pt x="902" y="413"/>
                    <a:pt x="922" y="419"/>
                    <a:pt x="947" y="426"/>
                  </a:cubicBezTo>
                  <a:cubicBezTo>
                    <a:pt x="937" y="428"/>
                    <a:pt x="927" y="430"/>
                    <a:pt x="916" y="430"/>
                  </a:cubicBezTo>
                  <a:cubicBezTo>
                    <a:pt x="810" y="430"/>
                    <a:pt x="677" y="297"/>
                    <a:pt x="677" y="297"/>
                  </a:cubicBezTo>
                  <a:lnTo>
                    <a:pt x="232" y="670"/>
                  </a:lnTo>
                  <a:lnTo>
                    <a:pt x="207" y="696"/>
                  </a:lnTo>
                  <a:cubicBezTo>
                    <a:pt x="184" y="713"/>
                    <a:pt x="163" y="719"/>
                    <a:pt x="144" y="719"/>
                  </a:cubicBezTo>
                  <a:cubicBezTo>
                    <a:pt x="71" y="719"/>
                    <a:pt x="20" y="632"/>
                    <a:pt x="20" y="632"/>
                  </a:cubicBezTo>
                  <a:lnTo>
                    <a:pt x="20" y="632"/>
                  </a:lnTo>
                  <a:cubicBezTo>
                    <a:pt x="0" y="722"/>
                    <a:pt x="71" y="812"/>
                    <a:pt x="161" y="812"/>
                  </a:cubicBezTo>
                  <a:lnTo>
                    <a:pt x="696" y="374"/>
                  </a:lnTo>
                  <a:cubicBezTo>
                    <a:pt x="775" y="444"/>
                    <a:pt x="861" y="485"/>
                    <a:pt x="929" y="485"/>
                  </a:cubicBezTo>
                  <a:cubicBezTo>
                    <a:pt x="961" y="485"/>
                    <a:pt x="989" y="476"/>
                    <a:pt x="1012" y="458"/>
                  </a:cubicBezTo>
                  <a:cubicBezTo>
                    <a:pt x="1095" y="393"/>
                    <a:pt x="1057" y="200"/>
                    <a:pt x="922" y="39"/>
                  </a:cubicBezTo>
                  <a:cubicBezTo>
                    <a:pt x="909" y="26"/>
                    <a:pt x="896" y="13"/>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4441550" y="4348150"/>
              <a:ext cx="7125" cy="8900"/>
            </a:xfrm>
            <a:custGeom>
              <a:rect b="b" l="l" r="r" t="t"/>
              <a:pathLst>
                <a:path extrusionOk="0" h="356" w="285">
                  <a:moveTo>
                    <a:pt x="172" y="1"/>
                  </a:moveTo>
                  <a:cubicBezTo>
                    <a:pt x="140" y="1"/>
                    <a:pt x="108" y="9"/>
                    <a:pt x="78" y="27"/>
                  </a:cubicBezTo>
                  <a:cubicBezTo>
                    <a:pt x="14" y="85"/>
                    <a:pt x="27" y="213"/>
                    <a:pt x="104" y="355"/>
                  </a:cubicBezTo>
                  <a:cubicBezTo>
                    <a:pt x="97" y="329"/>
                    <a:pt x="1" y="85"/>
                    <a:pt x="130" y="39"/>
                  </a:cubicBezTo>
                  <a:cubicBezTo>
                    <a:pt x="156" y="28"/>
                    <a:pt x="186" y="21"/>
                    <a:pt x="218" y="21"/>
                  </a:cubicBezTo>
                  <a:cubicBezTo>
                    <a:pt x="240" y="21"/>
                    <a:pt x="263" y="25"/>
                    <a:pt x="284" y="33"/>
                  </a:cubicBezTo>
                  <a:cubicBezTo>
                    <a:pt x="249" y="12"/>
                    <a:pt x="211" y="1"/>
                    <a:pt x="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4304200" y="4418375"/>
              <a:ext cx="66850" cy="39700"/>
            </a:xfrm>
            <a:custGeom>
              <a:rect b="b" l="l" r="r" t="t"/>
              <a:pathLst>
                <a:path extrusionOk="0" h="1588" w="2674">
                  <a:moveTo>
                    <a:pt x="2558" y="0"/>
                  </a:moveTo>
                  <a:lnTo>
                    <a:pt x="1327" y="548"/>
                  </a:lnTo>
                  <a:lnTo>
                    <a:pt x="1398" y="599"/>
                  </a:lnTo>
                  <a:lnTo>
                    <a:pt x="1385" y="606"/>
                  </a:lnTo>
                  <a:lnTo>
                    <a:pt x="529" y="1005"/>
                  </a:lnTo>
                  <a:cubicBezTo>
                    <a:pt x="529" y="1005"/>
                    <a:pt x="382" y="759"/>
                    <a:pt x="245" y="759"/>
                  </a:cubicBezTo>
                  <a:cubicBezTo>
                    <a:pt x="239" y="759"/>
                    <a:pt x="232" y="759"/>
                    <a:pt x="226" y="760"/>
                  </a:cubicBezTo>
                  <a:cubicBezTo>
                    <a:pt x="0" y="805"/>
                    <a:pt x="181" y="1276"/>
                    <a:pt x="181" y="1295"/>
                  </a:cubicBezTo>
                  <a:cubicBezTo>
                    <a:pt x="207" y="1346"/>
                    <a:pt x="239" y="1392"/>
                    <a:pt x="277" y="1437"/>
                  </a:cubicBezTo>
                  <a:cubicBezTo>
                    <a:pt x="297" y="1456"/>
                    <a:pt x="316" y="1475"/>
                    <a:pt x="335" y="1495"/>
                  </a:cubicBezTo>
                  <a:cubicBezTo>
                    <a:pt x="398" y="1558"/>
                    <a:pt x="465" y="1588"/>
                    <a:pt x="522" y="1588"/>
                  </a:cubicBezTo>
                  <a:cubicBezTo>
                    <a:pt x="540" y="1588"/>
                    <a:pt x="558" y="1585"/>
                    <a:pt x="574" y="1578"/>
                  </a:cubicBezTo>
                  <a:cubicBezTo>
                    <a:pt x="677" y="1533"/>
                    <a:pt x="703" y="1359"/>
                    <a:pt x="657" y="1173"/>
                  </a:cubicBezTo>
                  <a:lnTo>
                    <a:pt x="2674" y="264"/>
                  </a:lnTo>
                  <a:lnTo>
                    <a:pt x="25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4308700" y="4444450"/>
              <a:ext cx="3700" cy="3275"/>
            </a:xfrm>
            <a:custGeom>
              <a:rect b="b" l="l" r="r" t="t"/>
              <a:pathLst>
                <a:path extrusionOk="0" h="131" w="148">
                  <a:moveTo>
                    <a:pt x="67" y="0"/>
                  </a:moveTo>
                  <a:cubicBezTo>
                    <a:pt x="40" y="0"/>
                    <a:pt x="14" y="17"/>
                    <a:pt x="7" y="46"/>
                  </a:cubicBezTo>
                  <a:cubicBezTo>
                    <a:pt x="1" y="84"/>
                    <a:pt x="27" y="117"/>
                    <a:pt x="59" y="130"/>
                  </a:cubicBezTo>
                  <a:cubicBezTo>
                    <a:pt x="62" y="130"/>
                    <a:pt x="65" y="130"/>
                    <a:pt x="68" y="130"/>
                  </a:cubicBezTo>
                  <a:cubicBezTo>
                    <a:pt x="120" y="130"/>
                    <a:pt x="148" y="76"/>
                    <a:pt x="123" y="33"/>
                  </a:cubicBezTo>
                  <a:cubicBezTo>
                    <a:pt x="109" y="10"/>
                    <a:pt x="88" y="0"/>
                    <a:pt x="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4305175" y="4432050"/>
              <a:ext cx="36575" cy="18875"/>
            </a:xfrm>
            <a:custGeom>
              <a:rect b="b" l="l" r="r" t="t"/>
              <a:pathLst>
                <a:path extrusionOk="0" h="755" w="1463">
                  <a:moveTo>
                    <a:pt x="1288" y="1"/>
                  </a:moveTo>
                  <a:lnTo>
                    <a:pt x="503" y="355"/>
                  </a:lnTo>
                  <a:cubicBezTo>
                    <a:pt x="414" y="219"/>
                    <a:pt x="300" y="134"/>
                    <a:pt x="205" y="134"/>
                  </a:cubicBezTo>
                  <a:cubicBezTo>
                    <a:pt x="183" y="134"/>
                    <a:pt x="161" y="139"/>
                    <a:pt x="142" y="149"/>
                  </a:cubicBezTo>
                  <a:cubicBezTo>
                    <a:pt x="19" y="213"/>
                    <a:pt x="0" y="452"/>
                    <a:pt x="110" y="696"/>
                  </a:cubicBezTo>
                  <a:cubicBezTo>
                    <a:pt x="122" y="715"/>
                    <a:pt x="134" y="733"/>
                    <a:pt x="141" y="752"/>
                  </a:cubicBezTo>
                  <a:lnTo>
                    <a:pt x="141" y="752"/>
                  </a:lnTo>
                  <a:cubicBezTo>
                    <a:pt x="96" y="624"/>
                    <a:pt x="77" y="489"/>
                    <a:pt x="77" y="355"/>
                  </a:cubicBezTo>
                  <a:lnTo>
                    <a:pt x="77" y="355"/>
                  </a:lnTo>
                  <a:cubicBezTo>
                    <a:pt x="84" y="368"/>
                    <a:pt x="90" y="381"/>
                    <a:pt x="97" y="394"/>
                  </a:cubicBezTo>
                  <a:cubicBezTo>
                    <a:pt x="110" y="424"/>
                    <a:pt x="135" y="436"/>
                    <a:pt x="163" y="436"/>
                  </a:cubicBezTo>
                  <a:cubicBezTo>
                    <a:pt x="242" y="436"/>
                    <a:pt x="344" y="338"/>
                    <a:pt x="277" y="271"/>
                  </a:cubicBezTo>
                  <a:cubicBezTo>
                    <a:pt x="258" y="246"/>
                    <a:pt x="232" y="226"/>
                    <a:pt x="206" y="213"/>
                  </a:cubicBezTo>
                  <a:cubicBezTo>
                    <a:pt x="348" y="213"/>
                    <a:pt x="490" y="458"/>
                    <a:pt x="490" y="458"/>
                  </a:cubicBezTo>
                  <a:lnTo>
                    <a:pt x="1160" y="149"/>
                  </a:lnTo>
                  <a:lnTo>
                    <a:pt x="1192" y="130"/>
                  </a:lnTo>
                  <a:cubicBezTo>
                    <a:pt x="1213" y="122"/>
                    <a:pt x="1232" y="119"/>
                    <a:pt x="1249" y="119"/>
                  </a:cubicBezTo>
                  <a:cubicBezTo>
                    <a:pt x="1364" y="119"/>
                    <a:pt x="1398" y="265"/>
                    <a:pt x="1398" y="265"/>
                  </a:cubicBezTo>
                  <a:cubicBezTo>
                    <a:pt x="1462" y="162"/>
                    <a:pt x="1404" y="33"/>
                    <a:pt x="1288" y="1"/>
                  </a:cubicBezTo>
                  <a:close/>
                  <a:moveTo>
                    <a:pt x="141" y="752"/>
                  </a:moveTo>
                  <a:lnTo>
                    <a:pt x="141" y="752"/>
                  </a:lnTo>
                  <a:cubicBezTo>
                    <a:pt x="141" y="753"/>
                    <a:pt x="141" y="754"/>
                    <a:pt x="142" y="754"/>
                  </a:cubicBezTo>
                  <a:cubicBezTo>
                    <a:pt x="141" y="754"/>
                    <a:pt x="141" y="753"/>
                    <a:pt x="141" y="7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4312575" y="4447525"/>
              <a:ext cx="9350" cy="10475"/>
            </a:xfrm>
            <a:custGeom>
              <a:rect b="b" l="l" r="r" t="t"/>
              <a:pathLst>
                <a:path extrusionOk="0" h="419" w="374">
                  <a:moveTo>
                    <a:pt x="322" y="0"/>
                  </a:moveTo>
                  <a:cubicBezTo>
                    <a:pt x="322" y="32"/>
                    <a:pt x="361" y="361"/>
                    <a:pt x="187" y="374"/>
                  </a:cubicBezTo>
                  <a:cubicBezTo>
                    <a:pt x="177" y="375"/>
                    <a:pt x="166" y="375"/>
                    <a:pt x="155" y="375"/>
                  </a:cubicBezTo>
                  <a:cubicBezTo>
                    <a:pt x="100" y="375"/>
                    <a:pt x="44" y="361"/>
                    <a:pt x="0" y="329"/>
                  </a:cubicBezTo>
                  <a:lnTo>
                    <a:pt x="0" y="329"/>
                  </a:lnTo>
                  <a:cubicBezTo>
                    <a:pt x="62" y="386"/>
                    <a:pt x="128" y="418"/>
                    <a:pt x="184" y="418"/>
                  </a:cubicBezTo>
                  <a:cubicBezTo>
                    <a:pt x="203" y="418"/>
                    <a:pt x="222" y="414"/>
                    <a:pt x="239" y="406"/>
                  </a:cubicBezTo>
                  <a:cubicBezTo>
                    <a:pt x="342" y="361"/>
                    <a:pt x="374" y="193"/>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4345575" y="4401950"/>
              <a:ext cx="49800" cy="102950"/>
            </a:xfrm>
            <a:custGeom>
              <a:rect b="b" l="l" r="r" t="t"/>
              <a:pathLst>
                <a:path extrusionOk="0" h="4118" w="1992">
                  <a:moveTo>
                    <a:pt x="1560" y="0"/>
                  </a:moveTo>
                  <a:lnTo>
                    <a:pt x="639" y="3318"/>
                  </a:lnTo>
                  <a:cubicBezTo>
                    <a:pt x="595" y="3313"/>
                    <a:pt x="552" y="3311"/>
                    <a:pt x="511" y="3311"/>
                  </a:cubicBezTo>
                  <a:cubicBezTo>
                    <a:pt x="262" y="3311"/>
                    <a:pt x="72" y="3393"/>
                    <a:pt x="33" y="3537"/>
                  </a:cubicBezTo>
                  <a:cubicBezTo>
                    <a:pt x="1" y="3652"/>
                    <a:pt x="72" y="3781"/>
                    <a:pt x="207" y="3891"/>
                  </a:cubicBezTo>
                  <a:cubicBezTo>
                    <a:pt x="239" y="3917"/>
                    <a:pt x="271" y="3942"/>
                    <a:pt x="310" y="3962"/>
                  </a:cubicBezTo>
                  <a:cubicBezTo>
                    <a:pt x="387" y="4007"/>
                    <a:pt x="465" y="4045"/>
                    <a:pt x="548" y="4078"/>
                  </a:cubicBezTo>
                  <a:cubicBezTo>
                    <a:pt x="564" y="4078"/>
                    <a:pt x="755" y="4117"/>
                    <a:pt x="948" y="4117"/>
                  </a:cubicBezTo>
                  <a:cubicBezTo>
                    <a:pt x="1152" y="4117"/>
                    <a:pt x="1360" y="4073"/>
                    <a:pt x="1366" y="3891"/>
                  </a:cubicBezTo>
                  <a:cubicBezTo>
                    <a:pt x="1373" y="3652"/>
                    <a:pt x="922" y="3472"/>
                    <a:pt x="922" y="3472"/>
                  </a:cubicBezTo>
                  <a:lnTo>
                    <a:pt x="1328" y="2068"/>
                  </a:lnTo>
                  <a:lnTo>
                    <a:pt x="1341" y="2042"/>
                  </a:lnTo>
                  <a:lnTo>
                    <a:pt x="1431" y="2145"/>
                  </a:lnTo>
                  <a:lnTo>
                    <a:pt x="1991" y="123"/>
                  </a:lnTo>
                  <a:lnTo>
                    <a:pt x="15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4363250" y="4497725"/>
              <a:ext cx="5875" cy="4900"/>
            </a:xfrm>
            <a:custGeom>
              <a:rect b="b" l="l" r="r" t="t"/>
              <a:pathLst>
                <a:path extrusionOk="0" h="196" w="235">
                  <a:moveTo>
                    <a:pt x="118" y="0"/>
                  </a:moveTo>
                  <a:cubicBezTo>
                    <a:pt x="55" y="0"/>
                    <a:pt x="0" y="61"/>
                    <a:pt x="22" y="131"/>
                  </a:cubicBezTo>
                  <a:cubicBezTo>
                    <a:pt x="37" y="171"/>
                    <a:pt x="79" y="195"/>
                    <a:pt x="121" y="195"/>
                  </a:cubicBezTo>
                  <a:cubicBezTo>
                    <a:pt x="133" y="195"/>
                    <a:pt x="145" y="193"/>
                    <a:pt x="157" y="189"/>
                  </a:cubicBezTo>
                  <a:cubicBezTo>
                    <a:pt x="234" y="150"/>
                    <a:pt x="234" y="40"/>
                    <a:pt x="157" y="8"/>
                  </a:cubicBezTo>
                  <a:cubicBezTo>
                    <a:pt x="144" y="3"/>
                    <a:pt x="131" y="0"/>
                    <a:pt x="1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4359425" y="4451150"/>
              <a:ext cx="24350" cy="54800"/>
            </a:xfrm>
            <a:custGeom>
              <a:rect b="b" l="l" r="r" t="t"/>
              <a:pathLst>
                <a:path extrusionOk="0" h="2192" w="974">
                  <a:moveTo>
                    <a:pt x="634" y="0"/>
                  </a:moveTo>
                  <a:cubicBezTo>
                    <a:pt x="581" y="0"/>
                    <a:pt x="518" y="17"/>
                    <a:pt x="445" y="61"/>
                  </a:cubicBezTo>
                  <a:cubicBezTo>
                    <a:pt x="445" y="61"/>
                    <a:pt x="761" y="87"/>
                    <a:pt x="703" y="345"/>
                  </a:cubicBezTo>
                  <a:lnTo>
                    <a:pt x="690" y="409"/>
                  </a:lnTo>
                  <a:lnTo>
                    <a:pt x="368" y="1504"/>
                  </a:lnTo>
                  <a:cubicBezTo>
                    <a:pt x="368" y="1504"/>
                    <a:pt x="774" y="1665"/>
                    <a:pt x="806" y="1891"/>
                  </a:cubicBezTo>
                  <a:cubicBezTo>
                    <a:pt x="787" y="1845"/>
                    <a:pt x="748" y="1807"/>
                    <a:pt x="703" y="1788"/>
                  </a:cubicBezTo>
                  <a:cubicBezTo>
                    <a:pt x="681" y="1772"/>
                    <a:pt x="660" y="1765"/>
                    <a:pt x="639" y="1765"/>
                  </a:cubicBezTo>
                  <a:cubicBezTo>
                    <a:pt x="500" y="1765"/>
                    <a:pt x="387" y="2052"/>
                    <a:pt x="555" y="2097"/>
                  </a:cubicBezTo>
                  <a:cubicBezTo>
                    <a:pt x="581" y="2103"/>
                    <a:pt x="600" y="2110"/>
                    <a:pt x="626" y="2116"/>
                  </a:cubicBezTo>
                  <a:cubicBezTo>
                    <a:pt x="553" y="2136"/>
                    <a:pt x="467" y="2143"/>
                    <a:pt x="382" y="2143"/>
                  </a:cubicBezTo>
                  <a:cubicBezTo>
                    <a:pt x="195" y="2143"/>
                    <a:pt x="14" y="2110"/>
                    <a:pt x="1" y="2110"/>
                  </a:cubicBezTo>
                  <a:cubicBezTo>
                    <a:pt x="33" y="2122"/>
                    <a:pt x="65" y="2129"/>
                    <a:pt x="97" y="2142"/>
                  </a:cubicBezTo>
                  <a:cubicBezTo>
                    <a:pt x="222" y="2175"/>
                    <a:pt x="344" y="2192"/>
                    <a:pt x="453" y="2192"/>
                  </a:cubicBezTo>
                  <a:cubicBezTo>
                    <a:pt x="700" y="2192"/>
                    <a:pt x="888" y="2111"/>
                    <a:pt x="928" y="1968"/>
                  </a:cubicBezTo>
                  <a:cubicBezTo>
                    <a:pt x="973" y="1800"/>
                    <a:pt x="800" y="1601"/>
                    <a:pt x="516" y="1472"/>
                  </a:cubicBezTo>
                  <a:lnTo>
                    <a:pt x="877" y="177"/>
                  </a:lnTo>
                  <a:cubicBezTo>
                    <a:pt x="877" y="177"/>
                    <a:pt x="805" y="0"/>
                    <a:pt x="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4345575" y="4484700"/>
              <a:ext cx="15975" cy="14525"/>
            </a:xfrm>
            <a:custGeom>
              <a:rect b="b" l="l" r="r" t="t"/>
              <a:pathLst>
                <a:path extrusionOk="0" h="581" w="639">
                  <a:moveTo>
                    <a:pt x="511" y="1"/>
                  </a:moveTo>
                  <a:cubicBezTo>
                    <a:pt x="262" y="1"/>
                    <a:pt x="72" y="83"/>
                    <a:pt x="33" y="227"/>
                  </a:cubicBezTo>
                  <a:cubicBezTo>
                    <a:pt x="1" y="342"/>
                    <a:pt x="72" y="471"/>
                    <a:pt x="213" y="581"/>
                  </a:cubicBezTo>
                  <a:cubicBezTo>
                    <a:pt x="143" y="503"/>
                    <a:pt x="104" y="407"/>
                    <a:pt x="97" y="304"/>
                  </a:cubicBezTo>
                  <a:cubicBezTo>
                    <a:pt x="78" y="33"/>
                    <a:pt x="593" y="8"/>
                    <a:pt x="639" y="8"/>
                  </a:cubicBezTo>
                  <a:cubicBezTo>
                    <a:pt x="595" y="3"/>
                    <a:pt x="55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315950" y="4342225"/>
              <a:ext cx="67825" cy="49275"/>
            </a:xfrm>
            <a:custGeom>
              <a:rect b="b" l="l" r="r" t="t"/>
              <a:pathLst>
                <a:path extrusionOk="0" h="1971" w="2713">
                  <a:moveTo>
                    <a:pt x="637" y="1"/>
                  </a:moveTo>
                  <a:cubicBezTo>
                    <a:pt x="582" y="1"/>
                    <a:pt x="519" y="23"/>
                    <a:pt x="458" y="64"/>
                  </a:cubicBezTo>
                  <a:cubicBezTo>
                    <a:pt x="432" y="83"/>
                    <a:pt x="413" y="96"/>
                    <a:pt x="394" y="115"/>
                  </a:cubicBezTo>
                  <a:cubicBezTo>
                    <a:pt x="348" y="154"/>
                    <a:pt x="303" y="199"/>
                    <a:pt x="271" y="251"/>
                  </a:cubicBezTo>
                  <a:cubicBezTo>
                    <a:pt x="265" y="264"/>
                    <a:pt x="1" y="734"/>
                    <a:pt x="226" y="811"/>
                  </a:cubicBezTo>
                  <a:cubicBezTo>
                    <a:pt x="241" y="817"/>
                    <a:pt x="257" y="819"/>
                    <a:pt x="273" y="819"/>
                  </a:cubicBezTo>
                  <a:cubicBezTo>
                    <a:pt x="419" y="819"/>
                    <a:pt x="587" y="605"/>
                    <a:pt x="587" y="605"/>
                  </a:cubicBezTo>
                  <a:lnTo>
                    <a:pt x="1418" y="1159"/>
                  </a:lnTo>
                  <a:lnTo>
                    <a:pt x="1431" y="1165"/>
                  </a:lnTo>
                  <a:lnTo>
                    <a:pt x="1353" y="1204"/>
                  </a:lnTo>
                  <a:lnTo>
                    <a:pt x="2551" y="1971"/>
                  </a:lnTo>
                  <a:lnTo>
                    <a:pt x="2712" y="1719"/>
                  </a:lnTo>
                  <a:lnTo>
                    <a:pt x="741" y="457"/>
                  </a:lnTo>
                  <a:cubicBezTo>
                    <a:pt x="825" y="264"/>
                    <a:pt x="825" y="83"/>
                    <a:pt x="722" y="25"/>
                  </a:cubicBezTo>
                  <a:cubicBezTo>
                    <a:pt x="698" y="9"/>
                    <a:pt x="669" y="1"/>
                    <a:pt x="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4322075" y="4351700"/>
              <a:ext cx="3400" cy="4050"/>
            </a:xfrm>
            <a:custGeom>
              <a:rect b="b" l="l" r="r" t="t"/>
              <a:pathLst>
                <a:path extrusionOk="0" h="162" w="136">
                  <a:moveTo>
                    <a:pt x="71" y="1"/>
                  </a:moveTo>
                  <a:cubicBezTo>
                    <a:pt x="26" y="7"/>
                    <a:pt x="0" y="46"/>
                    <a:pt x="0" y="84"/>
                  </a:cubicBezTo>
                  <a:cubicBezTo>
                    <a:pt x="0" y="123"/>
                    <a:pt x="26" y="162"/>
                    <a:pt x="65" y="162"/>
                  </a:cubicBezTo>
                  <a:cubicBezTo>
                    <a:pt x="110" y="162"/>
                    <a:pt x="136" y="123"/>
                    <a:pt x="136" y="84"/>
                  </a:cubicBezTo>
                  <a:cubicBezTo>
                    <a:pt x="136" y="46"/>
                    <a:pt x="110" y="7"/>
                    <a:pt x="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4317400" y="4348475"/>
              <a:ext cx="37550" cy="23875"/>
            </a:xfrm>
            <a:custGeom>
              <a:rect b="b" l="l" r="r" t="t"/>
              <a:pathLst>
                <a:path extrusionOk="0" h="955" w="1502">
                  <a:moveTo>
                    <a:pt x="220" y="1"/>
                  </a:moveTo>
                  <a:lnTo>
                    <a:pt x="220" y="1"/>
                  </a:lnTo>
                  <a:cubicBezTo>
                    <a:pt x="207" y="20"/>
                    <a:pt x="194" y="39"/>
                    <a:pt x="181" y="59"/>
                  </a:cubicBezTo>
                  <a:cubicBezTo>
                    <a:pt x="26" y="297"/>
                    <a:pt x="1" y="555"/>
                    <a:pt x="129" y="632"/>
                  </a:cubicBezTo>
                  <a:cubicBezTo>
                    <a:pt x="151" y="646"/>
                    <a:pt x="176" y="652"/>
                    <a:pt x="204" y="652"/>
                  </a:cubicBezTo>
                  <a:cubicBezTo>
                    <a:pt x="297" y="652"/>
                    <a:pt x="420" y="583"/>
                    <a:pt x="529" y="464"/>
                  </a:cubicBezTo>
                  <a:lnTo>
                    <a:pt x="1295" y="954"/>
                  </a:lnTo>
                  <a:cubicBezTo>
                    <a:pt x="1424" y="948"/>
                    <a:pt x="1501" y="812"/>
                    <a:pt x="1456" y="696"/>
                  </a:cubicBezTo>
                  <a:lnTo>
                    <a:pt x="1456" y="696"/>
                  </a:lnTo>
                  <a:cubicBezTo>
                    <a:pt x="1456" y="696"/>
                    <a:pt x="1401" y="829"/>
                    <a:pt x="1296" y="829"/>
                  </a:cubicBezTo>
                  <a:cubicBezTo>
                    <a:pt x="1273" y="829"/>
                    <a:pt x="1247" y="822"/>
                    <a:pt x="1218" y="806"/>
                  </a:cubicBezTo>
                  <a:lnTo>
                    <a:pt x="1186" y="787"/>
                  </a:lnTo>
                  <a:lnTo>
                    <a:pt x="542" y="355"/>
                  </a:lnTo>
                  <a:cubicBezTo>
                    <a:pt x="542" y="355"/>
                    <a:pt x="364" y="569"/>
                    <a:pt x="218" y="569"/>
                  </a:cubicBezTo>
                  <a:cubicBezTo>
                    <a:pt x="212" y="569"/>
                    <a:pt x="206" y="568"/>
                    <a:pt x="200" y="568"/>
                  </a:cubicBezTo>
                  <a:cubicBezTo>
                    <a:pt x="233" y="561"/>
                    <a:pt x="265" y="542"/>
                    <a:pt x="290" y="522"/>
                  </a:cubicBezTo>
                  <a:cubicBezTo>
                    <a:pt x="376" y="457"/>
                    <a:pt x="265" y="325"/>
                    <a:pt x="179" y="325"/>
                  </a:cubicBezTo>
                  <a:cubicBezTo>
                    <a:pt x="155" y="325"/>
                    <a:pt x="132" y="336"/>
                    <a:pt x="117" y="361"/>
                  </a:cubicBezTo>
                  <a:cubicBezTo>
                    <a:pt x="104" y="374"/>
                    <a:pt x="97" y="387"/>
                    <a:pt x="91" y="407"/>
                  </a:cubicBezTo>
                  <a:cubicBezTo>
                    <a:pt x="91" y="245"/>
                    <a:pt x="213" y="14"/>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4327550" y="4342125"/>
              <a:ext cx="9525" cy="11525"/>
            </a:xfrm>
            <a:custGeom>
              <a:rect b="b" l="l" r="r" t="t"/>
              <a:pathLst>
                <a:path extrusionOk="0" h="461" w="381">
                  <a:moveTo>
                    <a:pt x="186" y="0"/>
                  </a:moveTo>
                  <a:cubicBezTo>
                    <a:pt x="130" y="0"/>
                    <a:pt x="64" y="26"/>
                    <a:pt x="0" y="68"/>
                  </a:cubicBezTo>
                  <a:cubicBezTo>
                    <a:pt x="41" y="48"/>
                    <a:pt x="83" y="38"/>
                    <a:pt x="127" y="38"/>
                  </a:cubicBezTo>
                  <a:cubicBezTo>
                    <a:pt x="153" y="38"/>
                    <a:pt x="180" y="41"/>
                    <a:pt x="207" y="49"/>
                  </a:cubicBezTo>
                  <a:cubicBezTo>
                    <a:pt x="380" y="94"/>
                    <a:pt x="290" y="429"/>
                    <a:pt x="284" y="461"/>
                  </a:cubicBezTo>
                  <a:cubicBezTo>
                    <a:pt x="368" y="268"/>
                    <a:pt x="368" y="87"/>
                    <a:pt x="265" y="23"/>
                  </a:cubicBezTo>
                  <a:cubicBezTo>
                    <a:pt x="242" y="7"/>
                    <a:pt x="215"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4324650" y="4350500"/>
              <a:ext cx="138350" cy="121425"/>
            </a:xfrm>
            <a:custGeom>
              <a:rect b="b" l="l" r="r" t="t"/>
              <a:pathLst>
                <a:path extrusionOk="0" h="4857" w="5534">
                  <a:moveTo>
                    <a:pt x="2761" y="0"/>
                  </a:moveTo>
                  <a:cubicBezTo>
                    <a:pt x="2309" y="0"/>
                    <a:pt x="1852" y="126"/>
                    <a:pt x="1443" y="390"/>
                  </a:cubicBezTo>
                  <a:cubicBezTo>
                    <a:pt x="316" y="1124"/>
                    <a:pt x="0" y="2625"/>
                    <a:pt x="728" y="3752"/>
                  </a:cubicBezTo>
                  <a:cubicBezTo>
                    <a:pt x="1192" y="4467"/>
                    <a:pt x="1974" y="4857"/>
                    <a:pt x="2769" y="4857"/>
                  </a:cubicBezTo>
                  <a:cubicBezTo>
                    <a:pt x="3221" y="4857"/>
                    <a:pt x="3678" y="4731"/>
                    <a:pt x="4084" y="4467"/>
                  </a:cubicBezTo>
                  <a:cubicBezTo>
                    <a:pt x="5212" y="3733"/>
                    <a:pt x="5534" y="2232"/>
                    <a:pt x="4799" y="1105"/>
                  </a:cubicBezTo>
                  <a:cubicBezTo>
                    <a:pt x="4335" y="390"/>
                    <a:pt x="3557" y="0"/>
                    <a:pt x="2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4335450" y="4374250"/>
              <a:ext cx="129475" cy="97300"/>
            </a:xfrm>
            <a:custGeom>
              <a:rect b="b" l="l" r="r" t="t"/>
              <a:pathLst>
                <a:path extrusionOk="0" h="3892" w="5179">
                  <a:moveTo>
                    <a:pt x="4264" y="0"/>
                  </a:moveTo>
                  <a:lnTo>
                    <a:pt x="4264" y="0"/>
                  </a:lnTo>
                  <a:cubicBezTo>
                    <a:pt x="4548" y="960"/>
                    <a:pt x="4213" y="1991"/>
                    <a:pt x="3420" y="2603"/>
                  </a:cubicBezTo>
                  <a:cubicBezTo>
                    <a:pt x="3433" y="2480"/>
                    <a:pt x="3375" y="2358"/>
                    <a:pt x="3279" y="2281"/>
                  </a:cubicBezTo>
                  <a:cubicBezTo>
                    <a:pt x="3223" y="2241"/>
                    <a:pt x="3157" y="2223"/>
                    <a:pt x="3088" y="2223"/>
                  </a:cubicBezTo>
                  <a:cubicBezTo>
                    <a:pt x="2943" y="2223"/>
                    <a:pt x="2785" y="2306"/>
                    <a:pt x="2680" y="2454"/>
                  </a:cubicBezTo>
                  <a:cubicBezTo>
                    <a:pt x="2551" y="2641"/>
                    <a:pt x="2538" y="2867"/>
                    <a:pt x="2641" y="3008"/>
                  </a:cubicBezTo>
                  <a:cubicBezTo>
                    <a:pt x="2467" y="3060"/>
                    <a:pt x="2280" y="3092"/>
                    <a:pt x="2093" y="3105"/>
                  </a:cubicBezTo>
                  <a:cubicBezTo>
                    <a:pt x="2100" y="3099"/>
                    <a:pt x="2100" y="3092"/>
                    <a:pt x="2100" y="3086"/>
                  </a:cubicBezTo>
                  <a:cubicBezTo>
                    <a:pt x="2150" y="2979"/>
                    <a:pt x="2027" y="2906"/>
                    <a:pt x="1919" y="2906"/>
                  </a:cubicBezTo>
                  <a:cubicBezTo>
                    <a:pt x="1845" y="2906"/>
                    <a:pt x="1778" y="2940"/>
                    <a:pt x="1778" y="3021"/>
                  </a:cubicBezTo>
                  <a:cubicBezTo>
                    <a:pt x="1771" y="3047"/>
                    <a:pt x="1771" y="3079"/>
                    <a:pt x="1778" y="3105"/>
                  </a:cubicBezTo>
                  <a:cubicBezTo>
                    <a:pt x="1662" y="3099"/>
                    <a:pt x="1546" y="3086"/>
                    <a:pt x="1436" y="3060"/>
                  </a:cubicBezTo>
                  <a:cubicBezTo>
                    <a:pt x="863" y="2938"/>
                    <a:pt x="354" y="2616"/>
                    <a:pt x="6" y="2152"/>
                  </a:cubicBezTo>
                  <a:lnTo>
                    <a:pt x="0" y="2152"/>
                  </a:lnTo>
                  <a:cubicBezTo>
                    <a:pt x="315" y="3224"/>
                    <a:pt x="1296" y="3891"/>
                    <a:pt x="2333" y="3891"/>
                  </a:cubicBezTo>
                  <a:cubicBezTo>
                    <a:pt x="2698" y="3891"/>
                    <a:pt x="3069" y="3809"/>
                    <a:pt x="3420" y="3633"/>
                  </a:cubicBezTo>
                  <a:cubicBezTo>
                    <a:pt x="4773" y="2950"/>
                    <a:pt x="5179" y="1211"/>
                    <a:pt x="4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4359925" y="4366275"/>
              <a:ext cx="41875" cy="40150"/>
            </a:xfrm>
            <a:custGeom>
              <a:rect b="b" l="l" r="r" t="t"/>
              <a:pathLst>
                <a:path extrusionOk="0" h="1606" w="1675">
                  <a:moveTo>
                    <a:pt x="955" y="1"/>
                  </a:moveTo>
                  <a:cubicBezTo>
                    <a:pt x="688" y="1"/>
                    <a:pt x="405" y="168"/>
                    <a:pt x="238" y="455"/>
                  </a:cubicBezTo>
                  <a:cubicBezTo>
                    <a:pt x="0" y="848"/>
                    <a:pt x="84" y="1331"/>
                    <a:pt x="419" y="1524"/>
                  </a:cubicBezTo>
                  <a:cubicBezTo>
                    <a:pt x="513" y="1579"/>
                    <a:pt x="617" y="1605"/>
                    <a:pt x="724" y="1605"/>
                  </a:cubicBezTo>
                  <a:cubicBezTo>
                    <a:pt x="991" y="1605"/>
                    <a:pt x="1273" y="1442"/>
                    <a:pt x="1443" y="1157"/>
                  </a:cubicBezTo>
                  <a:cubicBezTo>
                    <a:pt x="1675" y="757"/>
                    <a:pt x="1591" y="274"/>
                    <a:pt x="1256" y="81"/>
                  </a:cubicBezTo>
                  <a:cubicBezTo>
                    <a:pt x="1164" y="26"/>
                    <a:pt x="1061" y="1"/>
                    <a:pt x="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4404200" y="4401200"/>
              <a:ext cx="14525" cy="15550"/>
            </a:xfrm>
            <a:custGeom>
              <a:rect b="b" l="l" r="r" t="t"/>
              <a:pathLst>
                <a:path extrusionOk="0" h="622" w="581">
                  <a:moveTo>
                    <a:pt x="313" y="1"/>
                  </a:moveTo>
                  <a:cubicBezTo>
                    <a:pt x="186" y="1"/>
                    <a:pt x="68" y="105"/>
                    <a:pt x="33" y="256"/>
                  </a:cubicBezTo>
                  <a:cubicBezTo>
                    <a:pt x="0" y="423"/>
                    <a:pt x="78" y="591"/>
                    <a:pt x="226" y="616"/>
                  </a:cubicBezTo>
                  <a:cubicBezTo>
                    <a:pt x="243" y="620"/>
                    <a:pt x="259" y="622"/>
                    <a:pt x="276" y="622"/>
                  </a:cubicBezTo>
                  <a:cubicBezTo>
                    <a:pt x="399" y="622"/>
                    <a:pt x="514" y="519"/>
                    <a:pt x="548" y="365"/>
                  </a:cubicBezTo>
                  <a:cubicBezTo>
                    <a:pt x="580" y="198"/>
                    <a:pt x="496" y="37"/>
                    <a:pt x="355" y="4"/>
                  </a:cubicBezTo>
                  <a:cubicBezTo>
                    <a:pt x="341" y="2"/>
                    <a:pt x="327" y="1"/>
                    <a:pt x="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4417400" y="4387600"/>
              <a:ext cx="23050" cy="17775"/>
            </a:xfrm>
            <a:custGeom>
              <a:rect b="b" l="l" r="r" t="t"/>
              <a:pathLst>
                <a:path extrusionOk="0" h="711" w="922">
                  <a:moveTo>
                    <a:pt x="303" y="0"/>
                  </a:moveTo>
                  <a:cubicBezTo>
                    <a:pt x="80" y="0"/>
                    <a:pt x="0" y="313"/>
                    <a:pt x="213" y="413"/>
                  </a:cubicBezTo>
                  <a:cubicBezTo>
                    <a:pt x="226" y="418"/>
                    <a:pt x="239" y="420"/>
                    <a:pt x="252" y="420"/>
                  </a:cubicBezTo>
                  <a:cubicBezTo>
                    <a:pt x="274" y="420"/>
                    <a:pt x="296" y="415"/>
                    <a:pt x="316" y="407"/>
                  </a:cubicBezTo>
                  <a:lnTo>
                    <a:pt x="316" y="407"/>
                  </a:lnTo>
                  <a:cubicBezTo>
                    <a:pt x="297" y="510"/>
                    <a:pt x="342" y="619"/>
                    <a:pt x="432" y="677"/>
                  </a:cubicBezTo>
                  <a:cubicBezTo>
                    <a:pt x="469" y="700"/>
                    <a:pt x="511" y="710"/>
                    <a:pt x="553" y="710"/>
                  </a:cubicBezTo>
                  <a:cubicBezTo>
                    <a:pt x="657" y="710"/>
                    <a:pt x="767" y="646"/>
                    <a:pt x="832" y="536"/>
                  </a:cubicBezTo>
                  <a:cubicBezTo>
                    <a:pt x="922" y="381"/>
                    <a:pt x="896" y="188"/>
                    <a:pt x="761" y="117"/>
                  </a:cubicBezTo>
                  <a:cubicBezTo>
                    <a:pt x="721" y="94"/>
                    <a:pt x="677" y="84"/>
                    <a:pt x="633" y="84"/>
                  </a:cubicBezTo>
                  <a:cubicBezTo>
                    <a:pt x="565" y="84"/>
                    <a:pt x="496" y="111"/>
                    <a:pt x="445" y="162"/>
                  </a:cubicBezTo>
                  <a:cubicBezTo>
                    <a:pt x="439" y="85"/>
                    <a:pt x="394" y="27"/>
                    <a:pt x="323" y="1"/>
                  </a:cubicBezTo>
                  <a:cubicBezTo>
                    <a:pt x="316" y="0"/>
                    <a:pt x="309"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4353000" y="4420800"/>
              <a:ext cx="22875" cy="17550"/>
            </a:xfrm>
            <a:custGeom>
              <a:rect b="b" l="l" r="r" t="t"/>
              <a:pathLst>
                <a:path extrusionOk="0" h="702" w="915">
                  <a:moveTo>
                    <a:pt x="511" y="1"/>
                  </a:moveTo>
                  <a:cubicBezTo>
                    <a:pt x="460" y="1"/>
                    <a:pt x="407" y="9"/>
                    <a:pt x="354" y="26"/>
                  </a:cubicBezTo>
                  <a:cubicBezTo>
                    <a:pt x="135" y="96"/>
                    <a:pt x="0" y="303"/>
                    <a:pt x="65" y="483"/>
                  </a:cubicBezTo>
                  <a:cubicBezTo>
                    <a:pt x="109" y="620"/>
                    <a:pt x="249" y="701"/>
                    <a:pt x="411" y="701"/>
                  </a:cubicBezTo>
                  <a:cubicBezTo>
                    <a:pt x="462" y="701"/>
                    <a:pt x="514" y="693"/>
                    <a:pt x="567" y="676"/>
                  </a:cubicBezTo>
                  <a:cubicBezTo>
                    <a:pt x="786" y="605"/>
                    <a:pt x="915" y="406"/>
                    <a:pt x="857" y="219"/>
                  </a:cubicBezTo>
                  <a:cubicBezTo>
                    <a:pt x="813" y="82"/>
                    <a:pt x="67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8"/>
          <p:cNvSpPr txBox="1"/>
          <p:nvPr>
            <p:ph type="title"/>
          </p:nvPr>
        </p:nvSpPr>
        <p:spPr>
          <a:xfrm>
            <a:off x="470250" y="20230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WEATHER STATIONS &amp; TRAPS</a:t>
            </a:r>
            <a:endParaRPr/>
          </a:p>
        </p:txBody>
      </p:sp>
      <p:pic>
        <p:nvPicPr>
          <p:cNvPr id="639" name="Google Shape;639;p38"/>
          <p:cNvPicPr preferRelativeResize="0"/>
          <p:nvPr/>
        </p:nvPicPr>
        <p:blipFill rotWithShape="1">
          <a:blip r:embed="rId3">
            <a:alphaModFix/>
          </a:blip>
          <a:srcRect b="0" l="6087" r="24342" t="0"/>
          <a:stretch/>
        </p:blipFill>
        <p:spPr>
          <a:xfrm>
            <a:off x="5032075" y="958000"/>
            <a:ext cx="3297225" cy="3880700"/>
          </a:xfrm>
          <a:prstGeom prst="rect">
            <a:avLst/>
          </a:prstGeom>
          <a:noFill/>
          <a:ln>
            <a:noFill/>
          </a:ln>
        </p:spPr>
      </p:pic>
      <p:sp>
        <p:nvSpPr>
          <p:cNvPr id="640" name="Google Shape;640;p38"/>
          <p:cNvSpPr txBox="1"/>
          <p:nvPr/>
        </p:nvSpPr>
        <p:spPr>
          <a:xfrm>
            <a:off x="364300" y="958000"/>
            <a:ext cx="4341900" cy="3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1EF"/>
                </a:solidFill>
                <a:latin typeface="Hind"/>
                <a:ea typeface="Hind"/>
                <a:cs typeface="Hind"/>
                <a:sym typeface="Hind"/>
              </a:rPr>
              <a:t>The map (on the right) shows the location of the traps and weather stations.</a:t>
            </a:r>
            <a:endParaRPr sz="1800">
              <a:solidFill>
                <a:srgbClr val="FFF1EF"/>
              </a:solidFill>
              <a:latin typeface="Hind"/>
              <a:ea typeface="Hind"/>
              <a:cs typeface="Hind"/>
              <a:sym typeface="Hind"/>
            </a:endParaRPr>
          </a:p>
          <a:p>
            <a:pPr indent="0" lvl="0" marL="0" rtl="0" algn="l">
              <a:spcBef>
                <a:spcPts val="0"/>
              </a:spcBef>
              <a:spcAft>
                <a:spcPts val="0"/>
              </a:spcAft>
              <a:buNone/>
            </a:pPr>
            <a:r>
              <a:t/>
            </a:r>
            <a:endParaRPr sz="1800">
              <a:solidFill>
                <a:srgbClr val="FFF1EF"/>
              </a:solidFill>
              <a:latin typeface="Hind"/>
              <a:ea typeface="Hind"/>
              <a:cs typeface="Hind"/>
              <a:sym typeface="Hind"/>
            </a:endParaRPr>
          </a:p>
          <a:p>
            <a:pPr indent="-317500" lvl="0" marL="457200" rtl="0" algn="l">
              <a:spcBef>
                <a:spcPts val="0"/>
              </a:spcBef>
              <a:spcAft>
                <a:spcPts val="0"/>
              </a:spcAft>
              <a:buClr>
                <a:srgbClr val="FFF1EF"/>
              </a:buClr>
              <a:buSzPts val="1400"/>
              <a:buFont typeface="Hind"/>
              <a:buChar char="●"/>
            </a:pPr>
            <a:r>
              <a:rPr lang="en" sz="1800">
                <a:solidFill>
                  <a:srgbClr val="FFF1EF"/>
                </a:solidFill>
                <a:latin typeface="Hind"/>
                <a:ea typeface="Hind"/>
                <a:cs typeface="Hind"/>
                <a:sym typeface="Hind"/>
              </a:rPr>
              <a:t>Appended the weather data to the traps data.</a:t>
            </a:r>
            <a:endParaRPr sz="1800">
              <a:solidFill>
                <a:srgbClr val="FFF1EF"/>
              </a:solidFill>
              <a:latin typeface="Hind"/>
              <a:ea typeface="Hind"/>
              <a:cs typeface="Hind"/>
              <a:sym typeface="Hind"/>
            </a:endParaRPr>
          </a:p>
          <a:p>
            <a:pPr indent="-317500" lvl="0" marL="457200" rtl="0" algn="l">
              <a:spcBef>
                <a:spcPts val="0"/>
              </a:spcBef>
              <a:spcAft>
                <a:spcPts val="0"/>
              </a:spcAft>
              <a:buClr>
                <a:srgbClr val="FFF1EF"/>
              </a:buClr>
              <a:buSzPts val="1400"/>
              <a:buFont typeface="Hind"/>
              <a:buChar char="●"/>
            </a:pPr>
            <a:r>
              <a:rPr lang="en" sz="1800">
                <a:solidFill>
                  <a:srgbClr val="FFF1EF"/>
                </a:solidFill>
                <a:latin typeface="Hind"/>
                <a:ea typeface="Hind"/>
                <a:cs typeface="Hind"/>
                <a:sym typeface="Hind"/>
              </a:rPr>
              <a:t>Based on the traps’ proximity to the weather station.</a:t>
            </a:r>
            <a:endParaRPr sz="1800">
              <a:solidFill>
                <a:srgbClr val="FFF1EF"/>
              </a:solidFill>
              <a:latin typeface="Hind"/>
              <a:ea typeface="Hind"/>
              <a:cs typeface="Hind"/>
              <a:sym typeface="Hind"/>
            </a:endParaRPr>
          </a:p>
          <a:p>
            <a:pPr indent="0" lvl="0" marL="0" rtl="0" algn="l">
              <a:spcBef>
                <a:spcPts val="0"/>
              </a:spcBef>
              <a:spcAft>
                <a:spcPts val="0"/>
              </a:spcAft>
              <a:buNone/>
            </a:pPr>
            <a:r>
              <a:t/>
            </a:r>
            <a:endParaRPr>
              <a:latin typeface="Hind"/>
              <a:ea typeface="Hind"/>
              <a:cs typeface="Hind"/>
              <a:sym typeface="Hind"/>
            </a:endParaRPr>
          </a:p>
          <a:p>
            <a:pPr indent="0" lvl="0" marL="0" rtl="0" algn="l">
              <a:spcBef>
                <a:spcPts val="0"/>
              </a:spcBef>
              <a:spcAft>
                <a:spcPts val="0"/>
              </a:spcAft>
              <a:buNone/>
            </a:pPr>
            <a:r>
              <a:t/>
            </a:r>
            <a:endParaRPr>
              <a:latin typeface="Hind"/>
              <a:ea typeface="Hind"/>
              <a:cs typeface="Hind"/>
              <a:sym typeface="Hind"/>
            </a:endParaRPr>
          </a:p>
        </p:txBody>
      </p:sp>
      <p:sp>
        <p:nvSpPr>
          <p:cNvPr id="641" name="Google Shape;641;p38"/>
          <p:cNvSpPr txBox="1"/>
          <p:nvPr/>
        </p:nvSpPr>
        <p:spPr>
          <a:xfrm>
            <a:off x="5578725" y="1230425"/>
            <a:ext cx="5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Hind"/>
                <a:ea typeface="Hind"/>
                <a:cs typeface="Hind"/>
                <a:sym typeface="Hind"/>
              </a:rPr>
              <a:t>WS1</a:t>
            </a:r>
            <a:endParaRPr>
              <a:solidFill>
                <a:srgbClr val="FFFFFF"/>
              </a:solidFill>
              <a:latin typeface="Hind"/>
              <a:ea typeface="Hind"/>
              <a:cs typeface="Hind"/>
              <a:sym typeface="Hind"/>
            </a:endParaRPr>
          </a:p>
        </p:txBody>
      </p:sp>
      <p:sp>
        <p:nvSpPr>
          <p:cNvPr id="642" name="Google Shape;642;p38"/>
          <p:cNvSpPr txBox="1"/>
          <p:nvPr/>
        </p:nvSpPr>
        <p:spPr>
          <a:xfrm>
            <a:off x="5955713" y="2865675"/>
            <a:ext cx="5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Hind"/>
                <a:ea typeface="Hind"/>
                <a:cs typeface="Hind"/>
                <a:sym typeface="Hind"/>
              </a:rPr>
              <a:t>WS2</a:t>
            </a:r>
            <a:endParaRPr>
              <a:solidFill>
                <a:srgbClr val="FFFFFF"/>
              </a:solidFill>
              <a:latin typeface="Hind"/>
              <a:ea typeface="Hind"/>
              <a:cs typeface="Hind"/>
              <a:sym typeface="Hind"/>
            </a:endParaRPr>
          </a:p>
        </p:txBody>
      </p:sp>
      <p:sp>
        <p:nvSpPr>
          <p:cNvPr id="643" name="Google Shape;643;p38"/>
          <p:cNvSpPr txBox="1"/>
          <p:nvPr/>
        </p:nvSpPr>
        <p:spPr>
          <a:xfrm>
            <a:off x="5036625" y="4430950"/>
            <a:ext cx="1624200" cy="4458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a:solidFill>
                  <a:srgbClr val="4A86E8"/>
                </a:solidFill>
                <a:latin typeface="Hind"/>
                <a:ea typeface="Hind"/>
                <a:cs typeface="Hind"/>
                <a:sym typeface="Hind"/>
              </a:rPr>
              <a:t>Traps - Blue Dots</a:t>
            </a:r>
            <a:endParaRPr>
              <a:solidFill>
                <a:srgbClr val="4A86E8"/>
              </a:solidFill>
              <a:latin typeface="Hind"/>
              <a:ea typeface="Hind"/>
              <a:cs typeface="Hind"/>
              <a:sym typeface="Hind"/>
            </a:endParaRPr>
          </a:p>
        </p:txBody>
      </p:sp>
      <p:cxnSp>
        <p:nvCxnSpPr>
          <p:cNvPr id="644" name="Google Shape;644;p38"/>
          <p:cNvCxnSpPr/>
          <p:nvPr/>
        </p:nvCxnSpPr>
        <p:spPr>
          <a:xfrm flipH="1" rot="10800000">
            <a:off x="5064375" y="1547400"/>
            <a:ext cx="2558400" cy="1538700"/>
          </a:xfrm>
          <a:prstGeom prst="straightConnector1">
            <a:avLst/>
          </a:prstGeom>
          <a:noFill/>
          <a:ln cap="flat" cmpd="sng" w="28575">
            <a:solidFill>
              <a:srgbClr val="FF0000"/>
            </a:solidFill>
            <a:prstDash val="dashDot"/>
            <a:round/>
            <a:headEnd len="med" w="med" type="none"/>
            <a:tailEnd len="med" w="med" type="none"/>
          </a:ln>
        </p:spPr>
      </p:cxnSp>
      <p:cxnSp>
        <p:nvCxnSpPr>
          <p:cNvPr id="645" name="Google Shape;645;p38"/>
          <p:cNvCxnSpPr/>
          <p:nvPr/>
        </p:nvCxnSpPr>
        <p:spPr>
          <a:xfrm>
            <a:off x="7341575" y="1371600"/>
            <a:ext cx="369300" cy="474600"/>
          </a:xfrm>
          <a:prstGeom prst="straightConnector1">
            <a:avLst/>
          </a:prstGeom>
          <a:noFill/>
          <a:ln cap="flat" cmpd="sng" w="19050">
            <a:solidFill>
              <a:srgbClr val="FF0000"/>
            </a:solidFill>
            <a:prstDash val="solid"/>
            <a:round/>
            <a:headEnd len="med" w="med" type="stealth"/>
            <a:tailEnd len="med" w="med" type="stealth"/>
          </a:ln>
        </p:spPr>
      </p:cxnSp>
      <p:sp>
        <p:nvSpPr>
          <p:cNvPr id="646" name="Google Shape;646;p38"/>
          <p:cNvSpPr txBox="1"/>
          <p:nvPr/>
        </p:nvSpPr>
        <p:spPr>
          <a:xfrm rot="-2015240">
            <a:off x="6560571" y="1113361"/>
            <a:ext cx="1624165" cy="445813"/>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a:solidFill>
                  <a:srgbClr val="FF0000"/>
                </a:solidFill>
                <a:latin typeface="Hind"/>
                <a:ea typeface="Hind"/>
                <a:cs typeface="Hind"/>
                <a:sym typeface="Hind"/>
              </a:rPr>
              <a:t>WS1 Data</a:t>
            </a:r>
            <a:endParaRPr>
              <a:solidFill>
                <a:srgbClr val="FF0000"/>
              </a:solidFill>
              <a:latin typeface="Hind"/>
              <a:ea typeface="Hind"/>
              <a:cs typeface="Hind"/>
              <a:sym typeface="Hind"/>
            </a:endParaRPr>
          </a:p>
        </p:txBody>
      </p:sp>
      <p:sp>
        <p:nvSpPr>
          <p:cNvPr id="647" name="Google Shape;647;p38"/>
          <p:cNvSpPr txBox="1"/>
          <p:nvPr/>
        </p:nvSpPr>
        <p:spPr>
          <a:xfrm rot="-2015240">
            <a:off x="6978971" y="1783636"/>
            <a:ext cx="1624165" cy="445813"/>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a:solidFill>
                  <a:srgbClr val="FF0000"/>
                </a:solidFill>
                <a:latin typeface="Hind"/>
                <a:ea typeface="Hind"/>
                <a:cs typeface="Hind"/>
                <a:sym typeface="Hind"/>
              </a:rPr>
              <a:t>WS2 Data</a:t>
            </a:r>
            <a:endParaRPr>
              <a:solidFill>
                <a:srgbClr val="FF0000"/>
              </a:solidFill>
              <a:latin typeface="Hind"/>
              <a:ea typeface="Hind"/>
              <a:cs typeface="Hind"/>
              <a:sym typeface="Hi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9"/>
          <p:cNvSpPr txBox="1"/>
          <p:nvPr>
            <p:ph type="title"/>
          </p:nvPr>
        </p:nvSpPr>
        <p:spPr>
          <a:xfrm>
            <a:off x="374400" y="20230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MOSQUITOES NUMBERS</a:t>
            </a:r>
            <a:r>
              <a:rPr lang="en"/>
              <a:t> &amp; WNV IN 2011</a:t>
            </a:r>
            <a:endParaRPr/>
          </a:p>
        </p:txBody>
      </p:sp>
      <p:pic>
        <p:nvPicPr>
          <p:cNvPr id="653" name="Google Shape;653;p39"/>
          <p:cNvPicPr preferRelativeResize="0"/>
          <p:nvPr/>
        </p:nvPicPr>
        <p:blipFill rotWithShape="1">
          <a:blip r:embed="rId3">
            <a:alphaModFix/>
          </a:blip>
          <a:srcRect b="0" l="1999" r="0" t="0"/>
          <a:stretch/>
        </p:blipFill>
        <p:spPr>
          <a:xfrm>
            <a:off x="2704250" y="1064800"/>
            <a:ext cx="5966249" cy="3556500"/>
          </a:xfrm>
          <a:prstGeom prst="rect">
            <a:avLst/>
          </a:prstGeom>
          <a:noFill/>
          <a:ln>
            <a:noFill/>
          </a:ln>
        </p:spPr>
      </p:pic>
      <p:sp>
        <p:nvSpPr>
          <p:cNvPr id="654" name="Google Shape;654;p39"/>
          <p:cNvSpPr txBox="1"/>
          <p:nvPr/>
        </p:nvSpPr>
        <p:spPr>
          <a:xfrm>
            <a:off x="156575" y="958000"/>
            <a:ext cx="2237100" cy="3770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1EF"/>
              </a:buClr>
              <a:buSzPts val="1600"/>
              <a:buFont typeface="Hind"/>
              <a:buChar char="●"/>
            </a:pPr>
            <a:r>
              <a:rPr lang="en" sz="1600">
                <a:solidFill>
                  <a:srgbClr val="FFF1EF"/>
                </a:solidFill>
                <a:latin typeface="Hind"/>
                <a:ea typeface="Hind"/>
                <a:cs typeface="Hind"/>
                <a:sym typeface="Hind"/>
              </a:rPr>
              <a:t>Two sprays were done in 2011, with little observable effect on the mosquito population and WNV presence</a:t>
            </a:r>
            <a:endParaRPr sz="1600">
              <a:solidFill>
                <a:srgbClr val="FFF1EF"/>
              </a:solidFill>
              <a:latin typeface="Hind"/>
              <a:ea typeface="Hind"/>
              <a:cs typeface="Hind"/>
              <a:sym typeface="Hind"/>
            </a:endParaRPr>
          </a:p>
        </p:txBody>
      </p:sp>
      <p:sp>
        <p:nvSpPr>
          <p:cNvPr id="655" name="Google Shape;655;p39"/>
          <p:cNvSpPr/>
          <p:nvPr/>
        </p:nvSpPr>
        <p:spPr>
          <a:xfrm>
            <a:off x="6807075" y="2282450"/>
            <a:ext cx="553800" cy="3756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9"/>
          <p:cNvSpPr/>
          <p:nvPr/>
        </p:nvSpPr>
        <p:spPr>
          <a:xfrm>
            <a:off x="6807075" y="3502150"/>
            <a:ext cx="553800" cy="3756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pic>
        <p:nvPicPr>
          <p:cNvPr id="661" name="Google Shape;661;p40"/>
          <p:cNvPicPr preferRelativeResize="0"/>
          <p:nvPr/>
        </p:nvPicPr>
        <p:blipFill>
          <a:blip r:embed="rId3">
            <a:alphaModFix/>
          </a:blip>
          <a:stretch>
            <a:fillRect/>
          </a:stretch>
        </p:blipFill>
        <p:spPr>
          <a:xfrm>
            <a:off x="2500700" y="1279350"/>
            <a:ext cx="6231150" cy="3347500"/>
          </a:xfrm>
          <a:prstGeom prst="rect">
            <a:avLst/>
          </a:prstGeom>
          <a:noFill/>
          <a:ln>
            <a:noFill/>
          </a:ln>
        </p:spPr>
      </p:pic>
      <p:sp>
        <p:nvSpPr>
          <p:cNvPr id="662" name="Google Shape;662;p40"/>
          <p:cNvSpPr txBox="1"/>
          <p:nvPr/>
        </p:nvSpPr>
        <p:spPr>
          <a:xfrm>
            <a:off x="156575" y="1152725"/>
            <a:ext cx="2237100" cy="3575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1EF"/>
              </a:buClr>
              <a:buSzPts val="1600"/>
              <a:buFont typeface="Hind"/>
              <a:buChar char="●"/>
            </a:pPr>
            <a:r>
              <a:rPr lang="en" sz="1600">
                <a:solidFill>
                  <a:srgbClr val="FFF1EF"/>
                </a:solidFill>
                <a:latin typeface="Hind"/>
                <a:ea typeface="Hind"/>
                <a:cs typeface="Hind"/>
                <a:sym typeface="Hind"/>
              </a:rPr>
              <a:t>1st spray in 2013 had helped to reduce the number of mosquitos and WNV presence</a:t>
            </a:r>
            <a:endParaRPr sz="1600">
              <a:solidFill>
                <a:srgbClr val="FFF1EF"/>
              </a:solidFill>
              <a:latin typeface="Hind"/>
              <a:ea typeface="Hind"/>
              <a:cs typeface="Hind"/>
              <a:sym typeface="Hind"/>
            </a:endParaRPr>
          </a:p>
          <a:p>
            <a:pPr indent="-330200" lvl="0" marL="457200" rtl="0" algn="l">
              <a:spcBef>
                <a:spcPts val="1000"/>
              </a:spcBef>
              <a:spcAft>
                <a:spcPts val="1000"/>
              </a:spcAft>
              <a:buClr>
                <a:srgbClr val="FFF1EF"/>
              </a:buClr>
              <a:buSzPts val="1600"/>
              <a:buFont typeface="Hind"/>
              <a:buChar char="●"/>
            </a:pPr>
            <a:r>
              <a:rPr lang="en" sz="1600">
                <a:solidFill>
                  <a:srgbClr val="FFF1EF"/>
                </a:solidFill>
                <a:latin typeface="Hind"/>
                <a:ea typeface="Hind"/>
                <a:cs typeface="Hind"/>
                <a:sym typeface="Hind"/>
              </a:rPr>
              <a:t>2nd spray did not have the same effect, perhaps location of spray was not ideal</a:t>
            </a:r>
            <a:endParaRPr sz="1600">
              <a:solidFill>
                <a:srgbClr val="FFF1EF"/>
              </a:solidFill>
              <a:latin typeface="Hind"/>
              <a:ea typeface="Hind"/>
              <a:cs typeface="Hind"/>
              <a:sym typeface="Hind"/>
            </a:endParaRPr>
          </a:p>
        </p:txBody>
      </p:sp>
      <p:sp>
        <p:nvSpPr>
          <p:cNvPr id="663" name="Google Shape;663;p40"/>
          <p:cNvSpPr/>
          <p:nvPr/>
        </p:nvSpPr>
        <p:spPr>
          <a:xfrm>
            <a:off x="4836875" y="1562825"/>
            <a:ext cx="484800" cy="870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4836875" y="3626325"/>
            <a:ext cx="484800" cy="7557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5212750" y="1869475"/>
            <a:ext cx="801300" cy="5241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5212750" y="3161300"/>
            <a:ext cx="801300" cy="12207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txBox="1"/>
          <p:nvPr>
            <p:ph type="title"/>
          </p:nvPr>
        </p:nvSpPr>
        <p:spPr>
          <a:xfrm>
            <a:off x="374400" y="20230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MOSQUITOES NUMBERS &amp; WNV IN 2013</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1"/>
          <p:cNvSpPr txBox="1"/>
          <p:nvPr>
            <p:ph type="title"/>
          </p:nvPr>
        </p:nvSpPr>
        <p:spPr>
          <a:xfrm>
            <a:off x="470250" y="93625"/>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a:t>
            </a:r>
            <a:r>
              <a:rPr lang="en"/>
              <a:t>SPRAY &amp; SPREAD OF WNV</a:t>
            </a:r>
            <a:endParaRPr/>
          </a:p>
        </p:txBody>
      </p:sp>
      <p:grpSp>
        <p:nvGrpSpPr>
          <p:cNvPr id="673" name="Google Shape;673;p41"/>
          <p:cNvGrpSpPr/>
          <p:nvPr/>
        </p:nvGrpSpPr>
        <p:grpSpPr>
          <a:xfrm>
            <a:off x="7289987" y="696638"/>
            <a:ext cx="1850475" cy="2200463"/>
            <a:chOff x="7289987" y="696638"/>
            <a:chExt cx="1850475" cy="2200463"/>
          </a:xfrm>
        </p:grpSpPr>
        <p:pic>
          <p:nvPicPr>
            <p:cNvPr id="674" name="Google Shape;674;p41"/>
            <p:cNvPicPr preferRelativeResize="0"/>
            <p:nvPr/>
          </p:nvPicPr>
          <p:blipFill rotWithShape="1">
            <a:blip r:embed="rId3">
              <a:alphaModFix/>
            </a:blip>
            <a:srcRect b="28244" l="17444" r="0" t="5345"/>
            <a:stretch/>
          </p:blipFill>
          <p:spPr>
            <a:xfrm>
              <a:off x="7289987" y="696637"/>
              <a:ext cx="1518475" cy="1929050"/>
            </a:xfrm>
            <a:prstGeom prst="rect">
              <a:avLst/>
            </a:prstGeom>
            <a:noFill/>
            <a:ln>
              <a:noFill/>
            </a:ln>
          </p:spPr>
        </p:pic>
        <p:sp>
          <p:nvSpPr>
            <p:cNvPr id="675" name="Google Shape;675;p41"/>
            <p:cNvSpPr txBox="1"/>
            <p:nvPr/>
          </p:nvSpPr>
          <p:spPr>
            <a:xfrm>
              <a:off x="7443963" y="2557200"/>
              <a:ext cx="16965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2013-08-08</a:t>
              </a:r>
              <a:endParaRPr>
                <a:solidFill>
                  <a:schemeClr val="dk1"/>
                </a:solidFill>
                <a:latin typeface="Hind"/>
                <a:ea typeface="Hind"/>
                <a:cs typeface="Hind"/>
                <a:sym typeface="Hind"/>
              </a:endParaRPr>
            </a:p>
          </p:txBody>
        </p:sp>
      </p:grpSp>
      <p:grpSp>
        <p:nvGrpSpPr>
          <p:cNvPr id="676" name="Google Shape;676;p41"/>
          <p:cNvGrpSpPr/>
          <p:nvPr/>
        </p:nvGrpSpPr>
        <p:grpSpPr>
          <a:xfrm>
            <a:off x="948425" y="702475"/>
            <a:ext cx="1696075" cy="2225975"/>
            <a:chOff x="948425" y="702475"/>
            <a:chExt cx="1696075" cy="2225975"/>
          </a:xfrm>
        </p:grpSpPr>
        <p:pic>
          <p:nvPicPr>
            <p:cNvPr id="677" name="Google Shape;677;p41"/>
            <p:cNvPicPr preferRelativeResize="0"/>
            <p:nvPr/>
          </p:nvPicPr>
          <p:blipFill rotWithShape="1">
            <a:blip r:embed="rId4">
              <a:alphaModFix/>
            </a:blip>
            <a:srcRect b="30267" l="8045" r="0" t="5822"/>
            <a:stretch/>
          </p:blipFill>
          <p:spPr>
            <a:xfrm>
              <a:off x="948425" y="702475"/>
              <a:ext cx="1418400" cy="1929050"/>
            </a:xfrm>
            <a:prstGeom prst="rect">
              <a:avLst/>
            </a:prstGeom>
            <a:noFill/>
            <a:ln>
              <a:noFill/>
            </a:ln>
          </p:spPr>
        </p:pic>
        <p:sp>
          <p:nvSpPr>
            <p:cNvPr id="678" name="Google Shape;678;p41"/>
            <p:cNvSpPr txBox="1"/>
            <p:nvPr/>
          </p:nvSpPr>
          <p:spPr>
            <a:xfrm>
              <a:off x="1226100" y="2525850"/>
              <a:ext cx="14184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2013-07-17</a:t>
              </a:r>
              <a:endParaRPr>
                <a:latin typeface="Hind"/>
                <a:ea typeface="Hind"/>
                <a:cs typeface="Hind"/>
                <a:sym typeface="Hind"/>
              </a:endParaRPr>
            </a:p>
          </p:txBody>
        </p:sp>
      </p:grpSp>
      <p:grpSp>
        <p:nvGrpSpPr>
          <p:cNvPr id="679" name="Google Shape;679;p41"/>
          <p:cNvGrpSpPr/>
          <p:nvPr/>
        </p:nvGrpSpPr>
        <p:grpSpPr>
          <a:xfrm>
            <a:off x="3577862" y="702463"/>
            <a:ext cx="1566200" cy="2372263"/>
            <a:chOff x="3577862" y="702463"/>
            <a:chExt cx="1566200" cy="2372263"/>
          </a:xfrm>
        </p:grpSpPr>
        <p:pic>
          <p:nvPicPr>
            <p:cNvPr id="680" name="Google Shape;680;p41"/>
            <p:cNvPicPr preferRelativeResize="0"/>
            <p:nvPr/>
          </p:nvPicPr>
          <p:blipFill rotWithShape="1">
            <a:blip r:embed="rId5">
              <a:alphaModFix/>
            </a:blip>
            <a:srcRect b="26444" l="10698" r="0" t="11608"/>
            <a:stretch/>
          </p:blipFill>
          <p:spPr>
            <a:xfrm>
              <a:off x="3577862" y="702463"/>
              <a:ext cx="1566200" cy="1929050"/>
            </a:xfrm>
            <a:prstGeom prst="rect">
              <a:avLst/>
            </a:prstGeom>
            <a:noFill/>
            <a:ln>
              <a:noFill/>
            </a:ln>
          </p:spPr>
        </p:pic>
        <p:sp>
          <p:nvSpPr>
            <p:cNvPr id="681" name="Google Shape;681;p41"/>
            <p:cNvSpPr txBox="1"/>
            <p:nvPr/>
          </p:nvSpPr>
          <p:spPr>
            <a:xfrm>
              <a:off x="3793305" y="2547625"/>
              <a:ext cx="10734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2013-07-25</a:t>
              </a:r>
              <a:endParaRPr>
                <a:solidFill>
                  <a:schemeClr val="dk1"/>
                </a:solidFill>
                <a:latin typeface="Hind"/>
                <a:ea typeface="Hind"/>
                <a:cs typeface="Hind"/>
                <a:sym typeface="Hind"/>
              </a:endParaRPr>
            </a:p>
          </p:txBody>
        </p:sp>
      </p:grpSp>
      <p:grpSp>
        <p:nvGrpSpPr>
          <p:cNvPr id="682" name="Google Shape;682;p41"/>
          <p:cNvGrpSpPr/>
          <p:nvPr/>
        </p:nvGrpSpPr>
        <p:grpSpPr>
          <a:xfrm>
            <a:off x="2005762" y="2778375"/>
            <a:ext cx="1418400" cy="2233900"/>
            <a:chOff x="2005762" y="2778375"/>
            <a:chExt cx="1418400" cy="2233900"/>
          </a:xfrm>
        </p:grpSpPr>
        <p:pic>
          <p:nvPicPr>
            <p:cNvPr id="683" name="Google Shape;683;p41"/>
            <p:cNvPicPr preferRelativeResize="0"/>
            <p:nvPr/>
          </p:nvPicPr>
          <p:blipFill>
            <a:blip r:embed="rId6">
              <a:alphaModFix/>
            </a:blip>
            <a:stretch>
              <a:fillRect/>
            </a:stretch>
          </p:blipFill>
          <p:spPr>
            <a:xfrm>
              <a:off x="2005762" y="3086275"/>
              <a:ext cx="1418400" cy="1926000"/>
            </a:xfrm>
            <a:prstGeom prst="rect">
              <a:avLst/>
            </a:prstGeom>
            <a:noFill/>
            <a:ln>
              <a:noFill/>
            </a:ln>
          </p:spPr>
        </p:pic>
        <p:sp>
          <p:nvSpPr>
            <p:cNvPr id="684" name="Google Shape;684;p41"/>
            <p:cNvSpPr txBox="1"/>
            <p:nvPr/>
          </p:nvSpPr>
          <p:spPr>
            <a:xfrm>
              <a:off x="2074250" y="2778375"/>
              <a:ext cx="11097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2013-07-19</a:t>
              </a:r>
              <a:endParaRPr>
                <a:solidFill>
                  <a:schemeClr val="dk1"/>
                </a:solidFill>
                <a:latin typeface="Hind"/>
                <a:ea typeface="Hind"/>
                <a:cs typeface="Hind"/>
                <a:sym typeface="Hind"/>
              </a:endParaRPr>
            </a:p>
          </p:txBody>
        </p:sp>
      </p:grpSp>
      <p:grpSp>
        <p:nvGrpSpPr>
          <p:cNvPr id="685" name="Google Shape;685;p41"/>
          <p:cNvGrpSpPr/>
          <p:nvPr/>
        </p:nvGrpSpPr>
        <p:grpSpPr>
          <a:xfrm>
            <a:off x="193925" y="2728688"/>
            <a:ext cx="8523084" cy="260413"/>
            <a:chOff x="193925" y="2775651"/>
            <a:chExt cx="8523084" cy="260413"/>
          </a:xfrm>
        </p:grpSpPr>
        <p:sp>
          <p:nvSpPr>
            <p:cNvPr id="686" name="Google Shape;686;p41"/>
            <p:cNvSpPr/>
            <p:nvPr/>
          </p:nvSpPr>
          <p:spPr>
            <a:xfrm>
              <a:off x="354350" y="2892787"/>
              <a:ext cx="8362659" cy="26126"/>
            </a:xfrm>
            <a:custGeom>
              <a:rect b="b" l="l" r="r" t="t"/>
              <a:pathLst>
                <a:path extrusionOk="0" h="2706" w="143713">
                  <a:moveTo>
                    <a:pt x="0" y="0"/>
                  </a:moveTo>
                  <a:lnTo>
                    <a:pt x="0" y="2705"/>
                  </a:lnTo>
                  <a:lnTo>
                    <a:pt x="143712" y="2705"/>
                  </a:lnTo>
                  <a:lnTo>
                    <a:pt x="1437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rot="-8100000">
              <a:off x="232060" y="2813786"/>
              <a:ext cx="184131" cy="184131"/>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rot="-8100000">
              <a:off x="3093185" y="2813798"/>
              <a:ext cx="184131" cy="184131"/>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rot="-8100000">
              <a:off x="5731510" y="2813786"/>
              <a:ext cx="184131" cy="184131"/>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rot="-8100000">
              <a:off x="8272960" y="2813786"/>
              <a:ext cx="184131" cy="184131"/>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41"/>
          <p:cNvGrpSpPr/>
          <p:nvPr/>
        </p:nvGrpSpPr>
        <p:grpSpPr>
          <a:xfrm>
            <a:off x="641850" y="2778375"/>
            <a:ext cx="1244601" cy="2233900"/>
            <a:chOff x="641850" y="2778375"/>
            <a:chExt cx="1244601" cy="2233900"/>
          </a:xfrm>
        </p:grpSpPr>
        <p:pic>
          <p:nvPicPr>
            <p:cNvPr id="692" name="Google Shape;692;p41"/>
            <p:cNvPicPr preferRelativeResize="0"/>
            <p:nvPr/>
          </p:nvPicPr>
          <p:blipFill rotWithShape="1">
            <a:blip r:embed="rId7">
              <a:alphaModFix/>
            </a:blip>
            <a:srcRect b="0" l="18031" r="8" t="0"/>
            <a:stretch/>
          </p:blipFill>
          <p:spPr>
            <a:xfrm>
              <a:off x="641851" y="3086275"/>
              <a:ext cx="1244600" cy="1926000"/>
            </a:xfrm>
            <a:prstGeom prst="rect">
              <a:avLst/>
            </a:prstGeom>
            <a:noFill/>
            <a:ln>
              <a:noFill/>
            </a:ln>
          </p:spPr>
        </p:pic>
        <p:sp>
          <p:nvSpPr>
            <p:cNvPr id="693" name="Google Shape;693;p41"/>
            <p:cNvSpPr txBox="1"/>
            <p:nvPr/>
          </p:nvSpPr>
          <p:spPr>
            <a:xfrm>
              <a:off x="641850" y="2778375"/>
              <a:ext cx="10734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2013-07-12</a:t>
              </a:r>
              <a:endParaRPr>
                <a:solidFill>
                  <a:schemeClr val="dk1"/>
                </a:solidFill>
                <a:latin typeface="Hind"/>
                <a:ea typeface="Hind"/>
                <a:cs typeface="Hind"/>
                <a:sym typeface="Hind"/>
              </a:endParaRPr>
            </a:p>
          </p:txBody>
        </p:sp>
      </p:grpSp>
      <p:grpSp>
        <p:nvGrpSpPr>
          <p:cNvPr id="694" name="Google Shape;694;p41"/>
          <p:cNvGrpSpPr/>
          <p:nvPr/>
        </p:nvGrpSpPr>
        <p:grpSpPr>
          <a:xfrm>
            <a:off x="5519863" y="2769775"/>
            <a:ext cx="1480600" cy="2245273"/>
            <a:chOff x="5666063" y="2778375"/>
            <a:chExt cx="1480600" cy="2245273"/>
          </a:xfrm>
        </p:grpSpPr>
        <p:pic>
          <p:nvPicPr>
            <p:cNvPr id="695" name="Google Shape;695;p41"/>
            <p:cNvPicPr preferRelativeResize="0"/>
            <p:nvPr/>
          </p:nvPicPr>
          <p:blipFill>
            <a:blip r:embed="rId8">
              <a:alphaModFix/>
            </a:blip>
            <a:stretch>
              <a:fillRect/>
            </a:stretch>
          </p:blipFill>
          <p:spPr>
            <a:xfrm>
              <a:off x="5666063" y="3074913"/>
              <a:ext cx="1480600" cy="1948735"/>
            </a:xfrm>
            <a:prstGeom prst="rect">
              <a:avLst/>
            </a:prstGeom>
            <a:noFill/>
            <a:ln>
              <a:noFill/>
            </a:ln>
          </p:spPr>
        </p:pic>
        <p:sp>
          <p:nvSpPr>
            <p:cNvPr id="696" name="Google Shape;696;p41"/>
            <p:cNvSpPr txBox="1"/>
            <p:nvPr/>
          </p:nvSpPr>
          <p:spPr>
            <a:xfrm>
              <a:off x="5996400" y="2778375"/>
              <a:ext cx="10734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2013-08-01</a:t>
              </a:r>
              <a:endParaRPr>
                <a:solidFill>
                  <a:schemeClr val="dk1"/>
                </a:solidFill>
                <a:latin typeface="Hind"/>
                <a:ea typeface="Hind"/>
                <a:cs typeface="Hind"/>
                <a:sym typeface="Hind"/>
              </a:endParaRPr>
            </a:p>
          </p:txBody>
        </p:sp>
      </p:grpSp>
      <p:grpSp>
        <p:nvGrpSpPr>
          <p:cNvPr id="697" name="Google Shape;697;p41"/>
          <p:cNvGrpSpPr/>
          <p:nvPr/>
        </p:nvGrpSpPr>
        <p:grpSpPr>
          <a:xfrm>
            <a:off x="7290075" y="2778375"/>
            <a:ext cx="1518300" cy="2228084"/>
            <a:chOff x="7290075" y="2778375"/>
            <a:chExt cx="1518300" cy="2228084"/>
          </a:xfrm>
        </p:grpSpPr>
        <p:pic>
          <p:nvPicPr>
            <p:cNvPr id="698" name="Google Shape;698;p41"/>
            <p:cNvPicPr preferRelativeResize="0"/>
            <p:nvPr/>
          </p:nvPicPr>
          <p:blipFill>
            <a:blip r:embed="rId9">
              <a:alphaModFix/>
            </a:blip>
            <a:stretch>
              <a:fillRect/>
            </a:stretch>
          </p:blipFill>
          <p:spPr>
            <a:xfrm>
              <a:off x="7290075" y="3092100"/>
              <a:ext cx="1518300" cy="1914359"/>
            </a:xfrm>
            <a:prstGeom prst="rect">
              <a:avLst/>
            </a:prstGeom>
            <a:noFill/>
            <a:ln>
              <a:noFill/>
            </a:ln>
          </p:spPr>
        </p:pic>
        <p:sp>
          <p:nvSpPr>
            <p:cNvPr id="699" name="Google Shape;699;p41"/>
            <p:cNvSpPr txBox="1"/>
            <p:nvPr/>
          </p:nvSpPr>
          <p:spPr>
            <a:xfrm>
              <a:off x="7443975" y="2778375"/>
              <a:ext cx="10734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2013-08-08</a:t>
              </a:r>
              <a:endParaRPr>
                <a:solidFill>
                  <a:schemeClr val="dk1"/>
                </a:solidFill>
                <a:latin typeface="Hind"/>
                <a:ea typeface="Hind"/>
                <a:cs typeface="Hind"/>
                <a:sym typeface="Hind"/>
              </a:endParaRPr>
            </a:p>
          </p:txBody>
        </p:sp>
      </p:grpSp>
      <p:grpSp>
        <p:nvGrpSpPr>
          <p:cNvPr id="700" name="Google Shape;700;p41"/>
          <p:cNvGrpSpPr/>
          <p:nvPr/>
        </p:nvGrpSpPr>
        <p:grpSpPr>
          <a:xfrm>
            <a:off x="3543475" y="2778375"/>
            <a:ext cx="1518475" cy="2244204"/>
            <a:chOff x="3543475" y="2778375"/>
            <a:chExt cx="1518475" cy="2244204"/>
          </a:xfrm>
        </p:grpSpPr>
        <p:pic>
          <p:nvPicPr>
            <p:cNvPr id="701" name="Google Shape;701;p41" title="2013-07-025"/>
            <p:cNvPicPr preferRelativeResize="0"/>
            <p:nvPr/>
          </p:nvPicPr>
          <p:blipFill>
            <a:blip r:embed="rId10">
              <a:alphaModFix/>
            </a:blip>
            <a:stretch>
              <a:fillRect/>
            </a:stretch>
          </p:blipFill>
          <p:spPr>
            <a:xfrm>
              <a:off x="3543475" y="3111300"/>
              <a:ext cx="1518475" cy="1911279"/>
            </a:xfrm>
            <a:prstGeom prst="rect">
              <a:avLst/>
            </a:prstGeom>
            <a:noFill/>
            <a:ln>
              <a:noFill/>
            </a:ln>
          </p:spPr>
        </p:pic>
        <p:sp>
          <p:nvSpPr>
            <p:cNvPr id="702" name="Google Shape;702;p41"/>
            <p:cNvSpPr txBox="1"/>
            <p:nvPr/>
          </p:nvSpPr>
          <p:spPr>
            <a:xfrm>
              <a:off x="3789863" y="2778375"/>
              <a:ext cx="10734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2013-07-25</a:t>
              </a:r>
              <a:endParaRPr>
                <a:solidFill>
                  <a:schemeClr val="dk1"/>
                </a:solidFill>
                <a:latin typeface="Hind"/>
                <a:ea typeface="Hind"/>
                <a:cs typeface="Hind"/>
                <a:sym typeface="Hind"/>
              </a:endParaRPr>
            </a:p>
          </p:txBody>
        </p:sp>
      </p:grpSp>
      <p:sp>
        <p:nvSpPr>
          <p:cNvPr id="703" name="Google Shape;703;p41"/>
          <p:cNvSpPr txBox="1"/>
          <p:nvPr/>
        </p:nvSpPr>
        <p:spPr>
          <a:xfrm rot="-5400000">
            <a:off x="-313987" y="1357225"/>
            <a:ext cx="14184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Spray Timeline</a:t>
            </a:r>
            <a:endParaRPr>
              <a:latin typeface="Hind"/>
              <a:ea typeface="Hind"/>
              <a:cs typeface="Hind"/>
              <a:sym typeface="Hind"/>
            </a:endParaRPr>
          </a:p>
        </p:txBody>
      </p:sp>
      <p:sp>
        <p:nvSpPr>
          <p:cNvPr id="704" name="Google Shape;704;p41"/>
          <p:cNvSpPr txBox="1"/>
          <p:nvPr/>
        </p:nvSpPr>
        <p:spPr>
          <a:xfrm rot="-5400000">
            <a:off x="-715825" y="3746475"/>
            <a:ext cx="22221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Mosquito Spread</a:t>
            </a:r>
            <a:r>
              <a:rPr lang="en">
                <a:solidFill>
                  <a:schemeClr val="dk1"/>
                </a:solidFill>
                <a:latin typeface="Hind"/>
                <a:ea typeface="Hind"/>
                <a:cs typeface="Hind"/>
                <a:sym typeface="Hind"/>
              </a:rPr>
              <a:t> Timeline</a:t>
            </a:r>
            <a:endParaRPr>
              <a:latin typeface="Hind"/>
              <a:ea typeface="Hind"/>
              <a:cs typeface="Hind"/>
              <a:sym typeface="Hind"/>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500"/>
                                        <p:tgtEl>
                                          <p:spTgt spid="67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200"/>
                                        <p:tgtEl>
                                          <p:spTgt spid="682"/>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500"/>
                                        <p:tgtEl>
                                          <p:spTgt spid="679"/>
                                        </p:tgtEl>
                                      </p:cBhvr>
                                    </p:animEffect>
                                  </p:childTnLst>
                                </p:cTn>
                              </p:par>
                            </p:childTnLst>
                          </p:cTn>
                        </p:par>
                        <p:par>
                          <p:cTn fill="hold">
                            <p:stCondLst>
                              <p:cond delay="2200"/>
                            </p:stCondLst>
                            <p:childTnLst>
                              <p:par>
                                <p:cTn fill="hold" nodeType="after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500"/>
                                        <p:tgtEl>
                                          <p:spTgt spid="694"/>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5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grpSp>
        <p:nvGrpSpPr>
          <p:cNvPr id="709" name="Google Shape;709;p42"/>
          <p:cNvGrpSpPr/>
          <p:nvPr/>
        </p:nvGrpSpPr>
        <p:grpSpPr>
          <a:xfrm>
            <a:off x="662587" y="733995"/>
            <a:ext cx="1542175" cy="2193205"/>
            <a:chOff x="662587" y="733995"/>
            <a:chExt cx="1542175" cy="2193205"/>
          </a:xfrm>
        </p:grpSpPr>
        <p:pic>
          <p:nvPicPr>
            <p:cNvPr id="710" name="Google Shape;710;p42"/>
            <p:cNvPicPr preferRelativeResize="0"/>
            <p:nvPr/>
          </p:nvPicPr>
          <p:blipFill>
            <a:blip r:embed="rId3">
              <a:alphaModFix/>
            </a:blip>
            <a:stretch>
              <a:fillRect/>
            </a:stretch>
          </p:blipFill>
          <p:spPr>
            <a:xfrm>
              <a:off x="662587" y="733995"/>
              <a:ext cx="1421025" cy="1830467"/>
            </a:xfrm>
            <a:prstGeom prst="rect">
              <a:avLst/>
            </a:prstGeom>
            <a:noFill/>
            <a:ln>
              <a:noFill/>
            </a:ln>
          </p:spPr>
        </p:pic>
        <p:sp>
          <p:nvSpPr>
            <p:cNvPr id="711" name="Google Shape;711;p42"/>
            <p:cNvSpPr txBox="1"/>
            <p:nvPr/>
          </p:nvSpPr>
          <p:spPr>
            <a:xfrm>
              <a:off x="857463" y="2524600"/>
              <a:ext cx="13473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2013-08-15</a:t>
              </a:r>
              <a:endParaRPr>
                <a:latin typeface="Hind"/>
                <a:ea typeface="Hind"/>
                <a:cs typeface="Hind"/>
                <a:sym typeface="Hind"/>
              </a:endParaRPr>
            </a:p>
          </p:txBody>
        </p:sp>
      </p:grpSp>
      <p:grpSp>
        <p:nvGrpSpPr>
          <p:cNvPr id="712" name="Google Shape;712;p42"/>
          <p:cNvGrpSpPr/>
          <p:nvPr/>
        </p:nvGrpSpPr>
        <p:grpSpPr>
          <a:xfrm>
            <a:off x="2403025" y="672025"/>
            <a:ext cx="1465100" cy="2255175"/>
            <a:chOff x="2403025" y="672025"/>
            <a:chExt cx="1465100" cy="2255175"/>
          </a:xfrm>
        </p:grpSpPr>
        <p:pic>
          <p:nvPicPr>
            <p:cNvPr id="713" name="Google Shape;713;p42"/>
            <p:cNvPicPr preferRelativeResize="0"/>
            <p:nvPr/>
          </p:nvPicPr>
          <p:blipFill>
            <a:blip r:embed="rId4">
              <a:alphaModFix/>
            </a:blip>
            <a:stretch>
              <a:fillRect/>
            </a:stretch>
          </p:blipFill>
          <p:spPr>
            <a:xfrm>
              <a:off x="2403025" y="672025"/>
              <a:ext cx="1465100" cy="1892430"/>
            </a:xfrm>
            <a:prstGeom prst="rect">
              <a:avLst/>
            </a:prstGeom>
            <a:noFill/>
            <a:ln>
              <a:noFill/>
            </a:ln>
          </p:spPr>
        </p:pic>
        <p:sp>
          <p:nvSpPr>
            <p:cNvPr id="714" name="Google Shape;714;p42"/>
            <p:cNvSpPr txBox="1"/>
            <p:nvPr/>
          </p:nvSpPr>
          <p:spPr>
            <a:xfrm>
              <a:off x="2461925" y="2524600"/>
              <a:ext cx="13473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2013-08-22</a:t>
              </a:r>
              <a:endParaRPr>
                <a:latin typeface="Hind"/>
                <a:ea typeface="Hind"/>
                <a:cs typeface="Hind"/>
                <a:sym typeface="Hind"/>
              </a:endParaRPr>
            </a:p>
          </p:txBody>
        </p:sp>
      </p:grpSp>
      <p:grpSp>
        <p:nvGrpSpPr>
          <p:cNvPr id="715" name="Google Shape;715;p42"/>
          <p:cNvGrpSpPr/>
          <p:nvPr/>
        </p:nvGrpSpPr>
        <p:grpSpPr>
          <a:xfrm>
            <a:off x="4318537" y="671261"/>
            <a:ext cx="1593238" cy="2255939"/>
            <a:chOff x="4318537" y="671261"/>
            <a:chExt cx="1593238" cy="2255939"/>
          </a:xfrm>
        </p:grpSpPr>
        <p:pic>
          <p:nvPicPr>
            <p:cNvPr id="716" name="Google Shape;716;p42"/>
            <p:cNvPicPr preferRelativeResize="0"/>
            <p:nvPr/>
          </p:nvPicPr>
          <p:blipFill rotWithShape="1">
            <a:blip r:embed="rId5">
              <a:alphaModFix/>
            </a:blip>
            <a:srcRect b="8542" l="0" r="0" t="0"/>
            <a:stretch/>
          </p:blipFill>
          <p:spPr>
            <a:xfrm>
              <a:off x="4318537" y="671261"/>
              <a:ext cx="1465100" cy="1892464"/>
            </a:xfrm>
            <a:prstGeom prst="rect">
              <a:avLst/>
            </a:prstGeom>
            <a:noFill/>
            <a:ln>
              <a:noFill/>
            </a:ln>
          </p:spPr>
        </p:pic>
        <p:sp>
          <p:nvSpPr>
            <p:cNvPr id="717" name="Google Shape;717;p42"/>
            <p:cNvSpPr txBox="1"/>
            <p:nvPr/>
          </p:nvSpPr>
          <p:spPr>
            <a:xfrm>
              <a:off x="4564475" y="2524600"/>
              <a:ext cx="13473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2013-08-29</a:t>
              </a:r>
              <a:endParaRPr>
                <a:latin typeface="Hind"/>
                <a:ea typeface="Hind"/>
                <a:cs typeface="Hind"/>
                <a:sym typeface="Hind"/>
              </a:endParaRPr>
            </a:p>
          </p:txBody>
        </p:sp>
      </p:grpSp>
      <p:grpSp>
        <p:nvGrpSpPr>
          <p:cNvPr id="718" name="Google Shape;718;p42"/>
          <p:cNvGrpSpPr/>
          <p:nvPr/>
        </p:nvGrpSpPr>
        <p:grpSpPr>
          <a:xfrm>
            <a:off x="6042054" y="671250"/>
            <a:ext cx="1539284" cy="2252178"/>
            <a:chOff x="6042054" y="671250"/>
            <a:chExt cx="1539284" cy="2252178"/>
          </a:xfrm>
        </p:grpSpPr>
        <p:pic>
          <p:nvPicPr>
            <p:cNvPr id="719" name="Google Shape;719;p42"/>
            <p:cNvPicPr preferRelativeResize="0"/>
            <p:nvPr/>
          </p:nvPicPr>
          <p:blipFill>
            <a:blip r:embed="rId6">
              <a:alphaModFix/>
            </a:blip>
            <a:stretch>
              <a:fillRect/>
            </a:stretch>
          </p:blipFill>
          <p:spPr>
            <a:xfrm>
              <a:off x="6042054" y="671250"/>
              <a:ext cx="1495396" cy="1912700"/>
            </a:xfrm>
            <a:prstGeom prst="rect">
              <a:avLst/>
            </a:prstGeom>
            <a:noFill/>
            <a:ln>
              <a:noFill/>
            </a:ln>
          </p:spPr>
        </p:pic>
        <p:sp>
          <p:nvSpPr>
            <p:cNvPr id="720" name="Google Shape;720;p42"/>
            <p:cNvSpPr txBox="1"/>
            <p:nvPr/>
          </p:nvSpPr>
          <p:spPr>
            <a:xfrm>
              <a:off x="6234038" y="2520828"/>
              <a:ext cx="13473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2013-09-05</a:t>
              </a:r>
              <a:endParaRPr>
                <a:latin typeface="Hind"/>
                <a:ea typeface="Hind"/>
                <a:cs typeface="Hind"/>
                <a:sym typeface="Hind"/>
              </a:endParaRPr>
            </a:p>
          </p:txBody>
        </p:sp>
      </p:grpSp>
      <p:grpSp>
        <p:nvGrpSpPr>
          <p:cNvPr id="721" name="Google Shape;721;p42"/>
          <p:cNvGrpSpPr/>
          <p:nvPr/>
        </p:nvGrpSpPr>
        <p:grpSpPr>
          <a:xfrm>
            <a:off x="2344113" y="2801983"/>
            <a:ext cx="1465110" cy="2201304"/>
            <a:chOff x="2344113" y="2801983"/>
            <a:chExt cx="1465110" cy="2201304"/>
          </a:xfrm>
        </p:grpSpPr>
        <p:pic>
          <p:nvPicPr>
            <p:cNvPr id="722" name="Google Shape;722;p42"/>
            <p:cNvPicPr preferRelativeResize="0"/>
            <p:nvPr/>
          </p:nvPicPr>
          <p:blipFill>
            <a:blip r:embed="rId7">
              <a:alphaModFix/>
            </a:blip>
            <a:stretch>
              <a:fillRect/>
            </a:stretch>
          </p:blipFill>
          <p:spPr>
            <a:xfrm>
              <a:off x="2344113" y="3153362"/>
              <a:ext cx="1465110" cy="1849925"/>
            </a:xfrm>
            <a:prstGeom prst="rect">
              <a:avLst/>
            </a:prstGeom>
            <a:noFill/>
            <a:ln>
              <a:noFill/>
            </a:ln>
          </p:spPr>
        </p:pic>
        <p:sp>
          <p:nvSpPr>
            <p:cNvPr id="723" name="Google Shape;723;p42"/>
            <p:cNvSpPr txBox="1"/>
            <p:nvPr/>
          </p:nvSpPr>
          <p:spPr>
            <a:xfrm>
              <a:off x="2461937" y="2801983"/>
              <a:ext cx="10524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2013-08-22</a:t>
              </a:r>
              <a:endParaRPr>
                <a:latin typeface="Hind"/>
                <a:ea typeface="Hind"/>
                <a:cs typeface="Hind"/>
                <a:sym typeface="Hind"/>
              </a:endParaRPr>
            </a:p>
          </p:txBody>
        </p:sp>
      </p:grpSp>
      <p:grpSp>
        <p:nvGrpSpPr>
          <p:cNvPr id="724" name="Google Shape;724;p42"/>
          <p:cNvGrpSpPr/>
          <p:nvPr/>
        </p:nvGrpSpPr>
        <p:grpSpPr>
          <a:xfrm>
            <a:off x="4345013" y="2780103"/>
            <a:ext cx="1572782" cy="2222446"/>
            <a:chOff x="4345013" y="2780103"/>
            <a:chExt cx="1572782" cy="2222446"/>
          </a:xfrm>
        </p:grpSpPr>
        <p:pic>
          <p:nvPicPr>
            <p:cNvPr id="725" name="Google Shape;725;p42"/>
            <p:cNvPicPr preferRelativeResize="0"/>
            <p:nvPr/>
          </p:nvPicPr>
          <p:blipFill>
            <a:blip r:embed="rId8">
              <a:alphaModFix/>
            </a:blip>
            <a:stretch>
              <a:fillRect/>
            </a:stretch>
          </p:blipFill>
          <p:spPr>
            <a:xfrm>
              <a:off x="4345013" y="3154075"/>
              <a:ext cx="1421000" cy="1848475"/>
            </a:xfrm>
            <a:prstGeom prst="rect">
              <a:avLst/>
            </a:prstGeom>
            <a:noFill/>
            <a:ln>
              <a:noFill/>
            </a:ln>
          </p:spPr>
        </p:pic>
        <p:sp>
          <p:nvSpPr>
            <p:cNvPr id="726" name="Google Shape;726;p42"/>
            <p:cNvSpPr txBox="1"/>
            <p:nvPr/>
          </p:nvSpPr>
          <p:spPr>
            <a:xfrm>
              <a:off x="4570494" y="2780103"/>
              <a:ext cx="13473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2013-08-29</a:t>
              </a:r>
              <a:endParaRPr>
                <a:latin typeface="Hind"/>
                <a:ea typeface="Hind"/>
                <a:cs typeface="Hind"/>
                <a:sym typeface="Hind"/>
              </a:endParaRPr>
            </a:p>
          </p:txBody>
        </p:sp>
      </p:grpSp>
      <p:grpSp>
        <p:nvGrpSpPr>
          <p:cNvPr id="727" name="Google Shape;727;p42"/>
          <p:cNvGrpSpPr/>
          <p:nvPr/>
        </p:nvGrpSpPr>
        <p:grpSpPr>
          <a:xfrm>
            <a:off x="6042038" y="2771050"/>
            <a:ext cx="1673113" cy="2225000"/>
            <a:chOff x="6042038" y="2771050"/>
            <a:chExt cx="1673113" cy="2225000"/>
          </a:xfrm>
        </p:grpSpPr>
        <p:pic>
          <p:nvPicPr>
            <p:cNvPr id="728" name="Google Shape;728;p42"/>
            <p:cNvPicPr preferRelativeResize="0"/>
            <p:nvPr/>
          </p:nvPicPr>
          <p:blipFill>
            <a:blip r:embed="rId9">
              <a:alphaModFix/>
            </a:blip>
            <a:stretch>
              <a:fillRect/>
            </a:stretch>
          </p:blipFill>
          <p:spPr>
            <a:xfrm>
              <a:off x="6042038" y="3160550"/>
              <a:ext cx="1421000" cy="1835500"/>
            </a:xfrm>
            <a:prstGeom prst="rect">
              <a:avLst/>
            </a:prstGeom>
            <a:noFill/>
            <a:ln>
              <a:noFill/>
            </a:ln>
          </p:spPr>
        </p:pic>
        <p:sp>
          <p:nvSpPr>
            <p:cNvPr id="729" name="Google Shape;729;p42"/>
            <p:cNvSpPr txBox="1"/>
            <p:nvPr/>
          </p:nvSpPr>
          <p:spPr>
            <a:xfrm>
              <a:off x="6367850" y="2771050"/>
              <a:ext cx="13473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2013-09-06</a:t>
              </a:r>
              <a:endParaRPr>
                <a:latin typeface="Hind"/>
                <a:ea typeface="Hind"/>
                <a:cs typeface="Hind"/>
                <a:sym typeface="Hind"/>
              </a:endParaRPr>
            </a:p>
          </p:txBody>
        </p:sp>
      </p:grpSp>
      <p:grpSp>
        <p:nvGrpSpPr>
          <p:cNvPr id="730" name="Google Shape;730;p42"/>
          <p:cNvGrpSpPr/>
          <p:nvPr/>
        </p:nvGrpSpPr>
        <p:grpSpPr>
          <a:xfrm>
            <a:off x="7537450" y="2780100"/>
            <a:ext cx="1421025" cy="2201614"/>
            <a:chOff x="7537450" y="2780100"/>
            <a:chExt cx="1421025" cy="2201614"/>
          </a:xfrm>
        </p:grpSpPr>
        <p:pic>
          <p:nvPicPr>
            <p:cNvPr id="731" name="Google Shape;731;p42"/>
            <p:cNvPicPr preferRelativeResize="0"/>
            <p:nvPr/>
          </p:nvPicPr>
          <p:blipFill>
            <a:blip r:embed="rId10">
              <a:alphaModFix/>
            </a:blip>
            <a:stretch>
              <a:fillRect/>
            </a:stretch>
          </p:blipFill>
          <p:spPr>
            <a:xfrm>
              <a:off x="7537450" y="3174900"/>
              <a:ext cx="1421025" cy="1806814"/>
            </a:xfrm>
            <a:prstGeom prst="rect">
              <a:avLst/>
            </a:prstGeom>
            <a:noFill/>
            <a:ln>
              <a:noFill/>
            </a:ln>
          </p:spPr>
        </p:pic>
        <p:sp>
          <p:nvSpPr>
            <p:cNvPr id="732" name="Google Shape;732;p42"/>
            <p:cNvSpPr txBox="1"/>
            <p:nvPr/>
          </p:nvSpPr>
          <p:spPr>
            <a:xfrm>
              <a:off x="7611163" y="2780100"/>
              <a:ext cx="13473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2013-09-12</a:t>
              </a:r>
              <a:endParaRPr>
                <a:latin typeface="Hind"/>
                <a:ea typeface="Hind"/>
                <a:cs typeface="Hind"/>
                <a:sym typeface="Hind"/>
              </a:endParaRPr>
            </a:p>
          </p:txBody>
        </p:sp>
      </p:grpSp>
      <p:grpSp>
        <p:nvGrpSpPr>
          <p:cNvPr id="733" name="Google Shape;733;p42"/>
          <p:cNvGrpSpPr/>
          <p:nvPr/>
        </p:nvGrpSpPr>
        <p:grpSpPr>
          <a:xfrm>
            <a:off x="699450" y="2771050"/>
            <a:ext cx="1501548" cy="2232214"/>
            <a:chOff x="699450" y="2771050"/>
            <a:chExt cx="1501548" cy="2232214"/>
          </a:xfrm>
        </p:grpSpPr>
        <p:pic>
          <p:nvPicPr>
            <p:cNvPr id="734" name="Google Shape;734;p42"/>
            <p:cNvPicPr preferRelativeResize="0"/>
            <p:nvPr/>
          </p:nvPicPr>
          <p:blipFill>
            <a:blip r:embed="rId11">
              <a:alphaModFix/>
            </a:blip>
            <a:stretch>
              <a:fillRect/>
            </a:stretch>
          </p:blipFill>
          <p:spPr>
            <a:xfrm>
              <a:off x="699450" y="3153350"/>
              <a:ext cx="1421025" cy="1849914"/>
            </a:xfrm>
            <a:prstGeom prst="rect">
              <a:avLst/>
            </a:prstGeom>
            <a:noFill/>
            <a:ln>
              <a:noFill/>
            </a:ln>
          </p:spPr>
        </p:pic>
        <p:sp>
          <p:nvSpPr>
            <p:cNvPr id="735" name="Google Shape;735;p42"/>
            <p:cNvSpPr txBox="1"/>
            <p:nvPr/>
          </p:nvSpPr>
          <p:spPr>
            <a:xfrm>
              <a:off x="853698" y="2771050"/>
              <a:ext cx="13473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2013-08-15</a:t>
              </a:r>
              <a:endParaRPr>
                <a:latin typeface="Hind"/>
                <a:ea typeface="Hind"/>
                <a:cs typeface="Hind"/>
                <a:sym typeface="Hind"/>
              </a:endParaRPr>
            </a:p>
          </p:txBody>
        </p:sp>
      </p:grpSp>
      <p:grpSp>
        <p:nvGrpSpPr>
          <p:cNvPr id="736" name="Google Shape;736;p42"/>
          <p:cNvGrpSpPr/>
          <p:nvPr/>
        </p:nvGrpSpPr>
        <p:grpSpPr>
          <a:xfrm>
            <a:off x="193925" y="2728688"/>
            <a:ext cx="8523084" cy="260413"/>
            <a:chOff x="193925" y="2775651"/>
            <a:chExt cx="8523084" cy="260413"/>
          </a:xfrm>
        </p:grpSpPr>
        <p:sp>
          <p:nvSpPr>
            <p:cNvPr id="737" name="Google Shape;737;p42"/>
            <p:cNvSpPr/>
            <p:nvPr/>
          </p:nvSpPr>
          <p:spPr>
            <a:xfrm>
              <a:off x="354350" y="2892787"/>
              <a:ext cx="8362659" cy="26126"/>
            </a:xfrm>
            <a:custGeom>
              <a:rect b="b" l="l" r="r" t="t"/>
              <a:pathLst>
                <a:path extrusionOk="0" h="2706" w="143713">
                  <a:moveTo>
                    <a:pt x="0" y="0"/>
                  </a:moveTo>
                  <a:lnTo>
                    <a:pt x="0" y="2705"/>
                  </a:lnTo>
                  <a:lnTo>
                    <a:pt x="143712" y="2705"/>
                  </a:lnTo>
                  <a:lnTo>
                    <a:pt x="1437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2"/>
            <p:cNvSpPr/>
            <p:nvPr/>
          </p:nvSpPr>
          <p:spPr>
            <a:xfrm rot="-8100000">
              <a:off x="232060" y="2813786"/>
              <a:ext cx="184131" cy="184131"/>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p:nvPr/>
          </p:nvSpPr>
          <p:spPr>
            <a:xfrm rot="-8100000">
              <a:off x="3093185" y="2813798"/>
              <a:ext cx="184131" cy="184131"/>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2"/>
            <p:cNvSpPr/>
            <p:nvPr/>
          </p:nvSpPr>
          <p:spPr>
            <a:xfrm rot="-8100000">
              <a:off x="5731510" y="2813786"/>
              <a:ext cx="184131" cy="184131"/>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2"/>
            <p:cNvSpPr/>
            <p:nvPr/>
          </p:nvSpPr>
          <p:spPr>
            <a:xfrm rot="-8100000">
              <a:off x="8272960" y="2813786"/>
              <a:ext cx="184131" cy="184131"/>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42"/>
          <p:cNvSpPr txBox="1"/>
          <p:nvPr/>
        </p:nvSpPr>
        <p:spPr>
          <a:xfrm rot="-5400000">
            <a:off x="-313987" y="1357225"/>
            <a:ext cx="14184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Spray Timeline</a:t>
            </a:r>
            <a:endParaRPr>
              <a:latin typeface="Hind"/>
              <a:ea typeface="Hind"/>
              <a:cs typeface="Hind"/>
              <a:sym typeface="Hind"/>
            </a:endParaRPr>
          </a:p>
        </p:txBody>
      </p:sp>
      <p:sp>
        <p:nvSpPr>
          <p:cNvPr id="743" name="Google Shape;743;p42"/>
          <p:cNvSpPr txBox="1"/>
          <p:nvPr/>
        </p:nvSpPr>
        <p:spPr>
          <a:xfrm rot="-5400000">
            <a:off x="-715825" y="3746475"/>
            <a:ext cx="22221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Hind"/>
                <a:ea typeface="Hind"/>
                <a:cs typeface="Hind"/>
                <a:sym typeface="Hind"/>
              </a:rPr>
              <a:t>Mosquito Spread Timeline</a:t>
            </a:r>
            <a:endParaRPr>
              <a:latin typeface="Hind"/>
              <a:ea typeface="Hind"/>
              <a:cs typeface="Hind"/>
              <a:sym typeface="Hind"/>
            </a:endParaRPr>
          </a:p>
        </p:txBody>
      </p:sp>
      <p:sp>
        <p:nvSpPr>
          <p:cNvPr id="744" name="Google Shape;744;p42"/>
          <p:cNvSpPr txBox="1"/>
          <p:nvPr>
            <p:ph type="title"/>
          </p:nvPr>
        </p:nvSpPr>
        <p:spPr>
          <a:xfrm>
            <a:off x="470250" y="93625"/>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a:t>
            </a:r>
            <a:r>
              <a:rPr lang="en"/>
              <a:t>SPRAY &amp; SPREAD OF WNV</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par>
                                <p:cTn fill="hold" nodeType="with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500"/>
                                        <p:tgtEl>
                                          <p:spTgt spid="712"/>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500"/>
                                        <p:tgtEl>
                                          <p:spTgt spid="72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500"/>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500"/>
                                        <p:tgtEl>
                                          <p:spTgt spid="72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3"/>
          <p:cNvSpPr txBox="1"/>
          <p:nvPr>
            <p:ph type="title"/>
          </p:nvPr>
        </p:nvSpPr>
        <p:spPr>
          <a:xfrm>
            <a:off x="470250" y="2698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SUNSET &amp; SUNRISE</a:t>
            </a:r>
            <a:endParaRPr/>
          </a:p>
          <a:p>
            <a:pPr indent="0" lvl="0" marL="0" rtl="0" algn="ctr">
              <a:spcBef>
                <a:spcPts val="0"/>
              </a:spcBef>
              <a:spcAft>
                <a:spcPts val="0"/>
              </a:spcAft>
              <a:buNone/>
            </a:pPr>
            <a:r>
              <a:t/>
            </a:r>
            <a:endParaRPr/>
          </a:p>
        </p:txBody>
      </p:sp>
      <p:sp>
        <p:nvSpPr>
          <p:cNvPr id="750" name="Google Shape;750;p43"/>
          <p:cNvSpPr txBox="1"/>
          <p:nvPr/>
        </p:nvSpPr>
        <p:spPr>
          <a:xfrm>
            <a:off x="323850" y="1533525"/>
            <a:ext cx="4362600" cy="308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rgbClr val="FFF1EF"/>
                </a:solidFill>
                <a:latin typeface="Hind"/>
                <a:ea typeface="Hind"/>
                <a:cs typeface="Hind"/>
                <a:sym typeface="Hind"/>
              </a:rPr>
              <a:t>This dataset contains the weather conditions data for Station 1 and 2. However, there are some missing data for some of the features.</a:t>
            </a:r>
            <a:endParaRPr sz="1500">
              <a:solidFill>
                <a:srgbClr val="FFF1EF"/>
              </a:solidFill>
              <a:latin typeface="Hind"/>
              <a:ea typeface="Hind"/>
              <a:cs typeface="Hind"/>
              <a:sym typeface="Hind"/>
            </a:endParaRPr>
          </a:p>
          <a:p>
            <a:pPr indent="0" lvl="0" marL="0" marR="0" rtl="0" algn="l">
              <a:lnSpc>
                <a:spcPct val="100000"/>
              </a:lnSpc>
              <a:spcBef>
                <a:spcPts val="1600"/>
              </a:spcBef>
              <a:spcAft>
                <a:spcPts val="0"/>
              </a:spcAft>
              <a:buNone/>
            </a:pPr>
            <a:r>
              <a:rPr lang="en" sz="1500">
                <a:solidFill>
                  <a:srgbClr val="FFF1EF"/>
                </a:solidFill>
                <a:latin typeface="Hind"/>
                <a:ea typeface="Hind"/>
                <a:cs typeface="Hind"/>
                <a:sym typeface="Hind"/>
              </a:rPr>
              <a:t>Two of the features affected are Sunset and Sunrise timings. The missing data were from Station Two.</a:t>
            </a:r>
            <a:endParaRPr sz="1500">
              <a:solidFill>
                <a:srgbClr val="FFF1EF"/>
              </a:solidFill>
              <a:latin typeface="Hind"/>
              <a:ea typeface="Hind"/>
              <a:cs typeface="Hind"/>
              <a:sym typeface="Hind"/>
            </a:endParaRPr>
          </a:p>
          <a:p>
            <a:pPr indent="0" lvl="0" marL="0" marR="0" rtl="0" algn="l">
              <a:lnSpc>
                <a:spcPct val="100000"/>
              </a:lnSpc>
              <a:spcBef>
                <a:spcPts val="1600"/>
              </a:spcBef>
              <a:spcAft>
                <a:spcPts val="0"/>
              </a:spcAft>
              <a:buNone/>
            </a:pPr>
            <a:r>
              <a:rPr lang="en" sz="1500">
                <a:solidFill>
                  <a:srgbClr val="FFF1EF"/>
                </a:solidFill>
                <a:latin typeface="Hind"/>
                <a:ea typeface="Hind"/>
                <a:cs typeface="Hind"/>
                <a:sym typeface="Hind"/>
              </a:rPr>
              <a:t>Using the Sun, Timezone, Latitude and Longitude, we managed to fill in the missing data for Station Two.</a:t>
            </a:r>
            <a:endParaRPr sz="1500">
              <a:solidFill>
                <a:srgbClr val="FFF1EF"/>
              </a:solidFill>
              <a:latin typeface="Hind"/>
              <a:ea typeface="Hind"/>
              <a:cs typeface="Hind"/>
              <a:sym typeface="Hind"/>
            </a:endParaRPr>
          </a:p>
          <a:p>
            <a:pPr indent="0" lvl="0" marL="0" marR="0" rtl="0" algn="l">
              <a:lnSpc>
                <a:spcPct val="100000"/>
              </a:lnSpc>
              <a:spcBef>
                <a:spcPts val="1600"/>
              </a:spcBef>
              <a:spcAft>
                <a:spcPts val="0"/>
              </a:spcAft>
              <a:buNone/>
            </a:pPr>
            <a:r>
              <a:rPr lang="en" sz="1500">
                <a:solidFill>
                  <a:srgbClr val="FFF1EF"/>
                </a:solidFill>
                <a:latin typeface="Hind"/>
                <a:ea typeface="Hind"/>
                <a:cs typeface="Hind"/>
                <a:sym typeface="Hind"/>
              </a:rPr>
              <a:t>Another feature affected is Temperature Average. For that, we took the Max and Min Temperature’s Mean to fill in the missing data.</a:t>
            </a:r>
            <a:endParaRPr sz="1500">
              <a:solidFill>
                <a:srgbClr val="FFF1EF"/>
              </a:solidFill>
              <a:latin typeface="Hind"/>
              <a:ea typeface="Hind"/>
              <a:cs typeface="Hind"/>
              <a:sym typeface="Hind"/>
            </a:endParaRPr>
          </a:p>
          <a:p>
            <a:pPr indent="0" lvl="0" marL="0" marR="0" rtl="0" algn="l">
              <a:lnSpc>
                <a:spcPct val="100000"/>
              </a:lnSpc>
              <a:spcBef>
                <a:spcPts val="1600"/>
              </a:spcBef>
              <a:spcAft>
                <a:spcPts val="1600"/>
              </a:spcAft>
              <a:buNone/>
            </a:pPr>
            <a:r>
              <a:t/>
            </a:r>
            <a:endParaRPr>
              <a:latin typeface="Proxima Nova"/>
              <a:ea typeface="Proxima Nova"/>
              <a:cs typeface="Proxima Nova"/>
              <a:sym typeface="Proxima Nova"/>
            </a:endParaRPr>
          </a:p>
        </p:txBody>
      </p:sp>
      <p:pic>
        <p:nvPicPr>
          <p:cNvPr id="751" name="Google Shape;751;p43"/>
          <p:cNvPicPr preferRelativeResize="0"/>
          <p:nvPr/>
        </p:nvPicPr>
        <p:blipFill>
          <a:blip r:embed="rId3">
            <a:alphaModFix/>
          </a:blip>
          <a:stretch>
            <a:fillRect/>
          </a:stretch>
        </p:blipFill>
        <p:spPr>
          <a:xfrm>
            <a:off x="4838750" y="1269775"/>
            <a:ext cx="4152775" cy="2457626"/>
          </a:xfrm>
          <a:prstGeom prst="rect">
            <a:avLst/>
          </a:prstGeom>
          <a:noFill/>
          <a:ln>
            <a:noFill/>
          </a:ln>
        </p:spPr>
      </p:pic>
      <p:sp>
        <p:nvSpPr>
          <p:cNvPr id="752" name="Google Shape;752;p43"/>
          <p:cNvSpPr txBox="1"/>
          <p:nvPr/>
        </p:nvSpPr>
        <p:spPr>
          <a:xfrm>
            <a:off x="5463900" y="3727400"/>
            <a:ext cx="3152700" cy="6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1EF"/>
                </a:solidFill>
                <a:latin typeface="Hind"/>
                <a:ea typeface="Hind"/>
                <a:cs typeface="Hind"/>
                <a:sym typeface="Hind"/>
              </a:rPr>
              <a:t>Above code is for getting the Sunset and Sunrise timing for Station Two.</a:t>
            </a:r>
            <a:endParaRPr sz="700">
              <a:latin typeface="Hind"/>
              <a:ea typeface="Hind"/>
              <a:cs typeface="Hind"/>
              <a:sym typeface="Hi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 WEATHER</a:t>
            </a:r>
            <a:endParaRPr/>
          </a:p>
        </p:txBody>
      </p:sp>
      <p:cxnSp>
        <p:nvCxnSpPr>
          <p:cNvPr id="758" name="Google Shape;758;p44"/>
          <p:cNvCxnSpPr/>
          <p:nvPr/>
        </p:nvCxnSpPr>
        <p:spPr>
          <a:xfrm>
            <a:off x="803050" y="2866850"/>
            <a:ext cx="7585800" cy="0"/>
          </a:xfrm>
          <a:prstGeom prst="straightConnector1">
            <a:avLst/>
          </a:prstGeom>
          <a:noFill/>
          <a:ln cap="flat" cmpd="sng" w="9525">
            <a:solidFill>
              <a:schemeClr val="dk1"/>
            </a:solidFill>
            <a:prstDash val="solid"/>
            <a:round/>
            <a:headEnd len="med" w="med" type="none"/>
            <a:tailEnd len="med" w="med" type="none"/>
          </a:ln>
        </p:spPr>
      </p:cxnSp>
      <p:sp>
        <p:nvSpPr>
          <p:cNvPr id="759" name="Google Shape;759;p44"/>
          <p:cNvSpPr/>
          <p:nvPr/>
        </p:nvSpPr>
        <p:spPr>
          <a:xfrm>
            <a:off x="1356834" y="1550150"/>
            <a:ext cx="935700" cy="935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3188765" y="3247850"/>
            <a:ext cx="935700" cy="935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5021128" y="1550150"/>
            <a:ext cx="935700" cy="935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6866022" y="3247850"/>
            <a:ext cx="935700" cy="935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3" name="Google Shape;763;p44"/>
          <p:cNvCxnSpPr>
            <a:stCxn id="759" idx="4"/>
          </p:cNvCxnSpPr>
          <p:nvPr/>
        </p:nvCxnSpPr>
        <p:spPr>
          <a:xfrm>
            <a:off x="1824684" y="2485850"/>
            <a:ext cx="0" cy="381000"/>
          </a:xfrm>
          <a:prstGeom prst="straightConnector1">
            <a:avLst/>
          </a:prstGeom>
          <a:noFill/>
          <a:ln cap="flat" cmpd="sng" w="9525">
            <a:solidFill>
              <a:schemeClr val="dk1"/>
            </a:solidFill>
            <a:prstDash val="solid"/>
            <a:round/>
            <a:headEnd len="med" w="med" type="none"/>
            <a:tailEnd len="med" w="med" type="none"/>
          </a:ln>
        </p:spPr>
      </p:cxnSp>
      <p:cxnSp>
        <p:nvCxnSpPr>
          <p:cNvPr id="764" name="Google Shape;764;p44"/>
          <p:cNvCxnSpPr/>
          <p:nvPr/>
        </p:nvCxnSpPr>
        <p:spPr>
          <a:xfrm>
            <a:off x="5488975" y="2485850"/>
            <a:ext cx="0" cy="381000"/>
          </a:xfrm>
          <a:prstGeom prst="straightConnector1">
            <a:avLst/>
          </a:prstGeom>
          <a:noFill/>
          <a:ln cap="flat" cmpd="sng" w="9525">
            <a:solidFill>
              <a:schemeClr val="dk1"/>
            </a:solidFill>
            <a:prstDash val="solid"/>
            <a:round/>
            <a:headEnd len="med" w="med" type="none"/>
            <a:tailEnd len="med" w="med" type="none"/>
          </a:ln>
        </p:spPr>
      </p:cxnSp>
      <p:cxnSp>
        <p:nvCxnSpPr>
          <p:cNvPr id="765" name="Google Shape;765;p44"/>
          <p:cNvCxnSpPr/>
          <p:nvPr/>
        </p:nvCxnSpPr>
        <p:spPr>
          <a:xfrm>
            <a:off x="3653525" y="2866850"/>
            <a:ext cx="0" cy="381000"/>
          </a:xfrm>
          <a:prstGeom prst="straightConnector1">
            <a:avLst/>
          </a:prstGeom>
          <a:noFill/>
          <a:ln cap="flat" cmpd="sng" w="9525">
            <a:solidFill>
              <a:schemeClr val="dk1"/>
            </a:solidFill>
            <a:prstDash val="solid"/>
            <a:round/>
            <a:headEnd len="med" w="med" type="none"/>
            <a:tailEnd len="med" w="med" type="none"/>
          </a:ln>
        </p:spPr>
      </p:cxnSp>
      <p:cxnSp>
        <p:nvCxnSpPr>
          <p:cNvPr id="766" name="Google Shape;766;p44"/>
          <p:cNvCxnSpPr/>
          <p:nvPr/>
        </p:nvCxnSpPr>
        <p:spPr>
          <a:xfrm>
            <a:off x="7333872" y="2866850"/>
            <a:ext cx="0" cy="381000"/>
          </a:xfrm>
          <a:prstGeom prst="straightConnector1">
            <a:avLst/>
          </a:prstGeom>
          <a:noFill/>
          <a:ln cap="flat" cmpd="sng" w="9525">
            <a:solidFill>
              <a:schemeClr val="dk1"/>
            </a:solidFill>
            <a:prstDash val="solid"/>
            <a:round/>
            <a:headEnd len="med" w="med" type="none"/>
            <a:tailEnd len="med" w="med" type="none"/>
          </a:ln>
        </p:spPr>
      </p:cxnSp>
      <p:sp>
        <p:nvSpPr>
          <p:cNvPr id="767" name="Google Shape;767;p44"/>
          <p:cNvSpPr txBox="1"/>
          <p:nvPr>
            <p:ph idx="4294967295" type="ctrTitle"/>
          </p:nvPr>
        </p:nvSpPr>
        <p:spPr>
          <a:xfrm flipH="1">
            <a:off x="1044384" y="3171650"/>
            <a:ext cx="1560600" cy="4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Code Sums</a:t>
            </a:r>
            <a:endParaRPr sz="2400"/>
          </a:p>
        </p:txBody>
      </p:sp>
      <p:sp>
        <p:nvSpPr>
          <p:cNvPr id="768" name="Google Shape;768;p44"/>
          <p:cNvSpPr txBox="1"/>
          <p:nvPr>
            <p:ph idx="4294967295" type="subTitle"/>
          </p:nvPr>
        </p:nvSpPr>
        <p:spPr>
          <a:xfrm flipH="1">
            <a:off x="752784" y="3419000"/>
            <a:ext cx="2143800" cy="577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solidFill>
                  <a:schemeClr val="lt2"/>
                </a:solidFill>
              </a:rPr>
              <a:t>This feature contains the different weather conditions code. As not all weather conditions are present, we grouped the remaining conditions to ‘Dry’ or ‘Wet’ </a:t>
            </a:r>
            <a:endParaRPr sz="1200">
              <a:solidFill>
                <a:schemeClr val="lt2"/>
              </a:solidFill>
            </a:endParaRPr>
          </a:p>
        </p:txBody>
      </p:sp>
      <p:sp>
        <p:nvSpPr>
          <p:cNvPr id="769" name="Google Shape;769;p44"/>
          <p:cNvSpPr txBox="1"/>
          <p:nvPr>
            <p:ph idx="4294967295" type="ctrTitle"/>
          </p:nvPr>
        </p:nvSpPr>
        <p:spPr>
          <a:xfrm flipH="1">
            <a:off x="1491384" y="1801250"/>
            <a:ext cx="666600" cy="4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01</a:t>
            </a:r>
            <a:endParaRPr b="1" sz="3000">
              <a:solidFill>
                <a:schemeClr val="lt1"/>
              </a:solidFill>
            </a:endParaRPr>
          </a:p>
        </p:txBody>
      </p:sp>
      <p:sp>
        <p:nvSpPr>
          <p:cNvPr id="770" name="Google Shape;770;p44"/>
          <p:cNvSpPr txBox="1"/>
          <p:nvPr>
            <p:ph idx="4294967295" type="ctrTitle"/>
          </p:nvPr>
        </p:nvSpPr>
        <p:spPr>
          <a:xfrm flipH="1">
            <a:off x="5155678" y="1801250"/>
            <a:ext cx="666600" cy="4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03</a:t>
            </a:r>
            <a:endParaRPr b="1" sz="3000">
              <a:solidFill>
                <a:schemeClr val="lt1"/>
              </a:solidFill>
            </a:endParaRPr>
          </a:p>
        </p:txBody>
      </p:sp>
      <p:sp>
        <p:nvSpPr>
          <p:cNvPr id="771" name="Google Shape;771;p44"/>
          <p:cNvSpPr txBox="1"/>
          <p:nvPr>
            <p:ph idx="4294967295" type="ctrTitle"/>
          </p:nvPr>
        </p:nvSpPr>
        <p:spPr>
          <a:xfrm flipH="1">
            <a:off x="3323315" y="3498950"/>
            <a:ext cx="666600" cy="4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02</a:t>
            </a:r>
            <a:endParaRPr b="1" sz="3000">
              <a:solidFill>
                <a:schemeClr val="lt1"/>
              </a:solidFill>
            </a:endParaRPr>
          </a:p>
        </p:txBody>
      </p:sp>
      <p:sp>
        <p:nvSpPr>
          <p:cNvPr id="772" name="Google Shape;772;p44"/>
          <p:cNvSpPr txBox="1"/>
          <p:nvPr>
            <p:ph idx="4294967295" type="subTitle"/>
          </p:nvPr>
        </p:nvSpPr>
        <p:spPr>
          <a:xfrm flipH="1">
            <a:off x="4423350" y="3420049"/>
            <a:ext cx="2143800" cy="1249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solidFill>
                  <a:schemeClr val="lt2"/>
                </a:solidFill>
              </a:rPr>
              <a:t>Mosquitos are most active from dusk to dawn. The number of hours with sunlight might help in the modelling</a:t>
            </a:r>
            <a:endParaRPr sz="1200">
              <a:solidFill>
                <a:schemeClr val="lt2"/>
              </a:solidFill>
            </a:endParaRPr>
          </a:p>
        </p:txBody>
      </p:sp>
      <p:sp>
        <p:nvSpPr>
          <p:cNvPr id="773" name="Google Shape;773;p44"/>
          <p:cNvSpPr txBox="1"/>
          <p:nvPr>
            <p:ph idx="4294967295" type="ctrTitle"/>
          </p:nvPr>
        </p:nvSpPr>
        <p:spPr>
          <a:xfrm flipH="1">
            <a:off x="7000572" y="3498950"/>
            <a:ext cx="666600" cy="4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04</a:t>
            </a:r>
            <a:endParaRPr b="1" sz="3000">
              <a:solidFill>
                <a:schemeClr val="lt1"/>
              </a:solidFill>
            </a:endParaRPr>
          </a:p>
        </p:txBody>
      </p:sp>
      <p:sp>
        <p:nvSpPr>
          <p:cNvPr id="774" name="Google Shape;774;p44"/>
          <p:cNvSpPr txBox="1"/>
          <p:nvPr>
            <p:ph idx="4294967295" type="ctrTitle"/>
          </p:nvPr>
        </p:nvSpPr>
        <p:spPr>
          <a:xfrm flipH="1">
            <a:off x="4708675" y="2943050"/>
            <a:ext cx="1560600" cy="62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Sun Hours</a:t>
            </a:r>
            <a:endParaRPr sz="2400"/>
          </a:p>
        </p:txBody>
      </p:sp>
      <p:sp>
        <p:nvSpPr>
          <p:cNvPr id="775" name="Google Shape;775;p44"/>
          <p:cNvSpPr txBox="1"/>
          <p:nvPr>
            <p:ph idx="4294967295" type="ctrTitle"/>
          </p:nvPr>
        </p:nvSpPr>
        <p:spPr>
          <a:xfrm flipH="1">
            <a:off x="2876315" y="1975801"/>
            <a:ext cx="1560600" cy="4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Humidity Feature</a:t>
            </a:r>
            <a:endParaRPr sz="2400"/>
          </a:p>
        </p:txBody>
      </p:sp>
      <p:sp>
        <p:nvSpPr>
          <p:cNvPr id="776" name="Google Shape;776;p44"/>
          <p:cNvSpPr txBox="1"/>
          <p:nvPr>
            <p:ph idx="4294967295" type="subTitle"/>
          </p:nvPr>
        </p:nvSpPr>
        <p:spPr>
          <a:xfrm flipH="1">
            <a:off x="2584715" y="1550162"/>
            <a:ext cx="2143800" cy="5778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2"/>
                </a:solidFill>
              </a:rPr>
              <a:t>High Humidity conditions favor mosquito activity, while low humidity suppresses activity and may even cause mortality</a:t>
            </a:r>
            <a:endParaRPr sz="1200">
              <a:solidFill>
                <a:schemeClr val="lt2"/>
              </a:solidFill>
            </a:endParaRPr>
          </a:p>
        </p:txBody>
      </p:sp>
      <p:sp>
        <p:nvSpPr>
          <p:cNvPr id="777" name="Google Shape;777;p44"/>
          <p:cNvSpPr txBox="1"/>
          <p:nvPr>
            <p:ph idx="4294967295" type="ctrTitle"/>
          </p:nvPr>
        </p:nvSpPr>
        <p:spPr>
          <a:xfrm flipH="1">
            <a:off x="6541125" y="2000775"/>
            <a:ext cx="1793400" cy="6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Time-Lag Features</a:t>
            </a:r>
            <a:endParaRPr sz="2400"/>
          </a:p>
        </p:txBody>
      </p:sp>
      <p:sp>
        <p:nvSpPr>
          <p:cNvPr id="778" name="Google Shape;778;p44"/>
          <p:cNvSpPr txBox="1"/>
          <p:nvPr>
            <p:ph idx="4294967295" type="subTitle"/>
          </p:nvPr>
        </p:nvSpPr>
        <p:spPr>
          <a:xfrm flipH="1">
            <a:off x="6427625" y="1279175"/>
            <a:ext cx="1965600" cy="10773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1600"/>
              </a:spcAft>
              <a:buNone/>
            </a:pPr>
            <a:r>
              <a:rPr lang="en" sz="1200">
                <a:solidFill>
                  <a:schemeClr val="lt2"/>
                </a:solidFill>
              </a:rPr>
              <a:t>As the mosquitoes’ breeding cycle might vary from 1 to 8 weeks, time-lagged weather features were created</a:t>
            </a:r>
            <a:endParaRPr sz="12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5"/>
          <p:cNvSpPr txBox="1"/>
          <p:nvPr>
            <p:ph type="title"/>
          </p:nvPr>
        </p:nvSpPr>
        <p:spPr>
          <a:xfrm>
            <a:off x="470250" y="222225"/>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WEATHER FEATURES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4" name="Google Shape;784;p45"/>
          <p:cNvSpPr txBox="1"/>
          <p:nvPr/>
        </p:nvSpPr>
        <p:spPr>
          <a:xfrm>
            <a:off x="1565325" y="1652075"/>
            <a:ext cx="2885100" cy="308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rgbClr val="FFF1EF"/>
                </a:solidFill>
                <a:latin typeface="Hind"/>
                <a:ea typeface="Hind"/>
                <a:cs typeface="Hind"/>
                <a:sym typeface="Hind"/>
              </a:rPr>
              <a:t>Weather Condition Features</a:t>
            </a:r>
            <a:endParaRPr b="1"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Average Temperature</a:t>
            </a:r>
            <a:endParaRPr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Wet Bulb Temperature</a:t>
            </a:r>
            <a:endParaRPr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Precipitation</a:t>
            </a:r>
            <a:endParaRPr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Station Pressure</a:t>
            </a:r>
            <a:endParaRPr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Sea Level</a:t>
            </a:r>
            <a:endParaRPr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Resultant Wind Speed</a:t>
            </a:r>
            <a:endParaRPr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chemeClr val="lt2"/>
                </a:solidFill>
                <a:latin typeface="Hind"/>
                <a:ea typeface="Hind"/>
                <a:cs typeface="Hind"/>
                <a:sym typeface="Hind"/>
              </a:rPr>
              <a:t>Resultant </a:t>
            </a:r>
            <a:r>
              <a:rPr lang="en" sz="1500">
                <a:solidFill>
                  <a:srgbClr val="FFF1EF"/>
                </a:solidFill>
                <a:latin typeface="Hind"/>
                <a:ea typeface="Hind"/>
                <a:cs typeface="Hind"/>
                <a:sym typeface="Hind"/>
              </a:rPr>
              <a:t>Wind Direction</a:t>
            </a:r>
            <a:endParaRPr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Average Wind Speed</a:t>
            </a:r>
            <a:endParaRPr sz="1500">
              <a:solidFill>
                <a:srgbClr val="FFF1EF"/>
              </a:solidFill>
              <a:latin typeface="Hind"/>
              <a:ea typeface="Hind"/>
              <a:cs typeface="Hind"/>
              <a:sym typeface="Hind"/>
            </a:endParaRPr>
          </a:p>
          <a:p>
            <a:pPr indent="0" lvl="0" marL="0" marR="0" rtl="0" algn="l">
              <a:lnSpc>
                <a:spcPct val="100000"/>
              </a:lnSpc>
              <a:spcBef>
                <a:spcPts val="1600"/>
              </a:spcBef>
              <a:spcAft>
                <a:spcPts val="0"/>
              </a:spcAft>
              <a:buNone/>
            </a:pPr>
            <a:r>
              <a:rPr b="1" lang="en" sz="1500">
                <a:solidFill>
                  <a:srgbClr val="FFF1EF"/>
                </a:solidFill>
                <a:latin typeface="Hind"/>
                <a:ea typeface="Hind"/>
                <a:cs typeface="Hind"/>
                <a:sym typeface="Hind"/>
              </a:rPr>
              <a:t>Engineered Weather Features</a:t>
            </a:r>
            <a:endParaRPr b="1" sz="1500">
              <a:solidFill>
                <a:srgbClr val="FFF1EF"/>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Sun Hours</a:t>
            </a:r>
            <a:endParaRPr sz="1500">
              <a:solidFill>
                <a:srgbClr val="FFF1EF"/>
              </a:solidFill>
              <a:latin typeface="Hind"/>
              <a:ea typeface="Hind"/>
              <a:cs typeface="Hind"/>
              <a:sym typeface="Hind"/>
            </a:endParaRPr>
          </a:p>
          <a:p>
            <a:pPr indent="-323850" lvl="0" marL="457200" rtl="0" algn="l">
              <a:spcBef>
                <a:spcPts val="0"/>
              </a:spcBef>
              <a:spcAft>
                <a:spcPts val="0"/>
              </a:spcAft>
              <a:buClr>
                <a:schemeClr val="lt2"/>
              </a:buClr>
              <a:buSzPts val="1500"/>
              <a:buFont typeface="Hind"/>
              <a:buAutoNum type="arabicParenR"/>
            </a:pPr>
            <a:r>
              <a:rPr lang="en" sz="1500">
                <a:solidFill>
                  <a:schemeClr val="lt2"/>
                </a:solidFill>
                <a:latin typeface="Hind"/>
                <a:ea typeface="Hind"/>
                <a:cs typeface="Hind"/>
                <a:sym typeface="Hind"/>
              </a:rPr>
              <a:t>Wet/Dry Day</a:t>
            </a:r>
            <a:endParaRPr sz="1500">
              <a:solidFill>
                <a:schemeClr val="lt2"/>
              </a:solidFill>
              <a:latin typeface="Hind"/>
              <a:ea typeface="Hind"/>
              <a:cs typeface="Hind"/>
              <a:sym typeface="Hind"/>
            </a:endParaRPr>
          </a:p>
          <a:p>
            <a:pPr indent="-323850" lvl="0" marL="457200" marR="0" rtl="0" algn="l">
              <a:lnSpc>
                <a:spcPct val="100000"/>
              </a:lnSpc>
              <a:spcBef>
                <a:spcPts val="0"/>
              </a:spcBef>
              <a:spcAft>
                <a:spcPts val="0"/>
              </a:spcAft>
              <a:buClr>
                <a:srgbClr val="FFF1EF"/>
              </a:buClr>
              <a:buSzPts val="1500"/>
              <a:buFont typeface="Hind"/>
              <a:buAutoNum type="arabicParenR"/>
            </a:pPr>
            <a:r>
              <a:rPr lang="en" sz="1500">
                <a:solidFill>
                  <a:srgbClr val="FFF1EF"/>
                </a:solidFill>
                <a:latin typeface="Hind"/>
                <a:ea typeface="Hind"/>
                <a:cs typeface="Hind"/>
                <a:sym typeface="Hind"/>
              </a:rPr>
              <a:t>Humidity</a:t>
            </a:r>
            <a:endParaRPr>
              <a:latin typeface="Proxima Nova"/>
              <a:ea typeface="Proxima Nova"/>
              <a:cs typeface="Proxima Nova"/>
              <a:sym typeface="Proxima Nova"/>
            </a:endParaRPr>
          </a:p>
        </p:txBody>
      </p:sp>
      <p:sp>
        <p:nvSpPr>
          <p:cNvPr id="785" name="Google Shape;785;p45"/>
          <p:cNvSpPr txBox="1"/>
          <p:nvPr/>
        </p:nvSpPr>
        <p:spPr>
          <a:xfrm>
            <a:off x="4982975" y="1425100"/>
            <a:ext cx="3000000" cy="17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2"/>
                </a:solidFill>
                <a:latin typeface="Hind"/>
                <a:ea typeface="Hind"/>
                <a:cs typeface="Hind"/>
                <a:sym typeface="Hind"/>
              </a:rPr>
              <a:t>Time-Lag Features</a:t>
            </a:r>
            <a:endParaRPr b="1" sz="1500">
              <a:solidFill>
                <a:schemeClr val="lt2"/>
              </a:solidFill>
              <a:latin typeface="Hind"/>
              <a:ea typeface="Hind"/>
              <a:cs typeface="Hind"/>
              <a:sym typeface="Hind"/>
            </a:endParaRPr>
          </a:p>
          <a:p>
            <a:pPr indent="0" lvl="0" marL="0" rtl="0" algn="l">
              <a:spcBef>
                <a:spcPts val="1600"/>
              </a:spcBef>
              <a:spcAft>
                <a:spcPts val="1600"/>
              </a:spcAft>
              <a:buNone/>
            </a:pPr>
            <a:r>
              <a:rPr lang="en" sz="1500">
                <a:solidFill>
                  <a:schemeClr val="lt2"/>
                </a:solidFill>
                <a:latin typeface="Hind"/>
                <a:ea typeface="Hind"/>
                <a:cs typeface="Hind"/>
                <a:sym typeface="Hind"/>
              </a:rPr>
              <a:t>As mosquitoes require one to eight weeks duration to be incubated and grow, we created 4 weekly time-lag average variable for each of the weather features.</a:t>
            </a:r>
            <a:endParaRPr sz="1500">
              <a:solidFill>
                <a:schemeClr val="lt2"/>
              </a:solidFill>
              <a:latin typeface="Hind"/>
              <a:ea typeface="Hind"/>
              <a:cs typeface="Hind"/>
              <a:sym typeface="Hind"/>
            </a:endParaRPr>
          </a:p>
        </p:txBody>
      </p:sp>
      <p:grpSp>
        <p:nvGrpSpPr>
          <p:cNvPr id="786" name="Google Shape;786;p45"/>
          <p:cNvGrpSpPr/>
          <p:nvPr/>
        </p:nvGrpSpPr>
        <p:grpSpPr>
          <a:xfrm>
            <a:off x="4991031" y="836036"/>
            <a:ext cx="240451" cy="339870"/>
            <a:chOff x="3601939" y="4161192"/>
            <a:chExt cx="275178" cy="388912"/>
          </a:xfrm>
        </p:grpSpPr>
        <p:sp>
          <p:nvSpPr>
            <p:cNvPr id="787" name="Google Shape;787;p45"/>
            <p:cNvSpPr/>
            <p:nvPr/>
          </p:nvSpPr>
          <p:spPr>
            <a:xfrm>
              <a:off x="3601939" y="4161192"/>
              <a:ext cx="195546" cy="388912"/>
            </a:xfrm>
            <a:custGeom>
              <a:rect b="b" l="l" r="r" t="t"/>
              <a:pathLst>
                <a:path extrusionOk="0" h="14803" w="7443">
                  <a:moveTo>
                    <a:pt x="3725" y="0"/>
                  </a:moveTo>
                  <a:cubicBezTo>
                    <a:pt x="2608" y="0"/>
                    <a:pt x="1714" y="916"/>
                    <a:pt x="1734" y="2033"/>
                  </a:cubicBezTo>
                  <a:lnTo>
                    <a:pt x="1734" y="8580"/>
                  </a:lnTo>
                  <a:cubicBezTo>
                    <a:pt x="521" y="9440"/>
                    <a:pt x="0" y="10994"/>
                    <a:pt x="458" y="12416"/>
                  </a:cubicBezTo>
                  <a:cubicBezTo>
                    <a:pt x="909" y="13838"/>
                    <a:pt x="2227" y="14802"/>
                    <a:pt x="3725" y="14802"/>
                  </a:cubicBezTo>
                  <a:cubicBezTo>
                    <a:pt x="5216" y="14802"/>
                    <a:pt x="6534" y="13838"/>
                    <a:pt x="6992" y="12416"/>
                  </a:cubicBezTo>
                  <a:cubicBezTo>
                    <a:pt x="7443" y="10994"/>
                    <a:pt x="6930" y="9440"/>
                    <a:pt x="5709" y="8580"/>
                  </a:cubicBezTo>
                  <a:lnTo>
                    <a:pt x="5709" y="2033"/>
                  </a:lnTo>
                  <a:cubicBezTo>
                    <a:pt x="5737" y="916"/>
                    <a:pt x="4835" y="0"/>
                    <a:pt x="3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5"/>
            <p:cNvSpPr/>
            <p:nvPr/>
          </p:nvSpPr>
          <p:spPr>
            <a:xfrm>
              <a:off x="3630182" y="4193980"/>
              <a:ext cx="128131" cy="324597"/>
            </a:xfrm>
            <a:custGeom>
              <a:rect b="b" l="l" r="r" t="t"/>
              <a:pathLst>
                <a:path extrusionOk="0" h="12355" w="4877">
                  <a:moveTo>
                    <a:pt x="2650" y="1"/>
                  </a:moveTo>
                  <a:cubicBezTo>
                    <a:pt x="2213" y="1"/>
                    <a:pt x="1866" y="348"/>
                    <a:pt x="1866" y="785"/>
                  </a:cubicBezTo>
                  <a:lnTo>
                    <a:pt x="1866" y="7950"/>
                  </a:lnTo>
                  <a:lnTo>
                    <a:pt x="1360" y="8310"/>
                  </a:lnTo>
                  <a:cubicBezTo>
                    <a:pt x="0" y="9274"/>
                    <a:pt x="146" y="11341"/>
                    <a:pt x="1624" y="12104"/>
                  </a:cubicBezTo>
                  <a:cubicBezTo>
                    <a:pt x="1957" y="12276"/>
                    <a:pt x="2305" y="12354"/>
                    <a:pt x="2643" y="12354"/>
                  </a:cubicBezTo>
                  <a:cubicBezTo>
                    <a:pt x="3811" y="12354"/>
                    <a:pt x="4871" y="11418"/>
                    <a:pt x="4877" y="10128"/>
                  </a:cubicBezTo>
                  <a:cubicBezTo>
                    <a:pt x="4870" y="9406"/>
                    <a:pt x="4523" y="8733"/>
                    <a:pt x="3933" y="8310"/>
                  </a:cubicBezTo>
                  <a:lnTo>
                    <a:pt x="3434" y="7950"/>
                  </a:lnTo>
                  <a:lnTo>
                    <a:pt x="3434" y="785"/>
                  </a:lnTo>
                  <a:cubicBezTo>
                    <a:pt x="3434" y="348"/>
                    <a:pt x="3080" y="1"/>
                    <a:pt x="26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5"/>
            <p:cNvSpPr/>
            <p:nvPr/>
          </p:nvSpPr>
          <p:spPr>
            <a:xfrm>
              <a:off x="3636383" y="4193980"/>
              <a:ext cx="63448" cy="324597"/>
            </a:xfrm>
            <a:custGeom>
              <a:rect b="b" l="l" r="r" t="t"/>
              <a:pathLst>
                <a:path extrusionOk="0" h="12355" w="2415">
                  <a:moveTo>
                    <a:pt x="2407" y="1"/>
                  </a:moveTo>
                  <a:cubicBezTo>
                    <a:pt x="1977" y="1"/>
                    <a:pt x="1630" y="354"/>
                    <a:pt x="1630" y="785"/>
                  </a:cubicBezTo>
                  <a:lnTo>
                    <a:pt x="1630" y="7950"/>
                  </a:lnTo>
                  <a:lnTo>
                    <a:pt x="1124" y="8310"/>
                  </a:lnTo>
                  <a:cubicBezTo>
                    <a:pt x="333" y="8872"/>
                    <a:pt x="0" y="9878"/>
                    <a:pt x="292" y="10800"/>
                  </a:cubicBezTo>
                  <a:cubicBezTo>
                    <a:pt x="590" y="11723"/>
                    <a:pt x="1443" y="12354"/>
                    <a:pt x="2414" y="12354"/>
                  </a:cubicBezTo>
                  <a:cubicBezTo>
                    <a:pt x="1714" y="12354"/>
                    <a:pt x="1145" y="11355"/>
                    <a:pt x="1138" y="10128"/>
                  </a:cubicBezTo>
                  <a:cubicBezTo>
                    <a:pt x="1138" y="9295"/>
                    <a:pt x="1492" y="8504"/>
                    <a:pt x="2116" y="7950"/>
                  </a:cubicBezTo>
                  <a:lnTo>
                    <a:pt x="2116" y="785"/>
                  </a:lnTo>
                  <a:cubicBezTo>
                    <a:pt x="2116" y="354"/>
                    <a:pt x="2164" y="1"/>
                    <a:pt x="24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5"/>
            <p:cNvSpPr/>
            <p:nvPr/>
          </p:nvSpPr>
          <p:spPr>
            <a:xfrm>
              <a:off x="3679207" y="4193980"/>
              <a:ext cx="41195" cy="89326"/>
            </a:xfrm>
            <a:custGeom>
              <a:rect b="b" l="l" r="r" t="t"/>
              <a:pathLst>
                <a:path extrusionOk="0" h="3400" w="1568">
                  <a:moveTo>
                    <a:pt x="784" y="1"/>
                  </a:moveTo>
                  <a:cubicBezTo>
                    <a:pt x="347" y="1"/>
                    <a:pt x="0" y="348"/>
                    <a:pt x="0" y="785"/>
                  </a:cubicBezTo>
                  <a:lnTo>
                    <a:pt x="0" y="3399"/>
                  </a:lnTo>
                  <a:lnTo>
                    <a:pt x="1568" y="3399"/>
                  </a:lnTo>
                  <a:lnTo>
                    <a:pt x="1568" y="785"/>
                  </a:lnTo>
                  <a:cubicBezTo>
                    <a:pt x="1568" y="348"/>
                    <a:pt x="1214" y="1"/>
                    <a:pt x="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5"/>
            <p:cNvSpPr/>
            <p:nvPr/>
          </p:nvSpPr>
          <p:spPr>
            <a:xfrm>
              <a:off x="3679207" y="4368010"/>
              <a:ext cx="41195" cy="11875"/>
            </a:xfrm>
            <a:custGeom>
              <a:rect b="b" l="l" r="r" t="t"/>
              <a:pathLst>
                <a:path extrusionOk="0" h="452" w="1568">
                  <a:moveTo>
                    <a:pt x="0" y="1"/>
                  </a:moveTo>
                  <a:lnTo>
                    <a:pt x="0" y="452"/>
                  </a:lnTo>
                  <a:lnTo>
                    <a:pt x="1568" y="45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5"/>
            <p:cNvSpPr/>
            <p:nvPr/>
          </p:nvSpPr>
          <p:spPr>
            <a:xfrm>
              <a:off x="3679207" y="4322637"/>
              <a:ext cx="41195" cy="12059"/>
            </a:xfrm>
            <a:custGeom>
              <a:rect b="b" l="l" r="r" t="t"/>
              <a:pathLst>
                <a:path extrusionOk="0" h="459" w="1568">
                  <a:moveTo>
                    <a:pt x="0" y="1"/>
                  </a:moveTo>
                  <a:lnTo>
                    <a:pt x="0" y="458"/>
                  </a:lnTo>
                  <a:lnTo>
                    <a:pt x="1568" y="458"/>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5"/>
            <p:cNvSpPr/>
            <p:nvPr/>
          </p:nvSpPr>
          <p:spPr>
            <a:xfrm>
              <a:off x="3679207" y="4277448"/>
              <a:ext cx="41195" cy="11875"/>
            </a:xfrm>
            <a:custGeom>
              <a:rect b="b" l="l" r="r" t="t"/>
              <a:pathLst>
                <a:path extrusionOk="0" h="452" w="1568">
                  <a:moveTo>
                    <a:pt x="0" y="1"/>
                  </a:moveTo>
                  <a:lnTo>
                    <a:pt x="0" y="451"/>
                  </a:lnTo>
                  <a:lnTo>
                    <a:pt x="1568" y="451"/>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5"/>
            <p:cNvSpPr/>
            <p:nvPr/>
          </p:nvSpPr>
          <p:spPr>
            <a:xfrm>
              <a:off x="3679207" y="4232076"/>
              <a:ext cx="41195" cy="11875"/>
            </a:xfrm>
            <a:custGeom>
              <a:rect b="b" l="l" r="r" t="t"/>
              <a:pathLst>
                <a:path extrusionOk="0" h="452" w="1568">
                  <a:moveTo>
                    <a:pt x="0" y="0"/>
                  </a:moveTo>
                  <a:lnTo>
                    <a:pt x="0" y="451"/>
                  </a:lnTo>
                  <a:lnTo>
                    <a:pt x="1568" y="451"/>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5"/>
            <p:cNvSpPr/>
            <p:nvPr/>
          </p:nvSpPr>
          <p:spPr>
            <a:xfrm>
              <a:off x="3811489" y="4211846"/>
              <a:ext cx="65629" cy="111921"/>
            </a:xfrm>
            <a:custGeom>
              <a:rect b="b" l="l" r="r" t="t"/>
              <a:pathLst>
                <a:path extrusionOk="0" h="4260" w="2498">
                  <a:moveTo>
                    <a:pt x="1243" y="0"/>
                  </a:moveTo>
                  <a:cubicBezTo>
                    <a:pt x="452" y="0"/>
                    <a:pt x="1" y="465"/>
                    <a:pt x="1" y="1270"/>
                  </a:cubicBezTo>
                  <a:lnTo>
                    <a:pt x="1" y="2990"/>
                  </a:lnTo>
                  <a:cubicBezTo>
                    <a:pt x="1" y="3427"/>
                    <a:pt x="119" y="3753"/>
                    <a:pt x="362" y="3968"/>
                  </a:cubicBezTo>
                  <a:cubicBezTo>
                    <a:pt x="577" y="4155"/>
                    <a:pt x="875" y="4259"/>
                    <a:pt x="1243" y="4259"/>
                  </a:cubicBezTo>
                  <a:cubicBezTo>
                    <a:pt x="1978" y="4259"/>
                    <a:pt x="2498" y="3836"/>
                    <a:pt x="2498" y="3226"/>
                  </a:cubicBezTo>
                  <a:cubicBezTo>
                    <a:pt x="2498" y="2990"/>
                    <a:pt x="2401" y="2941"/>
                    <a:pt x="2241" y="2941"/>
                  </a:cubicBezTo>
                  <a:cubicBezTo>
                    <a:pt x="2082" y="2941"/>
                    <a:pt x="1999" y="3004"/>
                    <a:pt x="1985" y="3122"/>
                  </a:cubicBezTo>
                  <a:cubicBezTo>
                    <a:pt x="1950" y="3385"/>
                    <a:pt x="1901" y="3788"/>
                    <a:pt x="1270" y="3788"/>
                  </a:cubicBezTo>
                  <a:cubicBezTo>
                    <a:pt x="757" y="3788"/>
                    <a:pt x="507" y="3531"/>
                    <a:pt x="507" y="2990"/>
                  </a:cubicBezTo>
                  <a:lnTo>
                    <a:pt x="507" y="1270"/>
                  </a:lnTo>
                  <a:cubicBezTo>
                    <a:pt x="507" y="736"/>
                    <a:pt x="757" y="465"/>
                    <a:pt x="1256" y="465"/>
                  </a:cubicBezTo>
                  <a:cubicBezTo>
                    <a:pt x="1832" y="465"/>
                    <a:pt x="1971" y="812"/>
                    <a:pt x="1985" y="1110"/>
                  </a:cubicBezTo>
                  <a:cubicBezTo>
                    <a:pt x="1992" y="1228"/>
                    <a:pt x="2082" y="1291"/>
                    <a:pt x="2241" y="1291"/>
                  </a:cubicBezTo>
                  <a:cubicBezTo>
                    <a:pt x="2401" y="1291"/>
                    <a:pt x="2498" y="1249"/>
                    <a:pt x="2498" y="1013"/>
                  </a:cubicBezTo>
                  <a:cubicBezTo>
                    <a:pt x="2498" y="417"/>
                    <a:pt x="1985" y="0"/>
                    <a:pt x="1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5"/>
            <p:cNvSpPr/>
            <p:nvPr/>
          </p:nvSpPr>
          <p:spPr>
            <a:xfrm>
              <a:off x="3774497" y="4175485"/>
              <a:ext cx="45241" cy="38936"/>
            </a:xfrm>
            <a:custGeom>
              <a:rect b="b" l="l" r="r" t="t"/>
              <a:pathLst>
                <a:path extrusionOk="0" h="1482" w="1722">
                  <a:moveTo>
                    <a:pt x="986" y="453"/>
                  </a:moveTo>
                  <a:cubicBezTo>
                    <a:pt x="1131" y="453"/>
                    <a:pt x="1270" y="566"/>
                    <a:pt x="1270" y="739"/>
                  </a:cubicBezTo>
                  <a:cubicBezTo>
                    <a:pt x="1270" y="899"/>
                    <a:pt x="1145" y="1031"/>
                    <a:pt x="986" y="1031"/>
                  </a:cubicBezTo>
                  <a:cubicBezTo>
                    <a:pt x="729" y="1031"/>
                    <a:pt x="604" y="719"/>
                    <a:pt x="785" y="538"/>
                  </a:cubicBezTo>
                  <a:cubicBezTo>
                    <a:pt x="843" y="480"/>
                    <a:pt x="915" y="453"/>
                    <a:pt x="986" y="453"/>
                  </a:cubicBezTo>
                  <a:close/>
                  <a:moveTo>
                    <a:pt x="983" y="1"/>
                  </a:moveTo>
                  <a:cubicBezTo>
                    <a:pt x="801" y="1"/>
                    <a:pt x="616" y="68"/>
                    <a:pt x="466" y="219"/>
                  </a:cubicBezTo>
                  <a:cubicBezTo>
                    <a:pt x="1" y="684"/>
                    <a:pt x="327" y="1482"/>
                    <a:pt x="986" y="1482"/>
                  </a:cubicBezTo>
                  <a:cubicBezTo>
                    <a:pt x="1395" y="1482"/>
                    <a:pt x="1721" y="1149"/>
                    <a:pt x="1721" y="739"/>
                  </a:cubicBezTo>
                  <a:cubicBezTo>
                    <a:pt x="1721" y="294"/>
                    <a:pt x="1360" y="1"/>
                    <a:pt x="9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45"/>
          <p:cNvGrpSpPr/>
          <p:nvPr/>
        </p:nvGrpSpPr>
        <p:grpSpPr>
          <a:xfrm>
            <a:off x="3877928" y="844772"/>
            <a:ext cx="375802" cy="371677"/>
            <a:chOff x="836023" y="3215146"/>
            <a:chExt cx="375802" cy="371677"/>
          </a:xfrm>
        </p:grpSpPr>
        <p:sp>
          <p:nvSpPr>
            <p:cNvPr id="798" name="Google Shape;798;p45"/>
            <p:cNvSpPr/>
            <p:nvPr/>
          </p:nvSpPr>
          <p:spPr>
            <a:xfrm>
              <a:off x="907274" y="3284847"/>
              <a:ext cx="232748" cy="231645"/>
            </a:xfrm>
            <a:custGeom>
              <a:rect b="b" l="l" r="r" t="t"/>
              <a:pathLst>
                <a:path extrusionOk="0" h="8817" w="8859">
                  <a:moveTo>
                    <a:pt x="4413" y="0"/>
                  </a:moveTo>
                  <a:cubicBezTo>
                    <a:pt x="1978" y="0"/>
                    <a:pt x="1" y="1981"/>
                    <a:pt x="8" y="4418"/>
                  </a:cubicBezTo>
                  <a:lnTo>
                    <a:pt x="8" y="4536"/>
                  </a:lnTo>
                  <a:lnTo>
                    <a:pt x="8" y="4578"/>
                  </a:lnTo>
                  <a:lnTo>
                    <a:pt x="8" y="4661"/>
                  </a:lnTo>
                  <a:lnTo>
                    <a:pt x="8" y="4703"/>
                  </a:lnTo>
                  <a:cubicBezTo>
                    <a:pt x="8" y="4724"/>
                    <a:pt x="8" y="4751"/>
                    <a:pt x="8" y="4779"/>
                  </a:cubicBezTo>
                  <a:cubicBezTo>
                    <a:pt x="15" y="4800"/>
                    <a:pt x="8" y="4807"/>
                    <a:pt x="15" y="4828"/>
                  </a:cubicBezTo>
                  <a:cubicBezTo>
                    <a:pt x="22" y="4842"/>
                    <a:pt x="15" y="4869"/>
                    <a:pt x="22" y="4897"/>
                  </a:cubicBezTo>
                  <a:cubicBezTo>
                    <a:pt x="29" y="4918"/>
                    <a:pt x="22" y="4932"/>
                    <a:pt x="29" y="4946"/>
                  </a:cubicBezTo>
                  <a:cubicBezTo>
                    <a:pt x="36" y="4960"/>
                    <a:pt x="36" y="4987"/>
                    <a:pt x="36" y="5015"/>
                  </a:cubicBezTo>
                  <a:lnTo>
                    <a:pt x="43" y="5064"/>
                  </a:lnTo>
                  <a:cubicBezTo>
                    <a:pt x="43" y="5084"/>
                    <a:pt x="50" y="5105"/>
                    <a:pt x="56" y="5126"/>
                  </a:cubicBezTo>
                  <a:lnTo>
                    <a:pt x="63" y="5175"/>
                  </a:lnTo>
                  <a:cubicBezTo>
                    <a:pt x="63" y="5202"/>
                    <a:pt x="70" y="5223"/>
                    <a:pt x="77" y="5244"/>
                  </a:cubicBezTo>
                  <a:lnTo>
                    <a:pt x="84" y="5292"/>
                  </a:lnTo>
                  <a:cubicBezTo>
                    <a:pt x="91" y="5313"/>
                    <a:pt x="91" y="5334"/>
                    <a:pt x="98" y="5362"/>
                  </a:cubicBezTo>
                  <a:lnTo>
                    <a:pt x="105" y="5403"/>
                  </a:lnTo>
                  <a:cubicBezTo>
                    <a:pt x="112" y="5431"/>
                    <a:pt x="119" y="5452"/>
                    <a:pt x="126" y="5473"/>
                  </a:cubicBezTo>
                  <a:lnTo>
                    <a:pt x="133" y="5514"/>
                  </a:lnTo>
                  <a:cubicBezTo>
                    <a:pt x="140" y="5542"/>
                    <a:pt x="154" y="5577"/>
                    <a:pt x="160" y="5605"/>
                  </a:cubicBezTo>
                  <a:lnTo>
                    <a:pt x="167" y="5625"/>
                  </a:lnTo>
                  <a:cubicBezTo>
                    <a:pt x="174" y="5667"/>
                    <a:pt x="188" y="5702"/>
                    <a:pt x="195" y="5736"/>
                  </a:cubicBezTo>
                  <a:lnTo>
                    <a:pt x="209" y="5771"/>
                  </a:lnTo>
                  <a:cubicBezTo>
                    <a:pt x="216" y="5792"/>
                    <a:pt x="223" y="5820"/>
                    <a:pt x="230" y="5847"/>
                  </a:cubicBezTo>
                  <a:lnTo>
                    <a:pt x="251" y="5889"/>
                  </a:lnTo>
                  <a:lnTo>
                    <a:pt x="271" y="5951"/>
                  </a:lnTo>
                  <a:lnTo>
                    <a:pt x="285" y="6000"/>
                  </a:lnTo>
                  <a:lnTo>
                    <a:pt x="313" y="6055"/>
                  </a:lnTo>
                  <a:lnTo>
                    <a:pt x="327" y="6104"/>
                  </a:lnTo>
                  <a:lnTo>
                    <a:pt x="355" y="6166"/>
                  </a:lnTo>
                  <a:lnTo>
                    <a:pt x="376" y="6208"/>
                  </a:lnTo>
                  <a:lnTo>
                    <a:pt x="403" y="6264"/>
                  </a:lnTo>
                  <a:lnTo>
                    <a:pt x="424" y="6312"/>
                  </a:lnTo>
                  <a:lnTo>
                    <a:pt x="452" y="6368"/>
                  </a:lnTo>
                  <a:lnTo>
                    <a:pt x="473" y="6409"/>
                  </a:lnTo>
                  <a:lnTo>
                    <a:pt x="500" y="6472"/>
                  </a:lnTo>
                  <a:lnTo>
                    <a:pt x="521" y="6513"/>
                  </a:lnTo>
                  <a:lnTo>
                    <a:pt x="556" y="6569"/>
                  </a:lnTo>
                  <a:lnTo>
                    <a:pt x="577" y="6610"/>
                  </a:lnTo>
                  <a:lnTo>
                    <a:pt x="618" y="6680"/>
                  </a:lnTo>
                  <a:lnTo>
                    <a:pt x="632" y="6707"/>
                  </a:lnTo>
                  <a:cubicBezTo>
                    <a:pt x="653" y="6735"/>
                    <a:pt x="674" y="6770"/>
                    <a:pt x="695" y="6805"/>
                  </a:cubicBezTo>
                  <a:lnTo>
                    <a:pt x="702" y="6818"/>
                  </a:lnTo>
                  <a:lnTo>
                    <a:pt x="757" y="6895"/>
                  </a:lnTo>
                  <a:lnTo>
                    <a:pt x="778" y="6929"/>
                  </a:lnTo>
                  <a:lnTo>
                    <a:pt x="819" y="6985"/>
                  </a:lnTo>
                  <a:lnTo>
                    <a:pt x="847" y="7020"/>
                  </a:lnTo>
                  <a:lnTo>
                    <a:pt x="882" y="7075"/>
                  </a:lnTo>
                  <a:lnTo>
                    <a:pt x="910" y="7110"/>
                  </a:lnTo>
                  <a:lnTo>
                    <a:pt x="951" y="7165"/>
                  </a:lnTo>
                  <a:lnTo>
                    <a:pt x="986" y="7200"/>
                  </a:lnTo>
                  <a:lnTo>
                    <a:pt x="1028" y="7248"/>
                  </a:lnTo>
                  <a:lnTo>
                    <a:pt x="1055" y="7290"/>
                  </a:lnTo>
                  <a:lnTo>
                    <a:pt x="1097" y="7339"/>
                  </a:lnTo>
                  <a:lnTo>
                    <a:pt x="1125" y="7373"/>
                  </a:lnTo>
                  <a:lnTo>
                    <a:pt x="1173" y="7422"/>
                  </a:lnTo>
                  <a:lnTo>
                    <a:pt x="1201" y="7457"/>
                  </a:lnTo>
                  <a:lnTo>
                    <a:pt x="1249" y="7505"/>
                  </a:lnTo>
                  <a:lnTo>
                    <a:pt x="1277" y="7533"/>
                  </a:lnTo>
                  <a:lnTo>
                    <a:pt x="1333" y="7588"/>
                  </a:lnTo>
                  <a:lnTo>
                    <a:pt x="1360" y="7609"/>
                  </a:lnTo>
                  <a:lnTo>
                    <a:pt x="1444" y="7685"/>
                  </a:lnTo>
                  <a:lnTo>
                    <a:pt x="1527" y="7762"/>
                  </a:lnTo>
                  <a:cubicBezTo>
                    <a:pt x="1728" y="7935"/>
                    <a:pt x="1936" y="8088"/>
                    <a:pt x="2165" y="8220"/>
                  </a:cubicBezTo>
                  <a:lnTo>
                    <a:pt x="2179" y="8226"/>
                  </a:lnTo>
                  <a:lnTo>
                    <a:pt x="2269" y="8282"/>
                  </a:lnTo>
                  <a:lnTo>
                    <a:pt x="2290" y="8296"/>
                  </a:lnTo>
                  <a:lnTo>
                    <a:pt x="2408" y="8351"/>
                  </a:lnTo>
                  <a:lnTo>
                    <a:pt x="2436" y="8365"/>
                  </a:lnTo>
                  <a:lnTo>
                    <a:pt x="2526" y="8414"/>
                  </a:lnTo>
                  <a:lnTo>
                    <a:pt x="2560" y="8428"/>
                  </a:lnTo>
                  <a:lnTo>
                    <a:pt x="2658" y="8469"/>
                  </a:lnTo>
                  <a:lnTo>
                    <a:pt x="2678" y="8483"/>
                  </a:lnTo>
                  <a:lnTo>
                    <a:pt x="2796" y="8532"/>
                  </a:lnTo>
                  <a:lnTo>
                    <a:pt x="2831" y="8539"/>
                  </a:lnTo>
                  <a:lnTo>
                    <a:pt x="2921" y="8573"/>
                  </a:lnTo>
                  <a:lnTo>
                    <a:pt x="2963" y="8587"/>
                  </a:lnTo>
                  <a:lnTo>
                    <a:pt x="3067" y="8622"/>
                  </a:lnTo>
                  <a:lnTo>
                    <a:pt x="3088" y="8629"/>
                  </a:lnTo>
                  <a:lnTo>
                    <a:pt x="3212" y="8670"/>
                  </a:lnTo>
                  <a:lnTo>
                    <a:pt x="3247" y="8677"/>
                  </a:lnTo>
                  <a:lnTo>
                    <a:pt x="3344" y="8698"/>
                  </a:lnTo>
                  <a:lnTo>
                    <a:pt x="3379" y="8712"/>
                  </a:lnTo>
                  <a:lnTo>
                    <a:pt x="3497" y="8740"/>
                  </a:lnTo>
                  <a:lnTo>
                    <a:pt x="3511" y="8740"/>
                  </a:lnTo>
                  <a:lnTo>
                    <a:pt x="3642" y="8761"/>
                  </a:lnTo>
                  <a:lnTo>
                    <a:pt x="3677" y="8767"/>
                  </a:lnTo>
                  <a:lnTo>
                    <a:pt x="3781" y="8781"/>
                  </a:lnTo>
                  <a:lnTo>
                    <a:pt x="3816" y="8788"/>
                  </a:lnTo>
                  <a:lnTo>
                    <a:pt x="3941" y="8802"/>
                  </a:lnTo>
                  <a:lnTo>
                    <a:pt x="3955" y="8802"/>
                  </a:lnTo>
                  <a:lnTo>
                    <a:pt x="4086" y="8816"/>
                  </a:lnTo>
                  <a:lnTo>
                    <a:pt x="4725" y="8816"/>
                  </a:lnTo>
                  <a:lnTo>
                    <a:pt x="4863" y="8802"/>
                  </a:lnTo>
                  <a:lnTo>
                    <a:pt x="4870" y="8802"/>
                  </a:lnTo>
                  <a:lnTo>
                    <a:pt x="4995" y="8788"/>
                  </a:lnTo>
                  <a:lnTo>
                    <a:pt x="5037" y="8781"/>
                  </a:lnTo>
                  <a:lnTo>
                    <a:pt x="5134" y="8767"/>
                  </a:lnTo>
                  <a:lnTo>
                    <a:pt x="5168" y="8761"/>
                  </a:lnTo>
                  <a:lnTo>
                    <a:pt x="5300" y="8740"/>
                  </a:lnTo>
                  <a:lnTo>
                    <a:pt x="5314" y="8740"/>
                  </a:lnTo>
                  <a:lnTo>
                    <a:pt x="5432" y="8712"/>
                  </a:lnTo>
                  <a:lnTo>
                    <a:pt x="5467" y="8698"/>
                  </a:lnTo>
                  <a:lnTo>
                    <a:pt x="5564" y="8677"/>
                  </a:lnTo>
                  <a:lnTo>
                    <a:pt x="5598" y="8670"/>
                  </a:lnTo>
                  <a:lnTo>
                    <a:pt x="5723" y="8629"/>
                  </a:lnTo>
                  <a:lnTo>
                    <a:pt x="5744" y="8622"/>
                  </a:lnTo>
                  <a:lnTo>
                    <a:pt x="5848" y="8587"/>
                  </a:lnTo>
                  <a:lnTo>
                    <a:pt x="5890" y="8573"/>
                  </a:lnTo>
                  <a:lnTo>
                    <a:pt x="5980" y="8539"/>
                  </a:lnTo>
                  <a:lnTo>
                    <a:pt x="6015" y="8532"/>
                  </a:lnTo>
                  <a:lnTo>
                    <a:pt x="6133" y="8483"/>
                  </a:lnTo>
                  <a:lnTo>
                    <a:pt x="6188" y="8476"/>
                  </a:lnTo>
                  <a:lnTo>
                    <a:pt x="6285" y="8428"/>
                  </a:lnTo>
                  <a:lnTo>
                    <a:pt x="6320" y="8414"/>
                  </a:lnTo>
                  <a:lnTo>
                    <a:pt x="6410" y="8365"/>
                  </a:lnTo>
                  <a:lnTo>
                    <a:pt x="6438" y="8358"/>
                  </a:lnTo>
                  <a:lnTo>
                    <a:pt x="6556" y="8296"/>
                  </a:lnTo>
                  <a:lnTo>
                    <a:pt x="6576" y="8282"/>
                  </a:lnTo>
                  <a:lnTo>
                    <a:pt x="6667" y="8233"/>
                  </a:lnTo>
                  <a:lnTo>
                    <a:pt x="6681" y="8220"/>
                  </a:lnTo>
                  <a:cubicBezTo>
                    <a:pt x="6909" y="8088"/>
                    <a:pt x="7117" y="7935"/>
                    <a:pt x="7319" y="7762"/>
                  </a:cubicBezTo>
                  <a:lnTo>
                    <a:pt x="7402" y="7692"/>
                  </a:lnTo>
                  <a:lnTo>
                    <a:pt x="7485" y="7616"/>
                  </a:lnTo>
                  <a:lnTo>
                    <a:pt x="7513" y="7588"/>
                  </a:lnTo>
                  <a:lnTo>
                    <a:pt x="7568" y="7533"/>
                  </a:lnTo>
                  <a:lnTo>
                    <a:pt x="7603" y="7505"/>
                  </a:lnTo>
                  <a:lnTo>
                    <a:pt x="7652" y="7457"/>
                  </a:lnTo>
                  <a:lnTo>
                    <a:pt x="7679" y="7422"/>
                  </a:lnTo>
                  <a:lnTo>
                    <a:pt x="7728" y="7373"/>
                  </a:lnTo>
                  <a:lnTo>
                    <a:pt x="7756" y="7339"/>
                  </a:lnTo>
                  <a:lnTo>
                    <a:pt x="7797" y="7290"/>
                  </a:lnTo>
                  <a:lnTo>
                    <a:pt x="7832" y="7248"/>
                  </a:lnTo>
                  <a:lnTo>
                    <a:pt x="7874" y="7200"/>
                  </a:lnTo>
                  <a:lnTo>
                    <a:pt x="7901" y="7165"/>
                  </a:lnTo>
                  <a:lnTo>
                    <a:pt x="7943" y="7110"/>
                  </a:lnTo>
                  <a:lnTo>
                    <a:pt x="7971" y="7075"/>
                  </a:lnTo>
                  <a:lnTo>
                    <a:pt x="8012" y="7020"/>
                  </a:lnTo>
                  <a:lnTo>
                    <a:pt x="8033" y="6985"/>
                  </a:lnTo>
                  <a:lnTo>
                    <a:pt x="8082" y="6929"/>
                  </a:lnTo>
                  <a:lnTo>
                    <a:pt x="8102" y="6895"/>
                  </a:lnTo>
                  <a:lnTo>
                    <a:pt x="8151" y="6818"/>
                  </a:lnTo>
                  <a:lnTo>
                    <a:pt x="8165" y="6805"/>
                  </a:lnTo>
                  <a:cubicBezTo>
                    <a:pt x="8186" y="6770"/>
                    <a:pt x="8200" y="6742"/>
                    <a:pt x="8220" y="6707"/>
                  </a:cubicBezTo>
                  <a:lnTo>
                    <a:pt x="8241" y="6680"/>
                  </a:lnTo>
                  <a:lnTo>
                    <a:pt x="8276" y="6610"/>
                  </a:lnTo>
                  <a:lnTo>
                    <a:pt x="8297" y="6569"/>
                  </a:lnTo>
                  <a:lnTo>
                    <a:pt x="8331" y="6513"/>
                  </a:lnTo>
                  <a:lnTo>
                    <a:pt x="8352" y="6472"/>
                  </a:lnTo>
                  <a:lnTo>
                    <a:pt x="8387" y="6409"/>
                  </a:lnTo>
                  <a:lnTo>
                    <a:pt x="8408" y="6368"/>
                  </a:lnTo>
                  <a:lnTo>
                    <a:pt x="8435" y="6312"/>
                  </a:lnTo>
                  <a:lnTo>
                    <a:pt x="8456" y="6264"/>
                  </a:lnTo>
                  <a:lnTo>
                    <a:pt x="8477" y="6208"/>
                  </a:lnTo>
                  <a:lnTo>
                    <a:pt x="8498" y="6166"/>
                  </a:lnTo>
                  <a:lnTo>
                    <a:pt x="8526" y="6104"/>
                  </a:lnTo>
                  <a:lnTo>
                    <a:pt x="8546" y="6055"/>
                  </a:lnTo>
                  <a:lnTo>
                    <a:pt x="8567" y="6000"/>
                  </a:lnTo>
                  <a:lnTo>
                    <a:pt x="8581" y="5951"/>
                  </a:lnTo>
                  <a:lnTo>
                    <a:pt x="8609" y="5889"/>
                  </a:lnTo>
                  <a:lnTo>
                    <a:pt x="8623" y="5847"/>
                  </a:lnTo>
                  <a:cubicBezTo>
                    <a:pt x="8630" y="5820"/>
                    <a:pt x="8637" y="5792"/>
                    <a:pt x="8650" y="5771"/>
                  </a:cubicBezTo>
                  <a:lnTo>
                    <a:pt x="8657" y="5736"/>
                  </a:lnTo>
                  <a:cubicBezTo>
                    <a:pt x="8671" y="5702"/>
                    <a:pt x="8678" y="5667"/>
                    <a:pt x="8692" y="5625"/>
                  </a:cubicBezTo>
                  <a:lnTo>
                    <a:pt x="8699" y="5605"/>
                  </a:lnTo>
                  <a:cubicBezTo>
                    <a:pt x="8706" y="5577"/>
                    <a:pt x="8713" y="5549"/>
                    <a:pt x="8720" y="5514"/>
                  </a:cubicBezTo>
                  <a:lnTo>
                    <a:pt x="8727" y="5473"/>
                  </a:lnTo>
                  <a:cubicBezTo>
                    <a:pt x="8734" y="5452"/>
                    <a:pt x="8741" y="5431"/>
                    <a:pt x="8747" y="5403"/>
                  </a:cubicBezTo>
                  <a:lnTo>
                    <a:pt x="8754" y="5362"/>
                  </a:lnTo>
                  <a:cubicBezTo>
                    <a:pt x="8761" y="5334"/>
                    <a:pt x="8768" y="5313"/>
                    <a:pt x="8768" y="5292"/>
                  </a:cubicBezTo>
                  <a:lnTo>
                    <a:pt x="8782" y="5244"/>
                  </a:lnTo>
                  <a:lnTo>
                    <a:pt x="8796" y="5175"/>
                  </a:lnTo>
                  <a:lnTo>
                    <a:pt x="8803" y="5126"/>
                  </a:lnTo>
                  <a:lnTo>
                    <a:pt x="8810" y="5064"/>
                  </a:lnTo>
                  <a:cubicBezTo>
                    <a:pt x="8810" y="5043"/>
                    <a:pt x="8817" y="5029"/>
                    <a:pt x="8817" y="5015"/>
                  </a:cubicBezTo>
                  <a:cubicBezTo>
                    <a:pt x="8817" y="4994"/>
                    <a:pt x="8824" y="4966"/>
                    <a:pt x="8824" y="4946"/>
                  </a:cubicBezTo>
                  <a:cubicBezTo>
                    <a:pt x="8831" y="4925"/>
                    <a:pt x="8824" y="4911"/>
                    <a:pt x="8831" y="4897"/>
                  </a:cubicBezTo>
                  <a:cubicBezTo>
                    <a:pt x="8838" y="4876"/>
                    <a:pt x="8838" y="4849"/>
                    <a:pt x="8838" y="4828"/>
                  </a:cubicBezTo>
                  <a:cubicBezTo>
                    <a:pt x="8845" y="4807"/>
                    <a:pt x="8838" y="4793"/>
                    <a:pt x="8845" y="4779"/>
                  </a:cubicBezTo>
                  <a:cubicBezTo>
                    <a:pt x="8852" y="4758"/>
                    <a:pt x="8845" y="4731"/>
                    <a:pt x="8852" y="4703"/>
                  </a:cubicBezTo>
                  <a:cubicBezTo>
                    <a:pt x="8858" y="4682"/>
                    <a:pt x="8852" y="4675"/>
                    <a:pt x="8852" y="4661"/>
                  </a:cubicBezTo>
                  <a:lnTo>
                    <a:pt x="8852" y="4578"/>
                  </a:lnTo>
                  <a:lnTo>
                    <a:pt x="8852" y="4536"/>
                  </a:lnTo>
                  <a:lnTo>
                    <a:pt x="8852" y="4418"/>
                  </a:lnTo>
                  <a:cubicBezTo>
                    <a:pt x="8852" y="1981"/>
                    <a:pt x="6882" y="0"/>
                    <a:pt x="4439" y="0"/>
                  </a:cubicBezTo>
                  <a:cubicBezTo>
                    <a:pt x="4435" y="0"/>
                    <a:pt x="4431" y="0"/>
                    <a:pt x="4426" y="0"/>
                  </a:cubicBezTo>
                  <a:cubicBezTo>
                    <a:pt x="4422" y="0"/>
                    <a:pt x="4418" y="0"/>
                    <a:pt x="44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5"/>
            <p:cNvSpPr/>
            <p:nvPr/>
          </p:nvSpPr>
          <p:spPr>
            <a:xfrm>
              <a:off x="953198" y="3284847"/>
              <a:ext cx="186456" cy="221976"/>
            </a:xfrm>
            <a:custGeom>
              <a:rect b="b" l="l" r="r" t="t"/>
              <a:pathLst>
                <a:path extrusionOk="0" h="8449" w="7097">
                  <a:moveTo>
                    <a:pt x="2692" y="0"/>
                  </a:moveTo>
                  <a:cubicBezTo>
                    <a:pt x="2435" y="0"/>
                    <a:pt x="2172" y="21"/>
                    <a:pt x="1915" y="70"/>
                  </a:cubicBezTo>
                  <a:cubicBezTo>
                    <a:pt x="535" y="1332"/>
                    <a:pt x="1" y="3288"/>
                    <a:pt x="556" y="5077"/>
                  </a:cubicBezTo>
                  <a:cubicBezTo>
                    <a:pt x="1104" y="6874"/>
                    <a:pt x="2644" y="8185"/>
                    <a:pt x="4502" y="8448"/>
                  </a:cubicBezTo>
                  <a:lnTo>
                    <a:pt x="4537" y="8435"/>
                  </a:lnTo>
                  <a:lnTo>
                    <a:pt x="4579" y="8414"/>
                  </a:lnTo>
                  <a:lnTo>
                    <a:pt x="4669" y="8372"/>
                  </a:lnTo>
                  <a:lnTo>
                    <a:pt x="4697" y="8358"/>
                  </a:lnTo>
                  <a:lnTo>
                    <a:pt x="4808" y="8303"/>
                  </a:lnTo>
                  <a:lnTo>
                    <a:pt x="4828" y="8289"/>
                  </a:lnTo>
                  <a:lnTo>
                    <a:pt x="4919" y="8233"/>
                  </a:lnTo>
                  <a:lnTo>
                    <a:pt x="4933" y="8226"/>
                  </a:lnTo>
                  <a:cubicBezTo>
                    <a:pt x="5161" y="8095"/>
                    <a:pt x="5376" y="7942"/>
                    <a:pt x="5571" y="7769"/>
                  </a:cubicBezTo>
                  <a:lnTo>
                    <a:pt x="5661" y="7692"/>
                  </a:lnTo>
                  <a:lnTo>
                    <a:pt x="5737" y="7616"/>
                  </a:lnTo>
                  <a:lnTo>
                    <a:pt x="5765" y="7595"/>
                  </a:lnTo>
                  <a:lnTo>
                    <a:pt x="5820" y="7540"/>
                  </a:lnTo>
                  <a:lnTo>
                    <a:pt x="5848" y="7512"/>
                  </a:lnTo>
                  <a:lnTo>
                    <a:pt x="5897" y="7463"/>
                  </a:lnTo>
                  <a:lnTo>
                    <a:pt x="5924" y="7429"/>
                  </a:lnTo>
                  <a:lnTo>
                    <a:pt x="5973" y="7380"/>
                  </a:lnTo>
                  <a:lnTo>
                    <a:pt x="6001" y="7346"/>
                  </a:lnTo>
                  <a:lnTo>
                    <a:pt x="6042" y="7297"/>
                  </a:lnTo>
                  <a:lnTo>
                    <a:pt x="6077" y="7255"/>
                  </a:lnTo>
                  <a:lnTo>
                    <a:pt x="6119" y="7207"/>
                  </a:lnTo>
                  <a:lnTo>
                    <a:pt x="6146" y="7172"/>
                  </a:lnTo>
                  <a:lnTo>
                    <a:pt x="6188" y="7117"/>
                  </a:lnTo>
                  <a:lnTo>
                    <a:pt x="6216" y="7082"/>
                  </a:lnTo>
                  <a:lnTo>
                    <a:pt x="6257" y="7026"/>
                  </a:lnTo>
                  <a:lnTo>
                    <a:pt x="6278" y="6992"/>
                  </a:lnTo>
                  <a:lnTo>
                    <a:pt x="6320" y="6936"/>
                  </a:lnTo>
                  <a:lnTo>
                    <a:pt x="6347" y="6902"/>
                  </a:lnTo>
                  <a:lnTo>
                    <a:pt x="6396" y="6818"/>
                  </a:lnTo>
                  <a:lnTo>
                    <a:pt x="6403" y="6811"/>
                  </a:lnTo>
                  <a:cubicBezTo>
                    <a:pt x="6424" y="6777"/>
                    <a:pt x="6445" y="6749"/>
                    <a:pt x="6465" y="6714"/>
                  </a:cubicBezTo>
                  <a:lnTo>
                    <a:pt x="6479" y="6687"/>
                  </a:lnTo>
                  <a:lnTo>
                    <a:pt x="6521" y="6617"/>
                  </a:lnTo>
                  <a:lnTo>
                    <a:pt x="6542" y="6576"/>
                  </a:lnTo>
                  <a:lnTo>
                    <a:pt x="6576" y="6520"/>
                  </a:lnTo>
                  <a:lnTo>
                    <a:pt x="6597" y="6479"/>
                  </a:lnTo>
                  <a:lnTo>
                    <a:pt x="6625" y="6416"/>
                  </a:lnTo>
                  <a:lnTo>
                    <a:pt x="6653" y="6374"/>
                  </a:lnTo>
                  <a:lnTo>
                    <a:pt x="6680" y="6319"/>
                  </a:lnTo>
                  <a:lnTo>
                    <a:pt x="6701" y="6270"/>
                  </a:lnTo>
                  <a:lnTo>
                    <a:pt x="6722" y="6215"/>
                  </a:lnTo>
                  <a:lnTo>
                    <a:pt x="6743" y="6173"/>
                  </a:lnTo>
                  <a:lnTo>
                    <a:pt x="6771" y="6111"/>
                  </a:lnTo>
                  <a:lnTo>
                    <a:pt x="6784" y="6062"/>
                  </a:lnTo>
                  <a:lnTo>
                    <a:pt x="6812" y="6007"/>
                  </a:lnTo>
                  <a:lnTo>
                    <a:pt x="6826" y="5958"/>
                  </a:lnTo>
                  <a:lnTo>
                    <a:pt x="6854" y="5896"/>
                  </a:lnTo>
                  <a:lnTo>
                    <a:pt x="6868" y="5854"/>
                  </a:lnTo>
                  <a:cubicBezTo>
                    <a:pt x="6875" y="5827"/>
                    <a:pt x="6882" y="5799"/>
                    <a:pt x="6889" y="5778"/>
                  </a:cubicBezTo>
                  <a:lnTo>
                    <a:pt x="6902" y="5743"/>
                  </a:lnTo>
                  <a:cubicBezTo>
                    <a:pt x="6916" y="5709"/>
                    <a:pt x="6923" y="5674"/>
                    <a:pt x="6937" y="5632"/>
                  </a:cubicBezTo>
                  <a:lnTo>
                    <a:pt x="6944" y="5612"/>
                  </a:lnTo>
                  <a:cubicBezTo>
                    <a:pt x="6951" y="5584"/>
                    <a:pt x="6958" y="5556"/>
                    <a:pt x="6965" y="5521"/>
                  </a:cubicBezTo>
                  <a:lnTo>
                    <a:pt x="6972" y="5480"/>
                  </a:lnTo>
                  <a:cubicBezTo>
                    <a:pt x="6979" y="5459"/>
                    <a:pt x="6986" y="5438"/>
                    <a:pt x="6993" y="5410"/>
                  </a:cubicBezTo>
                  <a:lnTo>
                    <a:pt x="6999" y="5369"/>
                  </a:lnTo>
                  <a:cubicBezTo>
                    <a:pt x="7006" y="5341"/>
                    <a:pt x="7013" y="5320"/>
                    <a:pt x="7013" y="5299"/>
                  </a:cubicBezTo>
                  <a:lnTo>
                    <a:pt x="7027" y="5251"/>
                  </a:lnTo>
                  <a:lnTo>
                    <a:pt x="7034" y="5181"/>
                  </a:lnTo>
                  <a:lnTo>
                    <a:pt x="7048" y="5133"/>
                  </a:lnTo>
                  <a:lnTo>
                    <a:pt x="7055" y="5070"/>
                  </a:lnTo>
                  <a:cubicBezTo>
                    <a:pt x="7055" y="5050"/>
                    <a:pt x="7062" y="5036"/>
                    <a:pt x="7062" y="5022"/>
                  </a:cubicBezTo>
                  <a:cubicBezTo>
                    <a:pt x="7062" y="5001"/>
                    <a:pt x="7069" y="4973"/>
                    <a:pt x="7069" y="4953"/>
                  </a:cubicBezTo>
                  <a:cubicBezTo>
                    <a:pt x="7076" y="4932"/>
                    <a:pt x="7069" y="4918"/>
                    <a:pt x="7076" y="4904"/>
                  </a:cubicBezTo>
                  <a:cubicBezTo>
                    <a:pt x="7083" y="4883"/>
                    <a:pt x="7083" y="4855"/>
                    <a:pt x="7083" y="4835"/>
                  </a:cubicBezTo>
                  <a:cubicBezTo>
                    <a:pt x="7090" y="4814"/>
                    <a:pt x="7083" y="4800"/>
                    <a:pt x="7090" y="4786"/>
                  </a:cubicBezTo>
                  <a:cubicBezTo>
                    <a:pt x="7097" y="4765"/>
                    <a:pt x="7090" y="4738"/>
                    <a:pt x="7097" y="4710"/>
                  </a:cubicBezTo>
                  <a:cubicBezTo>
                    <a:pt x="7097" y="4689"/>
                    <a:pt x="7097" y="4682"/>
                    <a:pt x="7097" y="4668"/>
                  </a:cubicBezTo>
                  <a:lnTo>
                    <a:pt x="7097" y="4585"/>
                  </a:lnTo>
                  <a:lnTo>
                    <a:pt x="7097" y="4543"/>
                  </a:lnTo>
                  <a:lnTo>
                    <a:pt x="7097" y="4425"/>
                  </a:lnTo>
                  <a:cubicBezTo>
                    <a:pt x="7097" y="3031"/>
                    <a:pt x="6438" y="1720"/>
                    <a:pt x="5321" y="888"/>
                  </a:cubicBezTo>
                  <a:lnTo>
                    <a:pt x="5335" y="881"/>
                  </a:lnTo>
                  <a:cubicBezTo>
                    <a:pt x="4572" y="305"/>
                    <a:pt x="3649" y="0"/>
                    <a:pt x="2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5"/>
            <p:cNvSpPr/>
            <p:nvPr/>
          </p:nvSpPr>
          <p:spPr>
            <a:xfrm>
              <a:off x="936437" y="3313799"/>
              <a:ext cx="175159" cy="174791"/>
            </a:xfrm>
            <a:custGeom>
              <a:rect b="b" l="l" r="r" t="t"/>
              <a:pathLst>
                <a:path extrusionOk="0" h="6653" w="6667">
                  <a:moveTo>
                    <a:pt x="2963" y="1"/>
                  </a:moveTo>
                  <a:lnTo>
                    <a:pt x="2914" y="8"/>
                  </a:lnTo>
                  <a:lnTo>
                    <a:pt x="2879" y="15"/>
                  </a:lnTo>
                  <a:lnTo>
                    <a:pt x="2838" y="15"/>
                  </a:lnTo>
                  <a:lnTo>
                    <a:pt x="2796" y="22"/>
                  </a:lnTo>
                  <a:lnTo>
                    <a:pt x="2754" y="29"/>
                  </a:lnTo>
                  <a:lnTo>
                    <a:pt x="2720" y="36"/>
                  </a:lnTo>
                  <a:lnTo>
                    <a:pt x="2671" y="43"/>
                  </a:lnTo>
                  <a:lnTo>
                    <a:pt x="2637" y="50"/>
                  </a:lnTo>
                  <a:lnTo>
                    <a:pt x="2595" y="63"/>
                  </a:lnTo>
                  <a:lnTo>
                    <a:pt x="2560" y="70"/>
                  </a:lnTo>
                  <a:lnTo>
                    <a:pt x="2519" y="84"/>
                  </a:lnTo>
                  <a:lnTo>
                    <a:pt x="2484" y="91"/>
                  </a:lnTo>
                  <a:lnTo>
                    <a:pt x="2442" y="105"/>
                  </a:lnTo>
                  <a:lnTo>
                    <a:pt x="2401" y="112"/>
                  </a:lnTo>
                  <a:lnTo>
                    <a:pt x="2359" y="126"/>
                  </a:lnTo>
                  <a:lnTo>
                    <a:pt x="2324" y="133"/>
                  </a:lnTo>
                  <a:lnTo>
                    <a:pt x="2283" y="147"/>
                  </a:lnTo>
                  <a:lnTo>
                    <a:pt x="2255" y="161"/>
                  </a:lnTo>
                  <a:lnTo>
                    <a:pt x="2206" y="174"/>
                  </a:lnTo>
                  <a:lnTo>
                    <a:pt x="2179" y="188"/>
                  </a:lnTo>
                  <a:lnTo>
                    <a:pt x="2130" y="202"/>
                  </a:lnTo>
                  <a:lnTo>
                    <a:pt x="2102" y="216"/>
                  </a:lnTo>
                  <a:lnTo>
                    <a:pt x="2033" y="244"/>
                  </a:lnTo>
                  <a:lnTo>
                    <a:pt x="2012" y="251"/>
                  </a:lnTo>
                  <a:lnTo>
                    <a:pt x="1957" y="272"/>
                  </a:lnTo>
                  <a:lnTo>
                    <a:pt x="1929" y="285"/>
                  </a:lnTo>
                  <a:lnTo>
                    <a:pt x="1887" y="306"/>
                  </a:lnTo>
                  <a:lnTo>
                    <a:pt x="1853" y="327"/>
                  </a:lnTo>
                  <a:lnTo>
                    <a:pt x="1818" y="341"/>
                  </a:lnTo>
                  <a:lnTo>
                    <a:pt x="1783" y="362"/>
                  </a:lnTo>
                  <a:lnTo>
                    <a:pt x="1749" y="382"/>
                  </a:lnTo>
                  <a:lnTo>
                    <a:pt x="1714" y="396"/>
                  </a:lnTo>
                  <a:lnTo>
                    <a:pt x="1679" y="417"/>
                  </a:lnTo>
                  <a:lnTo>
                    <a:pt x="1645" y="438"/>
                  </a:lnTo>
                  <a:lnTo>
                    <a:pt x="1610" y="459"/>
                  </a:lnTo>
                  <a:lnTo>
                    <a:pt x="1575" y="480"/>
                  </a:lnTo>
                  <a:lnTo>
                    <a:pt x="1548" y="500"/>
                  </a:lnTo>
                  <a:lnTo>
                    <a:pt x="1513" y="521"/>
                  </a:lnTo>
                  <a:lnTo>
                    <a:pt x="1478" y="542"/>
                  </a:lnTo>
                  <a:lnTo>
                    <a:pt x="1443" y="563"/>
                  </a:lnTo>
                  <a:lnTo>
                    <a:pt x="1416" y="584"/>
                  </a:lnTo>
                  <a:lnTo>
                    <a:pt x="1381" y="604"/>
                  </a:lnTo>
                  <a:lnTo>
                    <a:pt x="1353" y="632"/>
                  </a:lnTo>
                  <a:lnTo>
                    <a:pt x="1319" y="653"/>
                  </a:lnTo>
                  <a:lnTo>
                    <a:pt x="1291" y="674"/>
                  </a:lnTo>
                  <a:lnTo>
                    <a:pt x="1256" y="702"/>
                  </a:lnTo>
                  <a:lnTo>
                    <a:pt x="1228" y="722"/>
                  </a:lnTo>
                  <a:lnTo>
                    <a:pt x="1201" y="750"/>
                  </a:lnTo>
                  <a:lnTo>
                    <a:pt x="1166" y="778"/>
                  </a:lnTo>
                  <a:lnTo>
                    <a:pt x="1138" y="799"/>
                  </a:lnTo>
                  <a:lnTo>
                    <a:pt x="1111" y="826"/>
                  </a:lnTo>
                  <a:lnTo>
                    <a:pt x="1083" y="854"/>
                  </a:lnTo>
                  <a:cubicBezTo>
                    <a:pt x="861" y="1055"/>
                    <a:pt x="667" y="1284"/>
                    <a:pt x="507" y="1541"/>
                  </a:cubicBezTo>
                  <a:lnTo>
                    <a:pt x="493" y="1562"/>
                  </a:lnTo>
                  <a:cubicBezTo>
                    <a:pt x="459" y="1624"/>
                    <a:pt x="417" y="1686"/>
                    <a:pt x="382" y="1749"/>
                  </a:cubicBezTo>
                  <a:lnTo>
                    <a:pt x="375" y="1770"/>
                  </a:lnTo>
                  <a:cubicBezTo>
                    <a:pt x="341" y="1839"/>
                    <a:pt x="306" y="1902"/>
                    <a:pt x="278" y="1971"/>
                  </a:cubicBezTo>
                  <a:lnTo>
                    <a:pt x="271" y="1992"/>
                  </a:lnTo>
                  <a:cubicBezTo>
                    <a:pt x="237" y="2054"/>
                    <a:pt x="216" y="2123"/>
                    <a:pt x="188" y="2193"/>
                  </a:cubicBezTo>
                  <a:lnTo>
                    <a:pt x="181" y="2221"/>
                  </a:lnTo>
                  <a:cubicBezTo>
                    <a:pt x="153" y="2290"/>
                    <a:pt x="133" y="2359"/>
                    <a:pt x="112" y="2429"/>
                  </a:cubicBezTo>
                  <a:lnTo>
                    <a:pt x="105" y="2456"/>
                  </a:lnTo>
                  <a:cubicBezTo>
                    <a:pt x="91" y="2526"/>
                    <a:pt x="70" y="2595"/>
                    <a:pt x="56" y="2671"/>
                  </a:cubicBezTo>
                  <a:lnTo>
                    <a:pt x="56" y="2699"/>
                  </a:lnTo>
                  <a:cubicBezTo>
                    <a:pt x="42" y="2769"/>
                    <a:pt x="28" y="2845"/>
                    <a:pt x="22" y="2921"/>
                  </a:cubicBezTo>
                  <a:lnTo>
                    <a:pt x="22" y="2949"/>
                  </a:lnTo>
                  <a:cubicBezTo>
                    <a:pt x="15" y="3018"/>
                    <a:pt x="8" y="3095"/>
                    <a:pt x="1" y="3171"/>
                  </a:cubicBezTo>
                  <a:lnTo>
                    <a:pt x="1" y="3199"/>
                  </a:lnTo>
                  <a:lnTo>
                    <a:pt x="1" y="3316"/>
                  </a:lnTo>
                  <a:cubicBezTo>
                    <a:pt x="1" y="3427"/>
                    <a:pt x="8" y="3545"/>
                    <a:pt x="22" y="3656"/>
                  </a:cubicBezTo>
                  <a:cubicBezTo>
                    <a:pt x="28" y="3712"/>
                    <a:pt x="35" y="3767"/>
                    <a:pt x="42" y="3823"/>
                  </a:cubicBezTo>
                  <a:cubicBezTo>
                    <a:pt x="292" y="5453"/>
                    <a:pt x="1686" y="6653"/>
                    <a:pt x="3337" y="6653"/>
                  </a:cubicBezTo>
                  <a:cubicBezTo>
                    <a:pt x="4981" y="6653"/>
                    <a:pt x="6382" y="5453"/>
                    <a:pt x="6632" y="3823"/>
                  </a:cubicBezTo>
                  <a:cubicBezTo>
                    <a:pt x="6639" y="3767"/>
                    <a:pt x="6646" y="3712"/>
                    <a:pt x="6653" y="3656"/>
                  </a:cubicBezTo>
                  <a:cubicBezTo>
                    <a:pt x="6659" y="3545"/>
                    <a:pt x="6666" y="3427"/>
                    <a:pt x="6666" y="3316"/>
                  </a:cubicBezTo>
                  <a:cubicBezTo>
                    <a:pt x="6666" y="3282"/>
                    <a:pt x="6666" y="3240"/>
                    <a:pt x="6666" y="3206"/>
                  </a:cubicBezTo>
                  <a:lnTo>
                    <a:pt x="6666" y="3171"/>
                  </a:lnTo>
                  <a:cubicBezTo>
                    <a:pt x="6659" y="3095"/>
                    <a:pt x="6659" y="3025"/>
                    <a:pt x="6646" y="2949"/>
                  </a:cubicBezTo>
                  <a:lnTo>
                    <a:pt x="6646" y="2921"/>
                  </a:lnTo>
                  <a:cubicBezTo>
                    <a:pt x="6639" y="2845"/>
                    <a:pt x="6632" y="2769"/>
                    <a:pt x="6618" y="2699"/>
                  </a:cubicBezTo>
                  <a:lnTo>
                    <a:pt x="6611" y="2671"/>
                  </a:lnTo>
                  <a:cubicBezTo>
                    <a:pt x="6597" y="2602"/>
                    <a:pt x="6576" y="2526"/>
                    <a:pt x="6562" y="2456"/>
                  </a:cubicBezTo>
                  <a:lnTo>
                    <a:pt x="6555" y="2429"/>
                  </a:lnTo>
                  <a:cubicBezTo>
                    <a:pt x="6535" y="2359"/>
                    <a:pt x="6514" y="2290"/>
                    <a:pt x="6486" y="2221"/>
                  </a:cubicBezTo>
                  <a:lnTo>
                    <a:pt x="6479" y="2193"/>
                  </a:lnTo>
                  <a:cubicBezTo>
                    <a:pt x="6451" y="2123"/>
                    <a:pt x="6431" y="2061"/>
                    <a:pt x="6396" y="1992"/>
                  </a:cubicBezTo>
                  <a:lnTo>
                    <a:pt x="6389" y="1971"/>
                  </a:lnTo>
                  <a:cubicBezTo>
                    <a:pt x="6361" y="1902"/>
                    <a:pt x="6327" y="1839"/>
                    <a:pt x="6292" y="1770"/>
                  </a:cubicBezTo>
                  <a:lnTo>
                    <a:pt x="6285" y="1749"/>
                  </a:lnTo>
                  <a:cubicBezTo>
                    <a:pt x="6250" y="1686"/>
                    <a:pt x="6209" y="1624"/>
                    <a:pt x="6174" y="1562"/>
                  </a:cubicBezTo>
                  <a:lnTo>
                    <a:pt x="6160" y="1541"/>
                  </a:lnTo>
                  <a:cubicBezTo>
                    <a:pt x="6001" y="1284"/>
                    <a:pt x="5806" y="1055"/>
                    <a:pt x="5584" y="854"/>
                  </a:cubicBezTo>
                  <a:lnTo>
                    <a:pt x="5557" y="826"/>
                  </a:lnTo>
                  <a:lnTo>
                    <a:pt x="5529" y="799"/>
                  </a:lnTo>
                  <a:lnTo>
                    <a:pt x="5501" y="778"/>
                  </a:lnTo>
                  <a:lnTo>
                    <a:pt x="5466" y="750"/>
                  </a:lnTo>
                  <a:lnTo>
                    <a:pt x="5439" y="729"/>
                  </a:lnTo>
                  <a:lnTo>
                    <a:pt x="5411" y="702"/>
                  </a:lnTo>
                  <a:lnTo>
                    <a:pt x="5376" y="681"/>
                  </a:lnTo>
                  <a:lnTo>
                    <a:pt x="5349" y="653"/>
                  </a:lnTo>
                  <a:lnTo>
                    <a:pt x="5314" y="632"/>
                  </a:lnTo>
                  <a:lnTo>
                    <a:pt x="5286" y="611"/>
                  </a:lnTo>
                  <a:lnTo>
                    <a:pt x="5251" y="584"/>
                  </a:lnTo>
                  <a:lnTo>
                    <a:pt x="5224" y="563"/>
                  </a:lnTo>
                  <a:lnTo>
                    <a:pt x="5189" y="542"/>
                  </a:lnTo>
                  <a:lnTo>
                    <a:pt x="5154" y="521"/>
                  </a:lnTo>
                  <a:lnTo>
                    <a:pt x="5120" y="500"/>
                  </a:lnTo>
                  <a:lnTo>
                    <a:pt x="5092" y="480"/>
                  </a:lnTo>
                  <a:lnTo>
                    <a:pt x="5057" y="459"/>
                  </a:lnTo>
                  <a:lnTo>
                    <a:pt x="5023" y="438"/>
                  </a:lnTo>
                  <a:lnTo>
                    <a:pt x="4988" y="417"/>
                  </a:lnTo>
                  <a:lnTo>
                    <a:pt x="4953" y="396"/>
                  </a:lnTo>
                  <a:lnTo>
                    <a:pt x="4919" y="382"/>
                  </a:lnTo>
                  <a:lnTo>
                    <a:pt x="4884" y="362"/>
                  </a:lnTo>
                  <a:lnTo>
                    <a:pt x="4849" y="348"/>
                  </a:lnTo>
                  <a:lnTo>
                    <a:pt x="4814" y="327"/>
                  </a:lnTo>
                  <a:lnTo>
                    <a:pt x="4780" y="306"/>
                  </a:lnTo>
                  <a:lnTo>
                    <a:pt x="4738" y="292"/>
                  </a:lnTo>
                  <a:lnTo>
                    <a:pt x="4710" y="278"/>
                  </a:lnTo>
                  <a:lnTo>
                    <a:pt x="4655" y="251"/>
                  </a:lnTo>
                  <a:lnTo>
                    <a:pt x="4634" y="244"/>
                  </a:lnTo>
                  <a:lnTo>
                    <a:pt x="4565" y="216"/>
                  </a:lnTo>
                  <a:lnTo>
                    <a:pt x="4537" y="202"/>
                  </a:lnTo>
                  <a:lnTo>
                    <a:pt x="4488" y="188"/>
                  </a:lnTo>
                  <a:lnTo>
                    <a:pt x="4461" y="174"/>
                  </a:lnTo>
                  <a:lnTo>
                    <a:pt x="4412" y="161"/>
                  </a:lnTo>
                  <a:lnTo>
                    <a:pt x="4377" y="154"/>
                  </a:lnTo>
                  <a:lnTo>
                    <a:pt x="4336" y="140"/>
                  </a:lnTo>
                  <a:lnTo>
                    <a:pt x="4301" y="126"/>
                  </a:lnTo>
                  <a:lnTo>
                    <a:pt x="4260" y="112"/>
                  </a:lnTo>
                  <a:lnTo>
                    <a:pt x="4225" y="105"/>
                  </a:lnTo>
                  <a:lnTo>
                    <a:pt x="4183" y="91"/>
                  </a:lnTo>
                  <a:lnTo>
                    <a:pt x="4149" y="84"/>
                  </a:lnTo>
                  <a:lnTo>
                    <a:pt x="4107" y="70"/>
                  </a:lnTo>
                  <a:lnTo>
                    <a:pt x="4072" y="63"/>
                  </a:lnTo>
                  <a:lnTo>
                    <a:pt x="4031" y="56"/>
                  </a:lnTo>
                  <a:lnTo>
                    <a:pt x="3989" y="50"/>
                  </a:lnTo>
                  <a:lnTo>
                    <a:pt x="3947" y="43"/>
                  </a:lnTo>
                  <a:lnTo>
                    <a:pt x="3913" y="36"/>
                  </a:lnTo>
                  <a:lnTo>
                    <a:pt x="3871" y="29"/>
                  </a:lnTo>
                  <a:lnTo>
                    <a:pt x="3830" y="22"/>
                  </a:lnTo>
                  <a:lnTo>
                    <a:pt x="3788" y="15"/>
                  </a:lnTo>
                  <a:lnTo>
                    <a:pt x="3753" y="8"/>
                  </a:lnTo>
                  <a:lnTo>
                    <a:pt x="3698" y="1"/>
                  </a:lnTo>
                  <a:close/>
                </a:path>
              </a:pathLst>
            </a:custGeom>
            <a:solidFill>
              <a:srgbClr val="F193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5"/>
            <p:cNvSpPr/>
            <p:nvPr/>
          </p:nvSpPr>
          <p:spPr>
            <a:xfrm>
              <a:off x="947550" y="3313799"/>
              <a:ext cx="164045" cy="174791"/>
            </a:xfrm>
            <a:custGeom>
              <a:rect b="b" l="l" r="r" t="t"/>
              <a:pathLst>
                <a:path extrusionOk="0" h="6653" w="6244">
                  <a:moveTo>
                    <a:pt x="2540" y="1"/>
                  </a:moveTo>
                  <a:lnTo>
                    <a:pt x="2491" y="8"/>
                  </a:lnTo>
                  <a:lnTo>
                    <a:pt x="2456" y="15"/>
                  </a:lnTo>
                  <a:lnTo>
                    <a:pt x="2415" y="15"/>
                  </a:lnTo>
                  <a:lnTo>
                    <a:pt x="2373" y="22"/>
                  </a:lnTo>
                  <a:lnTo>
                    <a:pt x="2331" y="29"/>
                  </a:lnTo>
                  <a:lnTo>
                    <a:pt x="2297" y="36"/>
                  </a:lnTo>
                  <a:lnTo>
                    <a:pt x="2248" y="43"/>
                  </a:lnTo>
                  <a:lnTo>
                    <a:pt x="2214" y="50"/>
                  </a:lnTo>
                  <a:lnTo>
                    <a:pt x="2172" y="63"/>
                  </a:lnTo>
                  <a:lnTo>
                    <a:pt x="2137" y="70"/>
                  </a:lnTo>
                  <a:lnTo>
                    <a:pt x="2096" y="84"/>
                  </a:lnTo>
                  <a:lnTo>
                    <a:pt x="2061" y="91"/>
                  </a:lnTo>
                  <a:lnTo>
                    <a:pt x="2019" y="105"/>
                  </a:lnTo>
                  <a:lnTo>
                    <a:pt x="1978" y="112"/>
                  </a:lnTo>
                  <a:lnTo>
                    <a:pt x="1936" y="126"/>
                  </a:lnTo>
                  <a:lnTo>
                    <a:pt x="1901" y="133"/>
                  </a:lnTo>
                  <a:lnTo>
                    <a:pt x="1860" y="147"/>
                  </a:lnTo>
                  <a:lnTo>
                    <a:pt x="1832" y="161"/>
                  </a:lnTo>
                  <a:lnTo>
                    <a:pt x="1783" y="174"/>
                  </a:lnTo>
                  <a:lnTo>
                    <a:pt x="1756" y="188"/>
                  </a:lnTo>
                  <a:lnTo>
                    <a:pt x="1707" y="202"/>
                  </a:lnTo>
                  <a:lnTo>
                    <a:pt x="1679" y="216"/>
                  </a:lnTo>
                  <a:lnTo>
                    <a:pt x="1610" y="244"/>
                  </a:lnTo>
                  <a:lnTo>
                    <a:pt x="1589" y="251"/>
                  </a:lnTo>
                  <a:lnTo>
                    <a:pt x="1534" y="272"/>
                  </a:lnTo>
                  <a:lnTo>
                    <a:pt x="1506" y="285"/>
                  </a:lnTo>
                  <a:lnTo>
                    <a:pt x="1464" y="306"/>
                  </a:lnTo>
                  <a:lnTo>
                    <a:pt x="1430" y="327"/>
                  </a:lnTo>
                  <a:lnTo>
                    <a:pt x="1395" y="341"/>
                  </a:lnTo>
                  <a:lnTo>
                    <a:pt x="1360" y="362"/>
                  </a:lnTo>
                  <a:lnTo>
                    <a:pt x="1326" y="382"/>
                  </a:lnTo>
                  <a:lnTo>
                    <a:pt x="1291" y="396"/>
                  </a:lnTo>
                  <a:lnTo>
                    <a:pt x="1256" y="417"/>
                  </a:lnTo>
                  <a:lnTo>
                    <a:pt x="1222" y="438"/>
                  </a:lnTo>
                  <a:lnTo>
                    <a:pt x="1187" y="459"/>
                  </a:lnTo>
                  <a:lnTo>
                    <a:pt x="1152" y="480"/>
                  </a:lnTo>
                  <a:lnTo>
                    <a:pt x="1125" y="500"/>
                  </a:lnTo>
                  <a:lnTo>
                    <a:pt x="1090" y="521"/>
                  </a:lnTo>
                  <a:lnTo>
                    <a:pt x="1055" y="542"/>
                  </a:lnTo>
                  <a:lnTo>
                    <a:pt x="1020" y="563"/>
                  </a:lnTo>
                  <a:lnTo>
                    <a:pt x="993" y="584"/>
                  </a:lnTo>
                  <a:lnTo>
                    <a:pt x="958" y="604"/>
                  </a:lnTo>
                  <a:lnTo>
                    <a:pt x="951" y="611"/>
                  </a:lnTo>
                  <a:cubicBezTo>
                    <a:pt x="1" y="2810"/>
                    <a:pt x="792" y="5377"/>
                    <a:pt x="2817" y="6653"/>
                  </a:cubicBezTo>
                  <a:lnTo>
                    <a:pt x="2900" y="6653"/>
                  </a:lnTo>
                  <a:cubicBezTo>
                    <a:pt x="4551" y="6653"/>
                    <a:pt x="5945" y="5453"/>
                    <a:pt x="6195" y="3823"/>
                  </a:cubicBezTo>
                  <a:cubicBezTo>
                    <a:pt x="6209" y="3767"/>
                    <a:pt x="6216" y="3712"/>
                    <a:pt x="6216" y="3656"/>
                  </a:cubicBezTo>
                  <a:cubicBezTo>
                    <a:pt x="6230" y="3545"/>
                    <a:pt x="6236" y="3427"/>
                    <a:pt x="6236" y="3316"/>
                  </a:cubicBezTo>
                  <a:lnTo>
                    <a:pt x="6236" y="3199"/>
                  </a:lnTo>
                  <a:cubicBezTo>
                    <a:pt x="6243" y="3192"/>
                    <a:pt x="6243" y="3185"/>
                    <a:pt x="6243" y="3171"/>
                  </a:cubicBezTo>
                  <a:cubicBezTo>
                    <a:pt x="6236" y="3095"/>
                    <a:pt x="6230" y="3025"/>
                    <a:pt x="6223" y="2949"/>
                  </a:cubicBezTo>
                  <a:lnTo>
                    <a:pt x="6223" y="2921"/>
                  </a:lnTo>
                  <a:cubicBezTo>
                    <a:pt x="6216" y="2845"/>
                    <a:pt x="6202" y="2769"/>
                    <a:pt x="6188" y="2699"/>
                  </a:cubicBezTo>
                  <a:lnTo>
                    <a:pt x="6188" y="2671"/>
                  </a:lnTo>
                  <a:cubicBezTo>
                    <a:pt x="6174" y="2602"/>
                    <a:pt x="6153" y="2526"/>
                    <a:pt x="6139" y="2456"/>
                  </a:cubicBezTo>
                  <a:lnTo>
                    <a:pt x="6132" y="2429"/>
                  </a:lnTo>
                  <a:cubicBezTo>
                    <a:pt x="6112" y="2359"/>
                    <a:pt x="6091" y="2290"/>
                    <a:pt x="6063" y="2221"/>
                  </a:cubicBezTo>
                  <a:lnTo>
                    <a:pt x="6056" y="2193"/>
                  </a:lnTo>
                  <a:cubicBezTo>
                    <a:pt x="6028" y="2123"/>
                    <a:pt x="6008" y="2061"/>
                    <a:pt x="5973" y="1992"/>
                  </a:cubicBezTo>
                  <a:lnTo>
                    <a:pt x="5966" y="1971"/>
                  </a:lnTo>
                  <a:cubicBezTo>
                    <a:pt x="5938" y="1902"/>
                    <a:pt x="5904" y="1839"/>
                    <a:pt x="5869" y="1770"/>
                  </a:cubicBezTo>
                  <a:lnTo>
                    <a:pt x="5862" y="1749"/>
                  </a:lnTo>
                  <a:cubicBezTo>
                    <a:pt x="5827" y="1686"/>
                    <a:pt x="5786" y="1624"/>
                    <a:pt x="5751" y="1562"/>
                  </a:cubicBezTo>
                  <a:lnTo>
                    <a:pt x="5737" y="1541"/>
                  </a:lnTo>
                  <a:cubicBezTo>
                    <a:pt x="5578" y="1284"/>
                    <a:pt x="5383" y="1055"/>
                    <a:pt x="5161" y="854"/>
                  </a:cubicBezTo>
                  <a:lnTo>
                    <a:pt x="5134" y="826"/>
                  </a:lnTo>
                  <a:lnTo>
                    <a:pt x="5106" y="799"/>
                  </a:lnTo>
                  <a:lnTo>
                    <a:pt x="5078" y="778"/>
                  </a:lnTo>
                  <a:lnTo>
                    <a:pt x="5043" y="750"/>
                  </a:lnTo>
                  <a:lnTo>
                    <a:pt x="5016" y="729"/>
                  </a:lnTo>
                  <a:lnTo>
                    <a:pt x="4988" y="702"/>
                  </a:lnTo>
                  <a:lnTo>
                    <a:pt x="4953" y="681"/>
                  </a:lnTo>
                  <a:lnTo>
                    <a:pt x="4926" y="653"/>
                  </a:lnTo>
                  <a:lnTo>
                    <a:pt x="4891" y="632"/>
                  </a:lnTo>
                  <a:lnTo>
                    <a:pt x="4863" y="611"/>
                  </a:lnTo>
                  <a:lnTo>
                    <a:pt x="4828" y="584"/>
                  </a:lnTo>
                  <a:lnTo>
                    <a:pt x="4801" y="563"/>
                  </a:lnTo>
                  <a:lnTo>
                    <a:pt x="4766" y="542"/>
                  </a:lnTo>
                  <a:lnTo>
                    <a:pt x="4731" y="521"/>
                  </a:lnTo>
                  <a:lnTo>
                    <a:pt x="4697" y="500"/>
                  </a:lnTo>
                  <a:lnTo>
                    <a:pt x="4669" y="480"/>
                  </a:lnTo>
                  <a:lnTo>
                    <a:pt x="4634" y="459"/>
                  </a:lnTo>
                  <a:lnTo>
                    <a:pt x="4600" y="438"/>
                  </a:lnTo>
                  <a:lnTo>
                    <a:pt x="4565" y="417"/>
                  </a:lnTo>
                  <a:lnTo>
                    <a:pt x="4530" y="396"/>
                  </a:lnTo>
                  <a:lnTo>
                    <a:pt x="4496" y="382"/>
                  </a:lnTo>
                  <a:lnTo>
                    <a:pt x="4461" y="362"/>
                  </a:lnTo>
                  <a:lnTo>
                    <a:pt x="4426" y="348"/>
                  </a:lnTo>
                  <a:lnTo>
                    <a:pt x="4391" y="327"/>
                  </a:lnTo>
                  <a:lnTo>
                    <a:pt x="4357" y="306"/>
                  </a:lnTo>
                  <a:lnTo>
                    <a:pt x="4315" y="292"/>
                  </a:lnTo>
                  <a:lnTo>
                    <a:pt x="4287" y="278"/>
                  </a:lnTo>
                  <a:lnTo>
                    <a:pt x="4232" y="251"/>
                  </a:lnTo>
                  <a:lnTo>
                    <a:pt x="4211" y="244"/>
                  </a:lnTo>
                  <a:lnTo>
                    <a:pt x="4142" y="216"/>
                  </a:lnTo>
                  <a:lnTo>
                    <a:pt x="4114" y="202"/>
                  </a:lnTo>
                  <a:lnTo>
                    <a:pt x="4065" y="188"/>
                  </a:lnTo>
                  <a:lnTo>
                    <a:pt x="4038" y="174"/>
                  </a:lnTo>
                  <a:lnTo>
                    <a:pt x="3989" y="161"/>
                  </a:lnTo>
                  <a:lnTo>
                    <a:pt x="3954" y="154"/>
                  </a:lnTo>
                  <a:lnTo>
                    <a:pt x="3913" y="140"/>
                  </a:lnTo>
                  <a:lnTo>
                    <a:pt x="3878" y="126"/>
                  </a:lnTo>
                  <a:lnTo>
                    <a:pt x="3837" y="112"/>
                  </a:lnTo>
                  <a:lnTo>
                    <a:pt x="3802" y="105"/>
                  </a:lnTo>
                  <a:lnTo>
                    <a:pt x="3760" y="91"/>
                  </a:lnTo>
                  <a:lnTo>
                    <a:pt x="3726" y="84"/>
                  </a:lnTo>
                  <a:lnTo>
                    <a:pt x="3684" y="70"/>
                  </a:lnTo>
                  <a:lnTo>
                    <a:pt x="3649" y="63"/>
                  </a:lnTo>
                  <a:lnTo>
                    <a:pt x="3608" y="56"/>
                  </a:lnTo>
                  <a:lnTo>
                    <a:pt x="3566" y="50"/>
                  </a:lnTo>
                  <a:lnTo>
                    <a:pt x="3524" y="43"/>
                  </a:lnTo>
                  <a:lnTo>
                    <a:pt x="3490" y="36"/>
                  </a:lnTo>
                  <a:lnTo>
                    <a:pt x="3448" y="29"/>
                  </a:lnTo>
                  <a:lnTo>
                    <a:pt x="3407" y="22"/>
                  </a:lnTo>
                  <a:lnTo>
                    <a:pt x="3365" y="15"/>
                  </a:lnTo>
                  <a:lnTo>
                    <a:pt x="3330" y="8"/>
                  </a:lnTo>
                  <a:lnTo>
                    <a:pt x="3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5"/>
            <p:cNvSpPr/>
            <p:nvPr/>
          </p:nvSpPr>
          <p:spPr>
            <a:xfrm>
              <a:off x="1017724" y="3215146"/>
              <a:ext cx="12585" cy="48578"/>
            </a:xfrm>
            <a:custGeom>
              <a:rect b="b" l="l" r="r" t="t"/>
              <a:pathLst>
                <a:path extrusionOk="0" h="1849" w="479">
                  <a:moveTo>
                    <a:pt x="240" y="0"/>
                  </a:moveTo>
                  <a:cubicBezTo>
                    <a:pt x="120" y="0"/>
                    <a:pt x="0" y="80"/>
                    <a:pt x="0" y="239"/>
                  </a:cubicBezTo>
                  <a:lnTo>
                    <a:pt x="0" y="1613"/>
                  </a:lnTo>
                  <a:cubicBezTo>
                    <a:pt x="0" y="1745"/>
                    <a:pt x="104" y="1849"/>
                    <a:pt x="236" y="1849"/>
                  </a:cubicBezTo>
                  <a:cubicBezTo>
                    <a:pt x="368" y="1849"/>
                    <a:pt x="479" y="1738"/>
                    <a:pt x="479" y="1606"/>
                  </a:cubicBezTo>
                  <a:lnTo>
                    <a:pt x="479" y="239"/>
                  </a:lnTo>
                  <a:cubicBezTo>
                    <a:pt x="479" y="80"/>
                    <a:pt x="359"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a:off x="1017724" y="3538219"/>
              <a:ext cx="12585" cy="48604"/>
            </a:xfrm>
            <a:custGeom>
              <a:rect b="b" l="l" r="r" t="t"/>
              <a:pathLst>
                <a:path extrusionOk="0" h="1850" w="479">
                  <a:moveTo>
                    <a:pt x="237" y="1"/>
                  </a:moveTo>
                  <a:cubicBezTo>
                    <a:pt x="118" y="1"/>
                    <a:pt x="0" y="81"/>
                    <a:pt x="0" y="240"/>
                  </a:cubicBezTo>
                  <a:lnTo>
                    <a:pt x="0" y="1614"/>
                  </a:lnTo>
                  <a:cubicBezTo>
                    <a:pt x="0" y="1745"/>
                    <a:pt x="104" y="1849"/>
                    <a:pt x="236" y="1849"/>
                  </a:cubicBezTo>
                  <a:cubicBezTo>
                    <a:pt x="368" y="1849"/>
                    <a:pt x="479" y="1745"/>
                    <a:pt x="479" y="1614"/>
                  </a:cubicBezTo>
                  <a:lnTo>
                    <a:pt x="479" y="240"/>
                  </a:lnTo>
                  <a:cubicBezTo>
                    <a:pt x="475" y="81"/>
                    <a:pt x="356" y="1"/>
                    <a:pt x="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5"/>
            <p:cNvSpPr/>
            <p:nvPr/>
          </p:nvSpPr>
          <p:spPr>
            <a:xfrm>
              <a:off x="925901" y="3238975"/>
              <a:ext cx="34259" cy="43875"/>
            </a:xfrm>
            <a:custGeom>
              <a:rect b="b" l="l" r="r" t="t"/>
              <a:pathLst>
                <a:path extrusionOk="0" h="1670" w="1304">
                  <a:moveTo>
                    <a:pt x="327" y="0"/>
                  </a:moveTo>
                  <a:cubicBezTo>
                    <a:pt x="163" y="0"/>
                    <a:pt x="1" y="173"/>
                    <a:pt x="110" y="359"/>
                  </a:cubicBezTo>
                  <a:lnTo>
                    <a:pt x="797" y="1552"/>
                  </a:lnTo>
                  <a:cubicBezTo>
                    <a:pt x="839" y="1621"/>
                    <a:pt x="915" y="1670"/>
                    <a:pt x="998" y="1670"/>
                  </a:cubicBezTo>
                  <a:lnTo>
                    <a:pt x="1005" y="1670"/>
                  </a:lnTo>
                  <a:cubicBezTo>
                    <a:pt x="1186" y="1670"/>
                    <a:pt x="1303" y="1469"/>
                    <a:pt x="1206" y="1309"/>
                  </a:cubicBezTo>
                  <a:lnTo>
                    <a:pt x="527" y="123"/>
                  </a:lnTo>
                  <a:cubicBezTo>
                    <a:pt x="477" y="36"/>
                    <a:pt x="402" y="0"/>
                    <a:pt x="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5"/>
            <p:cNvSpPr/>
            <p:nvPr/>
          </p:nvSpPr>
          <p:spPr>
            <a:xfrm>
              <a:off x="1087556" y="3518961"/>
              <a:ext cx="34049" cy="43796"/>
            </a:xfrm>
            <a:custGeom>
              <a:rect b="b" l="l" r="r" t="t"/>
              <a:pathLst>
                <a:path extrusionOk="0" h="1667" w="1296">
                  <a:moveTo>
                    <a:pt x="321" y="0"/>
                  </a:moveTo>
                  <a:cubicBezTo>
                    <a:pt x="159" y="0"/>
                    <a:pt x="0" y="170"/>
                    <a:pt x="110" y="356"/>
                  </a:cubicBezTo>
                  <a:lnTo>
                    <a:pt x="790" y="1549"/>
                  </a:lnTo>
                  <a:cubicBezTo>
                    <a:pt x="831" y="1618"/>
                    <a:pt x="914" y="1667"/>
                    <a:pt x="998" y="1667"/>
                  </a:cubicBezTo>
                  <a:cubicBezTo>
                    <a:pt x="1178" y="1667"/>
                    <a:pt x="1296" y="1466"/>
                    <a:pt x="1206" y="1306"/>
                  </a:cubicBezTo>
                  <a:lnTo>
                    <a:pt x="519" y="120"/>
                  </a:lnTo>
                  <a:cubicBezTo>
                    <a:pt x="469" y="35"/>
                    <a:pt x="395"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5"/>
            <p:cNvSpPr/>
            <p:nvPr/>
          </p:nvSpPr>
          <p:spPr>
            <a:xfrm>
              <a:off x="859274" y="3304788"/>
              <a:ext cx="49130" cy="30739"/>
            </a:xfrm>
            <a:custGeom>
              <a:rect b="b" l="l" r="r" t="t"/>
              <a:pathLst>
                <a:path extrusionOk="0" h="1170" w="1870">
                  <a:moveTo>
                    <a:pt x="346" y="0"/>
                  </a:moveTo>
                  <a:cubicBezTo>
                    <a:pt x="133" y="0"/>
                    <a:pt x="0" y="314"/>
                    <a:pt x="233" y="448"/>
                  </a:cubicBezTo>
                  <a:lnTo>
                    <a:pt x="1419" y="1135"/>
                  </a:lnTo>
                  <a:cubicBezTo>
                    <a:pt x="1453" y="1156"/>
                    <a:pt x="1495" y="1162"/>
                    <a:pt x="1537" y="1169"/>
                  </a:cubicBezTo>
                  <a:lnTo>
                    <a:pt x="1544" y="1169"/>
                  </a:lnTo>
                  <a:cubicBezTo>
                    <a:pt x="1786" y="1169"/>
                    <a:pt x="1870" y="843"/>
                    <a:pt x="1661" y="725"/>
                  </a:cubicBezTo>
                  <a:lnTo>
                    <a:pt x="475" y="39"/>
                  </a:lnTo>
                  <a:cubicBezTo>
                    <a:pt x="431" y="12"/>
                    <a:pt x="387"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5"/>
            <p:cNvSpPr/>
            <p:nvPr/>
          </p:nvSpPr>
          <p:spPr>
            <a:xfrm>
              <a:off x="1139103" y="3466311"/>
              <a:ext cx="49024" cy="30660"/>
            </a:xfrm>
            <a:custGeom>
              <a:rect b="b" l="l" r="r" t="t"/>
              <a:pathLst>
                <a:path extrusionOk="0" h="1167" w="1866">
                  <a:moveTo>
                    <a:pt x="346" y="0"/>
                  </a:moveTo>
                  <a:cubicBezTo>
                    <a:pt x="133" y="0"/>
                    <a:pt x="0" y="318"/>
                    <a:pt x="229" y="452"/>
                  </a:cubicBezTo>
                  <a:lnTo>
                    <a:pt x="1422" y="1139"/>
                  </a:lnTo>
                  <a:cubicBezTo>
                    <a:pt x="1456" y="1160"/>
                    <a:pt x="1498" y="1167"/>
                    <a:pt x="1540" y="1167"/>
                  </a:cubicBezTo>
                  <a:cubicBezTo>
                    <a:pt x="1782" y="1167"/>
                    <a:pt x="1866" y="848"/>
                    <a:pt x="1658" y="723"/>
                  </a:cubicBezTo>
                  <a:lnTo>
                    <a:pt x="471" y="36"/>
                  </a:lnTo>
                  <a:cubicBezTo>
                    <a:pt x="428" y="11"/>
                    <a:pt x="386"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836023" y="3394719"/>
              <a:ext cx="52703" cy="12611"/>
            </a:xfrm>
            <a:custGeom>
              <a:rect b="b" l="l" r="r" t="t"/>
              <a:pathLst>
                <a:path extrusionOk="0" h="480" w="2006">
                  <a:moveTo>
                    <a:pt x="320" y="1"/>
                  </a:moveTo>
                  <a:cubicBezTo>
                    <a:pt x="1" y="1"/>
                    <a:pt x="1" y="472"/>
                    <a:pt x="320" y="479"/>
                  </a:cubicBezTo>
                  <a:lnTo>
                    <a:pt x="1693" y="479"/>
                  </a:lnTo>
                  <a:cubicBezTo>
                    <a:pt x="2005" y="479"/>
                    <a:pt x="2005" y="1"/>
                    <a:pt x="1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a:off x="1159122" y="3394719"/>
              <a:ext cx="52703" cy="12611"/>
            </a:xfrm>
            <a:custGeom>
              <a:rect b="b" l="l" r="r" t="t"/>
              <a:pathLst>
                <a:path extrusionOk="0" h="480" w="2006">
                  <a:moveTo>
                    <a:pt x="320" y="1"/>
                  </a:moveTo>
                  <a:cubicBezTo>
                    <a:pt x="1" y="1"/>
                    <a:pt x="1" y="479"/>
                    <a:pt x="320" y="479"/>
                  </a:cubicBezTo>
                  <a:lnTo>
                    <a:pt x="1693" y="479"/>
                  </a:lnTo>
                  <a:cubicBezTo>
                    <a:pt x="2005" y="472"/>
                    <a:pt x="2005" y="1"/>
                    <a:pt x="1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859721" y="3466311"/>
              <a:ext cx="49182" cy="30660"/>
            </a:xfrm>
            <a:custGeom>
              <a:rect b="b" l="l" r="r" t="t"/>
              <a:pathLst>
                <a:path extrusionOk="0" h="1167" w="1872">
                  <a:moveTo>
                    <a:pt x="1525" y="0"/>
                  </a:moveTo>
                  <a:cubicBezTo>
                    <a:pt x="1486" y="0"/>
                    <a:pt x="1444" y="11"/>
                    <a:pt x="1402" y="36"/>
                  </a:cubicBezTo>
                  <a:lnTo>
                    <a:pt x="216" y="723"/>
                  </a:lnTo>
                  <a:cubicBezTo>
                    <a:pt x="1" y="848"/>
                    <a:pt x="91" y="1167"/>
                    <a:pt x="334" y="1167"/>
                  </a:cubicBezTo>
                  <a:cubicBezTo>
                    <a:pt x="375" y="1167"/>
                    <a:pt x="417" y="1153"/>
                    <a:pt x="458" y="1132"/>
                  </a:cubicBezTo>
                  <a:lnTo>
                    <a:pt x="1638" y="452"/>
                  </a:lnTo>
                  <a:cubicBezTo>
                    <a:pt x="1872" y="318"/>
                    <a:pt x="1735" y="0"/>
                    <a:pt x="1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a:off x="1139628" y="3304840"/>
              <a:ext cx="49024" cy="30686"/>
            </a:xfrm>
            <a:custGeom>
              <a:rect b="b" l="l" r="r" t="t"/>
              <a:pathLst>
                <a:path extrusionOk="0" h="1168" w="1866">
                  <a:moveTo>
                    <a:pt x="1526" y="1"/>
                  </a:moveTo>
                  <a:cubicBezTo>
                    <a:pt x="1486" y="1"/>
                    <a:pt x="1445" y="12"/>
                    <a:pt x="1402" y="37"/>
                  </a:cubicBezTo>
                  <a:lnTo>
                    <a:pt x="209" y="723"/>
                  </a:lnTo>
                  <a:cubicBezTo>
                    <a:pt x="1" y="841"/>
                    <a:pt x="84" y="1167"/>
                    <a:pt x="334" y="1167"/>
                  </a:cubicBezTo>
                  <a:cubicBezTo>
                    <a:pt x="375" y="1167"/>
                    <a:pt x="410" y="1154"/>
                    <a:pt x="451" y="1133"/>
                  </a:cubicBezTo>
                  <a:lnTo>
                    <a:pt x="1638" y="446"/>
                  </a:lnTo>
                  <a:cubicBezTo>
                    <a:pt x="1865" y="312"/>
                    <a:pt x="1734" y="1"/>
                    <a:pt x="1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a:off x="926427" y="3518961"/>
              <a:ext cx="34075" cy="43796"/>
            </a:xfrm>
            <a:custGeom>
              <a:rect b="b" l="l" r="r" t="t"/>
              <a:pathLst>
                <a:path extrusionOk="0" h="1667" w="1297">
                  <a:moveTo>
                    <a:pt x="975" y="0"/>
                  </a:moveTo>
                  <a:cubicBezTo>
                    <a:pt x="901" y="0"/>
                    <a:pt x="827" y="35"/>
                    <a:pt x="777" y="120"/>
                  </a:cubicBezTo>
                  <a:lnTo>
                    <a:pt x="90" y="1313"/>
                  </a:lnTo>
                  <a:cubicBezTo>
                    <a:pt x="0" y="1466"/>
                    <a:pt x="111" y="1667"/>
                    <a:pt x="299" y="1667"/>
                  </a:cubicBezTo>
                  <a:cubicBezTo>
                    <a:pt x="382" y="1667"/>
                    <a:pt x="458" y="1618"/>
                    <a:pt x="507" y="1549"/>
                  </a:cubicBezTo>
                  <a:lnTo>
                    <a:pt x="1186" y="356"/>
                  </a:lnTo>
                  <a:cubicBezTo>
                    <a:pt x="1296" y="170"/>
                    <a:pt x="1137" y="0"/>
                    <a:pt x="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a:off x="1087871" y="3239106"/>
              <a:ext cx="34233" cy="43744"/>
            </a:xfrm>
            <a:custGeom>
              <a:rect b="b" l="l" r="r" t="t"/>
              <a:pathLst>
                <a:path extrusionOk="0" h="1665" w="1303">
                  <a:moveTo>
                    <a:pt x="980" y="1"/>
                  </a:moveTo>
                  <a:cubicBezTo>
                    <a:pt x="904" y="1"/>
                    <a:pt x="828" y="37"/>
                    <a:pt x="778" y="125"/>
                  </a:cubicBezTo>
                  <a:lnTo>
                    <a:pt x="98" y="1311"/>
                  </a:lnTo>
                  <a:cubicBezTo>
                    <a:pt x="1" y="1471"/>
                    <a:pt x="119" y="1665"/>
                    <a:pt x="299" y="1665"/>
                  </a:cubicBezTo>
                  <a:cubicBezTo>
                    <a:pt x="382" y="1665"/>
                    <a:pt x="465" y="1616"/>
                    <a:pt x="507" y="1547"/>
                  </a:cubicBezTo>
                  <a:lnTo>
                    <a:pt x="1194" y="361"/>
                  </a:lnTo>
                  <a:cubicBezTo>
                    <a:pt x="1303" y="171"/>
                    <a:pt x="1143" y="1"/>
                    <a:pt x="9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45"/>
          <p:cNvGrpSpPr/>
          <p:nvPr/>
        </p:nvGrpSpPr>
        <p:grpSpPr>
          <a:xfrm>
            <a:off x="4393707" y="844445"/>
            <a:ext cx="486253" cy="371674"/>
            <a:chOff x="2468465" y="3248854"/>
            <a:chExt cx="397818" cy="304078"/>
          </a:xfrm>
        </p:grpSpPr>
        <p:sp>
          <p:nvSpPr>
            <p:cNvPr id="815" name="Google Shape;815;p45"/>
            <p:cNvSpPr/>
            <p:nvPr/>
          </p:nvSpPr>
          <p:spPr>
            <a:xfrm>
              <a:off x="2488511" y="3248854"/>
              <a:ext cx="182988" cy="99967"/>
            </a:xfrm>
            <a:custGeom>
              <a:rect b="b" l="l" r="r" t="t"/>
              <a:pathLst>
                <a:path extrusionOk="0" h="3805" w="6965">
                  <a:moveTo>
                    <a:pt x="4042" y="0"/>
                  </a:moveTo>
                  <a:cubicBezTo>
                    <a:pt x="3341" y="0"/>
                    <a:pt x="2720" y="492"/>
                    <a:pt x="2560" y="1190"/>
                  </a:cubicBezTo>
                  <a:cubicBezTo>
                    <a:pt x="2465" y="1159"/>
                    <a:pt x="2368" y="1144"/>
                    <a:pt x="2272" y="1144"/>
                  </a:cubicBezTo>
                  <a:cubicBezTo>
                    <a:pt x="1976" y="1144"/>
                    <a:pt x="1692" y="1285"/>
                    <a:pt x="1519" y="1537"/>
                  </a:cubicBezTo>
                  <a:cubicBezTo>
                    <a:pt x="1421" y="1511"/>
                    <a:pt x="1324" y="1499"/>
                    <a:pt x="1228" y="1499"/>
                  </a:cubicBezTo>
                  <a:cubicBezTo>
                    <a:pt x="663" y="1499"/>
                    <a:pt x="162" y="1915"/>
                    <a:pt x="90" y="2508"/>
                  </a:cubicBezTo>
                  <a:cubicBezTo>
                    <a:pt x="0" y="3194"/>
                    <a:pt x="534" y="3798"/>
                    <a:pt x="1228" y="3798"/>
                  </a:cubicBezTo>
                  <a:lnTo>
                    <a:pt x="3066" y="3798"/>
                  </a:lnTo>
                  <a:lnTo>
                    <a:pt x="3898" y="3805"/>
                  </a:lnTo>
                  <a:lnTo>
                    <a:pt x="5001" y="3805"/>
                  </a:lnTo>
                  <a:cubicBezTo>
                    <a:pt x="5417" y="3035"/>
                    <a:pt x="6125" y="2473"/>
                    <a:pt x="6964" y="2237"/>
                  </a:cubicBezTo>
                  <a:cubicBezTo>
                    <a:pt x="6782" y="1800"/>
                    <a:pt x="6366" y="1531"/>
                    <a:pt x="5920" y="1531"/>
                  </a:cubicBezTo>
                  <a:cubicBezTo>
                    <a:pt x="5806" y="1531"/>
                    <a:pt x="5691" y="1549"/>
                    <a:pt x="5577" y="1585"/>
                  </a:cubicBezTo>
                  <a:lnTo>
                    <a:pt x="5577" y="1530"/>
                  </a:lnTo>
                  <a:cubicBezTo>
                    <a:pt x="5577" y="753"/>
                    <a:pt x="4994" y="94"/>
                    <a:pt x="4217" y="11"/>
                  </a:cubicBezTo>
                  <a:cubicBezTo>
                    <a:pt x="4159" y="4"/>
                    <a:pt x="4100" y="0"/>
                    <a:pt x="40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5"/>
            <p:cNvSpPr/>
            <p:nvPr/>
          </p:nvSpPr>
          <p:spPr>
            <a:xfrm>
              <a:off x="2468465" y="3303448"/>
              <a:ext cx="397818" cy="211389"/>
            </a:xfrm>
            <a:custGeom>
              <a:rect b="b" l="l" r="r" t="t"/>
              <a:pathLst>
                <a:path extrusionOk="0" h="8046" w="15142">
                  <a:moveTo>
                    <a:pt x="8591" y="0"/>
                  </a:moveTo>
                  <a:cubicBezTo>
                    <a:pt x="7169" y="0"/>
                    <a:pt x="5780" y="932"/>
                    <a:pt x="5417" y="2524"/>
                  </a:cubicBezTo>
                  <a:cubicBezTo>
                    <a:pt x="5213" y="2455"/>
                    <a:pt x="5004" y="2422"/>
                    <a:pt x="4797" y="2422"/>
                  </a:cubicBezTo>
                  <a:cubicBezTo>
                    <a:pt x="4175" y="2422"/>
                    <a:pt x="3576" y="2724"/>
                    <a:pt x="3212" y="3260"/>
                  </a:cubicBezTo>
                  <a:cubicBezTo>
                    <a:pt x="3003" y="3205"/>
                    <a:pt x="2795" y="3179"/>
                    <a:pt x="2590" y="3179"/>
                  </a:cubicBezTo>
                  <a:cubicBezTo>
                    <a:pt x="1399" y="3179"/>
                    <a:pt x="340" y="4063"/>
                    <a:pt x="181" y="5306"/>
                  </a:cubicBezTo>
                  <a:cubicBezTo>
                    <a:pt x="0" y="6755"/>
                    <a:pt x="1131" y="8046"/>
                    <a:pt x="2594" y="8046"/>
                  </a:cubicBezTo>
                  <a:lnTo>
                    <a:pt x="5279" y="8046"/>
                  </a:lnTo>
                  <a:cubicBezTo>
                    <a:pt x="5285" y="7191"/>
                    <a:pt x="5987" y="6548"/>
                    <a:pt x="6786" y="6548"/>
                  </a:cubicBezTo>
                  <a:cubicBezTo>
                    <a:pt x="6934" y="6548"/>
                    <a:pt x="7084" y="6570"/>
                    <a:pt x="7235" y="6617"/>
                  </a:cubicBezTo>
                  <a:lnTo>
                    <a:pt x="7235" y="6547"/>
                  </a:lnTo>
                  <a:cubicBezTo>
                    <a:pt x="7235" y="5521"/>
                    <a:pt x="8012" y="4654"/>
                    <a:pt x="9031" y="4543"/>
                  </a:cubicBezTo>
                  <a:cubicBezTo>
                    <a:pt x="9109" y="4534"/>
                    <a:pt x="9187" y="4529"/>
                    <a:pt x="9264" y="4529"/>
                  </a:cubicBezTo>
                  <a:cubicBezTo>
                    <a:pt x="10197" y="4529"/>
                    <a:pt x="11019" y="5174"/>
                    <a:pt x="11237" y="6103"/>
                  </a:cubicBezTo>
                  <a:cubicBezTo>
                    <a:pt x="11365" y="6060"/>
                    <a:pt x="11496" y="6039"/>
                    <a:pt x="11625" y="6039"/>
                  </a:cubicBezTo>
                  <a:cubicBezTo>
                    <a:pt x="12015" y="6039"/>
                    <a:pt x="12390" y="6228"/>
                    <a:pt x="12624" y="6561"/>
                  </a:cubicBezTo>
                  <a:cubicBezTo>
                    <a:pt x="12749" y="6529"/>
                    <a:pt x="12875" y="6514"/>
                    <a:pt x="12999" y="6514"/>
                  </a:cubicBezTo>
                  <a:cubicBezTo>
                    <a:pt x="13526" y="6514"/>
                    <a:pt x="14029" y="6789"/>
                    <a:pt x="14310" y="7255"/>
                  </a:cubicBezTo>
                  <a:cubicBezTo>
                    <a:pt x="15045" y="6450"/>
                    <a:pt x="15142" y="5257"/>
                    <a:pt x="14559" y="4335"/>
                  </a:cubicBezTo>
                  <a:cubicBezTo>
                    <a:pt x="14107" y="3632"/>
                    <a:pt x="13336" y="3228"/>
                    <a:pt x="12536" y="3228"/>
                  </a:cubicBezTo>
                  <a:cubicBezTo>
                    <a:pt x="12292" y="3228"/>
                    <a:pt x="12046" y="3265"/>
                    <a:pt x="11806" y="3343"/>
                  </a:cubicBezTo>
                  <a:lnTo>
                    <a:pt x="11806" y="3232"/>
                  </a:lnTo>
                  <a:cubicBezTo>
                    <a:pt x="11806" y="2712"/>
                    <a:pt x="11681" y="2191"/>
                    <a:pt x="11431" y="1727"/>
                  </a:cubicBezTo>
                  <a:lnTo>
                    <a:pt x="10939" y="1026"/>
                  </a:lnTo>
                  <a:cubicBezTo>
                    <a:pt x="10280" y="324"/>
                    <a:pt x="9430" y="0"/>
                    <a:pt x="85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p:nvPr/>
          </p:nvSpPr>
          <p:spPr>
            <a:xfrm>
              <a:off x="2473930" y="3387073"/>
              <a:ext cx="138141" cy="127763"/>
            </a:xfrm>
            <a:custGeom>
              <a:rect b="b" l="l" r="r" t="t"/>
              <a:pathLst>
                <a:path extrusionOk="0" h="4863" w="5258">
                  <a:moveTo>
                    <a:pt x="2386" y="0"/>
                  </a:moveTo>
                  <a:cubicBezTo>
                    <a:pt x="1062" y="21"/>
                    <a:pt x="0" y="1103"/>
                    <a:pt x="0" y="2428"/>
                  </a:cubicBezTo>
                  <a:cubicBezTo>
                    <a:pt x="0" y="3753"/>
                    <a:pt x="1062" y="4835"/>
                    <a:pt x="2386" y="4863"/>
                  </a:cubicBezTo>
                  <a:lnTo>
                    <a:pt x="5071" y="4863"/>
                  </a:lnTo>
                  <a:cubicBezTo>
                    <a:pt x="5071" y="4613"/>
                    <a:pt x="5133" y="4370"/>
                    <a:pt x="5258" y="4148"/>
                  </a:cubicBezTo>
                  <a:cubicBezTo>
                    <a:pt x="3905" y="3115"/>
                    <a:pt x="2948" y="1651"/>
                    <a:pt x="2539" y="0"/>
                  </a:cubicBezTo>
                  <a:close/>
                </a:path>
              </a:pathLst>
            </a:custGeom>
            <a:solidFill>
              <a:srgbClr val="F6B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a:off x="2488327" y="3279382"/>
              <a:ext cx="55409" cy="69438"/>
            </a:xfrm>
            <a:custGeom>
              <a:rect b="b" l="l" r="r" t="t"/>
              <a:pathLst>
                <a:path extrusionOk="0" h="2643" w="2109">
                  <a:moveTo>
                    <a:pt x="2109" y="0"/>
                  </a:moveTo>
                  <a:lnTo>
                    <a:pt x="2109" y="0"/>
                  </a:lnTo>
                  <a:cubicBezTo>
                    <a:pt x="1866" y="42"/>
                    <a:pt x="1658" y="180"/>
                    <a:pt x="1519" y="382"/>
                  </a:cubicBezTo>
                  <a:cubicBezTo>
                    <a:pt x="1421" y="356"/>
                    <a:pt x="1324" y="344"/>
                    <a:pt x="1228" y="344"/>
                  </a:cubicBezTo>
                  <a:cubicBezTo>
                    <a:pt x="665" y="344"/>
                    <a:pt x="168" y="759"/>
                    <a:pt x="90" y="1346"/>
                  </a:cubicBezTo>
                  <a:cubicBezTo>
                    <a:pt x="0" y="2032"/>
                    <a:pt x="534" y="2643"/>
                    <a:pt x="1228" y="2643"/>
                  </a:cubicBezTo>
                  <a:lnTo>
                    <a:pt x="1769" y="2643"/>
                  </a:lnTo>
                  <a:cubicBezTo>
                    <a:pt x="1762" y="2518"/>
                    <a:pt x="1762" y="2393"/>
                    <a:pt x="1762" y="2268"/>
                  </a:cubicBezTo>
                  <a:cubicBezTo>
                    <a:pt x="1755" y="1498"/>
                    <a:pt x="1873" y="735"/>
                    <a:pt x="2109" y="0"/>
                  </a:cubicBezTo>
                  <a:close/>
                </a:path>
              </a:pathLst>
            </a:custGeom>
            <a:solidFill>
              <a:srgbClr val="F193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2603663" y="3420807"/>
              <a:ext cx="246226" cy="132124"/>
            </a:xfrm>
            <a:custGeom>
              <a:rect b="b" l="l" r="r" t="t"/>
              <a:pathLst>
                <a:path extrusionOk="0" h="5029" w="9372">
                  <a:moveTo>
                    <a:pt x="4117" y="0"/>
                  </a:moveTo>
                  <a:cubicBezTo>
                    <a:pt x="4040" y="0"/>
                    <a:pt x="3963" y="4"/>
                    <a:pt x="3885" y="13"/>
                  </a:cubicBezTo>
                  <a:cubicBezTo>
                    <a:pt x="2859" y="124"/>
                    <a:pt x="2089" y="991"/>
                    <a:pt x="2082" y="2018"/>
                  </a:cubicBezTo>
                  <a:lnTo>
                    <a:pt x="2082" y="2087"/>
                  </a:lnTo>
                  <a:cubicBezTo>
                    <a:pt x="1931" y="2040"/>
                    <a:pt x="1778" y="2017"/>
                    <a:pt x="1629" y="2017"/>
                  </a:cubicBezTo>
                  <a:cubicBezTo>
                    <a:pt x="910" y="2017"/>
                    <a:pt x="261" y="2541"/>
                    <a:pt x="147" y="3294"/>
                  </a:cubicBezTo>
                  <a:cubicBezTo>
                    <a:pt x="1" y="4210"/>
                    <a:pt x="708" y="5028"/>
                    <a:pt x="1631" y="5028"/>
                  </a:cubicBezTo>
                  <a:lnTo>
                    <a:pt x="7853" y="5028"/>
                  </a:lnTo>
                  <a:cubicBezTo>
                    <a:pt x="8692" y="5028"/>
                    <a:pt x="9372" y="4349"/>
                    <a:pt x="9372" y="3509"/>
                  </a:cubicBezTo>
                  <a:cubicBezTo>
                    <a:pt x="9372" y="2663"/>
                    <a:pt x="8692" y="1983"/>
                    <a:pt x="7853" y="1983"/>
                  </a:cubicBezTo>
                  <a:cubicBezTo>
                    <a:pt x="7728" y="1983"/>
                    <a:pt x="7596" y="1997"/>
                    <a:pt x="7471" y="2032"/>
                  </a:cubicBezTo>
                  <a:cubicBezTo>
                    <a:pt x="7240" y="1696"/>
                    <a:pt x="6859" y="1507"/>
                    <a:pt x="6464" y="1507"/>
                  </a:cubicBezTo>
                  <a:cubicBezTo>
                    <a:pt x="6337" y="1507"/>
                    <a:pt x="6209" y="1527"/>
                    <a:pt x="6084" y="1567"/>
                  </a:cubicBezTo>
                  <a:cubicBezTo>
                    <a:pt x="5873" y="644"/>
                    <a:pt x="5046" y="0"/>
                    <a:pt x="4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a:off x="2603847" y="3422594"/>
              <a:ext cx="143264" cy="130338"/>
            </a:xfrm>
            <a:custGeom>
              <a:rect b="b" l="l" r="r" t="t"/>
              <a:pathLst>
                <a:path extrusionOk="0" h="4961" w="5453">
                  <a:moveTo>
                    <a:pt x="3559" y="1"/>
                  </a:moveTo>
                  <a:lnTo>
                    <a:pt x="3559" y="1"/>
                  </a:lnTo>
                  <a:cubicBezTo>
                    <a:pt x="2685" y="244"/>
                    <a:pt x="2082" y="1041"/>
                    <a:pt x="2082" y="1950"/>
                  </a:cubicBezTo>
                  <a:lnTo>
                    <a:pt x="2082" y="2019"/>
                  </a:lnTo>
                  <a:cubicBezTo>
                    <a:pt x="1931" y="1972"/>
                    <a:pt x="1778" y="1949"/>
                    <a:pt x="1629" y="1949"/>
                  </a:cubicBezTo>
                  <a:cubicBezTo>
                    <a:pt x="907" y="1949"/>
                    <a:pt x="254" y="2473"/>
                    <a:pt x="140" y="3226"/>
                  </a:cubicBezTo>
                  <a:cubicBezTo>
                    <a:pt x="1" y="4142"/>
                    <a:pt x="708" y="4960"/>
                    <a:pt x="1631" y="4960"/>
                  </a:cubicBezTo>
                  <a:lnTo>
                    <a:pt x="5453" y="4960"/>
                  </a:lnTo>
                  <a:cubicBezTo>
                    <a:pt x="4107" y="4350"/>
                    <a:pt x="3233" y="3011"/>
                    <a:pt x="3240" y="1527"/>
                  </a:cubicBezTo>
                  <a:cubicBezTo>
                    <a:pt x="3233" y="1000"/>
                    <a:pt x="3344" y="479"/>
                    <a:pt x="3559" y="1"/>
                  </a:cubicBezTo>
                  <a:close/>
                </a:path>
              </a:pathLst>
            </a:custGeom>
            <a:solidFill>
              <a:srgbClr val="F7D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6"/>
          <p:cNvSpPr txBox="1"/>
          <p:nvPr>
            <p:ph type="title"/>
          </p:nvPr>
        </p:nvSpPr>
        <p:spPr>
          <a:xfrm>
            <a:off x="470250" y="21930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WNV MOSQUITOES &amp; WEATHER CONDITIONS</a:t>
            </a:r>
            <a:endParaRPr/>
          </a:p>
        </p:txBody>
      </p:sp>
      <p:pic>
        <p:nvPicPr>
          <p:cNvPr id="826" name="Google Shape;826;p46"/>
          <p:cNvPicPr preferRelativeResize="0"/>
          <p:nvPr/>
        </p:nvPicPr>
        <p:blipFill>
          <a:blip r:embed="rId3">
            <a:alphaModFix/>
          </a:blip>
          <a:stretch>
            <a:fillRect/>
          </a:stretch>
        </p:blipFill>
        <p:spPr>
          <a:xfrm>
            <a:off x="282750" y="898900"/>
            <a:ext cx="4932051" cy="3982801"/>
          </a:xfrm>
          <a:prstGeom prst="rect">
            <a:avLst/>
          </a:prstGeom>
          <a:noFill/>
          <a:ln>
            <a:noFill/>
          </a:ln>
        </p:spPr>
      </p:pic>
      <p:sp>
        <p:nvSpPr>
          <p:cNvPr id="827" name="Google Shape;827;p46"/>
          <p:cNvSpPr txBox="1"/>
          <p:nvPr/>
        </p:nvSpPr>
        <p:spPr>
          <a:xfrm>
            <a:off x="5426600" y="1271200"/>
            <a:ext cx="3000000" cy="3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2"/>
                </a:solidFill>
                <a:latin typeface="Hind"/>
                <a:ea typeface="Hind"/>
                <a:cs typeface="Hind"/>
                <a:sym typeface="Hind"/>
              </a:rPr>
              <a:t>Weather Conditions</a:t>
            </a:r>
            <a:endParaRPr b="1" sz="1500">
              <a:solidFill>
                <a:schemeClr val="lt2"/>
              </a:solidFill>
              <a:latin typeface="Hind"/>
              <a:ea typeface="Hind"/>
              <a:cs typeface="Hind"/>
              <a:sym typeface="Hind"/>
            </a:endParaRPr>
          </a:p>
          <a:p>
            <a:pPr indent="-323850" lvl="0" marL="457200" rtl="0" algn="l">
              <a:spcBef>
                <a:spcPts val="1600"/>
              </a:spcBef>
              <a:spcAft>
                <a:spcPts val="0"/>
              </a:spcAft>
              <a:buClr>
                <a:schemeClr val="lt2"/>
              </a:buClr>
              <a:buSzPts val="1500"/>
              <a:buFont typeface="Hind"/>
              <a:buChar char="●"/>
            </a:pPr>
            <a:r>
              <a:rPr lang="en" sz="1500">
                <a:solidFill>
                  <a:schemeClr val="lt2"/>
                </a:solidFill>
                <a:latin typeface="Hind"/>
                <a:ea typeface="Hind"/>
                <a:cs typeface="Hind"/>
                <a:sym typeface="Hind"/>
              </a:rPr>
              <a:t>As we study the different weather conditions, we will look specifically on five weather conditions which will affect the growth of mosquitoes.</a:t>
            </a:r>
            <a:endParaRPr sz="1500">
              <a:solidFill>
                <a:schemeClr val="lt2"/>
              </a:solidFill>
              <a:latin typeface="Hind"/>
              <a:ea typeface="Hind"/>
              <a:cs typeface="Hind"/>
              <a:sym typeface="Hind"/>
            </a:endParaRPr>
          </a:p>
          <a:p>
            <a:pPr indent="-323850" lvl="0" marL="457200" rtl="0" algn="l">
              <a:spcBef>
                <a:spcPts val="0"/>
              </a:spcBef>
              <a:spcAft>
                <a:spcPts val="0"/>
              </a:spcAft>
              <a:buClr>
                <a:schemeClr val="lt2"/>
              </a:buClr>
              <a:buSzPts val="1500"/>
              <a:buFont typeface="Hind"/>
              <a:buChar char="●"/>
            </a:pPr>
            <a:r>
              <a:rPr lang="en" sz="1500">
                <a:solidFill>
                  <a:schemeClr val="lt2"/>
                </a:solidFill>
                <a:latin typeface="Hind"/>
                <a:ea typeface="Hind"/>
                <a:cs typeface="Hind"/>
                <a:sym typeface="Hind"/>
              </a:rPr>
              <a:t>The five conditions are:</a:t>
            </a:r>
            <a:endParaRPr sz="1500">
              <a:solidFill>
                <a:schemeClr val="lt2"/>
              </a:solidFill>
              <a:latin typeface="Hind"/>
              <a:ea typeface="Hind"/>
              <a:cs typeface="Hind"/>
              <a:sym typeface="Hind"/>
            </a:endParaRPr>
          </a:p>
          <a:p>
            <a:pPr indent="-323850" lvl="1" marL="914400" rtl="0" algn="l">
              <a:spcBef>
                <a:spcPts val="0"/>
              </a:spcBef>
              <a:spcAft>
                <a:spcPts val="0"/>
              </a:spcAft>
              <a:buClr>
                <a:schemeClr val="lt2"/>
              </a:buClr>
              <a:buSzPts val="1500"/>
              <a:buFont typeface="Hind"/>
              <a:buChar char="○"/>
            </a:pPr>
            <a:r>
              <a:rPr lang="en" sz="1500">
                <a:solidFill>
                  <a:schemeClr val="lt2"/>
                </a:solidFill>
                <a:latin typeface="Hind"/>
                <a:ea typeface="Hind"/>
                <a:cs typeface="Hind"/>
                <a:sym typeface="Hind"/>
              </a:rPr>
              <a:t>Wind</a:t>
            </a:r>
            <a:endParaRPr sz="1500">
              <a:solidFill>
                <a:schemeClr val="lt2"/>
              </a:solidFill>
              <a:latin typeface="Hind"/>
              <a:ea typeface="Hind"/>
              <a:cs typeface="Hind"/>
              <a:sym typeface="Hind"/>
            </a:endParaRPr>
          </a:p>
          <a:p>
            <a:pPr indent="-323850" lvl="1" marL="914400" rtl="0" algn="l">
              <a:spcBef>
                <a:spcPts val="0"/>
              </a:spcBef>
              <a:spcAft>
                <a:spcPts val="0"/>
              </a:spcAft>
              <a:buClr>
                <a:schemeClr val="lt2"/>
              </a:buClr>
              <a:buSzPts val="1500"/>
              <a:buFont typeface="Hind"/>
              <a:buChar char="○"/>
            </a:pPr>
            <a:r>
              <a:rPr lang="en" sz="1500">
                <a:solidFill>
                  <a:schemeClr val="lt2"/>
                </a:solidFill>
                <a:latin typeface="Hind"/>
                <a:ea typeface="Hind"/>
                <a:cs typeface="Hind"/>
                <a:sym typeface="Hind"/>
              </a:rPr>
              <a:t>Temperature</a:t>
            </a:r>
            <a:endParaRPr sz="1500">
              <a:solidFill>
                <a:schemeClr val="lt2"/>
              </a:solidFill>
              <a:latin typeface="Hind"/>
              <a:ea typeface="Hind"/>
              <a:cs typeface="Hind"/>
              <a:sym typeface="Hind"/>
            </a:endParaRPr>
          </a:p>
          <a:p>
            <a:pPr indent="-323850" lvl="1" marL="914400" rtl="0" algn="l">
              <a:spcBef>
                <a:spcPts val="0"/>
              </a:spcBef>
              <a:spcAft>
                <a:spcPts val="0"/>
              </a:spcAft>
              <a:buClr>
                <a:schemeClr val="lt2"/>
              </a:buClr>
              <a:buSzPts val="1500"/>
              <a:buFont typeface="Hind"/>
              <a:buChar char="○"/>
            </a:pPr>
            <a:r>
              <a:rPr lang="en" sz="1500">
                <a:solidFill>
                  <a:schemeClr val="lt2"/>
                </a:solidFill>
                <a:latin typeface="Hind"/>
                <a:ea typeface="Hind"/>
                <a:cs typeface="Hind"/>
                <a:sym typeface="Hind"/>
              </a:rPr>
              <a:t>Precipitation</a:t>
            </a:r>
            <a:endParaRPr sz="1500">
              <a:solidFill>
                <a:schemeClr val="lt2"/>
              </a:solidFill>
              <a:latin typeface="Hind"/>
              <a:ea typeface="Hind"/>
              <a:cs typeface="Hind"/>
              <a:sym typeface="Hind"/>
            </a:endParaRPr>
          </a:p>
          <a:p>
            <a:pPr indent="-323850" lvl="1" marL="914400" rtl="0" algn="l">
              <a:spcBef>
                <a:spcPts val="0"/>
              </a:spcBef>
              <a:spcAft>
                <a:spcPts val="0"/>
              </a:spcAft>
              <a:buClr>
                <a:schemeClr val="lt2"/>
              </a:buClr>
              <a:buSzPts val="1500"/>
              <a:buFont typeface="Hind"/>
              <a:buChar char="○"/>
            </a:pPr>
            <a:r>
              <a:rPr lang="en" sz="1500">
                <a:solidFill>
                  <a:schemeClr val="lt2"/>
                </a:solidFill>
                <a:latin typeface="Hind"/>
                <a:ea typeface="Hind"/>
                <a:cs typeface="Hind"/>
                <a:sym typeface="Hind"/>
              </a:rPr>
              <a:t>Humidity</a:t>
            </a:r>
            <a:endParaRPr sz="1500">
              <a:solidFill>
                <a:schemeClr val="lt2"/>
              </a:solidFill>
              <a:latin typeface="Hind"/>
              <a:ea typeface="Hind"/>
              <a:cs typeface="Hind"/>
              <a:sym typeface="Hind"/>
            </a:endParaRPr>
          </a:p>
          <a:p>
            <a:pPr indent="-323850" lvl="1" marL="914400" rtl="0" algn="l">
              <a:spcBef>
                <a:spcPts val="0"/>
              </a:spcBef>
              <a:spcAft>
                <a:spcPts val="0"/>
              </a:spcAft>
              <a:buClr>
                <a:schemeClr val="lt2"/>
              </a:buClr>
              <a:buSzPts val="1500"/>
              <a:buFont typeface="Hind"/>
              <a:buChar char="○"/>
            </a:pPr>
            <a:r>
              <a:rPr lang="en" sz="1500">
                <a:solidFill>
                  <a:schemeClr val="lt2"/>
                </a:solidFill>
                <a:latin typeface="Hind"/>
                <a:ea typeface="Hind"/>
                <a:cs typeface="Hind"/>
                <a:sym typeface="Hind"/>
              </a:rPr>
              <a:t>Sunlight Duration</a:t>
            </a:r>
            <a:endParaRPr sz="1500">
              <a:solidFill>
                <a:schemeClr val="lt2"/>
              </a:solidFill>
              <a:latin typeface="Hind"/>
              <a:ea typeface="Hind"/>
              <a:cs typeface="Hind"/>
              <a:sym typeface="Hi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47"/>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p:txBody>
      </p:sp>
      <p:pic>
        <p:nvPicPr>
          <p:cNvPr id="833" name="Google Shape;833;p47"/>
          <p:cNvPicPr preferRelativeResize="0"/>
          <p:nvPr/>
        </p:nvPicPr>
        <p:blipFill>
          <a:blip r:embed="rId3">
            <a:alphaModFix/>
          </a:blip>
          <a:stretch>
            <a:fillRect/>
          </a:stretch>
        </p:blipFill>
        <p:spPr>
          <a:xfrm>
            <a:off x="4788153" y="1438150"/>
            <a:ext cx="4058574" cy="2656201"/>
          </a:xfrm>
          <a:prstGeom prst="rect">
            <a:avLst/>
          </a:prstGeom>
          <a:noFill/>
          <a:ln>
            <a:noFill/>
          </a:ln>
        </p:spPr>
      </p:pic>
      <p:grpSp>
        <p:nvGrpSpPr>
          <p:cNvPr id="834" name="Google Shape;834;p47"/>
          <p:cNvGrpSpPr/>
          <p:nvPr/>
        </p:nvGrpSpPr>
        <p:grpSpPr>
          <a:xfrm>
            <a:off x="6560325" y="1595575"/>
            <a:ext cx="2182800" cy="523750"/>
            <a:chOff x="6560325" y="1940775"/>
            <a:chExt cx="2182800" cy="523750"/>
          </a:xfrm>
        </p:grpSpPr>
        <p:sp>
          <p:nvSpPr>
            <p:cNvPr id="835" name="Google Shape;835;p47"/>
            <p:cNvSpPr txBox="1"/>
            <p:nvPr/>
          </p:nvSpPr>
          <p:spPr>
            <a:xfrm>
              <a:off x="6560325" y="1940775"/>
              <a:ext cx="2182800" cy="368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b="1" lang="en" sz="1600">
                  <a:solidFill>
                    <a:srgbClr val="FF0000"/>
                  </a:solidFill>
                  <a:latin typeface="Hind"/>
                  <a:ea typeface="Hind"/>
                  <a:cs typeface="Hind"/>
                  <a:sym typeface="Hind"/>
                </a:rPr>
                <a:t>~95% of data</a:t>
              </a:r>
              <a:endParaRPr>
                <a:solidFill>
                  <a:srgbClr val="FF0000"/>
                </a:solidFill>
                <a:latin typeface="Hind"/>
                <a:ea typeface="Hind"/>
                <a:cs typeface="Hind"/>
                <a:sym typeface="Hind"/>
              </a:endParaRPr>
            </a:p>
          </p:txBody>
        </p:sp>
        <p:cxnSp>
          <p:nvCxnSpPr>
            <p:cNvPr id="836" name="Google Shape;836;p47"/>
            <p:cNvCxnSpPr/>
            <p:nvPr/>
          </p:nvCxnSpPr>
          <p:spPr>
            <a:xfrm flipH="1">
              <a:off x="6897575" y="2190625"/>
              <a:ext cx="236700" cy="273900"/>
            </a:xfrm>
            <a:prstGeom prst="straightConnector1">
              <a:avLst/>
            </a:prstGeom>
            <a:noFill/>
            <a:ln cap="flat" cmpd="sng" w="9525">
              <a:solidFill>
                <a:srgbClr val="FF0000"/>
              </a:solidFill>
              <a:prstDash val="solid"/>
              <a:round/>
              <a:headEnd len="med" w="med" type="none"/>
              <a:tailEnd len="med" w="med" type="triangle"/>
            </a:ln>
          </p:spPr>
        </p:cxnSp>
      </p:grpSp>
      <p:sp>
        <p:nvSpPr>
          <p:cNvPr id="837" name="Google Shape;837;p47"/>
          <p:cNvSpPr txBox="1"/>
          <p:nvPr/>
        </p:nvSpPr>
        <p:spPr>
          <a:xfrm>
            <a:off x="323850" y="1801500"/>
            <a:ext cx="4362600" cy="26199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50000"/>
              </a:lnSpc>
              <a:spcBef>
                <a:spcPts val="0"/>
              </a:spcBef>
              <a:spcAft>
                <a:spcPts val="0"/>
              </a:spcAft>
              <a:buClr>
                <a:srgbClr val="FFF1EF"/>
              </a:buClr>
              <a:buSzPts val="1700"/>
              <a:buFont typeface="Hind"/>
              <a:buChar char="●"/>
            </a:pPr>
            <a:r>
              <a:rPr lang="en" sz="1700">
                <a:solidFill>
                  <a:srgbClr val="FFF1EF"/>
                </a:solidFill>
                <a:latin typeface="Hind"/>
                <a:ea typeface="Hind"/>
                <a:cs typeface="Hind"/>
                <a:sym typeface="Hind"/>
              </a:rPr>
              <a:t>Heavily imbalanced data in training set.</a:t>
            </a:r>
            <a:endParaRPr sz="1700">
              <a:solidFill>
                <a:srgbClr val="FFF1EF"/>
              </a:solidFill>
              <a:latin typeface="Hind"/>
              <a:ea typeface="Hind"/>
              <a:cs typeface="Hind"/>
              <a:sym typeface="Hind"/>
            </a:endParaRPr>
          </a:p>
          <a:p>
            <a:pPr indent="-336550" lvl="0" marL="457200" marR="0" rtl="0" algn="l">
              <a:lnSpc>
                <a:spcPct val="150000"/>
              </a:lnSpc>
              <a:spcBef>
                <a:spcPts val="0"/>
              </a:spcBef>
              <a:spcAft>
                <a:spcPts val="0"/>
              </a:spcAft>
              <a:buClr>
                <a:srgbClr val="FFF1EF"/>
              </a:buClr>
              <a:buSzPts val="1700"/>
              <a:buFont typeface="Hind"/>
              <a:buChar char="●"/>
            </a:pPr>
            <a:r>
              <a:rPr lang="en" sz="1700">
                <a:solidFill>
                  <a:srgbClr val="FFF1EF"/>
                </a:solidFill>
                <a:latin typeface="Hind"/>
                <a:ea typeface="Hind"/>
                <a:cs typeface="Hind"/>
                <a:sym typeface="Hind"/>
              </a:rPr>
              <a:t>Baseline prediction: 95% Wnv Not Present.</a:t>
            </a:r>
            <a:endParaRPr sz="1700">
              <a:solidFill>
                <a:srgbClr val="FFF1EF"/>
              </a:solidFill>
              <a:latin typeface="Hind"/>
              <a:ea typeface="Hind"/>
              <a:cs typeface="Hind"/>
              <a:sym typeface="Hind"/>
            </a:endParaRPr>
          </a:p>
          <a:p>
            <a:pPr indent="-336550" lvl="0" marL="457200" marR="0" rtl="0" algn="l">
              <a:lnSpc>
                <a:spcPct val="150000"/>
              </a:lnSpc>
              <a:spcBef>
                <a:spcPts val="0"/>
              </a:spcBef>
              <a:spcAft>
                <a:spcPts val="0"/>
              </a:spcAft>
              <a:buClr>
                <a:srgbClr val="FFF1EF"/>
              </a:buClr>
              <a:buSzPts val="1700"/>
              <a:buFont typeface="Hind"/>
              <a:buChar char="●"/>
            </a:pPr>
            <a:r>
              <a:rPr lang="en" sz="1700">
                <a:solidFill>
                  <a:srgbClr val="FFF1EF"/>
                </a:solidFill>
                <a:latin typeface="Hind"/>
                <a:ea typeface="Hind"/>
                <a:cs typeface="Hind"/>
                <a:sym typeface="Hind"/>
              </a:rPr>
              <a:t>Optimize AUC score instead of accuracy.</a:t>
            </a:r>
            <a:endParaRPr sz="1700">
              <a:solidFill>
                <a:srgbClr val="FFF1EF"/>
              </a:solidFill>
              <a:latin typeface="Hind"/>
              <a:ea typeface="Hind"/>
              <a:cs typeface="Hind"/>
              <a:sym typeface="Hind"/>
            </a:endParaRPr>
          </a:p>
          <a:p>
            <a:pPr indent="-336550" lvl="0" marL="457200" marR="0" rtl="0" algn="l">
              <a:lnSpc>
                <a:spcPct val="150000"/>
              </a:lnSpc>
              <a:spcBef>
                <a:spcPts val="0"/>
              </a:spcBef>
              <a:spcAft>
                <a:spcPts val="0"/>
              </a:spcAft>
              <a:buClr>
                <a:srgbClr val="FFF1EF"/>
              </a:buClr>
              <a:buSzPts val="1700"/>
              <a:buFont typeface="Hind"/>
              <a:buChar char="●"/>
            </a:pPr>
            <a:r>
              <a:rPr lang="en" sz="1700">
                <a:solidFill>
                  <a:srgbClr val="FFF1EF"/>
                </a:solidFill>
                <a:latin typeface="Hind"/>
                <a:ea typeface="Hind"/>
                <a:cs typeface="Hind"/>
                <a:sym typeface="Hind"/>
              </a:rPr>
              <a:t>Adopt over-sampling technique such as SMOTE.</a:t>
            </a:r>
            <a:endParaRPr sz="1700">
              <a:solidFill>
                <a:srgbClr val="FFF1EF"/>
              </a:solidFill>
              <a:latin typeface="Hind"/>
              <a:ea typeface="Hind"/>
              <a:cs typeface="Hind"/>
              <a:sym typeface="Hind"/>
            </a:endParaRPr>
          </a:p>
          <a:p>
            <a:pPr indent="0" lvl="0" marL="0" marR="0" rtl="0" algn="l">
              <a:lnSpc>
                <a:spcPct val="150000"/>
              </a:lnSpc>
              <a:spcBef>
                <a:spcPts val="1600"/>
              </a:spcBef>
              <a:spcAft>
                <a:spcPts val="1600"/>
              </a:spcAft>
              <a:buNone/>
            </a:pPr>
            <a:r>
              <a:t/>
            </a:r>
            <a:endParaRPr sz="1600">
              <a:latin typeface="Proxima Nova"/>
              <a:ea typeface="Proxima Nova"/>
              <a:cs typeface="Proxima Nova"/>
              <a:sym typeface="Proxima Nova"/>
            </a:endParaRPr>
          </a:p>
        </p:txBody>
      </p:sp>
      <p:sp>
        <p:nvSpPr>
          <p:cNvPr id="838" name="Google Shape;838;p47"/>
          <p:cNvSpPr/>
          <p:nvPr/>
        </p:nvSpPr>
        <p:spPr>
          <a:xfrm>
            <a:off x="7208300" y="1645600"/>
            <a:ext cx="1354200" cy="1990800"/>
          </a:xfrm>
          <a:prstGeom prst="rect">
            <a:avLst/>
          </a:prstGeom>
          <a:solidFill>
            <a:srgbClr val="FFD966"/>
          </a:solid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txBox="1"/>
          <p:nvPr/>
        </p:nvSpPr>
        <p:spPr>
          <a:xfrm>
            <a:off x="6794000" y="1929850"/>
            <a:ext cx="2182800" cy="593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b="1" lang="en" sz="1600">
                <a:solidFill>
                  <a:srgbClr val="FF0000"/>
                </a:solidFill>
                <a:latin typeface="Hind"/>
                <a:ea typeface="Hind"/>
                <a:cs typeface="Hind"/>
                <a:sym typeface="Hind"/>
              </a:rPr>
              <a:t>Synthetic</a:t>
            </a:r>
            <a:endParaRPr b="1" sz="1600">
              <a:solidFill>
                <a:srgbClr val="FF0000"/>
              </a:solidFill>
              <a:latin typeface="Hind"/>
              <a:ea typeface="Hind"/>
              <a:cs typeface="Hind"/>
              <a:sym typeface="Hind"/>
            </a:endParaRPr>
          </a:p>
          <a:p>
            <a:pPr indent="0" lvl="0" marL="0" marR="0" rtl="0" algn="ctr">
              <a:lnSpc>
                <a:spcPct val="100000"/>
              </a:lnSpc>
              <a:spcBef>
                <a:spcPts val="0"/>
              </a:spcBef>
              <a:spcAft>
                <a:spcPts val="0"/>
              </a:spcAft>
              <a:buNone/>
            </a:pPr>
            <a:r>
              <a:rPr b="1" lang="en" sz="1600">
                <a:solidFill>
                  <a:srgbClr val="FF0000"/>
                </a:solidFill>
                <a:latin typeface="Hind"/>
                <a:ea typeface="Hind"/>
                <a:cs typeface="Hind"/>
                <a:sym typeface="Hind"/>
              </a:rPr>
              <a:t>Data</a:t>
            </a:r>
            <a:endParaRPr b="1" sz="1600">
              <a:solidFill>
                <a:srgbClr val="FF0000"/>
              </a:solidFill>
              <a:latin typeface="Hind"/>
              <a:ea typeface="Hind"/>
              <a:cs typeface="Hind"/>
              <a:sym typeface="Hind"/>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34"/>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500"/>
                                        <p:tgtEl>
                                          <p:spTgt spid="8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354" name="Google Shape;354;p30"/>
          <p:cNvSpPr txBox="1"/>
          <p:nvPr>
            <p:ph idx="1" type="body"/>
          </p:nvPr>
        </p:nvSpPr>
        <p:spPr>
          <a:xfrm>
            <a:off x="720000" y="1129300"/>
            <a:ext cx="7704000" cy="3520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lt2"/>
              </a:buClr>
              <a:buSzPts val="2000"/>
              <a:buChar char="●"/>
            </a:pPr>
            <a:r>
              <a:rPr lang="en" sz="2400">
                <a:solidFill>
                  <a:schemeClr val="lt2"/>
                </a:solidFill>
              </a:rPr>
              <a:t>Introduction</a:t>
            </a:r>
            <a:endParaRPr sz="24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400">
                <a:solidFill>
                  <a:schemeClr val="lt2"/>
                </a:solidFill>
              </a:rPr>
              <a:t>Problem Statement</a:t>
            </a:r>
            <a:endParaRPr sz="24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400">
                <a:solidFill>
                  <a:schemeClr val="lt2"/>
                </a:solidFill>
              </a:rPr>
              <a:t>Methodology</a:t>
            </a:r>
            <a:endParaRPr sz="24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400">
                <a:solidFill>
                  <a:schemeClr val="lt2"/>
                </a:solidFill>
              </a:rPr>
              <a:t>Exploratory Data Analysis</a:t>
            </a:r>
            <a:endParaRPr sz="24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400">
                <a:solidFill>
                  <a:schemeClr val="lt2"/>
                </a:solidFill>
              </a:rPr>
              <a:t>Feature Engineering</a:t>
            </a:r>
            <a:endParaRPr sz="24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400">
                <a:solidFill>
                  <a:schemeClr val="lt2"/>
                </a:solidFill>
              </a:rPr>
              <a:t>Feature Importance</a:t>
            </a:r>
            <a:endParaRPr sz="24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400">
                <a:solidFill>
                  <a:schemeClr val="lt2"/>
                </a:solidFill>
              </a:rPr>
              <a:t>Model Selection &amp; Evaluation</a:t>
            </a:r>
            <a:endParaRPr sz="24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400">
                <a:solidFill>
                  <a:schemeClr val="lt2"/>
                </a:solidFill>
              </a:rPr>
              <a:t>Cost-Benefit Analysis</a:t>
            </a:r>
            <a:endParaRPr sz="24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400">
                <a:solidFill>
                  <a:schemeClr val="lt2"/>
                </a:solidFill>
              </a:rPr>
              <a:t>Conclusion &amp; Recommendations</a:t>
            </a:r>
            <a:endParaRPr sz="24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8"/>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MODELLING</a:t>
            </a:r>
            <a:endParaRPr/>
          </a:p>
        </p:txBody>
      </p:sp>
      <p:grpSp>
        <p:nvGrpSpPr>
          <p:cNvPr id="845" name="Google Shape;845;p48"/>
          <p:cNvGrpSpPr/>
          <p:nvPr/>
        </p:nvGrpSpPr>
        <p:grpSpPr>
          <a:xfrm>
            <a:off x="1067628" y="1089961"/>
            <a:ext cx="7008741" cy="3497019"/>
            <a:chOff x="724986" y="3605478"/>
            <a:chExt cx="1368681" cy="682918"/>
          </a:xfrm>
        </p:grpSpPr>
        <p:grpSp>
          <p:nvGrpSpPr>
            <p:cNvPr id="846" name="Google Shape;846;p48"/>
            <p:cNvGrpSpPr/>
            <p:nvPr/>
          </p:nvGrpSpPr>
          <p:grpSpPr>
            <a:xfrm>
              <a:off x="1289102" y="3823629"/>
              <a:ext cx="240442" cy="250435"/>
              <a:chOff x="-165066" y="3843615"/>
              <a:chExt cx="221259" cy="230455"/>
            </a:xfrm>
          </p:grpSpPr>
          <p:sp>
            <p:nvSpPr>
              <p:cNvPr id="847" name="Google Shape;847;p48"/>
              <p:cNvSpPr/>
              <p:nvPr/>
            </p:nvSpPr>
            <p:spPr>
              <a:xfrm>
                <a:off x="-165066" y="3843615"/>
                <a:ext cx="106189" cy="230455"/>
              </a:xfrm>
              <a:custGeom>
                <a:rect b="b" l="l" r="r" t="t"/>
                <a:pathLst>
                  <a:path extrusionOk="0" h="19697" w="9076">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100985" y="3906105"/>
                <a:ext cx="41804" cy="52708"/>
              </a:xfrm>
              <a:custGeom>
                <a:rect b="b" l="l" r="r" t="t"/>
                <a:pathLst>
                  <a:path extrusionOk="0" fill="none" h="4505" w="3573">
                    <a:moveTo>
                      <a:pt x="3573" y="1"/>
                    </a:moveTo>
                    <a:cubicBezTo>
                      <a:pt x="3573" y="1"/>
                      <a:pt x="1" y="221"/>
                      <a:pt x="997" y="4504"/>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86594" y="3875146"/>
                <a:ext cx="27296" cy="25717"/>
              </a:xfrm>
              <a:custGeom>
                <a:rect b="b" l="l" r="r" t="t"/>
                <a:pathLst>
                  <a:path extrusionOk="0" fill="none" h="2198" w="2333">
                    <a:moveTo>
                      <a:pt x="0" y="696"/>
                    </a:moveTo>
                    <a:cubicBezTo>
                      <a:pt x="0" y="696"/>
                      <a:pt x="2333" y="0"/>
                      <a:pt x="2333" y="2197"/>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113855" y="3879078"/>
                <a:ext cx="8986" cy="21785"/>
              </a:xfrm>
              <a:custGeom>
                <a:rect b="b" l="l" r="r" t="t"/>
                <a:pathLst>
                  <a:path extrusionOk="0" fill="none" h="1862" w="768">
                    <a:moveTo>
                      <a:pt x="1" y="1"/>
                    </a:moveTo>
                    <a:cubicBezTo>
                      <a:pt x="1" y="1"/>
                      <a:pt x="1" y="1056"/>
                      <a:pt x="768" y="1861"/>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148861" y="3908679"/>
                <a:ext cx="53340" cy="15538"/>
              </a:xfrm>
              <a:custGeom>
                <a:rect b="b" l="l" r="r" t="t"/>
                <a:pathLst>
                  <a:path extrusionOk="0" fill="none" h="1328" w="4559">
                    <a:moveTo>
                      <a:pt x="0" y="1030"/>
                    </a:moveTo>
                    <a:cubicBezTo>
                      <a:pt x="1301" y="1"/>
                      <a:pt x="2559" y="1327"/>
                      <a:pt x="2559" y="1327"/>
                    </a:cubicBezTo>
                    <a:cubicBezTo>
                      <a:pt x="2559" y="1327"/>
                      <a:pt x="2828" y="150"/>
                      <a:pt x="4559" y="642"/>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137430" y="3963493"/>
                <a:ext cx="28092" cy="51948"/>
              </a:xfrm>
              <a:custGeom>
                <a:rect b="b" l="l" r="r" t="t"/>
                <a:pathLst>
                  <a:path extrusionOk="0" fill="none" h="4440" w="2401">
                    <a:moveTo>
                      <a:pt x="10" y="4439"/>
                    </a:moveTo>
                    <a:cubicBezTo>
                      <a:pt x="10" y="4439"/>
                      <a:pt x="0" y="2220"/>
                      <a:pt x="1718" y="2437"/>
                    </a:cubicBezTo>
                    <a:cubicBezTo>
                      <a:pt x="1718" y="2437"/>
                      <a:pt x="828" y="1217"/>
                      <a:pt x="2401" y="1"/>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122021" y="4015429"/>
                <a:ext cx="12461" cy="32374"/>
              </a:xfrm>
              <a:custGeom>
                <a:rect b="b" l="l" r="r" t="t"/>
                <a:pathLst>
                  <a:path extrusionOk="0" fill="none" h="2767" w="1065">
                    <a:moveTo>
                      <a:pt x="1064" y="0"/>
                    </a:moveTo>
                    <a:cubicBezTo>
                      <a:pt x="1064" y="0"/>
                      <a:pt x="0" y="1146"/>
                      <a:pt x="702" y="2767"/>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95533" y="4013124"/>
                <a:ext cx="36235" cy="21739"/>
              </a:xfrm>
              <a:custGeom>
                <a:rect b="b" l="l" r="r" t="t"/>
                <a:pathLst>
                  <a:path extrusionOk="0" fill="none" h="1858" w="3097">
                    <a:moveTo>
                      <a:pt x="3097" y="197"/>
                    </a:moveTo>
                    <a:cubicBezTo>
                      <a:pt x="1463" y="0"/>
                      <a:pt x="764" y="1579"/>
                      <a:pt x="764" y="1579"/>
                    </a:cubicBezTo>
                    <a:cubicBezTo>
                      <a:pt x="764" y="1579"/>
                      <a:pt x="334" y="1391"/>
                      <a:pt x="1" y="1857"/>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123355" y="3941357"/>
                <a:ext cx="32000" cy="17913"/>
              </a:xfrm>
              <a:custGeom>
                <a:rect b="b" l="l" r="r" t="t"/>
                <a:pathLst>
                  <a:path extrusionOk="0" fill="none" h="1531" w="2735">
                    <a:moveTo>
                      <a:pt x="2735" y="0"/>
                    </a:moveTo>
                    <a:cubicBezTo>
                      <a:pt x="2735" y="0"/>
                      <a:pt x="1085" y="1530"/>
                      <a:pt x="1" y="0"/>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91367" y="3973672"/>
                <a:ext cx="32070" cy="15807"/>
              </a:xfrm>
              <a:custGeom>
                <a:rect b="b" l="l" r="r" t="t"/>
                <a:pathLst>
                  <a:path extrusionOk="0" fill="none" h="1351" w="2741">
                    <a:moveTo>
                      <a:pt x="1" y="434"/>
                    </a:moveTo>
                    <a:cubicBezTo>
                      <a:pt x="1" y="434"/>
                      <a:pt x="1709" y="1"/>
                      <a:pt x="2741" y="1350"/>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49996" y="3843615"/>
                <a:ext cx="106189" cy="230455"/>
              </a:xfrm>
              <a:custGeom>
                <a:rect b="b" l="l" r="r" t="t"/>
                <a:pathLst>
                  <a:path extrusionOk="0" h="19697" w="9076">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49692" y="3906105"/>
                <a:ext cx="41804" cy="52708"/>
              </a:xfrm>
              <a:custGeom>
                <a:rect b="b" l="l" r="r" t="t"/>
                <a:pathLst>
                  <a:path extrusionOk="0" fill="none" h="4505" w="3573">
                    <a:moveTo>
                      <a:pt x="1" y="1"/>
                    </a:moveTo>
                    <a:cubicBezTo>
                      <a:pt x="1" y="1"/>
                      <a:pt x="3572" y="221"/>
                      <a:pt x="2573" y="4504"/>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49575" y="3875146"/>
                <a:ext cx="27261" cy="25717"/>
              </a:xfrm>
              <a:custGeom>
                <a:rect b="b" l="l" r="r" t="t"/>
                <a:pathLst>
                  <a:path extrusionOk="0" fill="none" h="2198" w="2330">
                    <a:moveTo>
                      <a:pt x="2330" y="696"/>
                    </a:moveTo>
                    <a:cubicBezTo>
                      <a:pt x="2330" y="696"/>
                      <a:pt x="0" y="0"/>
                      <a:pt x="0" y="2197"/>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4003" y="3879078"/>
                <a:ext cx="8986" cy="21785"/>
              </a:xfrm>
              <a:custGeom>
                <a:rect b="b" l="l" r="r" t="t"/>
                <a:pathLst>
                  <a:path extrusionOk="0" fill="none" h="1862" w="768">
                    <a:moveTo>
                      <a:pt x="767" y="1"/>
                    </a:moveTo>
                    <a:cubicBezTo>
                      <a:pt x="767" y="1"/>
                      <a:pt x="767" y="1056"/>
                      <a:pt x="1" y="1861"/>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13352" y="3908679"/>
                <a:ext cx="53352" cy="15538"/>
              </a:xfrm>
              <a:custGeom>
                <a:rect b="b" l="l" r="r" t="t"/>
                <a:pathLst>
                  <a:path extrusionOk="0" fill="none" h="1328" w="4560">
                    <a:moveTo>
                      <a:pt x="4559" y="1030"/>
                    </a:moveTo>
                    <a:cubicBezTo>
                      <a:pt x="3258" y="1"/>
                      <a:pt x="1997" y="1327"/>
                      <a:pt x="1997" y="1327"/>
                    </a:cubicBezTo>
                    <a:cubicBezTo>
                      <a:pt x="1997" y="1327"/>
                      <a:pt x="1731" y="150"/>
                      <a:pt x="1" y="642"/>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466" y="3963493"/>
                <a:ext cx="28092" cy="51948"/>
              </a:xfrm>
              <a:custGeom>
                <a:rect b="b" l="l" r="r" t="t"/>
                <a:pathLst>
                  <a:path extrusionOk="0" fill="none" h="4440" w="2401">
                    <a:moveTo>
                      <a:pt x="2391" y="4439"/>
                    </a:moveTo>
                    <a:cubicBezTo>
                      <a:pt x="2391" y="4439"/>
                      <a:pt x="2401" y="2220"/>
                      <a:pt x="683" y="2437"/>
                    </a:cubicBezTo>
                    <a:cubicBezTo>
                      <a:pt x="683" y="2437"/>
                      <a:pt x="1573" y="1217"/>
                      <a:pt x="0" y="1"/>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688" y="4015429"/>
                <a:ext cx="12472" cy="32374"/>
              </a:xfrm>
              <a:custGeom>
                <a:rect b="b" l="l" r="r" t="t"/>
                <a:pathLst>
                  <a:path extrusionOk="0" fill="none" h="2767" w="1066">
                    <a:moveTo>
                      <a:pt x="1" y="0"/>
                    </a:moveTo>
                    <a:cubicBezTo>
                      <a:pt x="1" y="0"/>
                      <a:pt x="1065" y="1146"/>
                      <a:pt x="363" y="2767"/>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49575" y="4013124"/>
                <a:ext cx="36235" cy="21739"/>
              </a:xfrm>
              <a:custGeom>
                <a:rect b="b" l="l" r="r" t="t"/>
                <a:pathLst>
                  <a:path extrusionOk="0" fill="none" h="1858" w="3097">
                    <a:moveTo>
                      <a:pt x="0" y="197"/>
                    </a:moveTo>
                    <a:cubicBezTo>
                      <a:pt x="1631" y="0"/>
                      <a:pt x="2330" y="1579"/>
                      <a:pt x="2330" y="1579"/>
                    </a:cubicBezTo>
                    <a:cubicBezTo>
                      <a:pt x="2330" y="1579"/>
                      <a:pt x="2763" y="1391"/>
                      <a:pt x="3097" y="1857"/>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17517" y="3941357"/>
                <a:ext cx="32000" cy="17913"/>
              </a:xfrm>
              <a:custGeom>
                <a:rect b="b" l="l" r="r" t="t"/>
                <a:pathLst>
                  <a:path extrusionOk="0" fill="none" h="1531" w="2735">
                    <a:moveTo>
                      <a:pt x="1" y="0"/>
                    </a:moveTo>
                    <a:cubicBezTo>
                      <a:pt x="1" y="0"/>
                      <a:pt x="1651" y="1530"/>
                      <a:pt x="2734" y="0"/>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49575" y="3973672"/>
                <a:ext cx="32070" cy="15807"/>
              </a:xfrm>
              <a:custGeom>
                <a:rect b="b" l="l" r="r" t="t"/>
                <a:pathLst>
                  <a:path extrusionOk="0" fill="none" h="1351" w="2741">
                    <a:moveTo>
                      <a:pt x="2741" y="434"/>
                    </a:moveTo>
                    <a:cubicBezTo>
                      <a:pt x="2741" y="434"/>
                      <a:pt x="1032" y="1"/>
                      <a:pt x="0" y="1350"/>
                    </a:cubicBezTo>
                  </a:path>
                </a:pathLst>
              </a:custGeom>
              <a:solidFill>
                <a:schemeClr val="dk1"/>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48"/>
            <p:cNvGrpSpPr/>
            <p:nvPr/>
          </p:nvGrpSpPr>
          <p:grpSpPr>
            <a:xfrm>
              <a:off x="724986" y="3605478"/>
              <a:ext cx="1368681" cy="682918"/>
              <a:chOff x="724986" y="3605478"/>
              <a:chExt cx="1368681" cy="682918"/>
            </a:xfrm>
          </p:grpSpPr>
          <p:grpSp>
            <p:nvGrpSpPr>
              <p:cNvPr id="868" name="Google Shape;868;p48"/>
              <p:cNvGrpSpPr/>
              <p:nvPr/>
            </p:nvGrpSpPr>
            <p:grpSpPr>
              <a:xfrm>
                <a:off x="1498221" y="4047614"/>
                <a:ext cx="529172" cy="240783"/>
                <a:chOff x="1498221" y="4047614"/>
                <a:chExt cx="529172" cy="240783"/>
              </a:xfrm>
            </p:grpSpPr>
            <p:grpSp>
              <p:nvGrpSpPr>
                <p:cNvPr id="869" name="Google Shape;869;p48"/>
                <p:cNvGrpSpPr/>
                <p:nvPr/>
              </p:nvGrpSpPr>
              <p:grpSpPr>
                <a:xfrm>
                  <a:off x="1826655" y="4224370"/>
                  <a:ext cx="200738" cy="25631"/>
                  <a:chOff x="1826655" y="4224370"/>
                  <a:chExt cx="200738" cy="25631"/>
                </a:xfrm>
              </p:grpSpPr>
              <p:sp>
                <p:nvSpPr>
                  <p:cNvPr id="870" name="Google Shape;870;p48"/>
                  <p:cNvSpPr/>
                  <p:nvPr/>
                </p:nvSpPr>
                <p:spPr>
                  <a:xfrm>
                    <a:off x="1826655" y="4238011"/>
                    <a:ext cx="175094" cy="5"/>
                  </a:xfrm>
                  <a:custGeom>
                    <a:rect b="b" l="l" r="r" t="t"/>
                    <a:pathLst>
                      <a:path extrusionOk="0" fill="none" h="1" w="36535">
                        <a:moveTo>
                          <a:pt x="1" y="0"/>
                        </a:moveTo>
                        <a:lnTo>
                          <a:pt x="36535" y="0"/>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8"/>
                  <p:cNvSpPr/>
                  <p:nvPr/>
                </p:nvSpPr>
                <p:spPr>
                  <a:xfrm>
                    <a:off x="2000728" y="4224370"/>
                    <a:ext cx="26665" cy="25631"/>
                  </a:xfrm>
                  <a:custGeom>
                    <a:rect b="b" l="l" r="r" t="t"/>
                    <a:pathLst>
                      <a:path extrusionOk="0" h="5351" w="5564">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48"/>
                <p:cNvGrpSpPr/>
                <p:nvPr/>
              </p:nvGrpSpPr>
              <p:grpSpPr>
                <a:xfrm>
                  <a:off x="1498221" y="4047614"/>
                  <a:ext cx="328444" cy="240783"/>
                  <a:chOff x="1498221" y="4047614"/>
                  <a:chExt cx="328444" cy="240783"/>
                </a:xfrm>
              </p:grpSpPr>
              <p:sp>
                <p:nvSpPr>
                  <p:cNvPr id="873" name="Google Shape;873;p48"/>
                  <p:cNvSpPr/>
                  <p:nvPr/>
                </p:nvSpPr>
                <p:spPr>
                  <a:xfrm>
                    <a:off x="1648778" y="4185661"/>
                    <a:ext cx="177888" cy="102736"/>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Hind"/>
                        <a:ea typeface="Hind"/>
                        <a:cs typeface="Hind"/>
                        <a:sym typeface="Hind"/>
                      </a:rPr>
                      <a:t>Neural Network</a:t>
                    </a:r>
                    <a:endParaRPr sz="1000">
                      <a:latin typeface="Hind"/>
                      <a:ea typeface="Hind"/>
                      <a:cs typeface="Hind"/>
                      <a:sym typeface="Hind"/>
                    </a:endParaRPr>
                  </a:p>
                </p:txBody>
              </p:sp>
              <p:grpSp>
                <p:nvGrpSpPr>
                  <p:cNvPr id="874" name="Google Shape;874;p48"/>
                  <p:cNvGrpSpPr/>
                  <p:nvPr/>
                </p:nvGrpSpPr>
                <p:grpSpPr>
                  <a:xfrm>
                    <a:off x="1498221" y="4047614"/>
                    <a:ext cx="150566" cy="190416"/>
                    <a:chOff x="1498221" y="4047614"/>
                    <a:chExt cx="150566" cy="190416"/>
                  </a:xfrm>
                </p:grpSpPr>
                <p:sp>
                  <p:nvSpPr>
                    <p:cNvPr id="875" name="Google Shape;875;p48"/>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8"/>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77" name="Google Shape;877;p48"/>
              <p:cNvGrpSpPr/>
              <p:nvPr/>
            </p:nvGrpSpPr>
            <p:grpSpPr>
              <a:xfrm>
                <a:off x="1560718" y="3800594"/>
                <a:ext cx="532948" cy="302090"/>
                <a:chOff x="1560718" y="3800594"/>
                <a:chExt cx="532948" cy="302090"/>
              </a:xfrm>
            </p:grpSpPr>
            <p:grpSp>
              <p:nvGrpSpPr>
                <p:cNvPr id="878" name="Google Shape;878;p48"/>
                <p:cNvGrpSpPr/>
                <p:nvPr/>
              </p:nvGrpSpPr>
              <p:grpSpPr>
                <a:xfrm>
                  <a:off x="1912179" y="3827344"/>
                  <a:ext cx="181487" cy="25631"/>
                  <a:chOff x="1912179" y="3827344"/>
                  <a:chExt cx="181487" cy="25631"/>
                </a:xfrm>
              </p:grpSpPr>
              <p:sp>
                <p:nvSpPr>
                  <p:cNvPr id="879" name="Google Shape;879;p48"/>
                  <p:cNvSpPr/>
                  <p:nvPr/>
                </p:nvSpPr>
                <p:spPr>
                  <a:xfrm>
                    <a:off x="2067020" y="3827344"/>
                    <a:ext cx="26646" cy="25631"/>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1912179" y="3842838"/>
                    <a:ext cx="156825" cy="5"/>
                  </a:xfrm>
                  <a:custGeom>
                    <a:rect b="b" l="l" r="r" t="t"/>
                    <a:pathLst>
                      <a:path extrusionOk="0" fill="none" h="1" w="32723">
                        <a:moveTo>
                          <a:pt x="1" y="1"/>
                        </a:moveTo>
                        <a:lnTo>
                          <a:pt x="32723"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48"/>
                <p:cNvGrpSpPr/>
                <p:nvPr/>
              </p:nvGrpSpPr>
              <p:grpSpPr>
                <a:xfrm>
                  <a:off x="1912179" y="4044505"/>
                  <a:ext cx="181487" cy="25622"/>
                  <a:chOff x="1912179" y="4044506"/>
                  <a:chExt cx="181487" cy="25622"/>
                </a:xfrm>
              </p:grpSpPr>
              <p:sp>
                <p:nvSpPr>
                  <p:cNvPr id="882" name="Google Shape;882;p48"/>
                  <p:cNvSpPr/>
                  <p:nvPr/>
                </p:nvSpPr>
                <p:spPr>
                  <a:xfrm>
                    <a:off x="2067020" y="4044505"/>
                    <a:ext cx="26646" cy="25622"/>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8"/>
                  <p:cNvSpPr/>
                  <p:nvPr/>
                </p:nvSpPr>
                <p:spPr>
                  <a:xfrm>
                    <a:off x="1912179" y="4059966"/>
                    <a:ext cx="156825" cy="5"/>
                  </a:xfrm>
                  <a:custGeom>
                    <a:rect b="b" l="l" r="r" t="t"/>
                    <a:pathLst>
                      <a:path extrusionOk="0" fill="none" h="1" w="32723">
                        <a:moveTo>
                          <a:pt x="32723" y="1"/>
                        </a:moveTo>
                        <a:lnTo>
                          <a:pt x="1"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48"/>
                <p:cNvGrpSpPr/>
                <p:nvPr/>
              </p:nvGrpSpPr>
              <p:grpSpPr>
                <a:xfrm>
                  <a:off x="1560718" y="3800594"/>
                  <a:ext cx="351472" cy="302090"/>
                  <a:chOff x="1560718" y="3800594"/>
                  <a:chExt cx="351472" cy="302090"/>
                </a:xfrm>
              </p:grpSpPr>
              <p:grpSp>
                <p:nvGrpSpPr>
                  <p:cNvPr id="885" name="Google Shape;885;p48"/>
                  <p:cNvGrpSpPr/>
                  <p:nvPr/>
                </p:nvGrpSpPr>
                <p:grpSpPr>
                  <a:xfrm>
                    <a:off x="1560718" y="3842857"/>
                    <a:ext cx="173586" cy="217131"/>
                    <a:chOff x="1560718" y="3842857"/>
                    <a:chExt cx="173586" cy="217131"/>
                  </a:xfrm>
                </p:grpSpPr>
                <p:sp>
                  <p:nvSpPr>
                    <p:cNvPr id="886" name="Google Shape;886;p48"/>
                    <p:cNvSpPr/>
                    <p:nvPr/>
                  </p:nvSpPr>
                  <p:spPr>
                    <a:xfrm>
                      <a:off x="1560718" y="3951414"/>
                      <a:ext cx="84343" cy="5"/>
                    </a:xfrm>
                    <a:custGeom>
                      <a:rect b="b" l="l" r="r" t="t"/>
                      <a:pathLst>
                        <a:path extrusionOk="0" fill="none" h="1" w="17599">
                          <a:moveTo>
                            <a:pt x="1" y="0"/>
                          </a:moveTo>
                          <a:lnTo>
                            <a:pt x="17598" y="0"/>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48"/>
                  <p:cNvSpPr/>
                  <p:nvPr/>
                </p:nvSpPr>
                <p:spPr>
                  <a:xfrm>
                    <a:off x="1733808" y="3800594"/>
                    <a:ext cx="177874" cy="102731"/>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Hind"/>
                        <a:ea typeface="Hind"/>
                        <a:cs typeface="Hind"/>
                        <a:sym typeface="Hind"/>
                      </a:rPr>
                      <a:t>ExtraTrees</a:t>
                    </a:r>
                    <a:endParaRPr sz="1000">
                      <a:latin typeface="Hind"/>
                      <a:ea typeface="Hind"/>
                      <a:cs typeface="Hind"/>
                      <a:sym typeface="Hind"/>
                    </a:endParaRPr>
                  </a:p>
                </p:txBody>
              </p:sp>
              <p:sp>
                <p:nvSpPr>
                  <p:cNvPr id="890" name="Google Shape;890;p48"/>
                  <p:cNvSpPr/>
                  <p:nvPr/>
                </p:nvSpPr>
                <p:spPr>
                  <a:xfrm>
                    <a:off x="1734297" y="3999967"/>
                    <a:ext cx="177893" cy="102717"/>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Hind"/>
                        <a:ea typeface="Hind"/>
                        <a:cs typeface="Hind"/>
                        <a:sym typeface="Hind"/>
                      </a:rPr>
                      <a:t>Gradient Boosting</a:t>
                    </a:r>
                    <a:endParaRPr sz="1000">
                      <a:latin typeface="Hind"/>
                      <a:ea typeface="Hind"/>
                      <a:cs typeface="Hind"/>
                      <a:sym typeface="Hind"/>
                    </a:endParaRPr>
                  </a:p>
                </p:txBody>
              </p:sp>
            </p:grpSp>
          </p:grpSp>
          <p:sp>
            <p:nvSpPr>
              <p:cNvPr id="891" name="Google Shape;891;p48"/>
              <p:cNvSpPr/>
              <p:nvPr/>
            </p:nvSpPr>
            <p:spPr>
              <a:xfrm>
                <a:off x="1258451" y="3798060"/>
                <a:ext cx="302718" cy="30254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48"/>
              <p:cNvGrpSpPr/>
              <p:nvPr/>
            </p:nvGrpSpPr>
            <p:grpSpPr>
              <a:xfrm>
                <a:off x="785350" y="3605478"/>
                <a:ext cx="535311" cy="249245"/>
                <a:chOff x="785350" y="3605478"/>
                <a:chExt cx="535311" cy="249245"/>
              </a:xfrm>
            </p:grpSpPr>
            <p:grpSp>
              <p:nvGrpSpPr>
                <p:cNvPr id="893" name="Google Shape;893;p48"/>
                <p:cNvGrpSpPr/>
                <p:nvPr/>
              </p:nvGrpSpPr>
              <p:grpSpPr>
                <a:xfrm>
                  <a:off x="785350" y="3605478"/>
                  <a:ext cx="376191" cy="102736"/>
                  <a:chOff x="785350" y="3605478"/>
                  <a:chExt cx="376191" cy="102736"/>
                </a:xfrm>
              </p:grpSpPr>
              <p:sp>
                <p:nvSpPr>
                  <p:cNvPr id="894" name="Google Shape;894;p48"/>
                  <p:cNvSpPr/>
                  <p:nvPr/>
                </p:nvSpPr>
                <p:spPr>
                  <a:xfrm>
                    <a:off x="808023" y="3655851"/>
                    <a:ext cx="175636" cy="5"/>
                  </a:xfrm>
                  <a:custGeom>
                    <a:rect b="b" l="l" r="r" t="t"/>
                    <a:pathLst>
                      <a:path extrusionOk="0" fill="none" h="1" w="36648">
                        <a:moveTo>
                          <a:pt x="36648" y="1"/>
                        </a:moveTo>
                        <a:lnTo>
                          <a:pt x="1"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
                  <p:cNvSpPr/>
                  <p:nvPr/>
                </p:nvSpPr>
                <p:spPr>
                  <a:xfrm>
                    <a:off x="785350" y="3643867"/>
                    <a:ext cx="25635" cy="25622"/>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8"/>
                  <p:cNvSpPr/>
                  <p:nvPr/>
                </p:nvSpPr>
                <p:spPr>
                  <a:xfrm>
                    <a:off x="983648" y="3605478"/>
                    <a:ext cx="177893" cy="102736"/>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Hind"/>
                        <a:ea typeface="Hind"/>
                        <a:cs typeface="Hind"/>
                        <a:sym typeface="Hind"/>
                      </a:rPr>
                      <a:t>Logistic Regression</a:t>
                    </a:r>
                    <a:endParaRPr sz="1000">
                      <a:latin typeface="Hind"/>
                      <a:ea typeface="Hind"/>
                      <a:cs typeface="Hind"/>
                      <a:sym typeface="Hind"/>
                    </a:endParaRPr>
                  </a:p>
                </p:txBody>
              </p:sp>
            </p:grpSp>
            <p:grpSp>
              <p:nvGrpSpPr>
                <p:cNvPr id="897" name="Google Shape;897;p48"/>
                <p:cNvGrpSpPr/>
                <p:nvPr/>
              </p:nvGrpSpPr>
              <p:grpSpPr>
                <a:xfrm>
                  <a:off x="1161530" y="3655851"/>
                  <a:ext cx="159131" cy="198872"/>
                  <a:chOff x="1161530" y="3655851"/>
                  <a:chExt cx="159131" cy="198872"/>
                </a:xfrm>
              </p:grpSpPr>
              <p:sp>
                <p:nvSpPr>
                  <p:cNvPr id="898" name="Google Shape;898;p48"/>
                  <p:cNvSpPr/>
                  <p:nvPr/>
                </p:nvSpPr>
                <p:spPr>
                  <a:xfrm>
                    <a:off x="1161530" y="3655851"/>
                    <a:ext cx="146440" cy="186082"/>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8"/>
                  <p:cNvSpPr/>
                  <p:nvPr/>
                </p:nvSpPr>
                <p:spPr>
                  <a:xfrm>
                    <a:off x="1293991" y="3829092"/>
                    <a:ext cx="26670" cy="25631"/>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48"/>
              <p:cNvGrpSpPr/>
              <p:nvPr/>
            </p:nvGrpSpPr>
            <p:grpSpPr>
              <a:xfrm>
                <a:off x="785350" y="4047614"/>
                <a:ext cx="535311" cy="240783"/>
                <a:chOff x="785350" y="4047614"/>
                <a:chExt cx="535311" cy="240783"/>
              </a:xfrm>
            </p:grpSpPr>
            <p:grpSp>
              <p:nvGrpSpPr>
                <p:cNvPr id="901" name="Google Shape;901;p48"/>
                <p:cNvGrpSpPr/>
                <p:nvPr/>
              </p:nvGrpSpPr>
              <p:grpSpPr>
                <a:xfrm>
                  <a:off x="1161636" y="4047614"/>
                  <a:ext cx="159025" cy="190415"/>
                  <a:chOff x="1161636" y="4047614"/>
                  <a:chExt cx="159025" cy="190415"/>
                </a:xfrm>
              </p:grpSpPr>
              <p:sp>
                <p:nvSpPr>
                  <p:cNvPr id="902" name="Google Shape;902;p48"/>
                  <p:cNvSpPr/>
                  <p:nvPr/>
                </p:nvSpPr>
                <p:spPr>
                  <a:xfrm>
                    <a:off x="1293991" y="4047614"/>
                    <a:ext cx="26670" cy="25631"/>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8"/>
                  <p:cNvSpPr/>
                  <p:nvPr/>
                </p:nvSpPr>
                <p:spPr>
                  <a:xfrm>
                    <a:off x="1161636" y="4073229"/>
                    <a:ext cx="146334" cy="16480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48"/>
                <p:cNvGrpSpPr/>
                <p:nvPr/>
              </p:nvGrpSpPr>
              <p:grpSpPr>
                <a:xfrm>
                  <a:off x="785350" y="4185661"/>
                  <a:ext cx="376191" cy="102736"/>
                  <a:chOff x="785350" y="4185661"/>
                  <a:chExt cx="376191" cy="102736"/>
                </a:xfrm>
              </p:grpSpPr>
              <p:sp>
                <p:nvSpPr>
                  <p:cNvPr id="905" name="Google Shape;905;p48"/>
                  <p:cNvSpPr/>
                  <p:nvPr/>
                </p:nvSpPr>
                <p:spPr>
                  <a:xfrm>
                    <a:off x="808023" y="4238011"/>
                    <a:ext cx="175636" cy="5"/>
                  </a:xfrm>
                  <a:custGeom>
                    <a:rect b="b" l="l" r="r" t="t"/>
                    <a:pathLst>
                      <a:path extrusionOk="0" fill="none" h="1" w="36648">
                        <a:moveTo>
                          <a:pt x="36648" y="0"/>
                        </a:moveTo>
                        <a:lnTo>
                          <a:pt x="1" y="0"/>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8"/>
                  <p:cNvSpPr/>
                  <p:nvPr/>
                </p:nvSpPr>
                <p:spPr>
                  <a:xfrm>
                    <a:off x="983648" y="4185661"/>
                    <a:ext cx="177893" cy="102736"/>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Hind"/>
                        <a:ea typeface="Hind"/>
                        <a:cs typeface="Hind"/>
                        <a:sym typeface="Hind"/>
                      </a:rPr>
                      <a:t>Support Vector</a:t>
                    </a:r>
                    <a:endParaRPr sz="1000">
                      <a:latin typeface="Hind"/>
                      <a:ea typeface="Hind"/>
                      <a:cs typeface="Hind"/>
                      <a:sym typeface="Hind"/>
                    </a:endParaRPr>
                  </a:p>
                </p:txBody>
              </p:sp>
              <p:sp>
                <p:nvSpPr>
                  <p:cNvPr id="907" name="Google Shape;907;p48"/>
                  <p:cNvSpPr/>
                  <p:nvPr/>
                </p:nvSpPr>
                <p:spPr>
                  <a:xfrm>
                    <a:off x="785350" y="4224370"/>
                    <a:ext cx="26646" cy="25631"/>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8" name="Google Shape;908;p48"/>
              <p:cNvGrpSpPr/>
              <p:nvPr/>
            </p:nvGrpSpPr>
            <p:grpSpPr>
              <a:xfrm>
                <a:off x="1501054" y="3605478"/>
                <a:ext cx="526340" cy="249240"/>
                <a:chOff x="1501054" y="3605478"/>
                <a:chExt cx="526340" cy="249240"/>
              </a:xfrm>
            </p:grpSpPr>
            <p:grpSp>
              <p:nvGrpSpPr>
                <p:cNvPr id="909" name="Google Shape;909;p48"/>
                <p:cNvGrpSpPr/>
                <p:nvPr/>
              </p:nvGrpSpPr>
              <p:grpSpPr>
                <a:xfrm>
                  <a:off x="1834208" y="3643867"/>
                  <a:ext cx="193185" cy="25622"/>
                  <a:chOff x="1834208" y="3643867"/>
                  <a:chExt cx="193185" cy="25622"/>
                </a:xfrm>
              </p:grpSpPr>
              <p:sp>
                <p:nvSpPr>
                  <p:cNvPr id="910" name="Google Shape;910;p48"/>
                  <p:cNvSpPr/>
                  <p:nvPr/>
                </p:nvSpPr>
                <p:spPr>
                  <a:xfrm>
                    <a:off x="1834208" y="3655851"/>
                    <a:ext cx="167541" cy="5"/>
                  </a:xfrm>
                  <a:custGeom>
                    <a:rect b="b" l="l" r="r" t="t"/>
                    <a:pathLst>
                      <a:path extrusionOk="0" fill="none" h="1" w="34959">
                        <a:moveTo>
                          <a:pt x="1" y="1"/>
                        </a:moveTo>
                        <a:lnTo>
                          <a:pt x="34959"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a:off x="2000728" y="3643867"/>
                    <a:ext cx="26665" cy="25622"/>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48"/>
                <p:cNvGrpSpPr/>
                <p:nvPr/>
              </p:nvGrpSpPr>
              <p:grpSpPr>
                <a:xfrm>
                  <a:off x="1501054" y="3605478"/>
                  <a:ext cx="333165" cy="249240"/>
                  <a:chOff x="1501054" y="3605478"/>
                  <a:chExt cx="333165" cy="249240"/>
                </a:xfrm>
              </p:grpSpPr>
              <p:sp>
                <p:nvSpPr>
                  <p:cNvPr id="913" name="Google Shape;913;p48"/>
                  <p:cNvSpPr/>
                  <p:nvPr/>
                </p:nvSpPr>
                <p:spPr>
                  <a:xfrm>
                    <a:off x="1656330" y="3605478"/>
                    <a:ext cx="177888"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Hind"/>
                        <a:ea typeface="Hind"/>
                        <a:cs typeface="Hind"/>
                        <a:sym typeface="Hind"/>
                      </a:rPr>
                      <a:t>Adaptive Boost</a:t>
                    </a:r>
                    <a:endParaRPr sz="1000">
                      <a:latin typeface="Hind"/>
                      <a:ea typeface="Hind"/>
                      <a:cs typeface="Hind"/>
                      <a:sym typeface="Hind"/>
                    </a:endParaRPr>
                  </a:p>
                </p:txBody>
              </p:sp>
              <p:grpSp>
                <p:nvGrpSpPr>
                  <p:cNvPr id="914" name="Google Shape;914;p48"/>
                  <p:cNvGrpSpPr/>
                  <p:nvPr/>
                </p:nvGrpSpPr>
                <p:grpSpPr>
                  <a:xfrm>
                    <a:off x="1501054" y="3655851"/>
                    <a:ext cx="155286" cy="198867"/>
                    <a:chOff x="1501054" y="3655851"/>
                    <a:chExt cx="155286" cy="198867"/>
                  </a:xfrm>
                </p:grpSpPr>
                <p:sp>
                  <p:nvSpPr>
                    <p:cNvPr id="915" name="Google Shape;915;p48"/>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17" name="Google Shape;917;p48"/>
              <p:cNvGrpSpPr/>
              <p:nvPr/>
            </p:nvGrpSpPr>
            <p:grpSpPr>
              <a:xfrm>
                <a:off x="724986" y="3800594"/>
                <a:ext cx="532950" cy="302090"/>
                <a:chOff x="724986" y="3800594"/>
                <a:chExt cx="532950" cy="302090"/>
              </a:xfrm>
            </p:grpSpPr>
            <p:grpSp>
              <p:nvGrpSpPr>
                <p:cNvPr id="918" name="Google Shape;918;p48"/>
                <p:cNvGrpSpPr/>
                <p:nvPr/>
              </p:nvGrpSpPr>
              <p:grpSpPr>
                <a:xfrm>
                  <a:off x="724986" y="4044367"/>
                  <a:ext cx="181314" cy="25626"/>
                  <a:chOff x="724986" y="4044367"/>
                  <a:chExt cx="181314" cy="25626"/>
                </a:xfrm>
              </p:grpSpPr>
              <p:sp>
                <p:nvSpPr>
                  <p:cNvPr id="919" name="Google Shape;919;p48"/>
                  <p:cNvSpPr/>
                  <p:nvPr/>
                </p:nvSpPr>
                <p:spPr>
                  <a:xfrm>
                    <a:off x="746695" y="4059966"/>
                    <a:ext cx="159605" cy="5"/>
                  </a:xfrm>
                  <a:custGeom>
                    <a:rect b="b" l="l" r="r" t="t"/>
                    <a:pathLst>
                      <a:path extrusionOk="0" fill="none" h="1" w="33303">
                        <a:moveTo>
                          <a:pt x="1" y="1"/>
                        </a:moveTo>
                        <a:lnTo>
                          <a:pt x="33303"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724986" y="4044367"/>
                    <a:ext cx="26646" cy="25626"/>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48"/>
                <p:cNvGrpSpPr/>
                <p:nvPr/>
              </p:nvGrpSpPr>
              <p:grpSpPr>
                <a:xfrm>
                  <a:off x="906290" y="3800594"/>
                  <a:ext cx="351646" cy="302090"/>
                  <a:chOff x="906290" y="3800594"/>
                  <a:chExt cx="351646" cy="302090"/>
                </a:xfrm>
              </p:grpSpPr>
              <p:grpSp>
                <p:nvGrpSpPr>
                  <p:cNvPr id="922" name="Google Shape;922;p48"/>
                  <p:cNvGrpSpPr/>
                  <p:nvPr/>
                </p:nvGrpSpPr>
                <p:grpSpPr>
                  <a:xfrm>
                    <a:off x="1084172" y="3842857"/>
                    <a:ext cx="173764" cy="217131"/>
                    <a:chOff x="1084172" y="3842857"/>
                    <a:chExt cx="173764" cy="217131"/>
                  </a:xfrm>
                </p:grpSpPr>
                <p:grpSp>
                  <p:nvGrpSpPr>
                    <p:cNvPr id="923" name="Google Shape;923;p48"/>
                    <p:cNvGrpSpPr/>
                    <p:nvPr/>
                  </p:nvGrpSpPr>
                  <p:grpSpPr>
                    <a:xfrm>
                      <a:off x="1156862" y="3936509"/>
                      <a:ext cx="101073" cy="25622"/>
                      <a:chOff x="1156862" y="3936509"/>
                      <a:chExt cx="101073" cy="25622"/>
                    </a:xfrm>
                  </p:grpSpPr>
                  <p:sp>
                    <p:nvSpPr>
                      <p:cNvPr id="924" name="Google Shape;924;p48"/>
                      <p:cNvSpPr/>
                      <p:nvPr/>
                    </p:nvSpPr>
                    <p:spPr>
                      <a:xfrm>
                        <a:off x="1156862" y="3936509"/>
                        <a:ext cx="26651" cy="25622"/>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1173592" y="3951414"/>
                        <a:ext cx="84343" cy="5"/>
                      </a:xfrm>
                      <a:custGeom>
                        <a:rect b="b" l="l" r="r" t="t"/>
                        <a:pathLst>
                          <a:path extrusionOk="0" fill="none" h="1" w="17599">
                            <a:moveTo>
                              <a:pt x="17598" y="0"/>
                            </a:moveTo>
                            <a:lnTo>
                              <a:pt x="1" y="0"/>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6" name="Google Shape;926;p48"/>
                    <p:cNvSpPr/>
                    <p:nvPr/>
                  </p:nvSpPr>
                  <p:spPr>
                    <a:xfrm>
                      <a:off x="1084172" y="3842857"/>
                      <a:ext cx="86476" cy="217131"/>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48"/>
                  <p:cNvSpPr/>
                  <p:nvPr/>
                </p:nvSpPr>
                <p:spPr>
                  <a:xfrm>
                    <a:off x="906290" y="3999967"/>
                    <a:ext cx="177893" cy="102717"/>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Hind"/>
                        <a:ea typeface="Hind"/>
                        <a:cs typeface="Hind"/>
                        <a:sym typeface="Hind"/>
                      </a:rPr>
                      <a:t>Random Forest</a:t>
                    </a:r>
                    <a:endParaRPr sz="1000">
                      <a:latin typeface="Hind"/>
                      <a:ea typeface="Hind"/>
                      <a:cs typeface="Hind"/>
                      <a:sym typeface="Hind"/>
                    </a:endParaRPr>
                  </a:p>
                </p:txBody>
              </p:sp>
              <p:sp>
                <p:nvSpPr>
                  <p:cNvPr id="928" name="Google Shape;928;p48"/>
                  <p:cNvSpPr/>
                  <p:nvPr/>
                </p:nvSpPr>
                <p:spPr>
                  <a:xfrm>
                    <a:off x="914509" y="3800594"/>
                    <a:ext cx="177888" cy="102731"/>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chemeClr val="dk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Hind"/>
                        <a:ea typeface="Hind"/>
                        <a:cs typeface="Hind"/>
                        <a:sym typeface="Hind"/>
                      </a:rPr>
                      <a:t>Naive Bayes</a:t>
                    </a:r>
                    <a:endParaRPr sz="1000">
                      <a:latin typeface="Hind"/>
                      <a:ea typeface="Hind"/>
                      <a:cs typeface="Hind"/>
                      <a:sym typeface="Hind"/>
                    </a:endParaRPr>
                  </a:p>
                </p:txBody>
              </p:sp>
            </p:grpSp>
            <p:grpSp>
              <p:nvGrpSpPr>
                <p:cNvPr id="929" name="Google Shape;929;p48"/>
                <p:cNvGrpSpPr/>
                <p:nvPr/>
              </p:nvGrpSpPr>
              <p:grpSpPr>
                <a:xfrm>
                  <a:off x="724986" y="3830189"/>
                  <a:ext cx="189533" cy="25626"/>
                  <a:chOff x="724986" y="3830189"/>
                  <a:chExt cx="189533" cy="25626"/>
                </a:xfrm>
              </p:grpSpPr>
              <p:sp>
                <p:nvSpPr>
                  <p:cNvPr id="930" name="Google Shape;930;p48"/>
                  <p:cNvSpPr/>
                  <p:nvPr/>
                </p:nvSpPr>
                <p:spPr>
                  <a:xfrm>
                    <a:off x="724986" y="3830189"/>
                    <a:ext cx="26646" cy="25626"/>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746695" y="3842838"/>
                    <a:ext cx="167824" cy="5"/>
                  </a:xfrm>
                  <a:custGeom>
                    <a:rect b="b" l="l" r="r" t="t"/>
                    <a:pathLst>
                      <a:path extrusionOk="0" fill="none" h="1" w="35018">
                        <a:moveTo>
                          <a:pt x="35017" y="1"/>
                        </a:moveTo>
                        <a:lnTo>
                          <a:pt x="1" y="1"/>
                        </a:lnTo>
                      </a:path>
                    </a:pathLst>
                  </a:custGeom>
                  <a:solidFill>
                    <a:schemeClr val="dk1"/>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pic>
        <p:nvPicPr>
          <p:cNvPr id="936" name="Google Shape;936;p49"/>
          <p:cNvPicPr preferRelativeResize="0"/>
          <p:nvPr/>
        </p:nvPicPr>
        <p:blipFill>
          <a:blip r:embed="rId3">
            <a:alphaModFix/>
          </a:blip>
          <a:stretch>
            <a:fillRect/>
          </a:stretch>
        </p:blipFill>
        <p:spPr>
          <a:xfrm>
            <a:off x="812175" y="1003850"/>
            <a:ext cx="7519649" cy="3989250"/>
          </a:xfrm>
          <a:prstGeom prst="rect">
            <a:avLst/>
          </a:prstGeom>
          <a:noFill/>
          <a:ln>
            <a:noFill/>
          </a:ln>
        </p:spPr>
      </p:pic>
      <p:sp>
        <p:nvSpPr>
          <p:cNvPr id="937" name="Google Shape;937;p49"/>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 ADABOOST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pic>
        <p:nvPicPr>
          <p:cNvPr id="942" name="Google Shape;942;p50"/>
          <p:cNvPicPr preferRelativeResize="0"/>
          <p:nvPr/>
        </p:nvPicPr>
        <p:blipFill>
          <a:blip r:embed="rId3">
            <a:alphaModFix/>
          </a:blip>
          <a:stretch>
            <a:fillRect/>
          </a:stretch>
        </p:blipFill>
        <p:spPr>
          <a:xfrm>
            <a:off x="1045163" y="1101750"/>
            <a:ext cx="7053675" cy="3889500"/>
          </a:xfrm>
          <a:prstGeom prst="rect">
            <a:avLst/>
          </a:prstGeom>
          <a:noFill/>
          <a:ln>
            <a:noFill/>
          </a:ln>
        </p:spPr>
      </p:pic>
      <p:sp>
        <p:nvSpPr>
          <p:cNvPr id="943" name="Google Shape;943;p50"/>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 GRADIENT BOOSTING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pic>
        <p:nvPicPr>
          <p:cNvPr id="948" name="Google Shape;948;p51"/>
          <p:cNvPicPr preferRelativeResize="0"/>
          <p:nvPr/>
        </p:nvPicPr>
        <p:blipFill>
          <a:blip r:embed="rId3">
            <a:alphaModFix/>
          </a:blip>
          <a:stretch>
            <a:fillRect/>
          </a:stretch>
        </p:blipFill>
        <p:spPr>
          <a:xfrm>
            <a:off x="1156403" y="954150"/>
            <a:ext cx="6831201" cy="3939100"/>
          </a:xfrm>
          <a:prstGeom prst="rect">
            <a:avLst/>
          </a:prstGeom>
          <a:noFill/>
          <a:ln>
            <a:noFill/>
          </a:ln>
        </p:spPr>
      </p:pic>
      <p:sp>
        <p:nvSpPr>
          <p:cNvPr id="949" name="Google Shape;949;p51"/>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 EXTRA TREES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pic>
        <p:nvPicPr>
          <p:cNvPr id="954" name="Google Shape;954;p52"/>
          <p:cNvPicPr preferRelativeResize="0"/>
          <p:nvPr/>
        </p:nvPicPr>
        <p:blipFill>
          <a:blip r:embed="rId3">
            <a:alphaModFix/>
          </a:blip>
          <a:stretch>
            <a:fillRect/>
          </a:stretch>
        </p:blipFill>
        <p:spPr>
          <a:xfrm>
            <a:off x="1186563" y="992900"/>
            <a:ext cx="6770874" cy="3938475"/>
          </a:xfrm>
          <a:prstGeom prst="rect">
            <a:avLst/>
          </a:prstGeom>
          <a:noFill/>
          <a:ln>
            <a:noFill/>
          </a:ln>
        </p:spPr>
      </p:pic>
      <p:sp>
        <p:nvSpPr>
          <p:cNvPr id="955" name="Google Shape;955;p52"/>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a:t>
            </a:r>
            <a:r>
              <a:rPr lang="en"/>
              <a:t>: RANDOM FOREST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53"/>
          <p:cNvSpPr txBox="1"/>
          <p:nvPr>
            <p:ph type="title"/>
          </p:nvPr>
        </p:nvSpPr>
        <p:spPr>
          <a:xfrm>
            <a:off x="470250" y="112175"/>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 LOGISTIC REGRESSION</a:t>
            </a:r>
            <a:endParaRPr/>
          </a:p>
        </p:txBody>
      </p:sp>
      <p:sp>
        <p:nvSpPr>
          <p:cNvPr id="961" name="Google Shape;961;p53"/>
          <p:cNvSpPr txBox="1"/>
          <p:nvPr/>
        </p:nvSpPr>
        <p:spPr>
          <a:xfrm>
            <a:off x="4874425" y="3652700"/>
            <a:ext cx="1764600" cy="7557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None/>
            </a:pPr>
            <a:r>
              <a:rPr b="1" lang="en" u="sng">
                <a:solidFill>
                  <a:schemeClr val="lt1"/>
                </a:solidFill>
                <a:latin typeface="Hind"/>
                <a:ea typeface="Hind"/>
                <a:cs typeface="Hind"/>
                <a:sym typeface="Hind"/>
              </a:rPr>
              <a:t>Best params:</a:t>
            </a:r>
            <a:endParaRPr b="1" u="sng">
              <a:solidFill>
                <a:schemeClr val="lt1"/>
              </a:solidFill>
              <a:latin typeface="Hind"/>
              <a:ea typeface="Hind"/>
              <a:cs typeface="Hind"/>
              <a:sym typeface="Hind"/>
            </a:endParaRPr>
          </a:p>
          <a:p>
            <a:pPr indent="0" lvl="0" marL="0" rtl="0" algn="l">
              <a:spcBef>
                <a:spcPts val="0"/>
              </a:spcBef>
              <a:spcAft>
                <a:spcPts val="0"/>
              </a:spcAft>
              <a:buNone/>
            </a:pPr>
            <a:r>
              <a:rPr b="1" lang="en">
                <a:solidFill>
                  <a:schemeClr val="lt1"/>
                </a:solidFill>
                <a:latin typeface="Hind"/>
                <a:ea typeface="Hind"/>
                <a:cs typeface="Hind"/>
                <a:sym typeface="Hind"/>
              </a:rPr>
              <a:t>solver='newton-cg'</a:t>
            </a:r>
            <a:endParaRPr b="1">
              <a:solidFill>
                <a:schemeClr val="lt1"/>
              </a:solidFill>
              <a:latin typeface="Hind"/>
              <a:ea typeface="Hind"/>
              <a:cs typeface="Hind"/>
              <a:sym typeface="Hind"/>
            </a:endParaRPr>
          </a:p>
          <a:p>
            <a:pPr indent="0" lvl="0" marL="0" rtl="0" algn="l">
              <a:spcBef>
                <a:spcPts val="0"/>
              </a:spcBef>
              <a:spcAft>
                <a:spcPts val="0"/>
              </a:spcAft>
              <a:buNone/>
            </a:pPr>
            <a:r>
              <a:rPr b="1" lang="en">
                <a:solidFill>
                  <a:schemeClr val="lt1"/>
                </a:solidFill>
                <a:latin typeface="Hind"/>
                <a:ea typeface="Hind"/>
                <a:cs typeface="Hind"/>
                <a:sym typeface="Hind"/>
              </a:rPr>
              <a:t>C=0.1</a:t>
            </a:r>
            <a:endParaRPr b="1" sz="1800">
              <a:solidFill>
                <a:schemeClr val="lt1"/>
              </a:solidFill>
              <a:latin typeface="Hind"/>
              <a:ea typeface="Hind"/>
              <a:cs typeface="Hind"/>
              <a:sym typeface="Hind"/>
            </a:endParaRPr>
          </a:p>
        </p:txBody>
      </p:sp>
      <p:sp>
        <p:nvSpPr>
          <p:cNvPr id="962" name="Google Shape;962;p53"/>
          <p:cNvSpPr txBox="1"/>
          <p:nvPr/>
        </p:nvSpPr>
        <p:spPr>
          <a:xfrm>
            <a:off x="3140150" y="2177550"/>
            <a:ext cx="2211900" cy="4668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b="1" lang="en" sz="1800">
                <a:solidFill>
                  <a:srgbClr val="FF0000"/>
                </a:solidFill>
                <a:latin typeface="Hind"/>
                <a:ea typeface="Hind"/>
                <a:cs typeface="Hind"/>
                <a:sym typeface="Hind"/>
              </a:rPr>
              <a:t>Top features</a:t>
            </a:r>
            <a:endParaRPr sz="1600">
              <a:solidFill>
                <a:srgbClr val="FF0000"/>
              </a:solidFill>
              <a:latin typeface="Hind"/>
              <a:ea typeface="Hind"/>
              <a:cs typeface="Hind"/>
              <a:sym typeface="Hind"/>
            </a:endParaRPr>
          </a:p>
        </p:txBody>
      </p:sp>
      <p:pic>
        <p:nvPicPr>
          <p:cNvPr id="963" name="Google Shape;963;p53"/>
          <p:cNvPicPr preferRelativeResize="0"/>
          <p:nvPr/>
        </p:nvPicPr>
        <p:blipFill>
          <a:blip r:embed="rId3">
            <a:alphaModFix/>
          </a:blip>
          <a:stretch>
            <a:fillRect/>
          </a:stretch>
        </p:blipFill>
        <p:spPr>
          <a:xfrm>
            <a:off x="121375" y="686775"/>
            <a:ext cx="5530701" cy="3133775"/>
          </a:xfrm>
          <a:prstGeom prst="rect">
            <a:avLst/>
          </a:prstGeom>
          <a:noFill/>
          <a:ln>
            <a:noFill/>
          </a:ln>
        </p:spPr>
      </p:pic>
      <p:pic>
        <p:nvPicPr>
          <p:cNvPr id="964" name="Google Shape;964;p53"/>
          <p:cNvPicPr preferRelativeResize="0"/>
          <p:nvPr/>
        </p:nvPicPr>
        <p:blipFill>
          <a:blip r:embed="rId4">
            <a:alphaModFix/>
          </a:blip>
          <a:stretch>
            <a:fillRect/>
          </a:stretch>
        </p:blipFill>
        <p:spPr>
          <a:xfrm>
            <a:off x="3588825" y="1845624"/>
            <a:ext cx="5375677" cy="3133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5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pic>
        <p:nvPicPr>
          <p:cNvPr id="970" name="Google Shape;970;p54"/>
          <p:cNvPicPr preferRelativeResize="0"/>
          <p:nvPr/>
        </p:nvPicPr>
        <p:blipFill rotWithShape="1">
          <a:blip r:embed="rId3">
            <a:alphaModFix/>
          </a:blip>
          <a:srcRect b="0" l="0" r="28202" t="0"/>
          <a:stretch/>
        </p:blipFill>
        <p:spPr>
          <a:xfrm>
            <a:off x="361450" y="965200"/>
            <a:ext cx="4143426" cy="1767675"/>
          </a:xfrm>
          <a:prstGeom prst="rect">
            <a:avLst/>
          </a:prstGeom>
          <a:noFill/>
          <a:ln>
            <a:noFill/>
          </a:ln>
        </p:spPr>
      </p:pic>
      <p:pic>
        <p:nvPicPr>
          <p:cNvPr id="971" name="Google Shape;971;p54"/>
          <p:cNvPicPr preferRelativeResize="0"/>
          <p:nvPr/>
        </p:nvPicPr>
        <p:blipFill>
          <a:blip r:embed="rId4">
            <a:alphaModFix/>
          </a:blip>
          <a:stretch>
            <a:fillRect/>
          </a:stretch>
        </p:blipFill>
        <p:spPr>
          <a:xfrm>
            <a:off x="5025124" y="965200"/>
            <a:ext cx="3371661" cy="2296975"/>
          </a:xfrm>
          <a:prstGeom prst="rect">
            <a:avLst/>
          </a:prstGeom>
          <a:noFill/>
          <a:ln>
            <a:noFill/>
          </a:ln>
        </p:spPr>
      </p:pic>
      <p:graphicFrame>
        <p:nvGraphicFramePr>
          <p:cNvPr id="972" name="Google Shape;972;p54"/>
          <p:cNvGraphicFramePr/>
          <p:nvPr/>
        </p:nvGraphicFramePr>
        <p:xfrm>
          <a:off x="4664413" y="3306150"/>
          <a:ext cx="3000000" cy="3000000"/>
        </p:xfrm>
        <a:graphic>
          <a:graphicData uri="http://schemas.openxmlformats.org/drawingml/2006/table">
            <a:tbl>
              <a:tblPr>
                <a:noFill/>
                <a:tableStyleId>{650D63C0-5802-455E-BE50-401C357F0499}</a:tableStyleId>
              </a:tblPr>
              <a:tblGrid>
                <a:gridCol w="1364350"/>
                <a:gridCol w="1364350"/>
                <a:gridCol w="1364350"/>
              </a:tblGrid>
              <a:tr h="4709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200">
                          <a:solidFill>
                            <a:srgbClr val="FFFFFF"/>
                          </a:solidFill>
                        </a:rPr>
                        <a:t>Predicted Negative</a:t>
                      </a:r>
                      <a:endParaRPr sz="1200">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200">
                          <a:solidFill>
                            <a:srgbClr val="FFFFFF"/>
                          </a:solidFill>
                        </a:rPr>
                        <a:t>Predicted Positive</a:t>
                      </a:r>
                      <a:endParaRPr sz="1200">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r>
              <a:tr h="355625">
                <a:tc>
                  <a:txBody>
                    <a:bodyPr/>
                    <a:lstStyle/>
                    <a:p>
                      <a:pPr indent="0" lvl="0" marL="0" rtl="0" algn="l">
                        <a:spcBef>
                          <a:spcPts val="0"/>
                        </a:spcBef>
                        <a:spcAft>
                          <a:spcPts val="0"/>
                        </a:spcAft>
                        <a:buNone/>
                      </a:pPr>
                      <a:r>
                        <a:rPr lang="en" sz="1200">
                          <a:solidFill>
                            <a:srgbClr val="FFFFFF"/>
                          </a:solidFill>
                        </a:rPr>
                        <a:t>Actual Negative</a:t>
                      </a:r>
                      <a:endParaRPr sz="1200">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500"/>
                        <a:t>0.76</a:t>
                      </a:r>
                      <a:endParaRPr sz="15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500"/>
                        <a:t>0.14</a:t>
                      </a:r>
                      <a:endParaRPr sz="15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r h="355625">
                <a:tc>
                  <a:txBody>
                    <a:bodyPr/>
                    <a:lstStyle/>
                    <a:p>
                      <a:pPr indent="0" lvl="0" marL="0" rtl="0" algn="l">
                        <a:spcBef>
                          <a:spcPts val="0"/>
                        </a:spcBef>
                        <a:spcAft>
                          <a:spcPts val="0"/>
                        </a:spcAft>
                        <a:buNone/>
                      </a:pPr>
                      <a:r>
                        <a:rPr lang="en" sz="1200">
                          <a:solidFill>
                            <a:srgbClr val="FFFFFF"/>
                          </a:solidFill>
                        </a:rPr>
                        <a:t>Actual Positive</a:t>
                      </a:r>
                      <a:endParaRPr sz="1200">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500"/>
                        <a:t>0.06</a:t>
                      </a:r>
                      <a:endParaRPr sz="15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500"/>
                        <a:t>0.03</a:t>
                      </a:r>
                      <a:endParaRPr sz="15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bl>
          </a:graphicData>
        </a:graphic>
      </p:graphicFrame>
      <p:sp>
        <p:nvSpPr>
          <p:cNvPr id="973" name="Google Shape;973;p54"/>
          <p:cNvSpPr/>
          <p:nvPr/>
        </p:nvSpPr>
        <p:spPr>
          <a:xfrm>
            <a:off x="391600" y="1154350"/>
            <a:ext cx="4092900" cy="23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4"/>
          <p:cNvSpPr txBox="1"/>
          <p:nvPr>
            <p:ph type="title"/>
          </p:nvPr>
        </p:nvSpPr>
        <p:spPr>
          <a:xfrm>
            <a:off x="361450" y="2855400"/>
            <a:ext cx="3849900" cy="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Hind"/>
                <a:ea typeface="Hind"/>
                <a:cs typeface="Hind"/>
                <a:sym typeface="Hind"/>
              </a:rPr>
              <a:t>AdaBoost Model</a:t>
            </a:r>
            <a:endParaRPr b="1" sz="2300">
              <a:latin typeface="Hind"/>
              <a:ea typeface="Hind"/>
              <a:cs typeface="Hind"/>
              <a:sym typeface="Hind"/>
            </a:endParaRPr>
          </a:p>
        </p:txBody>
      </p:sp>
      <p:sp>
        <p:nvSpPr>
          <p:cNvPr id="975" name="Google Shape;975;p54"/>
          <p:cNvSpPr txBox="1"/>
          <p:nvPr/>
        </p:nvSpPr>
        <p:spPr>
          <a:xfrm>
            <a:off x="206100" y="3368700"/>
            <a:ext cx="4362600" cy="146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FFF1EF"/>
              </a:buClr>
              <a:buSzPts val="1400"/>
              <a:buFont typeface="Hind"/>
              <a:buChar char="●"/>
            </a:pPr>
            <a:r>
              <a:rPr lang="en" sz="1600">
                <a:solidFill>
                  <a:srgbClr val="FFF1EF"/>
                </a:solidFill>
                <a:latin typeface="Hind"/>
                <a:ea typeface="Hind"/>
                <a:cs typeface="Hind"/>
                <a:sym typeface="Hind"/>
              </a:rPr>
              <a:t>Highest Test AUC score.</a:t>
            </a:r>
            <a:endParaRPr sz="1600">
              <a:solidFill>
                <a:srgbClr val="FFF1EF"/>
              </a:solidFill>
              <a:latin typeface="Hind"/>
              <a:ea typeface="Hind"/>
              <a:cs typeface="Hind"/>
              <a:sym typeface="Hind"/>
            </a:endParaRPr>
          </a:p>
          <a:p>
            <a:pPr indent="-317500" lvl="0" marL="457200" marR="0" rtl="0" algn="l">
              <a:lnSpc>
                <a:spcPct val="150000"/>
              </a:lnSpc>
              <a:spcBef>
                <a:spcPts val="0"/>
              </a:spcBef>
              <a:spcAft>
                <a:spcPts val="0"/>
              </a:spcAft>
              <a:buClr>
                <a:srgbClr val="FFF1EF"/>
              </a:buClr>
              <a:buSzPts val="1400"/>
              <a:buFont typeface="Hind"/>
              <a:buChar char="●"/>
            </a:pPr>
            <a:r>
              <a:rPr lang="en" sz="1600">
                <a:solidFill>
                  <a:srgbClr val="FFF1EF"/>
                </a:solidFill>
                <a:latin typeface="Hind"/>
                <a:ea typeface="Hind"/>
                <a:cs typeface="Hind"/>
                <a:sym typeface="Hind"/>
              </a:rPr>
              <a:t>Highest Recall score.</a:t>
            </a:r>
            <a:endParaRPr sz="1600">
              <a:solidFill>
                <a:srgbClr val="FFF1EF"/>
              </a:solidFill>
              <a:latin typeface="Hind"/>
              <a:ea typeface="Hind"/>
              <a:cs typeface="Hind"/>
              <a:sym typeface="Hind"/>
            </a:endParaRPr>
          </a:p>
          <a:p>
            <a:pPr indent="-317500" lvl="0" marL="457200" marR="0" rtl="0" algn="l">
              <a:lnSpc>
                <a:spcPct val="150000"/>
              </a:lnSpc>
              <a:spcBef>
                <a:spcPts val="0"/>
              </a:spcBef>
              <a:spcAft>
                <a:spcPts val="0"/>
              </a:spcAft>
              <a:buClr>
                <a:srgbClr val="FFF1EF"/>
              </a:buClr>
              <a:buSzPts val="1400"/>
              <a:buFont typeface="Hind"/>
              <a:buChar char="●"/>
            </a:pPr>
            <a:r>
              <a:rPr lang="en" sz="1600">
                <a:solidFill>
                  <a:srgbClr val="FFF1EF"/>
                </a:solidFill>
                <a:latin typeface="Hind"/>
                <a:ea typeface="Hind"/>
                <a:cs typeface="Hind"/>
                <a:sym typeface="Hind"/>
              </a:rPr>
              <a:t>Lowest number of False Negatives.</a:t>
            </a:r>
            <a:endParaRPr sz="1600">
              <a:solidFill>
                <a:srgbClr val="FFF1EF"/>
              </a:solidFill>
              <a:latin typeface="Hind"/>
              <a:ea typeface="Hind"/>
              <a:cs typeface="Hind"/>
              <a:sym typeface="Hind"/>
            </a:endParaRPr>
          </a:p>
          <a:p>
            <a:pPr indent="-317500" lvl="0" marL="457200" marR="0" rtl="0" algn="l">
              <a:lnSpc>
                <a:spcPct val="150000"/>
              </a:lnSpc>
              <a:spcBef>
                <a:spcPts val="0"/>
              </a:spcBef>
              <a:spcAft>
                <a:spcPts val="0"/>
              </a:spcAft>
              <a:buClr>
                <a:srgbClr val="FFF1EF"/>
              </a:buClr>
              <a:buSzPts val="1400"/>
              <a:buFont typeface="Hind"/>
              <a:buChar char="●"/>
            </a:pPr>
            <a:r>
              <a:rPr lang="en" sz="1600">
                <a:solidFill>
                  <a:srgbClr val="FFF1EF"/>
                </a:solidFill>
                <a:latin typeface="Hind"/>
                <a:ea typeface="Hind"/>
                <a:cs typeface="Hind"/>
                <a:sym typeface="Hind"/>
              </a:rPr>
              <a:t>Some overfitting, but acceptable.</a:t>
            </a:r>
            <a:endParaRPr sz="1600">
              <a:solidFill>
                <a:srgbClr val="FFF1EF"/>
              </a:solidFill>
              <a:latin typeface="Hind"/>
              <a:ea typeface="Hind"/>
              <a:cs typeface="Hind"/>
              <a:sym typeface="Hind"/>
            </a:endParaRPr>
          </a:p>
        </p:txBody>
      </p:sp>
      <p:sp>
        <p:nvSpPr>
          <p:cNvPr id="976" name="Google Shape;976;p54"/>
          <p:cNvSpPr txBox="1"/>
          <p:nvPr/>
        </p:nvSpPr>
        <p:spPr>
          <a:xfrm>
            <a:off x="4664425" y="4673850"/>
            <a:ext cx="4362600" cy="310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100">
                <a:solidFill>
                  <a:srgbClr val="FFF1EF"/>
                </a:solidFill>
                <a:latin typeface="Hind"/>
                <a:ea typeface="Hind"/>
                <a:cs typeface="Hind"/>
                <a:sym typeface="Hind"/>
              </a:rPr>
              <a:t>Normalized Confusion Matrix </a:t>
            </a:r>
            <a:r>
              <a:rPr lang="en" sz="1100">
                <a:solidFill>
                  <a:schemeClr val="dk1"/>
                </a:solidFill>
                <a:latin typeface="Hind"/>
                <a:ea typeface="Hind"/>
                <a:cs typeface="Hind"/>
                <a:sym typeface="Hind"/>
              </a:rPr>
              <a:t>– </a:t>
            </a:r>
            <a:r>
              <a:rPr lang="en" sz="1100">
                <a:solidFill>
                  <a:srgbClr val="FFF1EF"/>
                </a:solidFill>
                <a:latin typeface="Hind"/>
                <a:ea typeface="Hind"/>
                <a:cs typeface="Hind"/>
                <a:sym typeface="Hind"/>
              </a:rPr>
              <a:t>Positive = Wnv Present</a:t>
            </a:r>
            <a:endParaRPr sz="1100">
              <a:solidFill>
                <a:srgbClr val="FFF1EF"/>
              </a:solidFill>
              <a:latin typeface="Hind"/>
              <a:ea typeface="Hind"/>
              <a:cs typeface="Hind"/>
              <a:sym typeface="Hind"/>
            </a:endParaRPr>
          </a:p>
          <a:p>
            <a:pPr indent="0" lvl="0" marL="0" marR="0" rtl="0" algn="l">
              <a:lnSpc>
                <a:spcPct val="150000"/>
              </a:lnSpc>
              <a:spcBef>
                <a:spcPts val="1600"/>
              </a:spcBef>
              <a:spcAft>
                <a:spcPts val="1600"/>
              </a:spcAft>
              <a:buNone/>
            </a:pPr>
            <a:r>
              <a:t/>
            </a:r>
            <a:endParaRPr sz="1000">
              <a:solidFill>
                <a:srgbClr val="FFF1EF"/>
              </a:solidFill>
              <a:latin typeface="Hind"/>
              <a:ea typeface="Hind"/>
              <a:cs typeface="Hind"/>
              <a:sym typeface="Hi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2000"/>
                                        <p:tgtEl>
                                          <p:spTgt spid="9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1000"/>
                                        <p:tgtEl>
                                          <p:spTgt spid="974"/>
                                        </p:tgtEl>
                                      </p:cBhvr>
                                    </p:animEffect>
                                  </p:childTnLst>
                                </p:cTn>
                              </p:par>
                              <p:par>
                                <p:cTn fill="hold" nodeType="with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1000"/>
                                        <p:tgtEl>
                                          <p:spTgt spid="975"/>
                                        </p:tgtEl>
                                      </p:cBhvr>
                                    </p:animEffect>
                                  </p:childTnLst>
                                </p:cTn>
                              </p:par>
                              <p:par>
                                <p:cTn fill="hold" nodeType="with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1000"/>
                                        <p:tgtEl>
                                          <p:spTgt spid="9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5"/>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ADDITIONAL MODEL: NEURAL NETWORK</a:t>
            </a:r>
            <a:endParaRPr/>
          </a:p>
        </p:txBody>
      </p:sp>
      <p:pic>
        <p:nvPicPr>
          <p:cNvPr id="982" name="Google Shape;982;p55"/>
          <p:cNvPicPr preferRelativeResize="0"/>
          <p:nvPr/>
        </p:nvPicPr>
        <p:blipFill>
          <a:blip r:embed="rId3">
            <a:alphaModFix/>
          </a:blip>
          <a:stretch>
            <a:fillRect/>
          </a:stretch>
        </p:blipFill>
        <p:spPr>
          <a:xfrm>
            <a:off x="687450" y="1101750"/>
            <a:ext cx="4046725" cy="3653400"/>
          </a:xfrm>
          <a:prstGeom prst="rect">
            <a:avLst/>
          </a:prstGeom>
          <a:noFill/>
          <a:ln>
            <a:noFill/>
          </a:ln>
        </p:spPr>
      </p:pic>
      <p:pic>
        <p:nvPicPr>
          <p:cNvPr id="983" name="Google Shape;983;p55"/>
          <p:cNvPicPr preferRelativeResize="0"/>
          <p:nvPr/>
        </p:nvPicPr>
        <p:blipFill>
          <a:blip r:embed="rId4">
            <a:alphaModFix/>
          </a:blip>
          <a:stretch>
            <a:fillRect/>
          </a:stretch>
        </p:blipFill>
        <p:spPr>
          <a:xfrm>
            <a:off x="5617750" y="1101750"/>
            <a:ext cx="2488275" cy="1211100"/>
          </a:xfrm>
          <a:prstGeom prst="rect">
            <a:avLst/>
          </a:prstGeom>
          <a:noFill/>
          <a:ln>
            <a:noFill/>
          </a:ln>
        </p:spPr>
      </p:pic>
      <p:sp>
        <p:nvSpPr>
          <p:cNvPr id="984" name="Google Shape;984;p55"/>
          <p:cNvSpPr txBox="1"/>
          <p:nvPr/>
        </p:nvSpPr>
        <p:spPr>
          <a:xfrm>
            <a:off x="687450" y="4755150"/>
            <a:ext cx="4362600" cy="310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100">
                <a:solidFill>
                  <a:srgbClr val="FFF1EF"/>
                </a:solidFill>
                <a:latin typeface="Hind"/>
                <a:ea typeface="Hind"/>
                <a:cs typeface="Hind"/>
                <a:sym typeface="Hind"/>
              </a:rPr>
              <a:t>Neural Network Summary</a:t>
            </a:r>
            <a:endParaRPr sz="1100">
              <a:solidFill>
                <a:srgbClr val="FFF1EF"/>
              </a:solidFill>
              <a:latin typeface="Hind"/>
              <a:ea typeface="Hind"/>
              <a:cs typeface="Hind"/>
              <a:sym typeface="Hind"/>
            </a:endParaRPr>
          </a:p>
          <a:p>
            <a:pPr indent="0" lvl="0" marL="0" marR="0" rtl="0" algn="l">
              <a:lnSpc>
                <a:spcPct val="150000"/>
              </a:lnSpc>
              <a:spcBef>
                <a:spcPts val="1600"/>
              </a:spcBef>
              <a:spcAft>
                <a:spcPts val="1600"/>
              </a:spcAft>
              <a:buNone/>
            </a:pPr>
            <a:r>
              <a:t/>
            </a:r>
            <a:endParaRPr sz="1000">
              <a:solidFill>
                <a:srgbClr val="FFF1EF"/>
              </a:solidFill>
              <a:latin typeface="Hind"/>
              <a:ea typeface="Hind"/>
              <a:cs typeface="Hind"/>
              <a:sym typeface="Hind"/>
            </a:endParaRPr>
          </a:p>
        </p:txBody>
      </p:sp>
      <p:sp>
        <p:nvSpPr>
          <p:cNvPr id="985" name="Google Shape;985;p55"/>
          <p:cNvSpPr txBox="1"/>
          <p:nvPr/>
        </p:nvSpPr>
        <p:spPr>
          <a:xfrm>
            <a:off x="5050050" y="2514325"/>
            <a:ext cx="3623700" cy="1731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FFF1EF"/>
              </a:buClr>
              <a:buSzPts val="1400"/>
              <a:buFont typeface="Hind"/>
              <a:buChar char="●"/>
            </a:pPr>
            <a:r>
              <a:rPr lang="en" sz="1600">
                <a:solidFill>
                  <a:srgbClr val="FFF1EF"/>
                </a:solidFill>
                <a:latin typeface="Hind"/>
                <a:ea typeface="Hind"/>
                <a:cs typeface="Hind"/>
                <a:sym typeface="Hind"/>
              </a:rPr>
              <a:t>Lower Test AUC score compared to AdaBoost.</a:t>
            </a:r>
            <a:endParaRPr sz="1600">
              <a:solidFill>
                <a:srgbClr val="FFF1EF"/>
              </a:solidFill>
              <a:latin typeface="Hind"/>
              <a:ea typeface="Hind"/>
              <a:cs typeface="Hind"/>
              <a:sym typeface="Hind"/>
            </a:endParaRPr>
          </a:p>
          <a:p>
            <a:pPr indent="-330200" lvl="0" marL="457200" marR="0" rtl="0" algn="l">
              <a:lnSpc>
                <a:spcPct val="150000"/>
              </a:lnSpc>
              <a:spcBef>
                <a:spcPts val="0"/>
              </a:spcBef>
              <a:spcAft>
                <a:spcPts val="0"/>
              </a:spcAft>
              <a:buClr>
                <a:srgbClr val="FFF1EF"/>
              </a:buClr>
              <a:buSzPts val="1600"/>
              <a:buFont typeface="Hind"/>
              <a:buChar char="●"/>
            </a:pPr>
            <a:r>
              <a:rPr lang="en" sz="1600">
                <a:solidFill>
                  <a:srgbClr val="FFF1EF"/>
                </a:solidFill>
                <a:latin typeface="Hind"/>
                <a:ea typeface="Hind"/>
                <a:cs typeface="Hind"/>
                <a:sym typeface="Hind"/>
              </a:rPr>
              <a:t>Low complexity neural network.</a:t>
            </a:r>
            <a:endParaRPr sz="1600">
              <a:solidFill>
                <a:srgbClr val="FFF1EF"/>
              </a:solidFill>
              <a:latin typeface="Hind"/>
              <a:ea typeface="Hind"/>
              <a:cs typeface="Hind"/>
              <a:sym typeface="Hind"/>
            </a:endParaRPr>
          </a:p>
          <a:p>
            <a:pPr indent="-330200" lvl="0" marL="457200" marR="0" rtl="0" algn="l">
              <a:lnSpc>
                <a:spcPct val="150000"/>
              </a:lnSpc>
              <a:spcBef>
                <a:spcPts val="0"/>
              </a:spcBef>
              <a:spcAft>
                <a:spcPts val="0"/>
              </a:spcAft>
              <a:buClr>
                <a:srgbClr val="FFF1EF"/>
              </a:buClr>
              <a:buSzPts val="1600"/>
              <a:buFont typeface="Hind"/>
              <a:buChar char="●"/>
            </a:pPr>
            <a:r>
              <a:rPr lang="en" sz="1600">
                <a:solidFill>
                  <a:srgbClr val="FFF1EF"/>
                </a:solidFill>
                <a:latin typeface="Hind"/>
                <a:ea typeface="Hind"/>
                <a:cs typeface="Hind"/>
                <a:sym typeface="Hind"/>
              </a:rPr>
              <a:t>Not easily interpretable.</a:t>
            </a:r>
            <a:endParaRPr sz="1600">
              <a:solidFill>
                <a:srgbClr val="FFF1EF"/>
              </a:solidFill>
              <a:latin typeface="Hind"/>
              <a:ea typeface="Hind"/>
              <a:cs typeface="Hind"/>
              <a:sym typeface="Hi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1000"/>
                                        <p:tgtEl>
                                          <p:spTgt spid="983"/>
                                        </p:tgtEl>
                                      </p:cBhvr>
                                    </p:animEffect>
                                  </p:childTnLst>
                                </p:cTn>
                              </p:par>
                              <p:par>
                                <p:cTn fill="hold" nodeType="with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1000"/>
                                        <p:tgtEl>
                                          <p:spTgt spid="9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5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COST-BENEFIT ANALYSIS</a:t>
            </a:r>
            <a:endParaRPr/>
          </a:p>
        </p:txBody>
      </p:sp>
      <p:graphicFrame>
        <p:nvGraphicFramePr>
          <p:cNvPr id="991" name="Google Shape;991;p56"/>
          <p:cNvGraphicFramePr/>
          <p:nvPr/>
        </p:nvGraphicFramePr>
        <p:xfrm>
          <a:off x="767700" y="1052500"/>
          <a:ext cx="3000000" cy="3000000"/>
        </p:xfrm>
        <a:graphic>
          <a:graphicData uri="http://schemas.openxmlformats.org/drawingml/2006/table">
            <a:tbl>
              <a:tblPr>
                <a:noFill/>
                <a:tableStyleId>{650D63C0-5802-455E-BE50-401C357F0499}</a:tableStyleId>
              </a:tblPr>
              <a:tblGrid>
                <a:gridCol w="2515125"/>
                <a:gridCol w="2515125"/>
                <a:gridCol w="2515125"/>
              </a:tblGrid>
              <a:tr h="4268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lang="en">
                          <a:solidFill>
                            <a:srgbClr val="FFFFFF"/>
                          </a:solidFill>
                        </a:rPr>
                        <a:t>City Level Spraying</a:t>
                      </a:r>
                      <a:endParaRPr>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lang="en">
                          <a:solidFill>
                            <a:srgbClr val="FFFFFF"/>
                          </a:solidFill>
                        </a:rPr>
                        <a:t>Targeted Spraying</a:t>
                      </a:r>
                      <a:endParaRPr>
                        <a:solidFill>
                          <a:srgbClr val="FFFFFF"/>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6666"/>
                    </a:solidFill>
                  </a:tcPr>
                </a:tc>
              </a:tr>
              <a:tr h="274175">
                <a:tc>
                  <a:txBody>
                    <a:bodyPr/>
                    <a:lstStyle/>
                    <a:p>
                      <a:pPr indent="0" lvl="0" marL="0" rtl="0" algn="l">
                        <a:spcBef>
                          <a:spcPts val="0"/>
                        </a:spcBef>
                        <a:spcAft>
                          <a:spcPts val="0"/>
                        </a:spcAft>
                        <a:buNone/>
                      </a:pPr>
                      <a:r>
                        <a:rPr lang="en" sz="1200">
                          <a:solidFill>
                            <a:srgbClr val="666666"/>
                          </a:solidFill>
                        </a:rPr>
                        <a:t>Direct Cost ($0.92/acre)</a:t>
                      </a:r>
                      <a:endParaRPr sz="1200">
                        <a:solidFill>
                          <a:srgbClr val="666666"/>
                        </a:solidFill>
                      </a:endParaRPr>
                    </a:p>
                    <a:p>
                      <a:pPr indent="-292100" lvl="0" marL="457200" rtl="0" algn="l">
                        <a:spcBef>
                          <a:spcPts val="0"/>
                        </a:spcBef>
                        <a:spcAft>
                          <a:spcPts val="0"/>
                        </a:spcAft>
                        <a:buClr>
                          <a:srgbClr val="666666"/>
                        </a:buClr>
                        <a:buSzPts val="1000"/>
                        <a:buChar char="-"/>
                      </a:pPr>
                      <a:r>
                        <a:rPr lang="en" sz="1000">
                          <a:solidFill>
                            <a:srgbClr val="666666"/>
                          </a:solidFill>
                        </a:rPr>
                        <a:t>Spray(truck/backpack)</a:t>
                      </a:r>
                      <a:endParaRPr sz="10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rgbClr val="666666"/>
                          </a:solidFill>
                        </a:rPr>
                        <a:t>$1,653,467.04</a:t>
                      </a:r>
                      <a:endParaRPr sz="12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rgbClr val="666666"/>
                          </a:solidFill>
                        </a:rPr>
                        <a:t>$175,086.72</a:t>
                      </a:r>
                      <a:endParaRPr sz="12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598325">
                <a:tc>
                  <a:txBody>
                    <a:bodyPr/>
                    <a:lstStyle/>
                    <a:p>
                      <a:pPr indent="0" lvl="0" marL="0" rtl="0" algn="l">
                        <a:spcBef>
                          <a:spcPts val="0"/>
                        </a:spcBef>
                        <a:spcAft>
                          <a:spcPts val="0"/>
                        </a:spcAft>
                        <a:buNone/>
                      </a:pPr>
                      <a:r>
                        <a:rPr lang="en" sz="1200">
                          <a:solidFill>
                            <a:srgbClr val="666666"/>
                          </a:solidFill>
                        </a:rPr>
                        <a:t>Indirect Cost:</a:t>
                      </a:r>
                      <a:endParaRPr sz="1200">
                        <a:solidFill>
                          <a:srgbClr val="666666"/>
                        </a:solidFill>
                      </a:endParaRPr>
                    </a:p>
                    <a:p>
                      <a:pPr indent="-292100" lvl="0" marL="457200" rtl="0" algn="l">
                        <a:spcBef>
                          <a:spcPts val="0"/>
                        </a:spcBef>
                        <a:spcAft>
                          <a:spcPts val="0"/>
                        </a:spcAft>
                        <a:buClr>
                          <a:srgbClr val="666666"/>
                        </a:buClr>
                        <a:buSzPts val="1000"/>
                        <a:buChar char="-"/>
                      </a:pPr>
                      <a:r>
                        <a:rPr lang="en" sz="1000">
                          <a:solidFill>
                            <a:srgbClr val="666666"/>
                          </a:solidFill>
                        </a:rPr>
                        <a:t>Hospitalization cost</a:t>
                      </a:r>
                      <a:endParaRPr sz="1000">
                        <a:solidFill>
                          <a:srgbClr val="666666"/>
                        </a:solidFill>
                      </a:endParaRPr>
                    </a:p>
                    <a:p>
                      <a:pPr indent="-292100" lvl="0" marL="457200" rtl="0" algn="l">
                        <a:spcBef>
                          <a:spcPts val="0"/>
                        </a:spcBef>
                        <a:spcAft>
                          <a:spcPts val="0"/>
                        </a:spcAft>
                        <a:buClr>
                          <a:srgbClr val="666666"/>
                        </a:buClr>
                        <a:buSzPts val="1000"/>
                        <a:buChar char="-"/>
                      </a:pPr>
                      <a:r>
                        <a:rPr lang="en" sz="1000">
                          <a:solidFill>
                            <a:srgbClr val="666666"/>
                          </a:solidFill>
                        </a:rPr>
                        <a:t>Loss of production cost</a:t>
                      </a:r>
                      <a:endParaRPr sz="1000">
                        <a:solidFill>
                          <a:srgbClr val="666666"/>
                        </a:solidFill>
                      </a:endParaRPr>
                    </a:p>
                    <a:p>
                      <a:pPr indent="0" lvl="0" marL="0" rtl="0" algn="l">
                        <a:spcBef>
                          <a:spcPts val="0"/>
                        </a:spcBef>
                        <a:spcAft>
                          <a:spcPts val="0"/>
                        </a:spcAft>
                        <a:buNone/>
                      </a:pPr>
                      <a:r>
                        <a:t/>
                      </a:r>
                      <a:endParaRPr>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666666"/>
                          </a:solidFill>
                        </a:rPr>
                        <a:t>-</a:t>
                      </a:r>
                      <a:endParaRPr>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rgbClr val="666666"/>
                          </a:solidFill>
                        </a:rPr>
                        <a:t>$459,617.3 </a:t>
                      </a:r>
                      <a:endParaRPr sz="1200">
                        <a:solidFill>
                          <a:srgbClr val="666666"/>
                        </a:solidFill>
                      </a:endParaRPr>
                    </a:p>
                    <a:p>
                      <a:pPr indent="0" lvl="0" marL="0" rtl="0" algn="ctr">
                        <a:spcBef>
                          <a:spcPts val="0"/>
                        </a:spcBef>
                        <a:spcAft>
                          <a:spcPts val="0"/>
                        </a:spcAft>
                        <a:buNone/>
                      </a:pPr>
                      <a:r>
                        <a:rPr lang="en" sz="1000">
                          <a:solidFill>
                            <a:srgbClr val="666666"/>
                          </a:solidFill>
                        </a:rPr>
                        <a:t>(using yr 2020 as a benchmark due to falsely predicted negative)</a:t>
                      </a:r>
                      <a:endParaRPr sz="10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1250225">
                <a:tc>
                  <a:txBody>
                    <a:bodyPr/>
                    <a:lstStyle/>
                    <a:p>
                      <a:pPr indent="0" lvl="0" marL="0" rtl="0" algn="l">
                        <a:spcBef>
                          <a:spcPts val="0"/>
                        </a:spcBef>
                        <a:spcAft>
                          <a:spcPts val="0"/>
                        </a:spcAft>
                        <a:buNone/>
                      </a:pPr>
                      <a:r>
                        <a:rPr lang="en" sz="1200">
                          <a:solidFill>
                            <a:srgbClr val="666666"/>
                          </a:solidFill>
                        </a:rPr>
                        <a:t>Benefits</a:t>
                      </a:r>
                      <a:endParaRPr sz="12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rgbClr val="666666"/>
                          </a:solidFill>
                        </a:rPr>
                        <a:t>$634,704.05</a:t>
                      </a:r>
                      <a:endParaRPr sz="1200">
                        <a:solidFill>
                          <a:srgbClr val="666666"/>
                        </a:solidFill>
                      </a:endParaRPr>
                    </a:p>
                    <a:p>
                      <a:pPr indent="0" lvl="0" marL="0" rtl="0" algn="ctr">
                        <a:spcBef>
                          <a:spcPts val="0"/>
                        </a:spcBef>
                        <a:spcAft>
                          <a:spcPts val="0"/>
                        </a:spcAft>
                        <a:buNone/>
                      </a:pPr>
                      <a:r>
                        <a:rPr lang="en" sz="1000">
                          <a:solidFill>
                            <a:srgbClr val="666666"/>
                          </a:solidFill>
                        </a:rPr>
                        <a:t>(If the control of mosquito is done regularly on a city level spraying, the chances of a west nile virus case is effectively 0. The amount saved from both the indirect and direct costs associated if we were to use the targeted spray can be used to fund the city level spraying)</a:t>
                      </a:r>
                      <a:endParaRPr sz="10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rgbClr val="666666"/>
                          </a:solidFill>
                        </a:rPr>
                        <a:t>$1,018,762.99 </a:t>
                      </a:r>
                      <a:endParaRPr sz="1200">
                        <a:solidFill>
                          <a:srgbClr val="666666"/>
                        </a:solidFill>
                      </a:endParaRPr>
                    </a:p>
                    <a:p>
                      <a:pPr indent="0" lvl="0" marL="0" rtl="0" algn="ctr">
                        <a:spcBef>
                          <a:spcPts val="0"/>
                        </a:spcBef>
                        <a:spcAft>
                          <a:spcPts val="0"/>
                        </a:spcAft>
                        <a:buNone/>
                      </a:pPr>
                      <a:r>
                        <a:rPr lang="en" sz="1000">
                          <a:solidFill>
                            <a:srgbClr val="666666"/>
                          </a:solidFill>
                        </a:rPr>
                        <a:t>(amount saved from excessive spraying which could be used to increase catch basins and maintenance of them, leading to increase in data for better analysis to increase accuracy and decrease west nile virus cases efficiently)</a:t>
                      </a:r>
                      <a:endParaRPr sz="10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r h="333575">
                <a:tc>
                  <a:txBody>
                    <a:bodyPr/>
                    <a:lstStyle/>
                    <a:p>
                      <a:pPr indent="0" lvl="0" marL="0" rtl="0" algn="l">
                        <a:spcBef>
                          <a:spcPts val="0"/>
                        </a:spcBef>
                        <a:spcAft>
                          <a:spcPts val="0"/>
                        </a:spcAft>
                        <a:buNone/>
                      </a:pPr>
                      <a:r>
                        <a:rPr lang="en" sz="1200">
                          <a:solidFill>
                            <a:srgbClr val="666666"/>
                          </a:solidFill>
                        </a:rPr>
                        <a:t>Benefit-cost ratio</a:t>
                      </a:r>
                      <a:endParaRPr sz="12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rgbClr val="666666"/>
                          </a:solidFill>
                        </a:rPr>
                        <a:t>0.38</a:t>
                      </a:r>
                      <a:endParaRPr sz="12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rgbClr val="666666"/>
                          </a:solidFill>
                        </a:rPr>
                        <a:t>1.61</a:t>
                      </a:r>
                      <a:endParaRPr sz="1200">
                        <a:solidFill>
                          <a:srgbClr val="666666"/>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bl>
          </a:graphicData>
        </a:graphic>
      </p:graphicFrame>
    </p:spTree>
  </p:cSld>
  <p:clrMapOvr>
    <a:masterClrMapping/>
  </p:clrMapOvr>
  <mc:AlternateContent>
    <mc:Choice Requires="p14">
      <p:transition spd="med">
        <p14:prism dir="l"/>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57"/>
          <p:cNvSpPr/>
          <p:nvPr/>
        </p:nvSpPr>
        <p:spPr>
          <a:xfrm>
            <a:off x="5964075" y="1085075"/>
            <a:ext cx="1294200" cy="4560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7" name="Google Shape;997;p57"/>
          <p:cNvPicPr preferRelativeResize="0"/>
          <p:nvPr/>
        </p:nvPicPr>
        <p:blipFill rotWithShape="1">
          <a:blip r:embed="rId3">
            <a:alphaModFix/>
          </a:blip>
          <a:srcRect b="10695" l="0" r="0" t="25756"/>
          <a:stretch/>
        </p:blipFill>
        <p:spPr>
          <a:xfrm>
            <a:off x="5168175" y="3438525"/>
            <a:ext cx="2886000" cy="2886000"/>
          </a:xfrm>
          <a:prstGeom prst="ellipse">
            <a:avLst/>
          </a:prstGeom>
          <a:noFill/>
          <a:ln>
            <a:noFill/>
          </a:ln>
        </p:spPr>
      </p:pic>
      <p:sp>
        <p:nvSpPr>
          <p:cNvPr id="998" name="Google Shape;998;p57"/>
          <p:cNvSpPr txBox="1"/>
          <p:nvPr>
            <p:ph idx="4" type="title"/>
          </p:nvPr>
        </p:nvSpPr>
        <p:spPr>
          <a:xfrm>
            <a:off x="470250" y="346050"/>
            <a:ext cx="82035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&amp; RECOMMENDATIONS</a:t>
            </a:r>
            <a:endParaRPr/>
          </a:p>
        </p:txBody>
      </p:sp>
      <p:sp>
        <p:nvSpPr>
          <p:cNvPr id="999" name="Google Shape;999;p57"/>
          <p:cNvSpPr txBox="1"/>
          <p:nvPr>
            <p:ph idx="2" type="ctrTitle"/>
          </p:nvPr>
        </p:nvSpPr>
        <p:spPr>
          <a:xfrm flipH="1">
            <a:off x="6217875" y="1085075"/>
            <a:ext cx="786600" cy="45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Do</a:t>
            </a:r>
            <a:endParaRPr>
              <a:solidFill>
                <a:schemeClr val="dk2"/>
              </a:solidFill>
            </a:endParaRPr>
          </a:p>
        </p:txBody>
      </p:sp>
      <p:sp>
        <p:nvSpPr>
          <p:cNvPr id="1000" name="Google Shape;1000;p57"/>
          <p:cNvSpPr txBox="1"/>
          <p:nvPr>
            <p:ph idx="3" type="subTitle"/>
          </p:nvPr>
        </p:nvSpPr>
        <p:spPr>
          <a:xfrm flipH="1">
            <a:off x="5085950" y="1812750"/>
            <a:ext cx="3197100" cy="147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solidFill>
                  <a:srgbClr val="FFF1EF"/>
                </a:solidFill>
              </a:rPr>
              <a:t>Use insect repellent that contains DEET, Picaridin, IR3535 or Oil of Lemon Eucalyptus</a:t>
            </a:r>
            <a:endParaRPr>
              <a:solidFill>
                <a:schemeClr val="lt2"/>
              </a:solidFill>
            </a:endParaRPr>
          </a:p>
          <a:p>
            <a:pPr indent="-317500" lvl="0" marL="457200" rtl="0" algn="l">
              <a:spcBef>
                <a:spcPts val="0"/>
              </a:spcBef>
              <a:spcAft>
                <a:spcPts val="0"/>
              </a:spcAft>
              <a:buSzPts val="1400"/>
              <a:buAutoNum type="arabicPeriod"/>
            </a:pPr>
            <a:r>
              <a:rPr lang="en">
                <a:solidFill>
                  <a:schemeClr val="lt2"/>
                </a:solidFill>
              </a:rPr>
              <a:t>Eliminate stagnant water</a:t>
            </a:r>
            <a:endParaRPr>
              <a:solidFill>
                <a:schemeClr val="lt2"/>
              </a:solidFill>
            </a:endParaRPr>
          </a:p>
          <a:p>
            <a:pPr indent="-317500" lvl="0" marL="457200" rtl="0" algn="l">
              <a:spcBef>
                <a:spcPts val="0"/>
              </a:spcBef>
              <a:spcAft>
                <a:spcPts val="0"/>
              </a:spcAft>
              <a:buSzPts val="1400"/>
              <a:buAutoNum type="arabicPeriod"/>
            </a:pPr>
            <a:r>
              <a:rPr lang="en">
                <a:solidFill>
                  <a:schemeClr val="lt2"/>
                </a:solidFill>
              </a:rPr>
              <a:t>Wear long pants, long-sleeved shirts at night</a:t>
            </a:r>
            <a:endParaRPr>
              <a:solidFill>
                <a:schemeClr val="lt2"/>
              </a:solidFill>
            </a:endParaRPr>
          </a:p>
        </p:txBody>
      </p:sp>
      <p:grpSp>
        <p:nvGrpSpPr>
          <p:cNvPr id="1001" name="Google Shape;1001;p57"/>
          <p:cNvGrpSpPr/>
          <p:nvPr/>
        </p:nvGrpSpPr>
        <p:grpSpPr>
          <a:xfrm>
            <a:off x="5645475" y="1541075"/>
            <a:ext cx="1931400" cy="184800"/>
            <a:chOff x="1619525" y="1693475"/>
            <a:chExt cx="1931400" cy="184800"/>
          </a:xfrm>
        </p:grpSpPr>
        <p:cxnSp>
          <p:nvCxnSpPr>
            <p:cNvPr id="1002" name="Google Shape;1002;p57"/>
            <p:cNvCxnSpPr/>
            <p:nvPr/>
          </p:nvCxnSpPr>
          <p:spPr>
            <a:xfrm>
              <a:off x="1619525" y="1878200"/>
              <a:ext cx="1931400" cy="0"/>
            </a:xfrm>
            <a:prstGeom prst="straightConnector1">
              <a:avLst/>
            </a:prstGeom>
            <a:noFill/>
            <a:ln cap="flat" cmpd="sng" w="9525">
              <a:solidFill>
                <a:schemeClr val="dk1"/>
              </a:solidFill>
              <a:prstDash val="solid"/>
              <a:round/>
              <a:headEnd len="med" w="med" type="none"/>
              <a:tailEnd len="med" w="med" type="none"/>
            </a:ln>
          </p:spPr>
        </p:cxnSp>
        <p:cxnSp>
          <p:nvCxnSpPr>
            <p:cNvPr id="1003" name="Google Shape;1003;p57"/>
            <p:cNvCxnSpPr/>
            <p:nvPr/>
          </p:nvCxnSpPr>
          <p:spPr>
            <a:xfrm>
              <a:off x="2585225" y="1693475"/>
              <a:ext cx="0" cy="184800"/>
            </a:xfrm>
            <a:prstGeom prst="straightConnector1">
              <a:avLst/>
            </a:prstGeom>
            <a:noFill/>
            <a:ln cap="flat" cmpd="sng" w="9525">
              <a:solidFill>
                <a:schemeClr val="dk1"/>
              </a:solidFill>
              <a:prstDash val="solid"/>
              <a:round/>
              <a:headEnd len="med" w="med" type="none"/>
              <a:tailEnd len="med" w="med" type="none"/>
            </a:ln>
          </p:spPr>
        </p:cxnSp>
      </p:grpSp>
      <p:sp>
        <p:nvSpPr>
          <p:cNvPr id="1004" name="Google Shape;1004;p57"/>
          <p:cNvSpPr txBox="1"/>
          <p:nvPr/>
        </p:nvSpPr>
        <p:spPr>
          <a:xfrm>
            <a:off x="733200" y="1322425"/>
            <a:ext cx="40668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1EF"/>
                </a:solidFill>
                <a:latin typeface="Hind"/>
                <a:ea typeface="Hind"/>
                <a:cs typeface="Hind"/>
                <a:sym typeface="Hind"/>
              </a:rPr>
              <a:t>Important features</a:t>
            </a:r>
            <a:r>
              <a:rPr lang="en" sz="1800">
                <a:solidFill>
                  <a:srgbClr val="FFF1EF"/>
                </a:solidFill>
                <a:latin typeface="Hind"/>
                <a:ea typeface="Hind"/>
                <a:cs typeface="Hind"/>
                <a:sym typeface="Hind"/>
              </a:rPr>
              <a:t>:</a:t>
            </a:r>
            <a:endParaRPr sz="1800">
              <a:solidFill>
                <a:srgbClr val="FFF1EF"/>
              </a:solidFill>
              <a:latin typeface="Hind"/>
              <a:ea typeface="Hind"/>
              <a:cs typeface="Hind"/>
              <a:sym typeface="Hind"/>
            </a:endParaRPr>
          </a:p>
          <a:p>
            <a:pPr indent="-317500" lvl="0" marL="457200" rtl="0" algn="l">
              <a:spcBef>
                <a:spcPts val="1600"/>
              </a:spcBef>
              <a:spcAft>
                <a:spcPts val="0"/>
              </a:spcAft>
              <a:buClr>
                <a:srgbClr val="F5E1C5"/>
              </a:buClr>
              <a:buSzPts val="1400"/>
              <a:buFont typeface="Hind"/>
              <a:buChar char="●"/>
            </a:pPr>
            <a:r>
              <a:rPr lang="en" sz="1600">
                <a:solidFill>
                  <a:srgbClr val="FFF1EF"/>
                </a:solidFill>
                <a:latin typeface="Hind"/>
                <a:ea typeface="Hind"/>
                <a:cs typeface="Hind"/>
                <a:sym typeface="Hind"/>
              </a:rPr>
              <a:t>Mosquito species - some species are more competent vectors of Wnv</a:t>
            </a:r>
            <a:endParaRPr sz="1600">
              <a:solidFill>
                <a:srgbClr val="FFF1EF"/>
              </a:solidFill>
              <a:latin typeface="Hind"/>
              <a:ea typeface="Hind"/>
              <a:cs typeface="Hind"/>
              <a:sym typeface="Hind"/>
            </a:endParaRPr>
          </a:p>
          <a:p>
            <a:pPr indent="-317500" lvl="0" marL="457200" rtl="0" algn="l">
              <a:spcBef>
                <a:spcPts val="0"/>
              </a:spcBef>
              <a:spcAft>
                <a:spcPts val="0"/>
              </a:spcAft>
              <a:buClr>
                <a:srgbClr val="F5E1C5"/>
              </a:buClr>
              <a:buSzPts val="1400"/>
              <a:buFont typeface="Hind"/>
              <a:buChar char="●"/>
            </a:pPr>
            <a:r>
              <a:rPr lang="en" sz="1600">
                <a:solidFill>
                  <a:srgbClr val="FFF1EF"/>
                </a:solidFill>
                <a:latin typeface="Hind"/>
                <a:ea typeface="Hind"/>
                <a:cs typeface="Hind"/>
                <a:sym typeface="Hind"/>
              </a:rPr>
              <a:t>Duration of the day - </a:t>
            </a:r>
            <a:r>
              <a:rPr lang="en" sz="1600">
                <a:solidFill>
                  <a:srgbClr val="FFF1EF"/>
                </a:solidFill>
                <a:latin typeface="Hind"/>
                <a:ea typeface="Hind"/>
                <a:cs typeface="Hind"/>
                <a:sym typeface="Hind"/>
              </a:rPr>
              <a:t>longer the Sun is out, the lower the mosquito activity</a:t>
            </a:r>
            <a:endParaRPr sz="1600">
              <a:solidFill>
                <a:srgbClr val="FFF1EF"/>
              </a:solidFill>
              <a:latin typeface="Hind"/>
              <a:ea typeface="Hind"/>
              <a:cs typeface="Hind"/>
              <a:sym typeface="Hind"/>
            </a:endParaRPr>
          </a:p>
          <a:p>
            <a:pPr indent="-317500" lvl="0" marL="457200" rtl="0" algn="l">
              <a:spcBef>
                <a:spcPts val="0"/>
              </a:spcBef>
              <a:spcAft>
                <a:spcPts val="0"/>
              </a:spcAft>
              <a:buClr>
                <a:srgbClr val="F5E1C5"/>
              </a:buClr>
              <a:buSzPts val="1400"/>
              <a:buFont typeface="Hind"/>
              <a:buChar char="●"/>
            </a:pPr>
            <a:r>
              <a:rPr lang="en" sz="1600">
                <a:solidFill>
                  <a:srgbClr val="FFF1EF"/>
                </a:solidFill>
                <a:latin typeface="Hind"/>
                <a:ea typeface="Hind"/>
                <a:cs typeface="Hind"/>
                <a:sym typeface="Hind"/>
              </a:rPr>
              <a:t>Temperature - lower the temperature, lower the mosquito activity</a:t>
            </a:r>
            <a:endParaRPr sz="1600">
              <a:solidFill>
                <a:srgbClr val="FFF1EF"/>
              </a:solidFill>
              <a:latin typeface="Hind"/>
              <a:ea typeface="Hind"/>
              <a:cs typeface="Hind"/>
              <a:sym typeface="Hind"/>
            </a:endParaRPr>
          </a:p>
          <a:p>
            <a:pPr indent="-330200" lvl="0" marL="457200" rtl="0" algn="l">
              <a:spcBef>
                <a:spcPts val="0"/>
              </a:spcBef>
              <a:spcAft>
                <a:spcPts val="0"/>
              </a:spcAft>
              <a:buClr>
                <a:srgbClr val="FFF1EF"/>
              </a:buClr>
              <a:buSzPts val="1600"/>
              <a:buFont typeface="Hind"/>
              <a:buChar char="●"/>
            </a:pPr>
            <a:r>
              <a:rPr lang="en" sz="1600">
                <a:solidFill>
                  <a:srgbClr val="FFF1EF"/>
                </a:solidFill>
                <a:latin typeface="Hind"/>
                <a:ea typeface="Hind"/>
                <a:cs typeface="Hind"/>
                <a:sym typeface="Hind"/>
              </a:rPr>
              <a:t>Wind - higher the wind speed, lower the mosquito activity</a:t>
            </a:r>
            <a:endParaRPr sz="1600">
              <a:solidFill>
                <a:srgbClr val="FFF1EF"/>
              </a:solidFill>
              <a:latin typeface="Hind"/>
              <a:ea typeface="Hind"/>
              <a:cs typeface="Hind"/>
              <a:sym typeface="Hind"/>
            </a:endParaRPr>
          </a:p>
          <a:p>
            <a:pPr indent="-330200" lvl="0" marL="457200" rtl="0" algn="l">
              <a:spcBef>
                <a:spcPts val="0"/>
              </a:spcBef>
              <a:spcAft>
                <a:spcPts val="0"/>
              </a:spcAft>
              <a:buClr>
                <a:srgbClr val="FFF1EF"/>
              </a:buClr>
              <a:buSzPts val="1600"/>
              <a:buFont typeface="Hind"/>
              <a:buChar char="●"/>
            </a:pPr>
            <a:r>
              <a:rPr lang="en" sz="1600">
                <a:solidFill>
                  <a:srgbClr val="FFF1EF"/>
                </a:solidFill>
                <a:latin typeface="Hind"/>
                <a:ea typeface="Hind"/>
                <a:cs typeface="Hind"/>
                <a:sym typeface="Hind"/>
              </a:rPr>
              <a:t>Humidity - lower the humidity, lower the mosquito activity</a:t>
            </a:r>
            <a:endParaRPr sz="1600">
              <a:solidFill>
                <a:srgbClr val="FFF1EF"/>
              </a:solidFill>
              <a:latin typeface="Hind"/>
              <a:ea typeface="Hind"/>
              <a:cs typeface="Hind"/>
              <a:sym typeface="Hi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pSp>
        <p:nvGrpSpPr>
          <p:cNvPr id="359" name="Google Shape;359;p31"/>
          <p:cNvGrpSpPr/>
          <p:nvPr/>
        </p:nvGrpSpPr>
        <p:grpSpPr>
          <a:xfrm>
            <a:off x="5755523" y="1943415"/>
            <a:ext cx="1589730" cy="1612939"/>
            <a:chOff x="3605950" y="3926100"/>
            <a:chExt cx="657375" cy="667000"/>
          </a:xfrm>
        </p:grpSpPr>
        <p:sp>
          <p:nvSpPr>
            <p:cNvPr id="360" name="Google Shape;360;p31"/>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31"/>
          <p:cNvSpPr txBox="1"/>
          <p:nvPr>
            <p:ph type="title"/>
          </p:nvPr>
        </p:nvSpPr>
        <p:spPr>
          <a:xfrm>
            <a:off x="1092075" y="1997900"/>
            <a:ext cx="3275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99" name="Google Shape;399;p31"/>
          <p:cNvSpPr txBox="1"/>
          <p:nvPr>
            <p:ph idx="1" type="body"/>
          </p:nvPr>
        </p:nvSpPr>
        <p:spPr>
          <a:xfrm>
            <a:off x="1092075" y="2753600"/>
            <a:ext cx="4062000" cy="18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Background</a:t>
            </a:r>
            <a:r>
              <a:rPr lang="en"/>
              <a:t>: Due to the recent epidemic of West Nile Virus in Chicago, the Department of Public Health has set up a surveillance and control system to collect data on mosquito population over time</a:t>
            </a:r>
            <a:endParaRPr/>
          </a:p>
          <a:p>
            <a:pPr indent="0" lvl="0" marL="0" rtl="0" algn="l">
              <a:spcBef>
                <a:spcPts val="1600"/>
              </a:spcBef>
              <a:spcAft>
                <a:spcPts val="1600"/>
              </a:spcAft>
              <a:buNone/>
            </a:pPr>
            <a:r>
              <a:t/>
            </a:r>
            <a:endParaRPr/>
          </a:p>
        </p:txBody>
      </p:sp>
      <p:sp>
        <p:nvSpPr>
          <p:cNvPr id="400" name="Google Shape;400;p31"/>
          <p:cNvSpPr/>
          <p:nvPr/>
        </p:nvSpPr>
        <p:spPr>
          <a:xfrm>
            <a:off x="458163" y="540000"/>
            <a:ext cx="523677" cy="536723"/>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31"/>
          <p:cNvGrpSpPr/>
          <p:nvPr/>
        </p:nvGrpSpPr>
        <p:grpSpPr>
          <a:xfrm>
            <a:off x="7246456" y="751018"/>
            <a:ext cx="903819" cy="915039"/>
            <a:chOff x="4304200" y="4312250"/>
            <a:chExt cx="191325" cy="193700"/>
          </a:xfrm>
        </p:grpSpPr>
        <p:sp>
          <p:nvSpPr>
            <p:cNvPr id="402" name="Google Shape;402;p31"/>
            <p:cNvSpPr/>
            <p:nvPr/>
          </p:nvSpPr>
          <p:spPr>
            <a:xfrm>
              <a:off x="4390025" y="4365900"/>
              <a:ext cx="105500" cy="55400"/>
            </a:xfrm>
            <a:custGeom>
              <a:rect b="b" l="l" r="r" t="t"/>
              <a:pathLst>
                <a:path extrusionOk="0" h="2216" w="4220">
                  <a:moveTo>
                    <a:pt x="3481" y="1"/>
                  </a:moveTo>
                  <a:cubicBezTo>
                    <a:pt x="3456" y="1"/>
                    <a:pt x="3432" y="4"/>
                    <a:pt x="3408" y="12"/>
                  </a:cubicBezTo>
                  <a:cubicBezTo>
                    <a:pt x="3247" y="70"/>
                    <a:pt x="3183" y="328"/>
                    <a:pt x="3241" y="631"/>
                  </a:cubicBezTo>
                  <a:lnTo>
                    <a:pt x="1" y="1803"/>
                  </a:lnTo>
                  <a:lnTo>
                    <a:pt x="155" y="2215"/>
                  </a:lnTo>
                  <a:lnTo>
                    <a:pt x="2126" y="1507"/>
                  </a:lnTo>
                  <a:lnTo>
                    <a:pt x="2023" y="1429"/>
                  </a:lnTo>
                  <a:lnTo>
                    <a:pt x="2043" y="1416"/>
                  </a:lnTo>
                  <a:lnTo>
                    <a:pt x="3415" y="901"/>
                  </a:lnTo>
                  <a:cubicBezTo>
                    <a:pt x="3415" y="901"/>
                    <a:pt x="3621" y="1314"/>
                    <a:pt x="3846" y="1314"/>
                  </a:cubicBezTo>
                  <a:cubicBezTo>
                    <a:pt x="3852" y="1314"/>
                    <a:pt x="3859" y="1314"/>
                    <a:pt x="3865" y="1313"/>
                  </a:cubicBezTo>
                  <a:cubicBezTo>
                    <a:pt x="4220" y="1275"/>
                    <a:pt x="3994" y="515"/>
                    <a:pt x="3994" y="489"/>
                  </a:cubicBezTo>
                  <a:cubicBezTo>
                    <a:pt x="3956" y="405"/>
                    <a:pt x="3911" y="328"/>
                    <a:pt x="3859" y="257"/>
                  </a:cubicBezTo>
                  <a:cubicBezTo>
                    <a:pt x="3833" y="225"/>
                    <a:pt x="3807" y="193"/>
                    <a:pt x="3782" y="167"/>
                  </a:cubicBezTo>
                  <a:cubicBezTo>
                    <a:pt x="3684" y="59"/>
                    <a:pt x="3579" y="1"/>
                    <a:pt x="34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4483525" y="4382550"/>
              <a:ext cx="5875" cy="5025"/>
            </a:xfrm>
            <a:custGeom>
              <a:rect b="b" l="l" r="r" t="t"/>
              <a:pathLst>
                <a:path extrusionOk="0" h="201" w="235">
                  <a:moveTo>
                    <a:pt x="123" y="1"/>
                  </a:moveTo>
                  <a:cubicBezTo>
                    <a:pt x="55" y="1"/>
                    <a:pt x="0" y="81"/>
                    <a:pt x="35" y="151"/>
                  </a:cubicBezTo>
                  <a:cubicBezTo>
                    <a:pt x="56" y="185"/>
                    <a:pt x="91" y="201"/>
                    <a:pt x="126" y="201"/>
                  </a:cubicBezTo>
                  <a:cubicBezTo>
                    <a:pt x="166" y="201"/>
                    <a:pt x="205" y="180"/>
                    <a:pt x="222" y="139"/>
                  </a:cubicBezTo>
                  <a:cubicBezTo>
                    <a:pt x="235" y="81"/>
                    <a:pt x="203" y="23"/>
                    <a:pt x="145" y="3"/>
                  </a:cubicBezTo>
                  <a:cubicBezTo>
                    <a:pt x="138" y="1"/>
                    <a:pt x="130" y="1"/>
                    <a:pt x="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4435600" y="4378100"/>
              <a:ext cx="58800" cy="25475"/>
            </a:xfrm>
            <a:custGeom>
              <a:rect b="b" l="l" r="r" t="t"/>
              <a:pathLst>
                <a:path extrusionOk="0" h="1019" w="2352">
                  <a:moveTo>
                    <a:pt x="2171" y="1"/>
                  </a:moveTo>
                  <a:cubicBezTo>
                    <a:pt x="2171" y="20"/>
                    <a:pt x="2274" y="387"/>
                    <a:pt x="2223" y="626"/>
                  </a:cubicBezTo>
                  <a:cubicBezTo>
                    <a:pt x="2216" y="600"/>
                    <a:pt x="2210" y="581"/>
                    <a:pt x="2197" y="561"/>
                  </a:cubicBezTo>
                  <a:cubicBezTo>
                    <a:pt x="2178" y="505"/>
                    <a:pt x="2135" y="483"/>
                    <a:pt x="2086" y="483"/>
                  </a:cubicBezTo>
                  <a:cubicBezTo>
                    <a:pt x="1965" y="483"/>
                    <a:pt x="1809" y="619"/>
                    <a:pt x="1901" y="729"/>
                  </a:cubicBezTo>
                  <a:cubicBezTo>
                    <a:pt x="1927" y="774"/>
                    <a:pt x="1965" y="806"/>
                    <a:pt x="2010" y="825"/>
                  </a:cubicBezTo>
                  <a:cubicBezTo>
                    <a:pt x="1785" y="806"/>
                    <a:pt x="1592" y="413"/>
                    <a:pt x="1592" y="413"/>
                  </a:cubicBezTo>
                  <a:lnTo>
                    <a:pt x="522" y="813"/>
                  </a:lnTo>
                  <a:lnTo>
                    <a:pt x="464" y="838"/>
                  </a:lnTo>
                  <a:cubicBezTo>
                    <a:pt x="439" y="845"/>
                    <a:pt x="416" y="849"/>
                    <a:pt x="394" y="849"/>
                  </a:cubicBezTo>
                  <a:cubicBezTo>
                    <a:pt x="203" y="849"/>
                    <a:pt x="162" y="594"/>
                    <a:pt x="162" y="594"/>
                  </a:cubicBezTo>
                  <a:lnTo>
                    <a:pt x="162" y="594"/>
                  </a:lnTo>
                  <a:cubicBezTo>
                    <a:pt x="1" y="916"/>
                    <a:pt x="303" y="1019"/>
                    <a:pt x="303" y="1019"/>
                  </a:cubicBezTo>
                  <a:lnTo>
                    <a:pt x="1572" y="568"/>
                  </a:lnTo>
                  <a:cubicBezTo>
                    <a:pt x="1700" y="800"/>
                    <a:pt x="1874" y="947"/>
                    <a:pt x="2027" y="947"/>
                  </a:cubicBezTo>
                  <a:cubicBezTo>
                    <a:pt x="2052" y="947"/>
                    <a:pt x="2077" y="943"/>
                    <a:pt x="2100" y="935"/>
                  </a:cubicBezTo>
                  <a:cubicBezTo>
                    <a:pt x="2300" y="864"/>
                    <a:pt x="2352" y="490"/>
                    <a:pt x="2210" y="98"/>
                  </a:cubicBezTo>
                  <a:cubicBezTo>
                    <a:pt x="2197" y="65"/>
                    <a:pt x="2184" y="33"/>
                    <a:pt x="2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4469575" y="4365750"/>
              <a:ext cx="15000" cy="15925"/>
            </a:xfrm>
            <a:custGeom>
              <a:rect b="b" l="l" r="r" t="t"/>
              <a:pathLst>
                <a:path extrusionOk="0" h="637" w="600">
                  <a:moveTo>
                    <a:pt x="303" y="0"/>
                  </a:moveTo>
                  <a:cubicBezTo>
                    <a:pt x="278" y="0"/>
                    <a:pt x="255" y="4"/>
                    <a:pt x="233" y="12"/>
                  </a:cubicBezTo>
                  <a:cubicBezTo>
                    <a:pt x="72" y="76"/>
                    <a:pt x="1" y="334"/>
                    <a:pt x="59" y="637"/>
                  </a:cubicBezTo>
                  <a:cubicBezTo>
                    <a:pt x="59" y="592"/>
                    <a:pt x="39" y="76"/>
                    <a:pt x="310" y="70"/>
                  </a:cubicBezTo>
                  <a:cubicBezTo>
                    <a:pt x="318" y="69"/>
                    <a:pt x="326" y="69"/>
                    <a:pt x="333" y="69"/>
                  </a:cubicBezTo>
                  <a:cubicBezTo>
                    <a:pt x="433" y="69"/>
                    <a:pt x="522" y="107"/>
                    <a:pt x="600" y="166"/>
                  </a:cubicBezTo>
                  <a:cubicBezTo>
                    <a:pt x="502" y="59"/>
                    <a:pt x="397"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4386000" y="4312400"/>
              <a:ext cx="36425" cy="105025"/>
            </a:xfrm>
            <a:custGeom>
              <a:rect b="b" l="l" r="r" t="t"/>
              <a:pathLst>
                <a:path extrusionOk="0" h="4201" w="1457">
                  <a:moveTo>
                    <a:pt x="645" y="1"/>
                  </a:moveTo>
                  <a:cubicBezTo>
                    <a:pt x="555" y="7"/>
                    <a:pt x="464" y="27"/>
                    <a:pt x="381" y="52"/>
                  </a:cubicBezTo>
                  <a:cubicBezTo>
                    <a:pt x="342" y="65"/>
                    <a:pt x="303" y="78"/>
                    <a:pt x="271" y="97"/>
                  </a:cubicBezTo>
                  <a:cubicBezTo>
                    <a:pt x="110" y="168"/>
                    <a:pt x="1" y="278"/>
                    <a:pt x="7" y="400"/>
                  </a:cubicBezTo>
                  <a:cubicBezTo>
                    <a:pt x="7" y="574"/>
                    <a:pt x="233" y="716"/>
                    <a:pt x="535" y="761"/>
                  </a:cubicBezTo>
                  <a:lnTo>
                    <a:pt x="600" y="4201"/>
                  </a:lnTo>
                  <a:lnTo>
                    <a:pt x="1051" y="4188"/>
                  </a:lnTo>
                  <a:lnTo>
                    <a:pt x="1012" y="2094"/>
                  </a:lnTo>
                  <a:lnTo>
                    <a:pt x="902" y="2172"/>
                  </a:lnTo>
                  <a:lnTo>
                    <a:pt x="896" y="2146"/>
                  </a:lnTo>
                  <a:lnTo>
                    <a:pt x="851" y="677"/>
                  </a:lnTo>
                  <a:cubicBezTo>
                    <a:pt x="851" y="677"/>
                    <a:pt x="1334" y="619"/>
                    <a:pt x="1386" y="387"/>
                  </a:cubicBezTo>
                  <a:cubicBezTo>
                    <a:pt x="1456" y="40"/>
                    <a:pt x="671" y="7"/>
                    <a:pt x="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4404700" y="4315175"/>
              <a:ext cx="6450" cy="5275"/>
            </a:xfrm>
            <a:custGeom>
              <a:rect b="b" l="l" r="r" t="t"/>
              <a:pathLst>
                <a:path extrusionOk="0" h="211" w="258">
                  <a:moveTo>
                    <a:pt x="125" y="1"/>
                  </a:moveTo>
                  <a:cubicBezTo>
                    <a:pt x="90" y="1"/>
                    <a:pt x="56" y="16"/>
                    <a:pt x="32" y="44"/>
                  </a:cubicBezTo>
                  <a:cubicBezTo>
                    <a:pt x="0" y="135"/>
                    <a:pt x="71" y="210"/>
                    <a:pt x="147" y="210"/>
                  </a:cubicBezTo>
                  <a:cubicBezTo>
                    <a:pt x="179" y="210"/>
                    <a:pt x="212" y="197"/>
                    <a:pt x="238" y="167"/>
                  </a:cubicBezTo>
                  <a:cubicBezTo>
                    <a:pt x="257" y="109"/>
                    <a:pt x="238" y="44"/>
                    <a:pt x="187" y="19"/>
                  </a:cubicBezTo>
                  <a:cubicBezTo>
                    <a:pt x="167" y="7"/>
                    <a:pt x="146" y="1"/>
                    <a:pt x="1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4400025" y="4312250"/>
              <a:ext cx="23675" cy="55300"/>
            </a:xfrm>
            <a:custGeom>
              <a:rect b="b" l="l" r="r" t="t"/>
              <a:pathLst>
                <a:path extrusionOk="0" h="2212" w="947">
                  <a:moveTo>
                    <a:pt x="210" y="0"/>
                  </a:moveTo>
                  <a:cubicBezTo>
                    <a:pt x="202" y="0"/>
                    <a:pt x="195" y="0"/>
                    <a:pt x="187" y="0"/>
                  </a:cubicBezTo>
                  <a:cubicBezTo>
                    <a:pt x="148" y="0"/>
                    <a:pt x="116" y="7"/>
                    <a:pt x="84" y="7"/>
                  </a:cubicBezTo>
                  <a:cubicBezTo>
                    <a:pt x="103" y="13"/>
                    <a:pt x="483" y="33"/>
                    <a:pt x="689" y="155"/>
                  </a:cubicBezTo>
                  <a:lnTo>
                    <a:pt x="618" y="155"/>
                  </a:lnTo>
                  <a:cubicBezTo>
                    <a:pt x="435" y="161"/>
                    <a:pt x="485" y="498"/>
                    <a:pt x="644" y="498"/>
                  </a:cubicBezTo>
                  <a:cubicBezTo>
                    <a:pt x="659" y="498"/>
                    <a:pt x="674" y="496"/>
                    <a:pt x="689" y="490"/>
                  </a:cubicBezTo>
                  <a:cubicBezTo>
                    <a:pt x="734" y="484"/>
                    <a:pt x="779" y="458"/>
                    <a:pt x="812" y="419"/>
                  </a:cubicBezTo>
                  <a:lnTo>
                    <a:pt x="812" y="419"/>
                  </a:lnTo>
                  <a:cubicBezTo>
                    <a:pt x="721" y="625"/>
                    <a:pt x="290" y="683"/>
                    <a:pt x="290" y="683"/>
                  </a:cubicBezTo>
                  <a:lnTo>
                    <a:pt x="322" y="1823"/>
                  </a:lnTo>
                  <a:lnTo>
                    <a:pt x="322" y="1888"/>
                  </a:lnTo>
                  <a:cubicBezTo>
                    <a:pt x="317" y="2078"/>
                    <a:pt x="153" y="2104"/>
                    <a:pt x="61" y="2104"/>
                  </a:cubicBezTo>
                  <a:cubicBezTo>
                    <a:pt x="25" y="2104"/>
                    <a:pt x="0" y="2100"/>
                    <a:pt x="0" y="2100"/>
                  </a:cubicBezTo>
                  <a:lnTo>
                    <a:pt x="0" y="2100"/>
                  </a:lnTo>
                  <a:cubicBezTo>
                    <a:pt x="84" y="2184"/>
                    <a:pt x="162" y="2212"/>
                    <a:pt x="229" y="2212"/>
                  </a:cubicBezTo>
                  <a:cubicBezTo>
                    <a:pt x="362" y="2212"/>
                    <a:pt x="451" y="2100"/>
                    <a:pt x="451" y="2100"/>
                  </a:cubicBezTo>
                  <a:lnTo>
                    <a:pt x="425" y="754"/>
                  </a:lnTo>
                  <a:cubicBezTo>
                    <a:pt x="728" y="696"/>
                    <a:pt x="947" y="548"/>
                    <a:pt x="947" y="374"/>
                  </a:cubicBezTo>
                  <a:cubicBezTo>
                    <a:pt x="941" y="165"/>
                    <a:pt x="618" y="0"/>
                    <a:pt x="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4386000" y="4314825"/>
              <a:ext cx="13400" cy="16450"/>
            </a:xfrm>
            <a:custGeom>
              <a:rect b="b" l="l" r="r" t="t"/>
              <a:pathLst>
                <a:path extrusionOk="0" h="658" w="536">
                  <a:moveTo>
                    <a:pt x="265" y="0"/>
                  </a:moveTo>
                  <a:lnTo>
                    <a:pt x="265" y="0"/>
                  </a:lnTo>
                  <a:cubicBezTo>
                    <a:pt x="104" y="71"/>
                    <a:pt x="1" y="181"/>
                    <a:pt x="1" y="297"/>
                  </a:cubicBezTo>
                  <a:cubicBezTo>
                    <a:pt x="7" y="471"/>
                    <a:pt x="233" y="612"/>
                    <a:pt x="535" y="657"/>
                  </a:cubicBezTo>
                  <a:cubicBezTo>
                    <a:pt x="497" y="645"/>
                    <a:pt x="1" y="496"/>
                    <a:pt x="84" y="239"/>
                  </a:cubicBezTo>
                  <a:cubicBezTo>
                    <a:pt x="117" y="142"/>
                    <a:pt x="181" y="52"/>
                    <a:pt x="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4393100" y="4421750"/>
              <a:ext cx="67800" cy="71625"/>
            </a:xfrm>
            <a:custGeom>
              <a:rect b="b" l="l" r="r" t="t"/>
              <a:pathLst>
                <a:path extrusionOk="0" h="2865" w="2712">
                  <a:moveTo>
                    <a:pt x="277" y="1"/>
                  </a:moveTo>
                  <a:lnTo>
                    <a:pt x="0" y="239"/>
                  </a:lnTo>
                  <a:lnTo>
                    <a:pt x="1127" y="1521"/>
                  </a:lnTo>
                  <a:lnTo>
                    <a:pt x="1159" y="1418"/>
                  </a:lnTo>
                  <a:lnTo>
                    <a:pt x="1172" y="1430"/>
                  </a:lnTo>
                  <a:lnTo>
                    <a:pt x="1978" y="2313"/>
                  </a:lnTo>
                  <a:cubicBezTo>
                    <a:pt x="1978" y="2313"/>
                    <a:pt x="1707" y="2609"/>
                    <a:pt x="1797" y="2777"/>
                  </a:cubicBezTo>
                  <a:cubicBezTo>
                    <a:pt x="1830" y="2840"/>
                    <a:pt x="1886" y="2864"/>
                    <a:pt x="1952" y="2864"/>
                  </a:cubicBezTo>
                  <a:cubicBezTo>
                    <a:pt x="2153" y="2864"/>
                    <a:pt x="2446" y="2638"/>
                    <a:pt x="2461" y="2629"/>
                  </a:cubicBezTo>
                  <a:cubicBezTo>
                    <a:pt x="2512" y="2577"/>
                    <a:pt x="2557" y="2519"/>
                    <a:pt x="2596" y="2461"/>
                  </a:cubicBezTo>
                  <a:cubicBezTo>
                    <a:pt x="2615" y="2429"/>
                    <a:pt x="2628" y="2403"/>
                    <a:pt x="2641" y="2371"/>
                  </a:cubicBezTo>
                  <a:cubicBezTo>
                    <a:pt x="2705" y="2242"/>
                    <a:pt x="2712" y="2120"/>
                    <a:pt x="2647" y="2049"/>
                  </a:cubicBezTo>
                  <a:cubicBezTo>
                    <a:pt x="2608" y="2006"/>
                    <a:pt x="2548" y="1986"/>
                    <a:pt x="2477" y="1986"/>
                  </a:cubicBezTo>
                  <a:cubicBezTo>
                    <a:pt x="2375" y="1986"/>
                    <a:pt x="2250" y="2027"/>
                    <a:pt x="2126" y="2107"/>
                  </a:cubicBezTo>
                  <a:lnTo>
                    <a:pt x="2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4445750" y="4485125"/>
              <a:ext cx="4700" cy="4125"/>
            </a:xfrm>
            <a:custGeom>
              <a:rect b="b" l="l" r="r" t="t"/>
              <a:pathLst>
                <a:path extrusionOk="0" h="165" w="188">
                  <a:moveTo>
                    <a:pt x="108" y="0"/>
                  </a:moveTo>
                  <a:cubicBezTo>
                    <a:pt x="86" y="0"/>
                    <a:pt x="63" y="9"/>
                    <a:pt x="45" y="29"/>
                  </a:cubicBezTo>
                  <a:cubicBezTo>
                    <a:pt x="0" y="81"/>
                    <a:pt x="39" y="158"/>
                    <a:pt x="103" y="164"/>
                  </a:cubicBezTo>
                  <a:cubicBezTo>
                    <a:pt x="155" y="158"/>
                    <a:pt x="187" y="113"/>
                    <a:pt x="187" y="68"/>
                  </a:cubicBezTo>
                  <a:cubicBezTo>
                    <a:pt x="179" y="24"/>
                    <a:pt x="144" y="0"/>
                    <a:pt x="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4420975" y="4453900"/>
              <a:ext cx="33650" cy="40800"/>
            </a:xfrm>
            <a:custGeom>
              <a:rect b="b" l="l" r="r" t="t"/>
              <a:pathLst>
                <a:path extrusionOk="0" h="1632" w="1346">
                  <a:moveTo>
                    <a:pt x="242" y="0"/>
                  </a:moveTo>
                  <a:cubicBezTo>
                    <a:pt x="1" y="0"/>
                    <a:pt x="12" y="235"/>
                    <a:pt x="12" y="235"/>
                  </a:cubicBezTo>
                  <a:lnTo>
                    <a:pt x="740" y="1059"/>
                  </a:lnTo>
                  <a:cubicBezTo>
                    <a:pt x="579" y="1252"/>
                    <a:pt x="521" y="1459"/>
                    <a:pt x="618" y="1568"/>
                  </a:cubicBezTo>
                  <a:cubicBezTo>
                    <a:pt x="657" y="1611"/>
                    <a:pt x="716" y="1632"/>
                    <a:pt x="787" y="1632"/>
                  </a:cubicBezTo>
                  <a:cubicBezTo>
                    <a:pt x="927" y="1632"/>
                    <a:pt x="1114" y="1550"/>
                    <a:pt x="1281" y="1401"/>
                  </a:cubicBezTo>
                  <a:cubicBezTo>
                    <a:pt x="1307" y="1381"/>
                    <a:pt x="1326" y="1362"/>
                    <a:pt x="1346" y="1343"/>
                  </a:cubicBezTo>
                  <a:lnTo>
                    <a:pt x="1346" y="1343"/>
                  </a:lnTo>
                  <a:cubicBezTo>
                    <a:pt x="1333" y="1349"/>
                    <a:pt x="1082" y="1536"/>
                    <a:pt x="888" y="1568"/>
                  </a:cubicBezTo>
                  <a:cubicBezTo>
                    <a:pt x="901" y="1562"/>
                    <a:pt x="920" y="1549"/>
                    <a:pt x="933" y="1529"/>
                  </a:cubicBezTo>
                  <a:cubicBezTo>
                    <a:pt x="1026" y="1446"/>
                    <a:pt x="896" y="1307"/>
                    <a:pt x="795" y="1307"/>
                  </a:cubicBezTo>
                  <a:cubicBezTo>
                    <a:pt x="762" y="1307"/>
                    <a:pt x="733" y="1321"/>
                    <a:pt x="714" y="1355"/>
                  </a:cubicBezTo>
                  <a:cubicBezTo>
                    <a:pt x="689" y="1388"/>
                    <a:pt x="676" y="1426"/>
                    <a:pt x="676" y="1465"/>
                  </a:cubicBezTo>
                  <a:cubicBezTo>
                    <a:pt x="618" y="1291"/>
                    <a:pt x="863" y="1027"/>
                    <a:pt x="863" y="1027"/>
                  </a:cubicBezTo>
                  <a:lnTo>
                    <a:pt x="238" y="338"/>
                  </a:lnTo>
                  <a:lnTo>
                    <a:pt x="206" y="299"/>
                  </a:lnTo>
                  <a:cubicBezTo>
                    <a:pt x="70" y="132"/>
                    <a:pt x="289" y="3"/>
                    <a:pt x="289" y="3"/>
                  </a:cubicBezTo>
                  <a:cubicBezTo>
                    <a:pt x="273" y="1"/>
                    <a:pt x="257" y="0"/>
                    <a:pt x="2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4446400" y="4471225"/>
              <a:ext cx="14500" cy="9650"/>
            </a:xfrm>
            <a:custGeom>
              <a:rect b="b" l="l" r="r" t="t"/>
              <a:pathLst>
                <a:path extrusionOk="0" h="386" w="580">
                  <a:moveTo>
                    <a:pt x="350" y="0"/>
                  </a:moveTo>
                  <a:cubicBezTo>
                    <a:pt x="250" y="0"/>
                    <a:pt x="125" y="42"/>
                    <a:pt x="0" y="121"/>
                  </a:cubicBezTo>
                  <a:cubicBezTo>
                    <a:pt x="20" y="113"/>
                    <a:pt x="176" y="45"/>
                    <a:pt x="310" y="45"/>
                  </a:cubicBezTo>
                  <a:cubicBezTo>
                    <a:pt x="391" y="45"/>
                    <a:pt x="465" y="70"/>
                    <a:pt x="496" y="147"/>
                  </a:cubicBezTo>
                  <a:cubicBezTo>
                    <a:pt x="535" y="224"/>
                    <a:pt x="535" y="308"/>
                    <a:pt x="515" y="385"/>
                  </a:cubicBezTo>
                  <a:cubicBezTo>
                    <a:pt x="573" y="257"/>
                    <a:pt x="580" y="134"/>
                    <a:pt x="515" y="63"/>
                  </a:cubicBezTo>
                  <a:cubicBezTo>
                    <a:pt x="478" y="21"/>
                    <a:pt x="420" y="0"/>
                    <a:pt x="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4420150" y="4423350"/>
              <a:ext cx="53325" cy="21225"/>
            </a:xfrm>
            <a:custGeom>
              <a:rect b="b" l="l" r="r" t="t"/>
              <a:pathLst>
                <a:path extrusionOk="0" h="849" w="2133">
                  <a:moveTo>
                    <a:pt x="45" y="1"/>
                  </a:moveTo>
                  <a:lnTo>
                    <a:pt x="0" y="226"/>
                  </a:lnTo>
                  <a:lnTo>
                    <a:pt x="1044" y="452"/>
                  </a:lnTo>
                  <a:lnTo>
                    <a:pt x="1018" y="387"/>
                  </a:lnTo>
                  <a:lnTo>
                    <a:pt x="1031" y="387"/>
                  </a:lnTo>
                  <a:lnTo>
                    <a:pt x="1765" y="536"/>
                  </a:lnTo>
                  <a:cubicBezTo>
                    <a:pt x="1765" y="536"/>
                    <a:pt x="1739" y="787"/>
                    <a:pt x="1849" y="838"/>
                  </a:cubicBezTo>
                  <a:cubicBezTo>
                    <a:pt x="1863" y="845"/>
                    <a:pt x="1878" y="849"/>
                    <a:pt x="1891" y="849"/>
                  </a:cubicBezTo>
                  <a:cubicBezTo>
                    <a:pt x="2029" y="849"/>
                    <a:pt x="2120" y="528"/>
                    <a:pt x="2126" y="516"/>
                  </a:cubicBezTo>
                  <a:cubicBezTo>
                    <a:pt x="2132" y="471"/>
                    <a:pt x="2132" y="426"/>
                    <a:pt x="2132" y="381"/>
                  </a:cubicBezTo>
                  <a:cubicBezTo>
                    <a:pt x="2126" y="362"/>
                    <a:pt x="2126" y="336"/>
                    <a:pt x="2119" y="317"/>
                  </a:cubicBezTo>
                  <a:cubicBezTo>
                    <a:pt x="2106" y="233"/>
                    <a:pt x="2061" y="168"/>
                    <a:pt x="2003" y="156"/>
                  </a:cubicBezTo>
                  <a:cubicBezTo>
                    <a:pt x="1995" y="154"/>
                    <a:pt x="1987" y="153"/>
                    <a:pt x="1979" y="153"/>
                  </a:cubicBezTo>
                  <a:cubicBezTo>
                    <a:pt x="1896" y="153"/>
                    <a:pt x="1811" y="240"/>
                    <a:pt x="1759" y="375"/>
                  </a:cubicBezTo>
                  <a:lnTo>
                    <a:pt x="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4467925" y="4437375"/>
              <a:ext cx="3825" cy="2525"/>
            </a:xfrm>
            <a:custGeom>
              <a:rect b="b" l="l" r="r" t="t"/>
              <a:pathLst>
                <a:path extrusionOk="0" h="101" w="153">
                  <a:moveTo>
                    <a:pt x="66" y="0"/>
                  </a:moveTo>
                  <a:cubicBezTo>
                    <a:pt x="56" y="0"/>
                    <a:pt x="47" y="4"/>
                    <a:pt x="41" y="13"/>
                  </a:cubicBezTo>
                  <a:cubicBezTo>
                    <a:pt x="1" y="43"/>
                    <a:pt x="46" y="100"/>
                    <a:pt x="84" y="100"/>
                  </a:cubicBezTo>
                  <a:cubicBezTo>
                    <a:pt x="94" y="100"/>
                    <a:pt x="105" y="96"/>
                    <a:pt x="112" y="84"/>
                  </a:cubicBezTo>
                  <a:cubicBezTo>
                    <a:pt x="153" y="58"/>
                    <a:pt x="104"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4444625" y="4429150"/>
              <a:ext cx="28675" cy="16850"/>
            </a:xfrm>
            <a:custGeom>
              <a:rect b="b" l="l" r="r" t="t"/>
              <a:pathLst>
                <a:path extrusionOk="0" h="674" w="1147">
                  <a:moveTo>
                    <a:pt x="116" y="1"/>
                  </a:moveTo>
                  <a:lnTo>
                    <a:pt x="116" y="1"/>
                  </a:lnTo>
                  <a:cubicBezTo>
                    <a:pt x="26" y="39"/>
                    <a:pt x="0" y="149"/>
                    <a:pt x="65" y="220"/>
                  </a:cubicBezTo>
                  <a:lnTo>
                    <a:pt x="735" y="368"/>
                  </a:lnTo>
                  <a:cubicBezTo>
                    <a:pt x="722" y="529"/>
                    <a:pt x="773" y="651"/>
                    <a:pt x="863" y="671"/>
                  </a:cubicBezTo>
                  <a:cubicBezTo>
                    <a:pt x="871" y="673"/>
                    <a:pt x="879" y="674"/>
                    <a:pt x="887" y="674"/>
                  </a:cubicBezTo>
                  <a:cubicBezTo>
                    <a:pt x="985" y="674"/>
                    <a:pt x="1092" y="533"/>
                    <a:pt x="1134" y="342"/>
                  </a:cubicBezTo>
                  <a:cubicBezTo>
                    <a:pt x="1140" y="323"/>
                    <a:pt x="1147" y="304"/>
                    <a:pt x="1147" y="284"/>
                  </a:cubicBezTo>
                  <a:lnTo>
                    <a:pt x="1147" y="284"/>
                  </a:lnTo>
                  <a:cubicBezTo>
                    <a:pt x="1115" y="387"/>
                    <a:pt x="1063" y="484"/>
                    <a:pt x="999" y="574"/>
                  </a:cubicBezTo>
                  <a:cubicBezTo>
                    <a:pt x="1005" y="561"/>
                    <a:pt x="1005" y="548"/>
                    <a:pt x="1005" y="535"/>
                  </a:cubicBezTo>
                  <a:cubicBezTo>
                    <a:pt x="1018" y="482"/>
                    <a:pt x="968" y="455"/>
                    <a:pt x="918" y="455"/>
                  </a:cubicBezTo>
                  <a:cubicBezTo>
                    <a:pt x="872" y="455"/>
                    <a:pt x="825" y="479"/>
                    <a:pt x="831" y="529"/>
                  </a:cubicBezTo>
                  <a:cubicBezTo>
                    <a:pt x="831" y="555"/>
                    <a:pt x="838" y="581"/>
                    <a:pt x="851" y="600"/>
                  </a:cubicBezTo>
                  <a:cubicBezTo>
                    <a:pt x="760" y="529"/>
                    <a:pt x="786" y="310"/>
                    <a:pt x="786" y="310"/>
                  </a:cubicBezTo>
                  <a:lnTo>
                    <a:pt x="213" y="194"/>
                  </a:lnTo>
                  <a:lnTo>
                    <a:pt x="181" y="188"/>
                  </a:lnTo>
                  <a:cubicBezTo>
                    <a:pt x="52" y="149"/>
                    <a:pt x="116" y="1"/>
                    <a:pt x="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4464100" y="4427150"/>
              <a:ext cx="9050" cy="5575"/>
            </a:xfrm>
            <a:custGeom>
              <a:rect b="b" l="l" r="r" t="t"/>
              <a:pathLst>
                <a:path extrusionOk="0" h="223" w="362">
                  <a:moveTo>
                    <a:pt x="221" y="1"/>
                  </a:moveTo>
                  <a:cubicBezTo>
                    <a:pt x="138" y="1"/>
                    <a:pt x="53" y="88"/>
                    <a:pt x="1" y="223"/>
                  </a:cubicBezTo>
                  <a:cubicBezTo>
                    <a:pt x="12" y="206"/>
                    <a:pt x="116" y="37"/>
                    <a:pt x="220" y="37"/>
                  </a:cubicBezTo>
                  <a:cubicBezTo>
                    <a:pt x="235" y="37"/>
                    <a:pt x="250" y="40"/>
                    <a:pt x="265" y="49"/>
                  </a:cubicBezTo>
                  <a:cubicBezTo>
                    <a:pt x="310" y="74"/>
                    <a:pt x="342" y="119"/>
                    <a:pt x="361" y="171"/>
                  </a:cubicBezTo>
                  <a:cubicBezTo>
                    <a:pt x="342" y="81"/>
                    <a:pt x="303" y="16"/>
                    <a:pt x="245" y="4"/>
                  </a:cubicBezTo>
                  <a:cubicBezTo>
                    <a:pt x="237" y="2"/>
                    <a:pt x="229"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4410325" y="4348150"/>
              <a:ext cx="48325" cy="41100"/>
            </a:xfrm>
            <a:custGeom>
              <a:rect b="b" l="l" r="r" t="t"/>
              <a:pathLst>
                <a:path extrusionOk="0" h="1644" w="1933">
                  <a:moveTo>
                    <a:pt x="1424" y="1"/>
                  </a:moveTo>
                  <a:cubicBezTo>
                    <a:pt x="1390" y="1"/>
                    <a:pt x="1357" y="9"/>
                    <a:pt x="1327" y="27"/>
                  </a:cubicBezTo>
                  <a:cubicBezTo>
                    <a:pt x="1263" y="85"/>
                    <a:pt x="1276" y="220"/>
                    <a:pt x="1353" y="355"/>
                  </a:cubicBezTo>
                  <a:lnTo>
                    <a:pt x="0" y="1469"/>
                  </a:lnTo>
                  <a:lnTo>
                    <a:pt x="148" y="1643"/>
                  </a:lnTo>
                  <a:lnTo>
                    <a:pt x="966" y="967"/>
                  </a:lnTo>
                  <a:lnTo>
                    <a:pt x="902" y="948"/>
                  </a:lnTo>
                  <a:lnTo>
                    <a:pt x="915" y="935"/>
                  </a:lnTo>
                  <a:lnTo>
                    <a:pt x="1482" y="452"/>
                  </a:lnTo>
                  <a:cubicBezTo>
                    <a:pt x="1482" y="452"/>
                    <a:pt x="1619" y="584"/>
                    <a:pt x="1726" y="584"/>
                  </a:cubicBezTo>
                  <a:cubicBezTo>
                    <a:pt x="1742" y="584"/>
                    <a:pt x="1757" y="581"/>
                    <a:pt x="1772" y="574"/>
                  </a:cubicBezTo>
                  <a:cubicBezTo>
                    <a:pt x="1933" y="490"/>
                    <a:pt x="1694" y="168"/>
                    <a:pt x="1688" y="155"/>
                  </a:cubicBezTo>
                  <a:cubicBezTo>
                    <a:pt x="1656" y="123"/>
                    <a:pt x="1623" y="91"/>
                    <a:pt x="1585" y="65"/>
                  </a:cubicBezTo>
                  <a:cubicBezTo>
                    <a:pt x="1566" y="59"/>
                    <a:pt x="1553" y="46"/>
                    <a:pt x="1533" y="33"/>
                  </a:cubicBezTo>
                  <a:cubicBezTo>
                    <a:pt x="1502" y="12"/>
                    <a:pt x="1463" y="1"/>
                    <a:pt x="1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4450425" y="4354600"/>
              <a:ext cx="3225" cy="3075"/>
            </a:xfrm>
            <a:custGeom>
              <a:rect b="b" l="l" r="r" t="t"/>
              <a:pathLst>
                <a:path extrusionOk="0" h="123" w="129">
                  <a:moveTo>
                    <a:pt x="65" y="0"/>
                  </a:moveTo>
                  <a:cubicBezTo>
                    <a:pt x="0" y="20"/>
                    <a:pt x="13" y="116"/>
                    <a:pt x="84" y="123"/>
                  </a:cubicBezTo>
                  <a:cubicBezTo>
                    <a:pt x="110" y="116"/>
                    <a:pt x="129" y="84"/>
                    <a:pt x="123" y="52"/>
                  </a:cubicBezTo>
                  <a:cubicBezTo>
                    <a:pt x="123" y="26"/>
                    <a:pt x="97" y="0"/>
                    <a:pt x="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4430450" y="4352025"/>
              <a:ext cx="27400" cy="20325"/>
            </a:xfrm>
            <a:custGeom>
              <a:rect b="b" l="l" r="r" t="t"/>
              <a:pathLst>
                <a:path extrusionOk="0" h="813" w="1096">
                  <a:moveTo>
                    <a:pt x="883" y="0"/>
                  </a:moveTo>
                  <a:cubicBezTo>
                    <a:pt x="947" y="84"/>
                    <a:pt x="992" y="187"/>
                    <a:pt x="1018" y="290"/>
                  </a:cubicBezTo>
                  <a:cubicBezTo>
                    <a:pt x="1012" y="277"/>
                    <a:pt x="1005" y="271"/>
                    <a:pt x="992" y="265"/>
                  </a:cubicBezTo>
                  <a:cubicBezTo>
                    <a:pt x="973" y="245"/>
                    <a:pt x="949" y="236"/>
                    <a:pt x="925" y="236"/>
                  </a:cubicBezTo>
                  <a:cubicBezTo>
                    <a:pt x="901" y="236"/>
                    <a:pt x="876" y="245"/>
                    <a:pt x="857" y="265"/>
                  </a:cubicBezTo>
                  <a:cubicBezTo>
                    <a:pt x="831" y="303"/>
                    <a:pt x="838" y="361"/>
                    <a:pt x="883" y="393"/>
                  </a:cubicBezTo>
                  <a:cubicBezTo>
                    <a:pt x="902" y="413"/>
                    <a:pt x="922" y="419"/>
                    <a:pt x="947" y="426"/>
                  </a:cubicBezTo>
                  <a:cubicBezTo>
                    <a:pt x="937" y="428"/>
                    <a:pt x="927" y="430"/>
                    <a:pt x="916" y="430"/>
                  </a:cubicBezTo>
                  <a:cubicBezTo>
                    <a:pt x="810" y="430"/>
                    <a:pt x="677" y="297"/>
                    <a:pt x="677" y="297"/>
                  </a:cubicBezTo>
                  <a:lnTo>
                    <a:pt x="232" y="670"/>
                  </a:lnTo>
                  <a:lnTo>
                    <a:pt x="207" y="696"/>
                  </a:lnTo>
                  <a:cubicBezTo>
                    <a:pt x="184" y="713"/>
                    <a:pt x="163" y="719"/>
                    <a:pt x="144" y="719"/>
                  </a:cubicBezTo>
                  <a:cubicBezTo>
                    <a:pt x="71" y="719"/>
                    <a:pt x="20" y="632"/>
                    <a:pt x="20" y="632"/>
                  </a:cubicBezTo>
                  <a:lnTo>
                    <a:pt x="20" y="632"/>
                  </a:lnTo>
                  <a:cubicBezTo>
                    <a:pt x="0" y="722"/>
                    <a:pt x="71" y="812"/>
                    <a:pt x="161" y="812"/>
                  </a:cubicBezTo>
                  <a:lnTo>
                    <a:pt x="696" y="374"/>
                  </a:lnTo>
                  <a:cubicBezTo>
                    <a:pt x="775" y="444"/>
                    <a:pt x="861" y="485"/>
                    <a:pt x="929" y="485"/>
                  </a:cubicBezTo>
                  <a:cubicBezTo>
                    <a:pt x="961" y="485"/>
                    <a:pt x="989" y="476"/>
                    <a:pt x="1012" y="458"/>
                  </a:cubicBezTo>
                  <a:cubicBezTo>
                    <a:pt x="1095" y="393"/>
                    <a:pt x="1057" y="200"/>
                    <a:pt x="922" y="39"/>
                  </a:cubicBezTo>
                  <a:cubicBezTo>
                    <a:pt x="909" y="26"/>
                    <a:pt x="896" y="13"/>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4441550" y="4348150"/>
              <a:ext cx="7125" cy="8900"/>
            </a:xfrm>
            <a:custGeom>
              <a:rect b="b" l="l" r="r" t="t"/>
              <a:pathLst>
                <a:path extrusionOk="0" h="356" w="285">
                  <a:moveTo>
                    <a:pt x="172" y="1"/>
                  </a:moveTo>
                  <a:cubicBezTo>
                    <a:pt x="140" y="1"/>
                    <a:pt x="108" y="9"/>
                    <a:pt x="78" y="27"/>
                  </a:cubicBezTo>
                  <a:cubicBezTo>
                    <a:pt x="14" y="85"/>
                    <a:pt x="27" y="213"/>
                    <a:pt x="104" y="355"/>
                  </a:cubicBezTo>
                  <a:cubicBezTo>
                    <a:pt x="97" y="329"/>
                    <a:pt x="1" y="85"/>
                    <a:pt x="130" y="39"/>
                  </a:cubicBezTo>
                  <a:cubicBezTo>
                    <a:pt x="156" y="28"/>
                    <a:pt x="186" y="21"/>
                    <a:pt x="218" y="21"/>
                  </a:cubicBezTo>
                  <a:cubicBezTo>
                    <a:pt x="240" y="21"/>
                    <a:pt x="263" y="25"/>
                    <a:pt x="284" y="33"/>
                  </a:cubicBezTo>
                  <a:cubicBezTo>
                    <a:pt x="249" y="12"/>
                    <a:pt x="211" y="1"/>
                    <a:pt x="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4304200" y="4418375"/>
              <a:ext cx="66850" cy="39700"/>
            </a:xfrm>
            <a:custGeom>
              <a:rect b="b" l="l" r="r" t="t"/>
              <a:pathLst>
                <a:path extrusionOk="0" h="1588" w="2674">
                  <a:moveTo>
                    <a:pt x="2558" y="0"/>
                  </a:moveTo>
                  <a:lnTo>
                    <a:pt x="1327" y="548"/>
                  </a:lnTo>
                  <a:lnTo>
                    <a:pt x="1398" y="599"/>
                  </a:lnTo>
                  <a:lnTo>
                    <a:pt x="1385" y="606"/>
                  </a:lnTo>
                  <a:lnTo>
                    <a:pt x="529" y="1005"/>
                  </a:lnTo>
                  <a:cubicBezTo>
                    <a:pt x="529" y="1005"/>
                    <a:pt x="382" y="759"/>
                    <a:pt x="245" y="759"/>
                  </a:cubicBezTo>
                  <a:cubicBezTo>
                    <a:pt x="239" y="759"/>
                    <a:pt x="232" y="759"/>
                    <a:pt x="226" y="760"/>
                  </a:cubicBezTo>
                  <a:cubicBezTo>
                    <a:pt x="0" y="805"/>
                    <a:pt x="181" y="1276"/>
                    <a:pt x="181" y="1295"/>
                  </a:cubicBezTo>
                  <a:cubicBezTo>
                    <a:pt x="207" y="1346"/>
                    <a:pt x="239" y="1392"/>
                    <a:pt x="277" y="1437"/>
                  </a:cubicBezTo>
                  <a:cubicBezTo>
                    <a:pt x="297" y="1456"/>
                    <a:pt x="316" y="1475"/>
                    <a:pt x="335" y="1495"/>
                  </a:cubicBezTo>
                  <a:cubicBezTo>
                    <a:pt x="398" y="1558"/>
                    <a:pt x="465" y="1588"/>
                    <a:pt x="522" y="1588"/>
                  </a:cubicBezTo>
                  <a:cubicBezTo>
                    <a:pt x="540" y="1588"/>
                    <a:pt x="558" y="1585"/>
                    <a:pt x="574" y="1578"/>
                  </a:cubicBezTo>
                  <a:cubicBezTo>
                    <a:pt x="677" y="1533"/>
                    <a:pt x="703" y="1359"/>
                    <a:pt x="657" y="1173"/>
                  </a:cubicBezTo>
                  <a:lnTo>
                    <a:pt x="2674" y="264"/>
                  </a:lnTo>
                  <a:lnTo>
                    <a:pt x="25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4308700" y="4444450"/>
              <a:ext cx="3700" cy="3275"/>
            </a:xfrm>
            <a:custGeom>
              <a:rect b="b" l="l" r="r" t="t"/>
              <a:pathLst>
                <a:path extrusionOk="0" h="131" w="148">
                  <a:moveTo>
                    <a:pt x="67" y="0"/>
                  </a:moveTo>
                  <a:cubicBezTo>
                    <a:pt x="40" y="0"/>
                    <a:pt x="14" y="17"/>
                    <a:pt x="7" y="46"/>
                  </a:cubicBezTo>
                  <a:cubicBezTo>
                    <a:pt x="1" y="84"/>
                    <a:pt x="27" y="117"/>
                    <a:pt x="59" y="130"/>
                  </a:cubicBezTo>
                  <a:cubicBezTo>
                    <a:pt x="62" y="130"/>
                    <a:pt x="65" y="130"/>
                    <a:pt x="68" y="130"/>
                  </a:cubicBezTo>
                  <a:cubicBezTo>
                    <a:pt x="120" y="130"/>
                    <a:pt x="148" y="76"/>
                    <a:pt x="123" y="33"/>
                  </a:cubicBezTo>
                  <a:cubicBezTo>
                    <a:pt x="109" y="10"/>
                    <a:pt x="88" y="0"/>
                    <a:pt x="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4305175" y="4432050"/>
              <a:ext cx="36575" cy="18875"/>
            </a:xfrm>
            <a:custGeom>
              <a:rect b="b" l="l" r="r" t="t"/>
              <a:pathLst>
                <a:path extrusionOk="0" h="755" w="1463">
                  <a:moveTo>
                    <a:pt x="1288" y="1"/>
                  </a:moveTo>
                  <a:lnTo>
                    <a:pt x="503" y="355"/>
                  </a:lnTo>
                  <a:cubicBezTo>
                    <a:pt x="414" y="219"/>
                    <a:pt x="300" y="134"/>
                    <a:pt x="205" y="134"/>
                  </a:cubicBezTo>
                  <a:cubicBezTo>
                    <a:pt x="183" y="134"/>
                    <a:pt x="161" y="139"/>
                    <a:pt x="142" y="149"/>
                  </a:cubicBezTo>
                  <a:cubicBezTo>
                    <a:pt x="19" y="213"/>
                    <a:pt x="0" y="452"/>
                    <a:pt x="110" y="696"/>
                  </a:cubicBezTo>
                  <a:cubicBezTo>
                    <a:pt x="122" y="715"/>
                    <a:pt x="134" y="733"/>
                    <a:pt x="141" y="752"/>
                  </a:cubicBezTo>
                  <a:lnTo>
                    <a:pt x="141" y="752"/>
                  </a:lnTo>
                  <a:cubicBezTo>
                    <a:pt x="96" y="624"/>
                    <a:pt x="77" y="489"/>
                    <a:pt x="77" y="355"/>
                  </a:cubicBezTo>
                  <a:lnTo>
                    <a:pt x="77" y="355"/>
                  </a:lnTo>
                  <a:cubicBezTo>
                    <a:pt x="84" y="368"/>
                    <a:pt x="90" y="381"/>
                    <a:pt x="97" y="394"/>
                  </a:cubicBezTo>
                  <a:cubicBezTo>
                    <a:pt x="110" y="424"/>
                    <a:pt x="135" y="436"/>
                    <a:pt x="163" y="436"/>
                  </a:cubicBezTo>
                  <a:cubicBezTo>
                    <a:pt x="242" y="436"/>
                    <a:pt x="344" y="338"/>
                    <a:pt x="277" y="271"/>
                  </a:cubicBezTo>
                  <a:cubicBezTo>
                    <a:pt x="258" y="246"/>
                    <a:pt x="232" y="226"/>
                    <a:pt x="206" y="213"/>
                  </a:cubicBezTo>
                  <a:cubicBezTo>
                    <a:pt x="348" y="213"/>
                    <a:pt x="490" y="458"/>
                    <a:pt x="490" y="458"/>
                  </a:cubicBezTo>
                  <a:lnTo>
                    <a:pt x="1160" y="149"/>
                  </a:lnTo>
                  <a:lnTo>
                    <a:pt x="1192" y="130"/>
                  </a:lnTo>
                  <a:cubicBezTo>
                    <a:pt x="1213" y="122"/>
                    <a:pt x="1232" y="119"/>
                    <a:pt x="1249" y="119"/>
                  </a:cubicBezTo>
                  <a:cubicBezTo>
                    <a:pt x="1364" y="119"/>
                    <a:pt x="1398" y="265"/>
                    <a:pt x="1398" y="265"/>
                  </a:cubicBezTo>
                  <a:cubicBezTo>
                    <a:pt x="1462" y="162"/>
                    <a:pt x="1404" y="33"/>
                    <a:pt x="1288" y="1"/>
                  </a:cubicBezTo>
                  <a:close/>
                  <a:moveTo>
                    <a:pt x="141" y="752"/>
                  </a:moveTo>
                  <a:lnTo>
                    <a:pt x="141" y="752"/>
                  </a:lnTo>
                  <a:cubicBezTo>
                    <a:pt x="141" y="753"/>
                    <a:pt x="141" y="754"/>
                    <a:pt x="142" y="754"/>
                  </a:cubicBezTo>
                  <a:cubicBezTo>
                    <a:pt x="141" y="754"/>
                    <a:pt x="141" y="753"/>
                    <a:pt x="141" y="7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4312575" y="4447525"/>
              <a:ext cx="9350" cy="10475"/>
            </a:xfrm>
            <a:custGeom>
              <a:rect b="b" l="l" r="r" t="t"/>
              <a:pathLst>
                <a:path extrusionOk="0" h="419" w="374">
                  <a:moveTo>
                    <a:pt x="322" y="0"/>
                  </a:moveTo>
                  <a:cubicBezTo>
                    <a:pt x="322" y="32"/>
                    <a:pt x="361" y="361"/>
                    <a:pt x="187" y="374"/>
                  </a:cubicBezTo>
                  <a:cubicBezTo>
                    <a:pt x="177" y="375"/>
                    <a:pt x="166" y="375"/>
                    <a:pt x="155" y="375"/>
                  </a:cubicBezTo>
                  <a:cubicBezTo>
                    <a:pt x="100" y="375"/>
                    <a:pt x="44" y="361"/>
                    <a:pt x="0" y="329"/>
                  </a:cubicBezTo>
                  <a:lnTo>
                    <a:pt x="0" y="329"/>
                  </a:lnTo>
                  <a:cubicBezTo>
                    <a:pt x="62" y="386"/>
                    <a:pt x="128" y="418"/>
                    <a:pt x="184" y="418"/>
                  </a:cubicBezTo>
                  <a:cubicBezTo>
                    <a:pt x="203" y="418"/>
                    <a:pt x="222" y="414"/>
                    <a:pt x="239" y="406"/>
                  </a:cubicBezTo>
                  <a:cubicBezTo>
                    <a:pt x="342" y="361"/>
                    <a:pt x="374" y="193"/>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4345575" y="4401950"/>
              <a:ext cx="49800" cy="102950"/>
            </a:xfrm>
            <a:custGeom>
              <a:rect b="b" l="l" r="r" t="t"/>
              <a:pathLst>
                <a:path extrusionOk="0" h="4118" w="1992">
                  <a:moveTo>
                    <a:pt x="1560" y="0"/>
                  </a:moveTo>
                  <a:lnTo>
                    <a:pt x="639" y="3318"/>
                  </a:lnTo>
                  <a:cubicBezTo>
                    <a:pt x="595" y="3313"/>
                    <a:pt x="552" y="3311"/>
                    <a:pt x="511" y="3311"/>
                  </a:cubicBezTo>
                  <a:cubicBezTo>
                    <a:pt x="262" y="3311"/>
                    <a:pt x="72" y="3393"/>
                    <a:pt x="33" y="3537"/>
                  </a:cubicBezTo>
                  <a:cubicBezTo>
                    <a:pt x="1" y="3652"/>
                    <a:pt x="72" y="3781"/>
                    <a:pt x="207" y="3891"/>
                  </a:cubicBezTo>
                  <a:cubicBezTo>
                    <a:pt x="239" y="3917"/>
                    <a:pt x="271" y="3942"/>
                    <a:pt x="310" y="3962"/>
                  </a:cubicBezTo>
                  <a:cubicBezTo>
                    <a:pt x="387" y="4007"/>
                    <a:pt x="465" y="4045"/>
                    <a:pt x="548" y="4078"/>
                  </a:cubicBezTo>
                  <a:cubicBezTo>
                    <a:pt x="564" y="4078"/>
                    <a:pt x="755" y="4117"/>
                    <a:pt x="948" y="4117"/>
                  </a:cubicBezTo>
                  <a:cubicBezTo>
                    <a:pt x="1152" y="4117"/>
                    <a:pt x="1360" y="4073"/>
                    <a:pt x="1366" y="3891"/>
                  </a:cubicBezTo>
                  <a:cubicBezTo>
                    <a:pt x="1373" y="3652"/>
                    <a:pt x="922" y="3472"/>
                    <a:pt x="922" y="3472"/>
                  </a:cubicBezTo>
                  <a:lnTo>
                    <a:pt x="1328" y="2068"/>
                  </a:lnTo>
                  <a:lnTo>
                    <a:pt x="1341" y="2042"/>
                  </a:lnTo>
                  <a:lnTo>
                    <a:pt x="1431" y="2145"/>
                  </a:lnTo>
                  <a:lnTo>
                    <a:pt x="1991" y="123"/>
                  </a:lnTo>
                  <a:lnTo>
                    <a:pt x="15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4363250" y="4497725"/>
              <a:ext cx="5875" cy="4900"/>
            </a:xfrm>
            <a:custGeom>
              <a:rect b="b" l="l" r="r" t="t"/>
              <a:pathLst>
                <a:path extrusionOk="0" h="196" w="235">
                  <a:moveTo>
                    <a:pt x="118" y="0"/>
                  </a:moveTo>
                  <a:cubicBezTo>
                    <a:pt x="55" y="0"/>
                    <a:pt x="0" y="61"/>
                    <a:pt x="22" y="131"/>
                  </a:cubicBezTo>
                  <a:cubicBezTo>
                    <a:pt x="37" y="171"/>
                    <a:pt x="79" y="195"/>
                    <a:pt x="121" y="195"/>
                  </a:cubicBezTo>
                  <a:cubicBezTo>
                    <a:pt x="133" y="195"/>
                    <a:pt x="145" y="193"/>
                    <a:pt x="157" y="189"/>
                  </a:cubicBezTo>
                  <a:cubicBezTo>
                    <a:pt x="234" y="150"/>
                    <a:pt x="234" y="40"/>
                    <a:pt x="157" y="8"/>
                  </a:cubicBezTo>
                  <a:cubicBezTo>
                    <a:pt x="144" y="3"/>
                    <a:pt x="131" y="0"/>
                    <a:pt x="1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4359425" y="4451150"/>
              <a:ext cx="24350" cy="54800"/>
            </a:xfrm>
            <a:custGeom>
              <a:rect b="b" l="l" r="r" t="t"/>
              <a:pathLst>
                <a:path extrusionOk="0" h="2192" w="974">
                  <a:moveTo>
                    <a:pt x="634" y="0"/>
                  </a:moveTo>
                  <a:cubicBezTo>
                    <a:pt x="581" y="0"/>
                    <a:pt x="518" y="17"/>
                    <a:pt x="445" y="61"/>
                  </a:cubicBezTo>
                  <a:cubicBezTo>
                    <a:pt x="445" y="61"/>
                    <a:pt x="761" y="87"/>
                    <a:pt x="703" y="345"/>
                  </a:cubicBezTo>
                  <a:lnTo>
                    <a:pt x="690" y="409"/>
                  </a:lnTo>
                  <a:lnTo>
                    <a:pt x="368" y="1504"/>
                  </a:lnTo>
                  <a:cubicBezTo>
                    <a:pt x="368" y="1504"/>
                    <a:pt x="774" y="1665"/>
                    <a:pt x="806" y="1891"/>
                  </a:cubicBezTo>
                  <a:cubicBezTo>
                    <a:pt x="787" y="1845"/>
                    <a:pt x="748" y="1807"/>
                    <a:pt x="703" y="1788"/>
                  </a:cubicBezTo>
                  <a:cubicBezTo>
                    <a:pt x="681" y="1772"/>
                    <a:pt x="660" y="1765"/>
                    <a:pt x="639" y="1765"/>
                  </a:cubicBezTo>
                  <a:cubicBezTo>
                    <a:pt x="500" y="1765"/>
                    <a:pt x="387" y="2052"/>
                    <a:pt x="555" y="2097"/>
                  </a:cubicBezTo>
                  <a:cubicBezTo>
                    <a:pt x="581" y="2103"/>
                    <a:pt x="600" y="2110"/>
                    <a:pt x="626" y="2116"/>
                  </a:cubicBezTo>
                  <a:cubicBezTo>
                    <a:pt x="553" y="2136"/>
                    <a:pt x="467" y="2143"/>
                    <a:pt x="382" y="2143"/>
                  </a:cubicBezTo>
                  <a:cubicBezTo>
                    <a:pt x="195" y="2143"/>
                    <a:pt x="14" y="2110"/>
                    <a:pt x="1" y="2110"/>
                  </a:cubicBezTo>
                  <a:cubicBezTo>
                    <a:pt x="33" y="2122"/>
                    <a:pt x="65" y="2129"/>
                    <a:pt x="97" y="2142"/>
                  </a:cubicBezTo>
                  <a:cubicBezTo>
                    <a:pt x="222" y="2175"/>
                    <a:pt x="344" y="2192"/>
                    <a:pt x="453" y="2192"/>
                  </a:cubicBezTo>
                  <a:cubicBezTo>
                    <a:pt x="700" y="2192"/>
                    <a:pt x="888" y="2111"/>
                    <a:pt x="928" y="1968"/>
                  </a:cubicBezTo>
                  <a:cubicBezTo>
                    <a:pt x="973" y="1800"/>
                    <a:pt x="800" y="1601"/>
                    <a:pt x="516" y="1472"/>
                  </a:cubicBezTo>
                  <a:lnTo>
                    <a:pt x="877" y="177"/>
                  </a:lnTo>
                  <a:cubicBezTo>
                    <a:pt x="877" y="177"/>
                    <a:pt x="805" y="0"/>
                    <a:pt x="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4345575" y="4484700"/>
              <a:ext cx="15975" cy="14525"/>
            </a:xfrm>
            <a:custGeom>
              <a:rect b="b" l="l" r="r" t="t"/>
              <a:pathLst>
                <a:path extrusionOk="0" h="581" w="639">
                  <a:moveTo>
                    <a:pt x="511" y="1"/>
                  </a:moveTo>
                  <a:cubicBezTo>
                    <a:pt x="262" y="1"/>
                    <a:pt x="72" y="83"/>
                    <a:pt x="33" y="227"/>
                  </a:cubicBezTo>
                  <a:cubicBezTo>
                    <a:pt x="1" y="342"/>
                    <a:pt x="72" y="471"/>
                    <a:pt x="213" y="581"/>
                  </a:cubicBezTo>
                  <a:cubicBezTo>
                    <a:pt x="143" y="503"/>
                    <a:pt x="104" y="407"/>
                    <a:pt x="97" y="304"/>
                  </a:cubicBezTo>
                  <a:cubicBezTo>
                    <a:pt x="78" y="33"/>
                    <a:pt x="593" y="8"/>
                    <a:pt x="639" y="8"/>
                  </a:cubicBezTo>
                  <a:cubicBezTo>
                    <a:pt x="595" y="3"/>
                    <a:pt x="55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4315950" y="4342225"/>
              <a:ext cx="67825" cy="49275"/>
            </a:xfrm>
            <a:custGeom>
              <a:rect b="b" l="l" r="r" t="t"/>
              <a:pathLst>
                <a:path extrusionOk="0" h="1971" w="2713">
                  <a:moveTo>
                    <a:pt x="637" y="1"/>
                  </a:moveTo>
                  <a:cubicBezTo>
                    <a:pt x="582" y="1"/>
                    <a:pt x="519" y="23"/>
                    <a:pt x="458" y="64"/>
                  </a:cubicBezTo>
                  <a:cubicBezTo>
                    <a:pt x="432" y="83"/>
                    <a:pt x="413" y="96"/>
                    <a:pt x="394" y="115"/>
                  </a:cubicBezTo>
                  <a:cubicBezTo>
                    <a:pt x="348" y="154"/>
                    <a:pt x="303" y="199"/>
                    <a:pt x="271" y="251"/>
                  </a:cubicBezTo>
                  <a:cubicBezTo>
                    <a:pt x="265" y="264"/>
                    <a:pt x="1" y="734"/>
                    <a:pt x="226" y="811"/>
                  </a:cubicBezTo>
                  <a:cubicBezTo>
                    <a:pt x="241" y="817"/>
                    <a:pt x="257" y="819"/>
                    <a:pt x="273" y="819"/>
                  </a:cubicBezTo>
                  <a:cubicBezTo>
                    <a:pt x="419" y="819"/>
                    <a:pt x="587" y="605"/>
                    <a:pt x="587" y="605"/>
                  </a:cubicBezTo>
                  <a:lnTo>
                    <a:pt x="1418" y="1159"/>
                  </a:lnTo>
                  <a:lnTo>
                    <a:pt x="1431" y="1165"/>
                  </a:lnTo>
                  <a:lnTo>
                    <a:pt x="1353" y="1204"/>
                  </a:lnTo>
                  <a:lnTo>
                    <a:pt x="2551" y="1971"/>
                  </a:lnTo>
                  <a:lnTo>
                    <a:pt x="2712" y="1719"/>
                  </a:lnTo>
                  <a:lnTo>
                    <a:pt x="741" y="457"/>
                  </a:lnTo>
                  <a:cubicBezTo>
                    <a:pt x="825" y="264"/>
                    <a:pt x="825" y="83"/>
                    <a:pt x="722" y="25"/>
                  </a:cubicBezTo>
                  <a:cubicBezTo>
                    <a:pt x="698" y="9"/>
                    <a:pt x="669" y="1"/>
                    <a:pt x="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4322075" y="4351700"/>
              <a:ext cx="3400" cy="4050"/>
            </a:xfrm>
            <a:custGeom>
              <a:rect b="b" l="l" r="r" t="t"/>
              <a:pathLst>
                <a:path extrusionOk="0" h="162" w="136">
                  <a:moveTo>
                    <a:pt x="71" y="1"/>
                  </a:moveTo>
                  <a:cubicBezTo>
                    <a:pt x="26" y="7"/>
                    <a:pt x="0" y="46"/>
                    <a:pt x="0" y="84"/>
                  </a:cubicBezTo>
                  <a:cubicBezTo>
                    <a:pt x="0" y="123"/>
                    <a:pt x="26" y="162"/>
                    <a:pt x="65" y="162"/>
                  </a:cubicBezTo>
                  <a:cubicBezTo>
                    <a:pt x="110" y="162"/>
                    <a:pt x="136" y="123"/>
                    <a:pt x="136" y="84"/>
                  </a:cubicBezTo>
                  <a:cubicBezTo>
                    <a:pt x="136" y="46"/>
                    <a:pt x="110" y="7"/>
                    <a:pt x="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4317400" y="4348475"/>
              <a:ext cx="37550" cy="23875"/>
            </a:xfrm>
            <a:custGeom>
              <a:rect b="b" l="l" r="r" t="t"/>
              <a:pathLst>
                <a:path extrusionOk="0" h="955" w="1502">
                  <a:moveTo>
                    <a:pt x="220" y="1"/>
                  </a:moveTo>
                  <a:lnTo>
                    <a:pt x="220" y="1"/>
                  </a:lnTo>
                  <a:cubicBezTo>
                    <a:pt x="207" y="20"/>
                    <a:pt x="194" y="39"/>
                    <a:pt x="181" y="59"/>
                  </a:cubicBezTo>
                  <a:cubicBezTo>
                    <a:pt x="26" y="297"/>
                    <a:pt x="1" y="555"/>
                    <a:pt x="129" y="632"/>
                  </a:cubicBezTo>
                  <a:cubicBezTo>
                    <a:pt x="151" y="646"/>
                    <a:pt x="176" y="652"/>
                    <a:pt x="204" y="652"/>
                  </a:cubicBezTo>
                  <a:cubicBezTo>
                    <a:pt x="297" y="652"/>
                    <a:pt x="420" y="583"/>
                    <a:pt x="529" y="464"/>
                  </a:cubicBezTo>
                  <a:lnTo>
                    <a:pt x="1295" y="954"/>
                  </a:lnTo>
                  <a:cubicBezTo>
                    <a:pt x="1424" y="948"/>
                    <a:pt x="1501" y="812"/>
                    <a:pt x="1456" y="696"/>
                  </a:cubicBezTo>
                  <a:lnTo>
                    <a:pt x="1456" y="696"/>
                  </a:lnTo>
                  <a:cubicBezTo>
                    <a:pt x="1456" y="696"/>
                    <a:pt x="1401" y="829"/>
                    <a:pt x="1296" y="829"/>
                  </a:cubicBezTo>
                  <a:cubicBezTo>
                    <a:pt x="1273" y="829"/>
                    <a:pt x="1247" y="822"/>
                    <a:pt x="1218" y="806"/>
                  </a:cubicBezTo>
                  <a:lnTo>
                    <a:pt x="1186" y="787"/>
                  </a:lnTo>
                  <a:lnTo>
                    <a:pt x="542" y="355"/>
                  </a:lnTo>
                  <a:cubicBezTo>
                    <a:pt x="542" y="355"/>
                    <a:pt x="364" y="569"/>
                    <a:pt x="218" y="569"/>
                  </a:cubicBezTo>
                  <a:cubicBezTo>
                    <a:pt x="212" y="569"/>
                    <a:pt x="206" y="568"/>
                    <a:pt x="200" y="568"/>
                  </a:cubicBezTo>
                  <a:cubicBezTo>
                    <a:pt x="233" y="561"/>
                    <a:pt x="265" y="542"/>
                    <a:pt x="290" y="522"/>
                  </a:cubicBezTo>
                  <a:cubicBezTo>
                    <a:pt x="376" y="457"/>
                    <a:pt x="265" y="325"/>
                    <a:pt x="179" y="325"/>
                  </a:cubicBezTo>
                  <a:cubicBezTo>
                    <a:pt x="155" y="325"/>
                    <a:pt x="132" y="336"/>
                    <a:pt x="117" y="361"/>
                  </a:cubicBezTo>
                  <a:cubicBezTo>
                    <a:pt x="104" y="374"/>
                    <a:pt x="97" y="387"/>
                    <a:pt x="91" y="407"/>
                  </a:cubicBezTo>
                  <a:cubicBezTo>
                    <a:pt x="91" y="245"/>
                    <a:pt x="213" y="14"/>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4327550" y="4342125"/>
              <a:ext cx="9525" cy="11525"/>
            </a:xfrm>
            <a:custGeom>
              <a:rect b="b" l="l" r="r" t="t"/>
              <a:pathLst>
                <a:path extrusionOk="0" h="461" w="381">
                  <a:moveTo>
                    <a:pt x="186" y="0"/>
                  </a:moveTo>
                  <a:cubicBezTo>
                    <a:pt x="130" y="0"/>
                    <a:pt x="64" y="26"/>
                    <a:pt x="0" y="68"/>
                  </a:cubicBezTo>
                  <a:cubicBezTo>
                    <a:pt x="41" y="48"/>
                    <a:pt x="83" y="38"/>
                    <a:pt x="127" y="38"/>
                  </a:cubicBezTo>
                  <a:cubicBezTo>
                    <a:pt x="153" y="38"/>
                    <a:pt x="180" y="41"/>
                    <a:pt x="207" y="49"/>
                  </a:cubicBezTo>
                  <a:cubicBezTo>
                    <a:pt x="380" y="94"/>
                    <a:pt x="290" y="429"/>
                    <a:pt x="284" y="461"/>
                  </a:cubicBezTo>
                  <a:cubicBezTo>
                    <a:pt x="368" y="268"/>
                    <a:pt x="368" y="87"/>
                    <a:pt x="265" y="23"/>
                  </a:cubicBezTo>
                  <a:cubicBezTo>
                    <a:pt x="242" y="7"/>
                    <a:pt x="215"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4324650" y="4350500"/>
              <a:ext cx="138350" cy="121425"/>
            </a:xfrm>
            <a:custGeom>
              <a:rect b="b" l="l" r="r" t="t"/>
              <a:pathLst>
                <a:path extrusionOk="0" h="4857" w="5534">
                  <a:moveTo>
                    <a:pt x="2761" y="0"/>
                  </a:moveTo>
                  <a:cubicBezTo>
                    <a:pt x="2309" y="0"/>
                    <a:pt x="1852" y="126"/>
                    <a:pt x="1443" y="390"/>
                  </a:cubicBezTo>
                  <a:cubicBezTo>
                    <a:pt x="316" y="1124"/>
                    <a:pt x="0" y="2625"/>
                    <a:pt x="728" y="3752"/>
                  </a:cubicBezTo>
                  <a:cubicBezTo>
                    <a:pt x="1192" y="4467"/>
                    <a:pt x="1974" y="4857"/>
                    <a:pt x="2769" y="4857"/>
                  </a:cubicBezTo>
                  <a:cubicBezTo>
                    <a:pt x="3221" y="4857"/>
                    <a:pt x="3678" y="4731"/>
                    <a:pt x="4084" y="4467"/>
                  </a:cubicBezTo>
                  <a:cubicBezTo>
                    <a:pt x="5212" y="3733"/>
                    <a:pt x="5534" y="2232"/>
                    <a:pt x="4799" y="1105"/>
                  </a:cubicBezTo>
                  <a:cubicBezTo>
                    <a:pt x="4335" y="390"/>
                    <a:pt x="3557" y="0"/>
                    <a:pt x="2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4335450" y="4374250"/>
              <a:ext cx="129475" cy="97300"/>
            </a:xfrm>
            <a:custGeom>
              <a:rect b="b" l="l" r="r" t="t"/>
              <a:pathLst>
                <a:path extrusionOk="0" h="3892" w="5179">
                  <a:moveTo>
                    <a:pt x="4264" y="0"/>
                  </a:moveTo>
                  <a:lnTo>
                    <a:pt x="4264" y="0"/>
                  </a:lnTo>
                  <a:cubicBezTo>
                    <a:pt x="4548" y="960"/>
                    <a:pt x="4213" y="1991"/>
                    <a:pt x="3420" y="2603"/>
                  </a:cubicBezTo>
                  <a:cubicBezTo>
                    <a:pt x="3433" y="2480"/>
                    <a:pt x="3375" y="2358"/>
                    <a:pt x="3279" y="2281"/>
                  </a:cubicBezTo>
                  <a:cubicBezTo>
                    <a:pt x="3223" y="2241"/>
                    <a:pt x="3157" y="2223"/>
                    <a:pt x="3088" y="2223"/>
                  </a:cubicBezTo>
                  <a:cubicBezTo>
                    <a:pt x="2943" y="2223"/>
                    <a:pt x="2785" y="2306"/>
                    <a:pt x="2680" y="2454"/>
                  </a:cubicBezTo>
                  <a:cubicBezTo>
                    <a:pt x="2551" y="2641"/>
                    <a:pt x="2538" y="2867"/>
                    <a:pt x="2641" y="3008"/>
                  </a:cubicBezTo>
                  <a:cubicBezTo>
                    <a:pt x="2467" y="3060"/>
                    <a:pt x="2280" y="3092"/>
                    <a:pt x="2093" y="3105"/>
                  </a:cubicBezTo>
                  <a:cubicBezTo>
                    <a:pt x="2100" y="3099"/>
                    <a:pt x="2100" y="3092"/>
                    <a:pt x="2100" y="3086"/>
                  </a:cubicBezTo>
                  <a:cubicBezTo>
                    <a:pt x="2150" y="2979"/>
                    <a:pt x="2027" y="2906"/>
                    <a:pt x="1919" y="2906"/>
                  </a:cubicBezTo>
                  <a:cubicBezTo>
                    <a:pt x="1845" y="2906"/>
                    <a:pt x="1778" y="2940"/>
                    <a:pt x="1778" y="3021"/>
                  </a:cubicBezTo>
                  <a:cubicBezTo>
                    <a:pt x="1771" y="3047"/>
                    <a:pt x="1771" y="3079"/>
                    <a:pt x="1778" y="3105"/>
                  </a:cubicBezTo>
                  <a:cubicBezTo>
                    <a:pt x="1662" y="3099"/>
                    <a:pt x="1546" y="3086"/>
                    <a:pt x="1436" y="3060"/>
                  </a:cubicBezTo>
                  <a:cubicBezTo>
                    <a:pt x="863" y="2938"/>
                    <a:pt x="354" y="2616"/>
                    <a:pt x="6" y="2152"/>
                  </a:cubicBezTo>
                  <a:lnTo>
                    <a:pt x="0" y="2152"/>
                  </a:lnTo>
                  <a:cubicBezTo>
                    <a:pt x="315" y="3224"/>
                    <a:pt x="1296" y="3891"/>
                    <a:pt x="2333" y="3891"/>
                  </a:cubicBezTo>
                  <a:cubicBezTo>
                    <a:pt x="2698" y="3891"/>
                    <a:pt x="3069" y="3809"/>
                    <a:pt x="3420" y="3633"/>
                  </a:cubicBezTo>
                  <a:cubicBezTo>
                    <a:pt x="4773" y="2950"/>
                    <a:pt x="5179" y="1211"/>
                    <a:pt x="4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4359925" y="4366275"/>
              <a:ext cx="41875" cy="40150"/>
            </a:xfrm>
            <a:custGeom>
              <a:rect b="b" l="l" r="r" t="t"/>
              <a:pathLst>
                <a:path extrusionOk="0" h="1606" w="1675">
                  <a:moveTo>
                    <a:pt x="955" y="1"/>
                  </a:moveTo>
                  <a:cubicBezTo>
                    <a:pt x="688" y="1"/>
                    <a:pt x="405" y="168"/>
                    <a:pt x="238" y="455"/>
                  </a:cubicBezTo>
                  <a:cubicBezTo>
                    <a:pt x="0" y="848"/>
                    <a:pt x="84" y="1331"/>
                    <a:pt x="419" y="1524"/>
                  </a:cubicBezTo>
                  <a:cubicBezTo>
                    <a:pt x="513" y="1579"/>
                    <a:pt x="617" y="1605"/>
                    <a:pt x="724" y="1605"/>
                  </a:cubicBezTo>
                  <a:cubicBezTo>
                    <a:pt x="991" y="1605"/>
                    <a:pt x="1273" y="1442"/>
                    <a:pt x="1443" y="1157"/>
                  </a:cubicBezTo>
                  <a:cubicBezTo>
                    <a:pt x="1675" y="757"/>
                    <a:pt x="1591" y="274"/>
                    <a:pt x="1256" y="81"/>
                  </a:cubicBezTo>
                  <a:cubicBezTo>
                    <a:pt x="1164" y="26"/>
                    <a:pt x="1061" y="1"/>
                    <a:pt x="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4404200" y="4401200"/>
              <a:ext cx="14525" cy="15550"/>
            </a:xfrm>
            <a:custGeom>
              <a:rect b="b" l="l" r="r" t="t"/>
              <a:pathLst>
                <a:path extrusionOk="0" h="622" w="581">
                  <a:moveTo>
                    <a:pt x="313" y="1"/>
                  </a:moveTo>
                  <a:cubicBezTo>
                    <a:pt x="186" y="1"/>
                    <a:pt x="68" y="105"/>
                    <a:pt x="33" y="256"/>
                  </a:cubicBezTo>
                  <a:cubicBezTo>
                    <a:pt x="0" y="423"/>
                    <a:pt x="78" y="591"/>
                    <a:pt x="226" y="616"/>
                  </a:cubicBezTo>
                  <a:cubicBezTo>
                    <a:pt x="243" y="620"/>
                    <a:pt x="259" y="622"/>
                    <a:pt x="276" y="622"/>
                  </a:cubicBezTo>
                  <a:cubicBezTo>
                    <a:pt x="399" y="622"/>
                    <a:pt x="514" y="519"/>
                    <a:pt x="548" y="365"/>
                  </a:cubicBezTo>
                  <a:cubicBezTo>
                    <a:pt x="580" y="198"/>
                    <a:pt x="496" y="37"/>
                    <a:pt x="355" y="4"/>
                  </a:cubicBezTo>
                  <a:cubicBezTo>
                    <a:pt x="341" y="2"/>
                    <a:pt x="327" y="1"/>
                    <a:pt x="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4417400" y="4387600"/>
              <a:ext cx="23050" cy="17775"/>
            </a:xfrm>
            <a:custGeom>
              <a:rect b="b" l="l" r="r" t="t"/>
              <a:pathLst>
                <a:path extrusionOk="0" h="711" w="922">
                  <a:moveTo>
                    <a:pt x="303" y="0"/>
                  </a:moveTo>
                  <a:cubicBezTo>
                    <a:pt x="80" y="0"/>
                    <a:pt x="0" y="313"/>
                    <a:pt x="213" y="413"/>
                  </a:cubicBezTo>
                  <a:cubicBezTo>
                    <a:pt x="226" y="418"/>
                    <a:pt x="239" y="420"/>
                    <a:pt x="252" y="420"/>
                  </a:cubicBezTo>
                  <a:cubicBezTo>
                    <a:pt x="274" y="420"/>
                    <a:pt x="296" y="415"/>
                    <a:pt x="316" y="407"/>
                  </a:cubicBezTo>
                  <a:lnTo>
                    <a:pt x="316" y="407"/>
                  </a:lnTo>
                  <a:cubicBezTo>
                    <a:pt x="297" y="510"/>
                    <a:pt x="342" y="619"/>
                    <a:pt x="432" y="677"/>
                  </a:cubicBezTo>
                  <a:cubicBezTo>
                    <a:pt x="469" y="700"/>
                    <a:pt x="511" y="710"/>
                    <a:pt x="553" y="710"/>
                  </a:cubicBezTo>
                  <a:cubicBezTo>
                    <a:pt x="657" y="710"/>
                    <a:pt x="767" y="646"/>
                    <a:pt x="832" y="536"/>
                  </a:cubicBezTo>
                  <a:cubicBezTo>
                    <a:pt x="922" y="381"/>
                    <a:pt x="896" y="188"/>
                    <a:pt x="761" y="117"/>
                  </a:cubicBezTo>
                  <a:cubicBezTo>
                    <a:pt x="721" y="94"/>
                    <a:pt x="677" y="84"/>
                    <a:pt x="633" y="84"/>
                  </a:cubicBezTo>
                  <a:cubicBezTo>
                    <a:pt x="565" y="84"/>
                    <a:pt x="496" y="111"/>
                    <a:pt x="445" y="162"/>
                  </a:cubicBezTo>
                  <a:cubicBezTo>
                    <a:pt x="439" y="85"/>
                    <a:pt x="394" y="27"/>
                    <a:pt x="323" y="1"/>
                  </a:cubicBezTo>
                  <a:cubicBezTo>
                    <a:pt x="316" y="0"/>
                    <a:pt x="309"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4353000" y="4420800"/>
              <a:ext cx="22875" cy="17550"/>
            </a:xfrm>
            <a:custGeom>
              <a:rect b="b" l="l" r="r" t="t"/>
              <a:pathLst>
                <a:path extrusionOk="0" h="702" w="915">
                  <a:moveTo>
                    <a:pt x="511" y="1"/>
                  </a:moveTo>
                  <a:cubicBezTo>
                    <a:pt x="460" y="1"/>
                    <a:pt x="407" y="9"/>
                    <a:pt x="354" y="26"/>
                  </a:cubicBezTo>
                  <a:cubicBezTo>
                    <a:pt x="135" y="96"/>
                    <a:pt x="0" y="303"/>
                    <a:pt x="65" y="483"/>
                  </a:cubicBezTo>
                  <a:cubicBezTo>
                    <a:pt x="109" y="620"/>
                    <a:pt x="249" y="701"/>
                    <a:pt x="411" y="701"/>
                  </a:cubicBezTo>
                  <a:cubicBezTo>
                    <a:pt x="462" y="701"/>
                    <a:pt x="514" y="693"/>
                    <a:pt x="567" y="676"/>
                  </a:cubicBezTo>
                  <a:cubicBezTo>
                    <a:pt x="786" y="605"/>
                    <a:pt x="915" y="406"/>
                    <a:pt x="857" y="219"/>
                  </a:cubicBezTo>
                  <a:cubicBezTo>
                    <a:pt x="813" y="82"/>
                    <a:pt x="67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58"/>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MOVING FORWARD</a:t>
            </a:r>
            <a:endParaRPr/>
          </a:p>
        </p:txBody>
      </p:sp>
      <p:sp>
        <p:nvSpPr>
          <p:cNvPr id="1010" name="Google Shape;1010;p58"/>
          <p:cNvSpPr/>
          <p:nvPr/>
        </p:nvSpPr>
        <p:spPr>
          <a:xfrm>
            <a:off x="4051682" y="1734837"/>
            <a:ext cx="819300" cy="3384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8"/>
          <p:cNvSpPr/>
          <p:nvPr/>
        </p:nvSpPr>
        <p:spPr>
          <a:xfrm>
            <a:off x="4548132" y="2750338"/>
            <a:ext cx="819300" cy="3384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8"/>
          <p:cNvSpPr/>
          <p:nvPr/>
        </p:nvSpPr>
        <p:spPr>
          <a:xfrm>
            <a:off x="4051682" y="3712300"/>
            <a:ext cx="819300" cy="3384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3" name="Google Shape;1013;p58"/>
          <p:cNvCxnSpPr>
            <a:stCxn id="1010" idx="1"/>
          </p:cNvCxnSpPr>
          <p:nvPr/>
        </p:nvCxnSpPr>
        <p:spPr>
          <a:xfrm flipH="1">
            <a:off x="2886182" y="1904037"/>
            <a:ext cx="1165500" cy="341400"/>
          </a:xfrm>
          <a:prstGeom prst="curvedConnector3">
            <a:avLst>
              <a:gd fmla="val 50000" name="adj1"/>
            </a:avLst>
          </a:prstGeom>
          <a:noFill/>
          <a:ln cap="flat" cmpd="sng" w="9525">
            <a:solidFill>
              <a:schemeClr val="lt2"/>
            </a:solidFill>
            <a:prstDash val="solid"/>
            <a:round/>
            <a:headEnd len="med" w="med" type="none"/>
            <a:tailEnd len="med" w="med" type="none"/>
          </a:ln>
        </p:spPr>
      </p:cxnSp>
      <p:cxnSp>
        <p:nvCxnSpPr>
          <p:cNvPr id="1014" name="Google Shape;1014;p58"/>
          <p:cNvCxnSpPr>
            <a:stCxn id="1012" idx="1"/>
          </p:cNvCxnSpPr>
          <p:nvPr/>
        </p:nvCxnSpPr>
        <p:spPr>
          <a:xfrm rot="10800000">
            <a:off x="3038582" y="3648100"/>
            <a:ext cx="1013100" cy="233400"/>
          </a:xfrm>
          <a:prstGeom prst="curvedConnector3">
            <a:avLst>
              <a:gd fmla="val 50000" name="adj1"/>
            </a:avLst>
          </a:prstGeom>
          <a:noFill/>
          <a:ln cap="flat" cmpd="sng" w="9525">
            <a:solidFill>
              <a:schemeClr val="lt2"/>
            </a:solidFill>
            <a:prstDash val="solid"/>
            <a:round/>
            <a:headEnd len="med" w="med" type="none"/>
            <a:tailEnd len="med" w="med" type="none"/>
          </a:ln>
        </p:spPr>
      </p:cxnSp>
      <p:sp>
        <p:nvSpPr>
          <p:cNvPr id="1015" name="Google Shape;1015;p58"/>
          <p:cNvSpPr txBox="1"/>
          <p:nvPr>
            <p:ph idx="4294967295" type="ctrTitle"/>
          </p:nvPr>
        </p:nvSpPr>
        <p:spPr>
          <a:xfrm flipH="1">
            <a:off x="5063875" y="1480412"/>
            <a:ext cx="1560600" cy="4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Demographics</a:t>
            </a:r>
            <a:endParaRPr sz="1800"/>
          </a:p>
        </p:txBody>
      </p:sp>
      <p:sp>
        <p:nvSpPr>
          <p:cNvPr id="1016" name="Google Shape;1016;p58"/>
          <p:cNvSpPr txBox="1"/>
          <p:nvPr>
            <p:ph idx="4294967295" type="subTitle"/>
          </p:nvPr>
        </p:nvSpPr>
        <p:spPr>
          <a:xfrm flipH="1">
            <a:off x="5063901" y="1741775"/>
            <a:ext cx="2754900" cy="57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400">
                <a:solidFill>
                  <a:schemeClr val="lt2"/>
                </a:solidFill>
              </a:rPr>
              <a:t>Human demographics within the area affects probability of Wnv.</a:t>
            </a:r>
            <a:endParaRPr sz="1400">
              <a:solidFill>
                <a:schemeClr val="lt2"/>
              </a:solidFill>
            </a:endParaRPr>
          </a:p>
        </p:txBody>
      </p:sp>
      <p:sp>
        <p:nvSpPr>
          <p:cNvPr id="1017" name="Google Shape;1017;p58"/>
          <p:cNvSpPr txBox="1"/>
          <p:nvPr>
            <p:ph idx="4294967295" type="ctrTitle"/>
          </p:nvPr>
        </p:nvSpPr>
        <p:spPr>
          <a:xfrm flipH="1">
            <a:off x="5560325" y="2502325"/>
            <a:ext cx="1560600" cy="43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Geography</a:t>
            </a:r>
            <a:endParaRPr sz="1800"/>
          </a:p>
        </p:txBody>
      </p:sp>
      <p:sp>
        <p:nvSpPr>
          <p:cNvPr id="1018" name="Google Shape;1018;p58"/>
          <p:cNvSpPr txBox="1"/>
          <p:nvPr>
            <p:ph idx="4294967295" type="subTitle"/>
          </p:nvPr>
        </p:nvSpPr>
        <p:spPr>
          <a:xfrm flipH="1">
            <a:off x="5560175" y="2764300"/>
            <a:ext cx="2880000" cy="57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400">
                <a:solidFill>
                  <a:schemeClr val="lt2"/>
                </a:solidFill>
              </a:rPr>
              <a:t>Landscapes affect the mosquitoes’ livelihoods and activity.</a:t>
            </a:r>
            <a:endParaRPr sz="1400">
              <a:solidFill>
                <a:schemeClr val="lt2"/>
              </a:solidFill>
            </a:endParaRPr>
          </a:p>
        </p:txBody>
      </p:sp>
      <p:sp>
        <p:nvSpPr>
          <p:cNvPr id="1019" name="Google Shape;1019;p58"/>
          <p:cNvSpPr txBox="1"/>
          <p:nvPr>
            <p:ph idx="4294967295" type="ctrTitle"/>
          </p:nvPr>
        </p:nvSpPr>
        <p:spPr>
          <a:xfrm flipH="1">
            <a:off x="5063875" y="3520047"/>
            <a:ext cx="1560600" cy="4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Mosquito Species</a:t>
            </a:r>
            <a:endParaRPr sz="1800"/>
          </a:p>
        </p:txBody>
      </p:sp>
      <p:sp>
        <p:nvSpPr>
          <p:cNvPr id="1020" name="Google Shape;1020;p58"/>
          <p:cNvSpPr txBox="1"/>
          <p:nvPr>
            <p:ph idx="4294967295" type="subTitle"/>
          </p:nvPr>
        </p:nvSpPr>
        <p:spPr>
          <a:xfrm flipH="1">
            <a:off x="5063851" y="3781425"/>
            <a:ext cx="2651400" cy="57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400">
                <a:solidFill>
                  <a:schemeClr val="lt2"/>
                </a:solidFill>
              </a:rPr>
              <a:t>Study other species that could possibly spread the virus. </a:t>
            </a:r>
            <a:endParaRPr sz="1400">
              <a:solidFill>
                <a:schemeClr val="lt2"/>
              </a:solidFill>
            </a:endParaRPr>
          </a:p>
        </p:txBody>
      </p:sp>
      <p:sp>
        <p:nvSpPr>
          <p:cNvPr id="1021" name="Google Shape;1021;p58"/>
          <p:cNvSpPr txBox="1"/>
          <p:nvPr>
            <p:ph idx="4294967295" type="ctrTitle"/>
          </p:nvPr>
        </p:nvSpPr>
        <p:spPr>
          <a:xfrm flipH="1">
            <a:off x="4128032" y="1687212"/>
            <a:ext cx="666600" cy="4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01</a:t>
            </a:r>
            <a:endParaRPr b="1" sz="2400">
              <a:solidFill>
                <a:schemeClr val="lt1"/>
              </a:solidFill>
            </a:endParaRPr>
          </a:p>
        </p:txBody>
      </p:sp>
      <p:sp>
        <p:nvSpPr>
          <p:cNvPr id="1022" name="Google Shape;1022;p58"/>
          <p:cNvSpPr txBox="1"/>
          <p:nvPr>
            <p:ph idx="4294967295" type="ctrTitle"/>
          </p:nvPr>
        </p:nvSpPr>
        <p:spPr>
          <a:xfrm flipH="1">
            <a:off x="4624482" y="2702788"/>
            <a:ext cx="666600" cy="4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02</a:t>
            </a:r>
            <a:endParaRPr b="1" sz="2400">
              <a:solidFill>
                <a:schemeClr val="lt1"/>
              </a:solidFill>
            </a:endParaRPr>
          </a:p>
        </p:txBody>
      </p:sp>
      <p:sp>
        <p:nvSpPr>
          <p:cNvPr id="1023" name="Google Shape;1023;p58"/>
          <p:cNvSpPr txBox="1"/>
          <p:nvPr>
            <p:ph idx="4294967295" type="ctrTitle"/>
          </p:nvPr>
        </p:nvSpPr>
        <p:spPr>
          <a:xfrm flipH="1">
            <a:off x="4128032" y="3664825"/>
            <a:ext cx="666600" cy="4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03</a:t>
            </a:r>
            <a:endParaRPr b="1" sz="2400">
              <a:solidFill>
                <a:schemeClr val="lt1"/>
              </a:solidFill>
            </a:endParaRPr>
          </a:p>
        </p:txBody>
      </p:sp>
      <p:sp>
        <p:nvSpPr>
          <p:cNvPr id="1024" name="Google Shape;1024;p58"/>
          <p:cNvSpPr/>
          <p:nvPr/>
        </p:nvSpPr>
        <p:spPr>
          <a:xfrm rot="5400000">
            <a:off x="1148957" y="1908111"/>
            <a:ext cx="2128800" cy="2128800"/>
          </a:xfrm>
          <a:prstGeom prst="blockArc">
            <a:avLst>
              <a:gd fmla="val 10800000" name="adj1"/>
              <a:gd fmla="val 550060" name="adj2"/>
              <a:gd fmla="val 5255"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58"/>
          <p:cNvCxnSpPr>
            <a:endCxn id="1022" idx="3"/>
          </p:cNvCxnSpPr>
          <p:nvPr/>
        </p:nvCxnSpPr>
        <p:spPr>
          <a:xfrm>
            <a:off x="3277782" y="2919538"/>
            <a:ext cx="1346700" cy="0"/>
          </a:xfrm>
          <a:prstGeom prst="straightConnector1">
            <a:avLst/>
          </a:prstGeom>
          <a:noFill/>
          <a:ln cap="flat" cmpd="sng" w="9525">
            <a:solidFill>
              <a:schemeClr val="lt2"/>
            </a:solidFill>
            <a:prstDash val="solid"/>
            <a:round/>
            <a:headEnd len="med" w="med" type="none"/>
            <a:tailEnd len="med" w="med" type="none"/>
          </a:ln>
        </p:spPr>
      </p:cxnSp>
      <p:grpSp>
        <p:nvGrpSpPr>
          <p:cNvPr id="1026" name="Google Shape;1026;p58"/>
          <p:cNvGrpSpPr/>
          <p:nvPr/>
        </p:nvGrpSpPr>
        <p:grpSpPr>
          <a:xfrm>
            <a:off x="1067945" y="1778859"/>
            <a:ext cx="2278462" cy="2311622"/>
            <a:chOff x="3605950" y="3926100"/>
            <a:chExt cx="657375" cy="667000"/>
          </a:xfrm>
        </p:grpSpPr>
        <p:sp>
          <p:nvSpPr>
            <p:cNvPr id="1027" name="Google Shape;1027;p58"/>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8"/>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8"/>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8"/>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8"/>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8"/>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8"/>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8"/>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8"/>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8"/>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8"/>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8"/>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8"/>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8"/>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8"/>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8"/>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8"/>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8"/>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8"/>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8"/>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8"/>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8"/>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8"/>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8"/>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8"/>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8"/>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8"/>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8"/>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8"/>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8"/>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8"/>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8"/>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8"/>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8"/>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8"/>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8"/>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8"/>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8"/>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1000"/>
                                        <p:tgtEl>
                                          <p:spTgt spid="1010"/>
                                        </p:tgtEl>
                                      </p:cBhvr>
                                    </p:animEffect>
                                  </p:childTnLst>
                                </p:cTn>
                              </p:par>
                              <p:par>
                                <p:cTn fill="hold" nodeType="with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1000"/>
                                        <p:tgtEl>
                                          <p:spTgt spid="1013"/>
                                        </p:tgtEl>
                                      </p:cBhvr>
                                    </p:animEffect>
                                  </p:childTnLst>
                                </p:cTn>
                              </p:par>
                              <p:par>
                                <p:cTn fill="hold" nodeType="with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000"/>
                                        <p:tgtEl>
                                          <p:spTgt spid="1015"/>
                                        </p:tgtEl>
                                      </p:cBhvr>
                                    </p:animEffect>
                                  </p:childTnLst>
                                </p:cTn>
                              </p:par>
                              <p:par>
                                <p:cTn fill="hold" nodeType="with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000"/>
                                        <p:tgtEl>
                                          <p:spTgt spid="1016"/>
                                        </p:tgtEl>
                                      </p:cBhvr>
                                    </p:animEffect>
                                  </p:childTnLst>
                                </p:cTn>
                              </p:par>
                              <p:par>
                                <p:cTn fill="hold" nodeType="with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1000"/>
                                        <p:tgtEl>
                                          <p:spTgt spid="10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000"/>
                                        <p:tgtEl>
                                          <p:spTgt spid="1011"/>
                                        </p:tgtEl>
                                      </p:cBhvr>
                                    </p:animEffect>
                                  </p:childTnLst>
                                </p:cTn>
                              </p:par>
                              <p:par>
                                <p:cTn fill="hold" nodeType="with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000"/>
                                        <p:tgtEl>
                                          <p:spTgt spid="1017"/>
                                        </p:tgtEl>
                                      </p:cBhvr>
                                    </p:animEffect>
                                  </p:childTnLst>
                                </p:cTn>
                              </p:par>
                              <p:par>
                                <p:cTn fill="hold" nodeType="with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1000"/>
                                        <p:tgtEl>
                                          <p:spTgt spid="1018"/>
                                        </p:tgtEl>
                                      </p:cBhvr>
                                    </p:animEffect>
                                  </p:childTnLst>
                                </p:cTn>
                              </p:par>
                              <p:par>
                                <p:cTn fill="hold" nodeType="with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1000"/>
                                        <p:tgtEl>
                                          <p:spTgt spid="1022"/>
                                        </p:tgtEl>
                                      </p:cBhvr>
                                    </p:animEffect>
                                  </p:childTnLst>
                                </p:cTn>
                              </p:par>
                              <p:par>
                                <p:cTn fill="hold" nodeType="with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1000"/>
                                        <p:tgtEl>
                                          <p:spTgt spid="10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000"/>
                                        <p:tgtEl>
                                          <p:spTgt spid="1012"/>
                                        </p:tgtEl>
                                      </p:cBhvr>
                                    </p:animEffect>
                                  </p:childTnLst>
                                </p:cTn>
                              </p:par>
                              <p:par>
                                <p:cTn fill="hold" nodeType="with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000"/>
                                        <p:tgtEl>
                                          <p:spTgt spid="1014"/>
                                        </p:tgtEl>
                                      </p:cBhvr>
                                    </p:animEffect>
                                  </p:childTnLst>
                                </p:cTn>
                              </p:par>
                              <p:par>
                                <p:cTn fill="hold" nodeType="with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1000"/>
                                        <p:tgtEl>
                                          <p:spTgt spid="1019"/>
                                        </p:tgtEl>
                                      </p:cBhvr>
                                    </p:animEffect>
                                  </p:childTnLst>
                                </p:cTn>
                              </p:par>
                              <p:par>
                                <p:cTn fill="hold" nodeType="with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1000"/>
                                        <p:tgtEl>
                                          <p:spTgt spid="1020"/>
                                        </p:tgtEl>
                                      </p:cBhvr>
                                    </p:animEffect>
                                  </p:childTnLst>
                                </p:cTn>
                              </p:par>
                              <p:par>
                                <p:cTn fill="hold" nodeType="withEffect" presetClass="entr" presetID="10" presetSubtype="0">
                                  <p:stCondLst>
                                    <p:cond delay="0"/>
                                  </p:stCondLst>
                                  <p:childTnLst>
                                    <p:set>
                                      <p:cBhvr>
                                        <p:cTn dur="1" fill="hold">
                                          <p:stCondLst>
                                            <p:cond delay="0"/>
                                          </p:stCondLst>
                                        </p:cTn>
                                        <p:tgtEl>
                                          <p:spTgt spid="1023"/>
                                        </p:tgtEl>
                                        <p:attrNameLst>
                                          <p:attrName>style.visibility</p:attrName>
                                        </p:attrNameLst>
                                      </p:cBhvr>
                                      <p:to>
                                        <p:strVal val="visible"/>
                                      </p:to>
                                    </p:set>
                                    <p:animEffect filter="fade" transition="in">
                                      <p:cBhvr>
                                        <p:cTn dur="1000"/>
                                        <p:tgtEl>
                                          <p:spTgt spid="10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59"/>
          <p:cNvSpPr txBox="1"/>
          <p:nvPr>
            <p:ph type="title"/>
          </p:nvPr>
        </p:nvSpPr>
        <p:spPr>
          <a:xfrm>
            <a:off x="3197100" y="603854"/>
            <a:ext cx="27498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070" name="Google Shape;1070;p59"/>
          <p:cNvSpPr txBox="1"/>
          <p:nvPr>
            <p:ph idx="1" type="subTitle"/>
          </p:nvPr>
        </p:nvSpPr>
        <p:spPr>
          <a:xfrm>
            <a:off x="3091800" y="1725250"/>
            <a:ext cx="2960400" cy="13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Do you have any questions?</a:t>
            </a:r>
            <a:endParaRPr>
              <a:solidFill>
                <a:schemeClr val="lt2"/>
              </a:solidFill>
            </a:endParaRPr>
          </a:p>
        </p:txBody>
      </p:sp>
      <p:grpSp>
        <p:nvGrpSpPr>
          <p:cNvPr id="1071" name="Google Shape;1071;p59"/>
          <p:cNvGrpSpPr/>
          <p:nvPr/>
        </p:nvGrpSpPr>
        <p:grpSpPr>
          <a:xfrm>
            <a:off x="386248" y="2763465"/>
            <a:ext cx="1589730" cy="1612939"/>
            <a:chOff x="3605950" y="3926100"/>
            <a:chExt cx="657375" cy="667000"/>
          </a:xfrm>
        </p:grpSpPr>
        <p:sp>
          <p:nvSpPr>
            <p:cNvPr id="1072" name="Google Shape;1072;p59"/>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9"/>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9"/>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9"/>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9"/>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9"/>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9"/>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9"/>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9"/>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9"/>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9"/>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9"/>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9"/>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9"/>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9"/>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9"/>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9"/>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9"/>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9"/>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9"/>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9"/>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9"/>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9"/>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9"/>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9"/>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9"/>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9"/>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9"/>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9"/>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9"/>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9"/>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9"/>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9"/>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9"/>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9"/>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9"/>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9"/>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9"/>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59"/>
          <p:cNvGrpSpPr/>
          <p:nvPr/>
        </p:nvGrpSpPr>
        <p:grpSpPr>
          <a:xfrm>
            <a:off x="7025390" y="917146"/>
            <a:ext cx="1280829" cy="1299516"/>
            <a:chOff x="3605950" y="3926100"/>
            <a:chExt cx="657375" cy="667000"/>
          </a:xfrm>
        </p:grpSpPr>
        <p:sp>
          <p:nvSpPr>
            <p:cNvPr id="1111" name="Google Shape;1111;p59"/>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9"/>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9"/>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9"/>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9"/>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9"/>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9"/>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9"/>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9"/>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9"/>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9"/>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9"/>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9"/>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9"/>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9"/>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9"/>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9"/>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9"/>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9"/>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9"/>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9"/>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9"/>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9"/>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9"/>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9"/>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9"/>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9"/>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9"/>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9"/>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9"/>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9"/>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9"/>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9"/>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9"/>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9"/>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9"/>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9"/>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9"/>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59"/>
          <p:cNvGrpSpPr/>
          <p:nvPr/>
        </p:nvGrpSpPr>
        <p:grpSpPr>
          <a:xfrm>
            <a:off x="7025401" y="189057"/>
            <a:ext cx="581245" cy="588480"/>
            <a:chOff x="4304200" y="4312250"/>
            <a:chExt cx="191325" cy="193700"/>
          </a:xfrm>
        </p:grpSpPr>
        <p:sp>
          <p:nvSpPr>
            <p:cNvPr id="1150" name="Google Shape;1150;p59"/>
            <p:cNvSpPr/>
            <p:nvPr/>
          </p:nvSpPr>
          <p:spPr>
            <a:xfrm>
              <a:off x="4390025" y="4365900"/>
              <a:ext cx="105500" cy="55400"/>
            </a:xfrm>
            <a:custGeom>
              <a:rect b="b" l="l" r="r" t="t"/>
              <a:pathLst>
                <a:path extrusionOk="0" h="2216" w="4220">
                  <a:moveTo>
                    <a:pt x="3481" y="1"/>
                  </a:moveTo>
                  <a:cubicBezTo>
                    <a:pt x="3456" y="1"/>
                    <a:pt x="3432" y="4"/>
                    <a:pt x="3408" y="12"/>
                  </a:cubicBezTo>
                  <a:cubicBezTo>
                    <a:pt x="3247" y="70"/>
                    <a:pt x="3183" y="328"/>
                    <a:pt x="3241" y="631"/>
                  </a:cubicBezTo>
                  <a:lnTo>
                    <a:pt x="1" y="1803"/>
                  </a:lnTo>
                  <a:lnTo>
                    <a:pt x="155" y="2215"/>
                  </a:lnTo>
                  <a:lnTo>
                    <a:pt x="2126" y="1507"/>
                  </a:lnTo>
                  <a:lnTo>
                    <a:pt x="2023" y="1429"/>
                  </a:lnTo>
                  <a:lnTo>
                    <a:pt x="2043" y="1416"/>
                  </a:lnTo>
                  <a:lnTo>
                    <a:pt x="3415" y="901"/>
                  </a:lnTo>
                  <a:cubicBezTo>
                    <a:pt x="3415" y="901"/>
                    <a:pt x="3621" y="1314"/>
                    <a:pt x="3846" y="1314"/>
                  </a:cubicBezTo>
                  <a:cubicBezTo>
                    <a:pt x="3852" y="1314"/>
                    <a:pt x="3859" y="1314"/>
                    <a:pt x="3865" y="1313"/>
                  </a:cubicBezTo>
                  <a:cubicBezTo>
                    <a:pt x="4220" y="1275"/>
                    <a:pt x="3994" y="515"/>
                    <a:pt x="3994" y="489"/>
                  </a:cubicBezTo>
                  <a:cubicBezTo>
                    <a:pt x="3956" y="405"/>
                    <a:pt x="3911" y="328"/>
                    <a:pt x="3859" y="257"/>
                  </a:cubicBezTo>
                  <a:cubicBezTo>
                    <a:pt x="3833" y="225"/>
                    <a:pt x="3807" y="193"/>
                    <a:pt x="3782" y="167"/>
                  </a:cubicBezTo>
                  <a:cubicBezTo>
                    <a:pt x="3684" y="59"/>
                    <a:pt x="3579" y="1"/>
                    <a:pt x="34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9"/>
            <p:cNvSpPr/>
            <p:nvPr/>
          </p:nvSpPr>
          <p:spPr>
            <a:xfrm>
              <a:off x="4483525" y="4382550"/>
              <a:ext cx="5875" cy="5025"/>
            </a:xfrm>
            <a:custGeom>
              <a:rect b="b" l="l" r="r" t="t"/>
              <a:pathLst>
                <a:path extrusionOk="0" h="201" w="235">
                  <a:moveTo>
                    <a:pt x="123" y="1"/>
                  </a:moveTo>
                  <a:cubicBezTo>
                    <a:pt x="55" y="1"/>
                    <a:pt x="0" y="81"/>
                    <a:pt x="35" y="151"/>
                  </a:cubicBezTo>
                  <a:cubicBezTo>
                    <a:pt x="56" y="185"/>
                    <a:pt x="91" y="201"/>
                    <a:pt x="126" y="201"/>
                  </a:cubicBezTo>
                  <a:cubicBezTo>
                    <a:pt x="166" y="201"/>
                    <a:pt x="205" y="180"/>
                    <a:pt x="222" y="139"/>
                  </a:cubicBezTo>
                  <a:cubicBezTo>
                    <a:pt x="235" y="81"/>
                    <a:pt x="203" y="23"/>
                    <a:pt x="145" y="3"/>
                  </a:cubicBezTo>
                  <a:cubicBezTo>
                    <a:pt x="138" y="1"/>
                    <a:pt x="130" y="1"/>
                    <a:pt x="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9"/>
            <p:cNvSpPr/>
            <p:nvPr/>
          </p:nvSpPr>
          <p:spPr>
            <a:xfrm>
              <a:off x="4435600" y="4378100"/>
              <a:ext cx="58800" cy="25475"/>
            </a:xfrm>
            <a:custGeom>
              <a:rect b="b" l="l" r="r" t="t"/>
              <a:pathLst>
                <a:path extrusionOk="0" h="1019" w="2352">
                  <a:moveTo>
                    <a:pt x="2171" y="1"/>
                  </a:moveTo>
                  <a:cubicBezTo>
                    <a:pt x="2171" y="20"/>
                    <a:pt x="2274" y="387"/>
                    <a:pt x="2223" y="626"/>
                  </a:cubicBezTo>
                  <a:cubicBezTo>
                    <a:pt x="2216" y="600"/>
                    <a:pt x="2210" y="581"/>
                    <a:pt x="2197" y="561"/>
                  </a:cubicBezTo>
                  <a:cubicBezTo>
                    <a:pt x="2178" y="505"/>
                    <a:pt x="2135" y="483"/>
                    <a:pt x="2086" y="483"/>
                  </a:cubicBezTo>
                  <a:cubicBezTo>
                    <a:pt x="1965" y="483"/>
                    <a:pt x="1809" y="619"/>
                    <a:pt x="1901" y="729"/>
                  </a:cubicBezTo>
                  <a:cubicBezTo>
                    <a:pt x="1927" y="774"/>
                    <a:pt x="1965" y="806"/>
                    <a:pt x="2010" y="825"/>
                  </a:cubicBezTo>
                  <a:cubicBezTo>
                    <a:pt x="1785" y="806"/>
                    <a:pt x="1592" y="413"/>
                    <a:pt x="1592" y="413"/>
                  </a:cubicBezTo>
                  <a:lnTo>
                    <a:pt x="522" y="813"/>
                  </a:lnTo>
                  <a:lnTo>
                    <a:pt x="464" y="838"/>
                  </a:lnTo>
                  <a:cubicBezTo>
                    <a:pt x="439" y="845"/>
                    <a:pt x="416" y="849"/>
                    <a:pt x="394" y="849"/>
                  </a:cubicBezTo>
                  <a:cubicBezTo>
                    <a:pt x="203" y="849"/>
                    <a:pt x="162" y="594"/>
                    <a:pt x="162" y="594"/>
                  </a:cubicBezTo>
                  <a:lnTo>
                    <a:pt x="162" y="594"/>
                  </a:lnTo>
                  <a:cubicBezTo>
                    <a:pt x="1" y="916"/>
                    <a:pt x="303" y="1019"/>
                    <a:pt x="303" y="1019"/>
                  </a:cubicBezTo>
                  <a:lnTo>
                    <a:pt x="1572" y="568"/>
                  </a:lnTo>
                  <a:cubicBezTo>
                    <a:pt x="1700" y="800"/>
                    <a:pt x="1874" y="947"/>
                    <a:pt x="2027" y="947"/>
                  </a:cubicBezTo>
                  <a:cubicBezTo>
                    <a:pt x="2052" y="947"/>
                    <a:pt x="2077" y="943"/>
                    <a:pt x="2100" y="935"/>
                  </a:cubicBezTo>
                  <a:cubicBezTo>
                    <a:pt x="2300" y="864"/>
                    <a:pt x="2352" y="490"/>
                    <a:pt x="2210" y="98"/>
                  </a:cubicBezTo>
                  <a:cubicBezTo>
                    <a:pt x="2197" y="65"/>
                    <a:pt x="2184" y="33"/>
                    <a:pt x="2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9"/>
            <p:cNvSpPr/>
            <p:nvPr/>
          </p:nvSpPr>
          <p:spPr>
            <a:xfrm>
              <a:off x="4469575" y="4365750"/>
              <a:ext cx="15000" cy="15925"/>
            </a:xfrm>
            <a:custGeom>
              <a:rect b="b" l="l" r="r" t="t"/>
              <a:pathLst>
                <a:path extrusionOk="0" h="637" w="600">
                  <a:moveTo>
                    <a:pt x="303" y="0"/>
                  </a:moveTo>
                  <a:cubicBezTo>
                    <a:pt x="278" y="0"/>
                    <a:pt x="255" y="4"/>
                    <a:pt x="233" y="12"/>
                  </a:cubicBezTo>
                  <a:cubicBezTo>
                    <a:pt x="72" y="76"/>
                    <a:pt x="1" y="334"/>
                    <a:pt x="59" y="637"/>
                  </a:cubicBezTo>
                  <a:cubicBezTo>
                    <a:pt x="59" y="592"/>
                    <a:pt x="39" y="76"/>
                    <a:pt x="310" y="70"/>
                  </a:cubicBezTo>
                  <a:cubicBezTo>
                    <a:pt x="318" y="69"/>
                    <a:pt x="326" y="69"/>
                    <a:pt x="333" y="69"/>
                  </a:cubicBezTo>
                  <a:cubicBezTo>
                    <a:pt x="433" y="69"/>
                    <a:pt x="522" y="107"/>
                    <a:pt x="600" y="166"/>
                  </a:cubicBezTo>
                  <a:cubicBezTo>
                    <a:pt x="502" y="59"/>
                    <a:pt x="397"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9"/>
            <p:cNvSpPr/>
            <p:nvPr/>
          </p:nvSpPr>
          <p:spPr>
            <a:xfrm>
              <a:off x="4386000" y="4312400"/>
              <a:ext cx="36425" cy="105025"/>
            </a:xfrm>
            <a:custGeom>
              <a:rect b="b" l="l" r="r" t="t"/>
              <a:pathLst>
                <a:path extrusionOk="0" h="4201" w="1457">
                  <a:moveTo>
                    <a:pt x="645" y="1"/>
                  </a:moveTo>
                  <a:cubicBezTo>
                    <a:pt x="555" y="7"/>
                    <a:pt x="464" y="27"/>
                    <a:pt x="381" y="52"/>
                  </a:cubicBezTo>
                  <a:cubicBezTo>
                    <a:pt x="342" y="65"/>
                    <a:pt x="303" y="78"/>
                    <a:pt x="271" y="97"/>
                  </a:cubicBezTo>
                  <a:cubicBezTo>
                    <a:pt x="110" y="168"/>
                    <a:pt x="1" y="278"/>
                    <a:pt x="7" y="400"/>
                  </a:cubicBezTo>
                  <a:cubicBezTo>
                    <a:pt x="7" y="574"/>
                    <a:pt x="233" y="716"/>
                    <a:pt x="535" y="761"/>
                  </a:cubicBezTo>
                  <a:lnTo>
                    <a:pt x="600" y="4201"/>
                  </a:lnTo>
                  <a:lnTo>
                    <a:pt x="1051" y="4188"/>
                  </a:lnTo>
                  <a:lnTo>
                    <a:pt x="1012" y="2094"/>
                  </a:lnTo>
                  <a:lnTo>
                    <a:pt x="902" y="2172"/>
                  </a:lnTo>
                  <a:lnTo>
                    <a:pt x="896" y="2146"/>
                  </a:lnTo>
                  <a:lnTo>
                    <a:pt x="851" y="677"/>
                  </a:lnTo>
                  <a:cubicBezTo>
                    <a:pt x="851" y="677"/>
                    <a:pt x="1334" y="619"/>
                    <a:pt x="1386" y="387"/>
                  </a:cubicBezTo>
                  <a:cubicBezTo>
                    <a:pt x="1456" y="40"/>
                    <a:pt x="671" y="7"/>
                    <a:pt x="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9"/>
            <p:cNvSpPr/>
            <p:nvPr/>
          </p:nvSpPr>
          <p:spPr>
            <a:xfrm>
              <a:off x="4404700" y="4315175"/>
              <a:ext cx="6450" cy="5275"/>
            </a:xfrm>
            <a:custGeom>
              <a:rect b="b" l="l" r="r" t="t"/>
              <a:pathLst>
                <a:path extrusionOk="0" h="211" w="258">
                  <a:moveTo>
                    <a:pt x="125" y="1"/>
                  </a:moveTo>
                  <a:cubicBezTo>
                    <a:pt x="90" y="1"/>
                    <a:pt x="56" y="16"/>
                    <a:pt x="32" y="44"/>
                  </a:cubicBezTo>
                  <a:cubicBezTo>
                    <a:pt x="0" y="135"/>
                    <a:pt x="71" y="210"/>
                    <a:pt x="147" y="210"/>
                  </a:cubicBezTo>
                  <a:cubicBezTo>
                    <a:pt x="179" y="210"/>
                    <a:pt x="212" y="197"/>
                    <a:pt x="238" y="167"/>
                  </a:cubicBezTo>
                  <a:cubicBezTo>
                    <a:pt x="257" y="109"/>
                    <a:pt x="238" y="44"/>
                    <a:pt x="187" y="19"/>
                  </a:cubicBezTo>
                  <a:cubicBezTo>
                    <a:pt x="167" y="7"/>
                    <a:pt x="146" y="1"/>
                    <a:pt x="1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9"/>
            <p:cNvSpPr/>
            <p:nvPr/>
          </p:nvSpPr>
          <p:spPr>
            <a:xfrm>
              <a:off x="4400025" y="4312250"/>
              <a:ext cx="23675" cy="55300"/>
            </a:xfrm>
            <a:custGeom>
              <a:rect b="b" l="l" r="r" t="t"/>
              <a:pathLst>
                <a:path extrusionOk="0" h="2212" w="947">
                  <a:moveTo>
                    <a:pt x="210" y="0"/>
                  </a:moveTo>
                  <a:cubicBezTo>
                    <a:pt x="202" y="0"/>
                    <a:pt x="195" y="0"/>
                    <a:pt x="187" y="0"/>
                  </a:cubicBezTo>
                  <a:cubicBezTo>
                    <a:pt x="148" y="0"/>
                    <a:pt x="116" y="7"/>
                    <a:pt x="84" y="7"/>
                  </a:cubicBezTo>
                  <a:cubicBezTo>
                    <a:pt x="103" y="13"/>
                    <a:pt x="483" y="33"/>
                    <a:pt x="689" y="155"/>
                  </a:cubicBezTo>
                  <a:lnTo>
                    <a:pt x="618" y="155"/>
                  </a:lnTo>
                  <a:cubicBezTo>
                    <a:pt x="435" y="161"/>
                    <a:pt x="485" y="498"/>
                    <a:pt x="644" y="498"/>
                  </a:cubicBezTo>
                  <a:cubicBezTo>
                    <a:pt x="659" y="498"/>
                    <a:pt x="674" y="496"/>
                    <a:pt x="689" y="490"/>
                  </a:cubicBezTo>
                  <a:cubicBezTo>
                    <a:pt x="734" y="484"/>
                    <a:pt x="779" y="458"/>
                    <a:pt x="812" y="419"/>
                  </a:cubicBezTo>
                  <a:lnTo>
                    <a:pt x="812" y="419"/>
                  </a:lnTo>
                  <a:cubicBezTo>
                    <a:pt x="721" y="625"/>
                    <a:pt x="290" y="683"/>
                    <a:pt x="290" y="683"/>
                  </a:cubicBezTo>
                  <a:lnTo>
                    <a:pt x="322" y="1823"/>
                  </a:lnTo>
                  <a:lnTo>
                    <a:pt x="322" y="1888"/>
                  </a:lnTo>
                  <a:cubicBezTo>
                    <a:pt x="317" y="2078"/>
                    <a:pt x="153" y="2104"/>
                    <a:pt x="61" y="2104"/>
                  </a:cubicBezTo>
                  <a:cubicBezTo>
                    <a:pt x="25" y="2104"/>
                    <a:pt x="0" y="2100"/>
                    <a:pt x="0" y="2100"/>
                  </a:cubicBezTo>
                  <a:lnTo>
                    <a:pt x="0" y="2100"/>
                  </a:lnTo>
                  <a:cubicBezTo>
                    <a:pt x="84" y="2184"/>
                    <a:pt x="162" y="2212"/>
                    <a:pt x="229" y="2212"/>
                  </a:cubicBezTo>
                  <a:cubicBezTo>
                    <a:pt x="362" y="2212"/>
                    <a:pt x="451" y="2100"/>
                    <a:pt x="451" y="2100"/>
                  </a:cubicBezTo>
                  <a:lnTo>
                    <a:pt x="425" y="754"/>
                  </a:lnTo>
                  <a:cubicBezTo>
                    <a:pt x="728" y="696"/>
                    <a:pt x="947" y="548"/>
                    <a:pt x="947" y="374"/>
                  </a:cubicBezTo>
                  <a:cubicBezTo>
                    <a:pt x="941" y="165"/>
                    <a:pt x="618" y="0"/>
                    <a:pt x="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9"/>
            <p:cNvSpPr/>
            <p:nvPr/>
          </p:nvSpPr>
          <p:spPr>
            <a:xfrm>
              <a:off x="4386000" y="4314825"/>
              <a:ext cx="13400" cy="16450"/>
            </a:xfrm>
            <a:custGeom>
              <a:rect b="b" l="l" r="r" t="t"/>
              <a:pathLst>
                <a:path extrusionOk="0" h="658" w="536">
                  <a:moveTo>
                    <a:pt x="265" y="0"/>
                  </a:moveTo>
                  <a:lnTo>
                    <a:pt x="265" y="0"/>
                  </a:lnTo>
                  <a:cubicBezTo>
                    <a:pt x="104" y="71"/>
                    <a:pt x="1" y="181"/>
                    <a:pt x="1" y="297"/>
                  </a:cubicBezTo>
                  <a:cubicBezTo>
                    <a:pt x="7" y="471"/>
                    <a:pt x="233" y="612"/>
                    <a:pt x="535" y="657"/>
                  </a:cubicBezTo>
                  <a:cubicBezTo>
                    <a:pt x="497" y="645"/>
                    <a:pt x="1" y="496"/>
                    <a:pt x="84" y="239"/>
                  </a:cubicBezTo>
                  <a:cubicBezTo>
                    <a:pt x="117" y="142"/>
                    <a:pt x="181" y="52"/>
                    <a:pt x="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9"/>
            <p:cNvSpPr/>
            <p:nvPr/>
          </p:nvSpPr>
          <p:spPr>
            <a:xfrm>
              <a:off x="4393100" y="4421750"/>
              <a:ext cx="67800" cy="71625"/>
            </a:xfrm>
            <a:custGeom>
              <a:rect b="b" l="l" r="r" t="t"/>
              <a:pathLst>
                <a:path extrusionOk="0" h="2865" w="2712">
                  <a:moveTo>
                    <a:pt x="277" y="1"/>
                  </a:moveTo>
                  <a:lnTo>
                    <a:pt x="0" y="239"/>
                  </a:lnTo>
                  <a:lnTo>
                    <a:pt x="1127" y="1521"/>
                  </a:lnTo>
                  <a:lnTo>
                    <a:pt x="1159" y="1418"/>
                  </a:lnTo>
                  <a:lnTo>
                    <a:pt x="1172" y="1430"/>
                  </a:lnTo>
                  <a:lnTo>
                    <a:pt x="1978" y="2313"/>
                  </a:lnTo>
                  <a:cubicBezTo>
                    <a:pt x="1978" y="2313"/>
                    <a:pt x="1707" y="2609"/>
                    <a:pt x="1797" y="2777"/>
                  </a:cubicBezTo>
                  <a:cubicBezTo>
                    <a:pt x="1830" y="2840"/>
                    <a:pt x="1886" y="2864"/>
                    <a:pt x="1952" y="2864"/>
                  </a:cubicBezTo>
                  <a:cubicBezTo>
                    <a:pt x="2153" y="2864"/>
                    <a:pt x="2446" y="2638"/>
                    <a:pt x="2461" y="2629"/>
                  </a:cubicBezTo>
                  <a:cubicBezTo>
                    <a:pt x="2512" y="2577"/>
                    <a:pt x="2557" y="2519"/>
                    <a:pt x="2596" y="2461"/>
                  </a:cubicBezTo>
                  <a:cubicBezTo>
                    <a:pt x="2615" y="2429"/>
                    <a:pt x="2628" y="2403"/>
                    <a:pt x="2641" y="2371"/>
                  </a:cubicBezTo>
                  <a:cubicBezTo>
                    <a:pt x="2705" y="2242"/>
                    <a:pt x="2712" y="2120"/>
                    <a:pt x="2647" y="2049"/>
                  </a:cubicBezTo>
                  <a:cubicBezTo>
                    <a:pt x="2608" y="2006"/>
                    <a:pt x="2548" y="1986"/>
                    <a:pt x="2477" y="1986"/>
                  </a:cubicBezTo>
                  <a:cubicBezTo>
                    <a:pt x="2375" y="1986"/>
                    <a:pt x="2250" y="2027"/>
                    <a:pt x="2126" y="2107"/>
                  </a:cubicBezTo>
                  <a:lnTo>
                    <a:pt x="2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9"/>
            <p:cNvSpPr/>
            <p:nvPr/>
          </p:nvSpPr>
          <p:spPr>
            <a:xfrm>
              <a:off x="4445750" y="4485125"/>
              <a:ext cx="4700" cy="4125"/>
            </a:xfrm>
            <a:custGeom>
              <a:rect b="b" l="l" r="r" t="t"/>
              <a:pathLst>
                <a:path extrusionOk="0" h="165" w="188">
                  <a:moveTo>
                    <a:pt x="108" y="0"/>
                  </a:moveTo>
                  <a:cubicBezTo>
                    <a:pt x="86" y="0"/>
                    <a:pt x="63" y="9"/>
                    <a:pt x="45" y="29"/>
                  </a:cubicBezTo>
                  <a:cubicBezTo>
                    <a:pt x="0" y="81"/>
                    <a:pt x="39" y="158"/>
                    <a:pt x="103" y="164"/>
                  </a:cubicBezTo>
                  <a:cubicBezTo>
                    <a:pt x="155" y="158"/>
                    <a:pt x="187" y="113"/>
                    <a:pt x="187" y="68"/>
                  </a:cubicBezTo>
                  <a:cubicBezTo>
                    <a:pt x="179" y="24"/>
                    <a:pt x="144" y="0"/>
                    <a:pt x="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9"/>
            <p:cNvSpPr/>
            <p:nvPr/>
          </p:nvSpPr>
          <p:spPr>
            <a:xfrm>
              <a:off x="4420975" y="4453900"/>
              <a:ext cx="33650" cy="40800"/>
            </a:xfrm>
            <a:custGeom>
              <a:rect b="b" l="l" r="r" t="t"/>
              <a:pathLst>
                <a:path extrusionOk="0" h="1632" w="1346">
                  <a:moveTo>
                    <a:pt x="242" y="0"/>
                  </a:moveTo>
                  <a:cubicBezTo>
                    <a:pt x="1" y="0"/>
                    <a:pt x="12" y="235"/>
                    <a:pt x="12" y="235"/>
                  </a:cubicBezTo>
                  <a:lnTo>
                    <a:pt x="740" y="1059"/>
                  </a:lnTo>
                  <a:cubicBezTo>
                    <a:pt x="579" y="1252"/>
                    <a:pt x="521" y="1459"/>
                    <a:pt x="618" y="1568"/>
                  </a:cubicBezTo>
                  <a:cubicBezTo>
                    <a:pt x="657" y="1611"/>
                    <a:pt x="716" y="1632"/>
                    <a:pt x="787" y="1632"/>
                  </a:cubicBezTo>
                  <a:cubicBezTo>
                    <a:pt x="927" y="1632"/>
                    <a:pt x="1114" y="1550"/>
                    <a:pt x="1281" y="1401"/>
                  </a:cubicBezTo>
                  <a:cubicBezTo>
                    <a:pt x="1307" y="1381"/>
                    <a:pt x="1326" y="1362"/>
                    <a:pt x="1346" y="1343"/>
                  </a:cubicBezTo>
                  <a:lnTo>
                    <a:pt x="1346" y="1343"/>
                  </a:lnTo>
                  <a:cubicBezTo>
                    <a:pt x="1333" y="1349"/>
                    <a:pt x="1082" y="1536"/>
                    <a:pt x="888" y="1568"/>
                  </a:cubicBezTo>
                  <a:cubicBezTo>
                    <a:pt x="901" y="1562"/>
                    <a:pt x="920" y="1549"/>
                    <a:pt x="933" y="1529"/>
                  </a:cubicBezTo>
                  <a:cubicBezTo>
                    <a:pt x="1026" y="1446"/>
                    <a:pt x="896" y="1307"/>
                    <a:pt x="795" y="1307"/>
                  </a:cubicBezTo>
                  <a:cubicBezTo>
                    <a:pt x="762" y="1307"/>
                    <a:pt x="733" y="1321"/>
                    <a:pt x="714" y="1355"/>
                  </a:cubicBezTo>
                  <a:cubicBezTo>
                    <a:pt x="689" y="1388"/>
                    <a:pt x="676" y="1426"/>
                    <a:pt x="676" y="1465"/>
                  </a:cubicBezTo>
                  <a:cubicBezTo>
                    <a:pt x="618" y="1291"/>
                    <a:pt x="863" y="1027"/>
                    <a:pt x="863" y="1027"/>
                  </a:cubicBezTo>
                  <a:lnTo>
                    <a:pt x="238" y="338"/>
                  </a:lnTo>
                  <a:lnTo>
                    <a:pt x="206" y="299"/>
                  </a:lnTo>
                  <a:cubicBezTo>
                    <a:pt x="70" y="132"/>
                    <a:pt x="289" y="3"/>
                    <a:pt x="289" y="3"/>
                  </a:cubicBezTo>
                  <a:cubicBezTo>
                    <a:pt x="273" y="1"/>
                    <a:pt x="257" y="0"/>
                    <a:pt x="2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9"/>
            <p:cNvSpPr/>
            <p:nvPr/>
          </p:nvSpPr>
          <p:spPr>
            <a:xfrm>
              <a:off x="4446400" y="4471225"/>
              <a:ext cx="14500" cy="9650"/>
            </a:xfrm>
            <a:custGeom>
              <a:rect b="b" l="l" r="r" t="t"/>
              <a:pathLst>
                <a:path extrusionOk="0" h="386" w="580">
                  <a:moveTo>
                    <a:pt x="350" y="0"/>
                  </a:moveTo>
                  <a:cubicBezTo>
                    <a:pt x="250" y="0"/>
                    <a:pt x="125" y="42"/>
                    <a:pt x="0" y="121"/>
                  </a:cubicBezTo>
                  <a:cubicBezTo>
                    <a:pt x="20" y="113"/>
                    <a:pt x="176" y="45"/>
                    <a:pt x="310" y="45"/>
                  </a:cubicBezTo>
                  <a:cubicBezTo>
                    <a:pt x="391" y="45"/>
                    <a:pt x="465" y="70"/>
                    <a:pt x="496" y="147"/>
                  </a:cubicBezTo>
                  <a:cubicBezTo>
                    <a:pt x="535" y="224"/>
                    <a:pt x="535" y="308"/>
                    <a:pt x="515" y="385"/>
                  </a:cubicBezTo>
                  <a:cubicBezTo>
                    <a:pt x="573" y="257"/>
                    <a:pt x="580" y="134"/>
                    <a:pt x="515" y="63"/>
                  </a:cubicBezTo>
                  <a:cubicBezTo>
                    <a:pt x="478" y="21"/>
                    <a:pt x="420" y="0"/>
                    <a:pt x="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9"/>
            <p:cNvSpPr/>
            <p:nvPr/>
          </p:nvSpPr>
          <p:spPr>
            <a:xfrm>
              <a:off x="4420150" y="4423350"/>
              <a:ext cx="53325" cy="21225"/>
            </a:xfrm>
            <a:custGeom>
              <a:rect b="b" l="l" r="r" t="t"/>
              <a:pathLst>
                <a:path extrusionOk="0" h="849" w="2133">
                  <a:moveTo>
                    <a:pt x="45" y="1"/>
                  </a:moveTo>
                  <a:lnTo>
                    <a:pt x="0" y="226"/>
                  </a:lnTo>
                  <a:lnTo>
                    <a:pt x="1044" y="452"/>
                  </a:lnTo>
                  <a:lnTo>
                    <a:pt x="1018" y="387"/>
                  </a:lnTo>
                  <a:lnTo>
                    <a:pt x="1031" y="387"/>
                  </a:lnTo>
                  <a:lnTo>
                    <a:pt x="1765" y="536"/>
                  </a:lnTo>
                  <a:cubicBezTo>
                    <a:pt x="1765" y="536"/>
                    <a:pt x="1739" y="787"/>
                    <a:pt x="1849" y="838"/>
                  </a:cubicBezTo>
                  <a:cubicBezTo>
                    <a:pt x="1863" y="845"/>
                    <a:pt x="1878" y="849"/>
                    <a:pt x="1891" y="849"/>
                  </a:cubicBezTo>
                  <a:cubicBezTo>
                    <a:pt x="2029" y="849"/>
                    <a:pt x="2120" y="528"/>
                    <a:pt x="2126" y="516"/>
                  </a:cubicBezTo>
                  <a:cubicBezTo>
                    <a:pt x="2132" y="471"/>
                    <a:pt x="2132" y="426"/>
                    <a:pt x="2132" y="381"/>
                  </a:cubicBezTo>
                  <a:cubicBezTo>
                    <a:pt x="2126" y="362"/>
                    <a:pt x="2126" y="336"/>
                    <a:pt x="2119" y="317"/>
                  </a:cubicBezTo>
                  <a:cubicBezTo>
                    <a:pt x="2106" y="233"/>
                    <a:pt x="2061" y="168"/>
                    <a:pt x="2003" y="156"/>
                  </a:cubicBezTo>
                  <a:cubicBezTo>
                    <a:pt x="1995" y="154"/>
                    <a:pt x="1987" y="153"/>
                    <a:pt x="1979" y="153"/>
                  </a:cubicBezTo>
                  <a:cubicBezTo>
                    <a:pt x="1896" y="153"/>
                    <a:pt x="1811" y="240"/>
                    <a:pt x="1759" y="375"/>
                  </a:cubicBezTo>
                  <a:lnTo>
                    <a:pt x="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9"/>
            <p:cNvSpPr/>
            <p:nvPr/>
          </p:nvSpPr>
          <p:spPr>
            <a:xfrm>
              <a:off x="4467925" y="4437375"/>
              <a:ext cx="3825" cy="2525"/>
            </a:xfrm>
            <a:custGeom>
              <a:rect b="b" l="l" r="r" t="t"/>
              <a:pathLst>
                <a:path extrusionOk="0" h="101" w="153">
                  <a:moveTo>
                    <a:pt x="66" y="0"/>
                  </a:moveTo>
                  <a:cubicBezTo>
                    <a:pt x="56" y="0"/>
                    <a:pt x="47" y="4"/>
                    <a:pt x="41" y="13"/>
                  </a:cubicBezTo>
                  <a:cubicBezTo>
                    <a:pt x="1" y="43"/>
                    <a:pt x="46" y="100"/>
                    <a:pt x="84" y="100"/>
                  </a:cubicBezTo>
                  <a:cubicBezTo>
                    <a:pt x="94" y="100"/>
                    <a:pt x="105" y="96"/>
                    <a:pt x="112" y="84"/>
                  </a:cubicBezTo>
                  <a:cubicBezTo>
                    <a:pt x="153" y="58"/>
                    <a:pt x="104"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9"/>
            <p:cNvSpPr/>
            <p:nvPr/>
          </p:nvSpPr>
          <p:spPr>
            <a:xfrm>
              <a:off x="4444625" y="4429150"/>
              <a:ext cx="28675" cy="16850"/>
            </a:xfrm>
            <a:custGeom>
              <a:rect b="b" l="l" r="r" t="t"/>
              <a:pathLst>
                <a:path extrusionOk="0" h="674" w="1147">
                  <a:moveTo>
                    <a:pt x="116" y="1"/>
                  </a:moveTo>
                  <a:lnTo>
                    <a:pt x="116" y="1"/>
                  </a:lnTo>
                  <a:cubicBezTo>
                    <a:pt x="26" y="39"/>
                    <a:pt x="0" y="149"/>
                    <a:pt x="65" y="220"/>
                  </a:cubicBezTo>
                  <a:lnTo>
                    <a:pt x="735" y="368"/>
                  </a:lnTo>
                  <a:cubicBezTo>
                    <a:pt x="722" y="529"/>
                    <a:pt x="773" y="651"/>
                    <a:pt x="863" y="671"/>
                  </a:cubicBezTo>
                  <a:cubicBezTo>
                    <a:pt x="871" y="673"/>
                    <a:pt x="879" y="674"/>
                    <a:pt x="887" y="674"/>
                  </a:cubicBezTo>
                  <a:cubicBezTo>
                    <a:pt x="985" y="674"/>
                    <a:pt x="1092" y="533"/>
                    <a:pt x="1134" y="342"/>
                  </a:cubicBezTo>
                  <a:cubicBezTo>
                    <a:pt x="1140" y="323"/>
                    <a:pt x="1147" y="304"/>
                    <a:pt x="1147" y="284"/>
                  </a:cubicBezTo>
                  <a:lnTo>
                    <a:pt x="1147" y="284"/>
                  </a:lnTo>
                  <a:cubicBezTo>
                    <a:pt x="1115" y="387"/>
                    <a:pt x="1063" y="484"/>
                    <a:pt x="999" y="574"/>
                  </a:cubicBezTo>
                  <a:cubicBezTo>
                    <a:pt x="1005" y="561"/>
                    <a:pt x="1005" y="548"/>
                    <a:pt x="1005" y="535"/>
                  </a:cubicBezTo>
                  <a:cubicBezTo>
                    <a:pt x="1018" y="482"/>
                    <a:pt x="968" y="455"/>
                    <a:pt x="918" y="455"/>
                  </a:cubicBezTo>
                  <a:cubicBezTo>
                    <a:pt x="872" y="455"/>
                    <a:pt x="825" y="479"/>
                    <a:pt x="831" y="529"/>
                  </a:cubicBezTo>
                  <a:cubicBezTo>
                    <a:pt x="831" y="555"/>
                    <a:pt x="838" y="581"/>
                    <a:pt x="851" y="600"/>
                  </a:cubicBezTo>
                  <a:cubicBezTo>
                    <a:pt x="760" y="529"/>
                    <a:pt x="786" y="310"/>
                    <a:pt x="786" y="310"/>
                  </a:cubicBezTo>
                  <a:lnTo>
                    <a:pt x="213" y="194"/>
                  </a:lnTo>
                  <a:lnTo>
                    <a:pt x="181" y="188"/>
                  </a:lnTo>
                  <a:cubicBezTo>
                    <a:pt x="52" y="149"/>
                    <a:pt x="116" y="1"/>
                    <a:pt x="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9"/>
            <p:cNvSpPr/>
            <p:nvPr/>
          </p:nvSpPr>
          <p:spPr>
            <a:xfrm>
              <a:off x="4464100" y="4427150"/>
              <a:ext cx="9050" cy="5575"/>
            </a:xfrm>
            <a:custGeom>
              <a:rect b="b" l="l" r="r" t="t"/>
              <a:pathLst>
                <a:path extrusionOk="0" h="223" w="362">
                  <a:moveTo>
                    <a:pt x="221" y="1"/>
                  </a:moveTo>
                  <a:cubicBezTo>
                    <a:pt x="138" y="1"/>
                    <a:pt x="53" y="88"/>
                    <a:pt x="1" y="223"/>
                  </a:cubicBezTo>
                  <a:cubicBezTo>
                    <a:pt x="12" y="206"/>
                    <a:pt x="116" y="37"/>
                    <a:pt x="220" y="37"/>
                  </a:cubicBezTo>
                  <a:cubicBezTo>
                    <a:pt x="235" y="37"/>
                    <a:pt x="250" y="40"/>
                    <a:pt x="265" y="49"/>
                  </a:cubicBezTo>
                  <a:cubicBezTo>
                    <a:pt x="310" y="74"/>
                    <a:pt x="342" y="119"/>
                    <a:pt x="361" y="171"/>
                  </a:cubicBezTo>
                  <a:cubicBezTo>
                    <a:pt x="342" y="81"/>
                    <a:pt x="303" y="16"/>
                    <a:pt x="245" y="4"/>
                  </a:cubicBezTo>
                  <a:cubicBezTo>
                    <a:pt x="237" y="2"/>
                    <a:pt x="229"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9"/>
            <p:cNvSpPr/>
            <p:nvPr/>
          </p:nvSpPr>
          <p:spPr>
            <a:xfrm>
              <a:off x="4410325" y="4348150"/>
              <a:ext cx="48325" cy="41100"/>
            </a:xfrm>
            <a:custGeom>
              <a:rect b="b" l="l" r="r" t="t"/>
              <a:pathLst>
                <a:path extrusionOk="0" h="1644" w="1933">
                  <a:moveTo>
                    <a:pt x="1424" y="1"/>
                  </a:moveTo>
                  <a:cubicBezTo>
                    <a:pt x="1390" y="1"/>
                    <a:pt x="1357" y="9"/>
                    <a:pt x="1327" y="27"/>
                  </a:cubicBezTo>
                  <a:cubicBezTo>
                    <a:pt x="1263" y="85"/>
                    <a:pt x="1276" y="220"/>
                    <a:pt x="1353" y="355"/>
                  </a:cubicBezTo>
                  <a:lnTo>
                    <a:pt x="0" y="1469"/>
                  </a:lnTo>
                  <a:lnTo>
                    <a:pt x="148" y="1643"/>
                  </a:lnTo>
                  <a:lnTo>
                    <a:pt x="966" y="967"/>
                  </a:lnTo>
                  <a:lnTo>
                    <a:pt x="902" y="948"/>
                  </a:lnTo>
                  <a:lnTo>
                    <a:pt x="915" y="935"/>
                  </a:lnTo>
                  <a:lnTo>
                    <a:pt x="1482" y="452"/>
                  </a:lnTo>
                  <a:cubicBezTo>
                    <a:pt x="1482" y="452"/>
                    <a:pt x="1619" y="584"/>
                    <a:pt x="1726" y="584"/>
                  </a:cubicBezTo>
                  <a:cubicBezTo>
                    <a:pt x="1742" y="584"/>
                    <a:pt x="1757" y="581"/>
                    <a:pt x="1772" y="574"/>
                  </a:cubicBezTo>
                  <a:cubicBezTo>
                    <a:pt x="1933" y="490"/>
                    <a:pt x="1694" y="168"/>
                    <a:pt x="1688" y="155"/>
                  </a:cubicBezTo>
                  <a:cubicBezTo>
                    <a:pt x="1656" y="123"/>
                    <a:pt x="1623" y="91"/>
                    <a:pt x="1585" y="65"/>
                  </a:cubicBezTo>
                  <a:cubicBezTo>
                    <a:pt x="1566" y="59"/>
                    <a:pt x="1553" y="46"/>
                    <a:pt x="1533" y="33"/>
                  </a:cubicBezTo>
                  <a:cubicBezTo>
                    <a:pt x="1502" y="12"/>
                    <a:pt x="1463" y="1"/>
                    <a:pt x="1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9"/>
            <p:cNvSpPr/>
            <p:nvPr/>
          </p:nvSpPr>
          <p:spPr>
            <a:xfrm>
              <a:off x="4450425" y="4354600"/>
              <a:ext cx="3225" cy="3075"/>
            </a:xfrm>
            <a:custGeom>
              <a:rect b="b" l="l" r="r" t="t"/>
              <a:pathLst>
                <a:path extrusionOk="0" h="123" w="129">
                  <a:moveTo>
                    <a:pt x="65" y="0"/>
                  </a:moveTo>
                  <a:cubicBezTo>
                    <a:pt x="0" y="20"/>
                    <a:pt x="13" y="116"/>
                    <a:pt x="84" y="123"/>
                  </a:cubicBezTo>
                  <a:cubicBezTo>
                    <a:pt x="110" y="116"/>
                    <a:pt x="129" y="84"/>
                    <a:pt x="123" y="52"/>
                  </a:cubicBezTo>
                  <a:cubicBezTo>
                    <a:pt x="123" y="26"/>
                    <a:pt x="97" y="0"/>
                    <a:pt x="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9"/>
            <p:cNvSpPr/>
            <p:nvPr/>
          </p:nvSpPr>
          <p:spPr>
            <a:xfrm>
              <a:off x="4430450" y="4352025"/>
              <a:ext cx="27400" cy="20325"/>
            </a:xfrm>
            <a:custGeom>
              <a:rect b="b" l="l" r="r" t="t"/>
              <a:pathLst>
                <a:path extrusionOk="0" h="813" w="1096">
                  <a:moveTo>
                    <a:pt x="883" y="0"/>
                  </a:moveTo>
                  <a:cubicBezTo>
                    <a:pt x="947" y="84"/>
                    <a:pt x="992" y="187"/>
                    <a:pt x="1018" y="290"/>
                  </a:cubicBezTo>
                  <a:cubicBezTo>
                    <a:pt x="1012" y="277"/>
                    <a:pt x="1005" y="271"/>
                    <a:pt x="992" y="265"/>
                  </a:cubicBezTo>
                  <a:cubicBezTo>
                    <a:pt x="973" y="245"/>
                    <a:pt x="949" y="236"/>
                    <a:pt x="925" y="236"/>
                  </a:cubicBezTo>
                  <a:cubicBezTo>
                    <a:pt x="901" y="236"/>
                    <a:pt x="876" y="245"/>
                    <a:pt x="857" y="265"/>
                  </a:cubicBezTo>
                  <a:cubicBezTo>
                    <a:pt x="831" y="303"/>
                    <a:pt x="838" y="361"/>
                    <a:pt x="883" y="393"/>
                  </a:cubicBezTo>
                  <a:cubicBezTo>
                    <a:pt x="902" y="413"/>
                    <a:pt x="922" y="419"/>
                    <a:pt x="947" y="426"/>
                  </a:cubicBezTo>
                  <a:cubicBezTo>
                    <a:pt x="937" y="428"/>
                    <a:pt x="927" y="430"/>
                    <a:pt x="916" y="430"/>
                  </a:cubicBezTo>
                  <a:cubicBezTo>
                    <a:pt x="810" y="430"/>
                    <a:pt x="677" y="297"/>
                    <a:pt x="677" y="297"/>
                  </a:cubicBezTo>
                  <a:lnTo>
                    <a:pt x="232" y="670"/>
                  </a:lnTo>
                  <a:lnTo>
                    <a:pt x="207" y="696"/>
                  </a:lnTo>
                  <a:cubicBezTo>
                    <a:pt x="184" y="713"/>
                    <a:pt x="163" y="719"/>
                    <a:pt x="144" y="719"/>
                  </a:cubicBezTo>
                  <a:cubicBezTo>
                    <a:pt x="71" y="719"/>
                    <a:pt x="20" y="632"/>
                    <a:pt x="20" y="632"/>
                  </a:cubicBezTo>
                  <a:lnTo>
                    <a:pt x="20" y="632"/>
                  </a:lnTo>
                  <a:cubicBezTo>
                    <a:pt x="0" y="722"/>
                    <a:pt x="71" y="812"/>
                    <a:pt x="161" y="812"/>
                  </a:cubicBezTo>
                  <a:lnTo>
                    <a:pt x="696" y="374"/>
                  </a:lnTo>
                  <a:cubicBezTo>
                    <a:pt x="775" y="444"/>
                    <a:pt x="861" y="485"/>
                    <a:pt x="929" y="485"/>
                  </a:cubicBezTo>
                  <a:cubicBezTo>
                    <a:pt x="961" y="485"/>
                    <a:pt x="989" y="476"/>
                    <a:pt x="1012" y="458"/>
                  </a:cubicBezTo>
                  <a:cubicBezTo>
                    <a:pt x="1095" y="393"/>
                    <a:pt x="1057" y="200"/>
                    <a:pt x="922" y="39"/>
                  </a:cubicBezTo>
                  <a:cubicBezTo>
                    <a:pt x="909" y="26"/>
                    <a:pt x="896" y="13"/>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9"/>
            <p:cNvSpPr/>
            <p:nvPr/>
          </p:nvSpPr>
          <p:spPr>
            <a:xfrm>
              <a:off x="4441550" y="4348150"/>
              <a:ext cx="7125" cy="8900"/>
            </a:xfrm>
            <a:custGeom>
              <a:rect b="b" l="l" r="r" t="t"/>
              <a:pathLst>
                <a:path extrusionOk="0" h="356" w="285">
                  <a:moveTo>
                    <a:pt x="172" y="1"/>
                  </a:moveTo>
                  <a:cubicBezTo>
                    <a:pt x="140" y="1"/>
                    <a:pt x="108" y="9"/>
                    <a:pt x="78" y="27"/>
                  </a:cubicBezTo>
                  <a:cubicBezTo>
                    <a:pt x="14" y="85"/>
                    <a:pt x="27" y="213"/>
                    <a:pt x="104" y="355"/>
                  </a:cubicBezTo>
                  <a:cubicBezTo>
                    <a:pt x="97" y="329"/>
                    <a:pt x="1" y="85"/>
                    <a:pt x="130" y="39"/>
                  </a:cubicBezTo>
                  <a:cubicBezTo>
                    <a:pt x="156" y="28"/>
                    <a:pt x="186" y="21"/>
                    <a:pt x="218" y="21"/>
                  </a:cubicBezTo>
                  <a:cubicBezTo>
                    <a:pt x="240" y="21"/>
                    <a:pt x="263" y="25"/>
                    <a:pt x="284" y="33"/>
                  </a:cubicBezTo>
                  <a:cubicBezTo>
                    <a:pt x="249" y="12"/>
                    <a:pt x="211" y="1"/>
                    <a:pt x="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9"/>
            <p:cNvSpPr/>
            <p:nvPr/>
          </p:nvSpPr>
          <p:spPr>
            <a:xfrm>
              <a:off x="4304200" y="4418375"/>
              <a:ext cx="66850" cy="39700"/>
            </a:xfrm>
            <a:custGeom>
              <a:rect b="b" l="l" r="r" t="t"/>
              <a:pathLst>
                <a:path extrusionOk="0" h="1588" w="2674">
                  <a:moveTo>
                    <a:pt x="2558" y="0"/>
                  </a:moveTo>
                  <a:lnTo>
                    <a:pt x="1327" y="548"/>
                  </a:lnTo>
                  <a:lnTo>
                    <a:pt x="1398" y="599"/>
                  </a:lnTo>
                  <a:lnTo>
                    <a:pt x="1385" y="606"/>
                  </a:lnTo>
                  <a:lnTo>
                    <a:pt x="529" y="1005"/>
                  </a:lnTo>
                  <a:cubicBezTo>
                    <a:pt x="529" y="1005"/>
                    <a:pt x="382" y="759"/>
                    <a:pt x="245" y="759"/>
                  </a:cubicBezTo>
                  <a:cubicBezTo>
                    <a:pt x="239" y="759"/>
                    <a:pt x="232" y="759"/>
                    <a:pt x="226" y="760"/>
                  </a:cubicBezTo>
                  <a:cubicBezTo>
                    <a:pt x="0" y="805"/>
                    <a:pt x="181" y="1276"/>
                    <a:pt x="181" y="1295"/>
                  </a:cubicBezTo>
                  <a:cubicBezTo>
                    <a:pt x="207" y="1346"/>
                    <a:pt x="239" y="1392"/>
                    <a:pt x="277" y="1437"/>
                  </a:cubicBezTo>
                  <a:cubicBezTo>
                    <a:pt x="297" y="1456"/>
                    <a:pt x="316" y="1475"/>
                    <a:pt x="335" y="1495"/>
                  </a:cubicBezTo>
                  <a:cubicBezTo>
                    <a:pt x="398" y="1558"/>
                    <a:pt x="465" y="1588"/>
                    <a:pt x="522" y="1588"/>
                  </a:cubicBezTo>
                  <a:cubicBezTo>
                    <a:pt x="540" y="1588"/>
                    <a:pt x="558" y="1585"/>
                    <a:pt x="574" y="1578"/>
                  </a:cubicBezTo>
                  <a:cubicBezTo>
                    <a:pt x="677" y="1533"/>
                    <a:pt x="703" y="1359"/>
                    <a:pt x="657" y="1173"/>
                  </a:cubicBezTo>
                  <a:lnTo>
                    <a:pt x="2674" y="264"/>
                  </a:lnTo>
                  <a:lnTo>
                    <a:pt x="25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9"/>
            <p:cNvSpPr/>
            <p:nvPr/>
          </p:nvSpPr>
          <p:spPr>
            <a:xfrm>
              <a:off x="4308700" y="4444450"/>
              <a:ext cx="3700" cy="3275"/>
            </a:xfrm>
            <a:custGeom>
              <a:rect b="b" l="l" r="r" t="t"/>
              <a:pathLst>
                <a:path extrusionOk="0" h="131" w="148">
                  <a:moveTo>
                    <a:pt x="67" y="0"/>
                  </a:moveTo>
                  <a:cubicBezTo>
                    <a:pt x="40" y="0"/>
                    <a:pt x="14" y="17"/>
                    <a:pt x="7" y="46"/>
                  </a:cubicBezTo>
                  <a:cubicBezTo>
                    <a:pt x="1" y="84"/>
                    <a:pt x="27" y="117"/>
                    <a:pt x="59" y="130"/>
                  </a:cubicBezTo>
                  <a:cubicBezTo>
                    <a:pt x="62" y="130"/>
                    <a:pt x="65" y="130"/>
                    <a:pt x="68" y="130"/>
                  </a:cubicBezTo>
                  <a:cubicBezTo>
                    <a:pt x="120" y="130"/>
                    <a:pt x="148" y="76"/>
                    <a:pt x="123" y="33"/>
                  </a:cubicBezTo>
                  <a:cubicBezTo>
                    <a:pt x="109" y="10"/>
                    <a:pt x="88" y="0"/>
                    <a:pt x="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9"/>
            <p:cNvSpPr/>
            <p:nvPr/>
          </p:nvSpPr>
          <p:spPr>
            <a:xfrm>
              <a:off x="4305175" y="4432050"/>
              <a:ext cx="36575" cy="18875"/>
            </a:xfrm>
            <a:custGeom>
              <a:rect b="b" l="l" r="r" t="t"/>
              <a:pathLst>
                <a:path extrusionOk="0" h="755" w="1463">
                  <a:moveTo>
                    <a:pt x="1288" y="1"/>
                  </a:moveTo>
                  <a:lnTo>
                    <a:pt x="503" y="355"/>
                  </a:lnTo>
                  <a:cubicBezTo>
                    <a:pt x="414" y="219"/>
                    <a:pt x="300" y="134"/>
                    <a:pt x="205" y="134"/>
                  </a:cubicBezTo>
                  <a:cubicBezTo>
                    <a:pt x="183" y="134"/>
                    <a:pt x="161" y="139"/>
                    <a:pt x="142" y="149"/>
                  </a:cubicBezTo>
                  <a:cubicBezTo>
                    <a:pt x="19" y="213"/>
                    <a:pt x="0" y="452"/>
                    <a:pt x="110" y="696"/>
                  </a:cubicBezTo>
                  <a:cubicBezTo>
                    <a:pt x="122" y="715"/>
                    <a:pt x="134" y="733"/>
                    <a:pt x="141" y="752"/>
                  </a:cubicBezTo>
                  <a:lnTo>
                    <a:pt x="141" y="752"/>
                  </a:lnTo>
                  <a:cubicBezTo>
                    <a:pt x="96" y="624"/>
                    <a:pt x="77" y="489"/>
                    <a:pt x="77" y="355"/>
                  </a:cubicBezTo>
                  <a:lnTo>
                    <a:pt x="77" y="355"/>
                  </a:lnTo>
                  <a:cubicBezTo>
                    <a:pt x="84" y="368"/>
                    <a:pt x="90" y="381"/>
                    <a:pt x="97" y="394"/>
                  </a:cubicBezTo>
                  <a:cubicBezTo>
                    <a:pt x="110" y="424"/>
                    <a:pt x="135" y="436"/>
                    <a:pt x="163" y="436"/>
                  </a:cubicBezTo>
                  <a:cubicBezTo>
                    <a:pt x="242" y="436"/>
                    <a:pt x="344" y="338"/>
                    <a:pt x="277" y="271"/>
                  </a:cubicBezTo>
                  <a:cubicBezTo>
                    <a:pt x="258" y="246"/>
                    <a:pt x="232" y="226"/>
                    <a:pt x="206" y="213"/>
                  </a:cubicBezTo>
                  <a:cubicBezTo>
                    <a:pt x="348" y="213"/>
                    <a:pt x="490" y="458"/>
                    <a:pt x="490" y="458"/>
                  </a:cubicBezTo>
                  <a:lnTo>
                    <a:pt x="1160" y="149"/>
                  </a:lnTo>
                  <a:lnTo>
                    <a:pt x="1192" y="130"/>
                  </a:lnTo>
                  <a:cubicBezTo>
                    <a:pt x="1213" y="122"/>
                    <a:pt x="1232" y="119"/>
                    <a:pt x="1249" y="119"/>
                  </a:cubicBezTo>
                  <a:cubicBezTo>
                    <a:pt x="1364" y="119"/>
                    <a:pt x="1398" y="265"/>
                    <a:pt x="1398" y="265"/>
                  </a:cubicBezTo>
                  <a:cubicBezTo>
                    <a:pt x="1462" y="162"/>
                    <a:pt x="1404" y="33"/>
                    <a:pt x="1288" y="1"/>
                  </a:cubicBezTo>
                  <a:close/>
                  <a:moveTo>
                    <a:pt x="141" y="752"/>
                  </a:moveTo>
                  <a:lnTo>
                    <a:pt x="141" y="752"/>
                  </a:lnTo>
                  <a:cubicBezTo>
                    <a:pt x="141" y="753"/>
                    <a:pt x="141" y="754"/>
                    <a:pt x="142" y="754"/>
                  </a:cubicBezTo>
                  <a:cubicBezTo>
                    <a:pt x="141" y="754"/>
                    <a:pt x="141" y="753"/>
                    <a:pt x="141" y="7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9"/>
            <p:cNvSpPr/>
            <p:nvPr/>
          </p:nvSpPr>
          <p:spPr>
            <a:xfrm>
              <a:off x="4312575" y="4447525"/>
              <a:ext cx="9350" cy="10475"/>
            </a:xfrm>
            <a:custGeom>
              <a:rect b="b" l="l" r="r" t="t"/>
              <a:pathLst>
                <a:path extrusionOk="0" h="419" w="374">
                  <a:moveTo>
                    <a:pt x="322" y="0"/>
                  </a:moveTo>
                  <a:cubicBezTo>
                    <a:pt x="322" y="32"/>
                    <a:pt x="361" y="361"/>
                    <a:pt x="187" y="374"/>
                  </a:cubicBezTo>
                  <a:cubicBezTo>
                    <a:pt x="177" y="375"/>
                    <a:pt x="166" y="375"/>
                    <a:pt x="155" y="375"/>
                  </a:cubicBezTo>
                  <a:cubicBezTo>
                    <a:pt x="100" y="375"/>
                    <a:pt x="44" y="361"/>
                    <a:pt x="0" y="329"/>
                  </a:cubicBezTo>
                  <a:lnTo>
                    <a:pt x="0" y="329"/>
                  </a:lnTo>
                  <a:cubicBezTo>
                    <a:pt x="62" y="386"/>
                    <a:pt x="128" y="418"/>
                    <a:pt x="184" y="418"/>
                  </a:cubicBezTo>
                  <a:cubicBezTo>
                    <a:pt x="203" y="418"/>
                    <a:pt x="222" y="414"/>
                    <a:pt x="239" y="406"/>
                  </a:cubicBezTo>
                  <a:cubicBezTo>
                    <a:pt x="342" y="361"/>
                    <a:pt x="374" y="193"/>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9"/>
            <p:cNvSpPr/>
            <p:nvPr/>
          </p:nvSpPr>
          <p:spPr>
            <a:xfrm>
              <a:off x="4345575" y="4401950"/>
              <a:ext cx="49800" cy="102950"/>
            </a:xfrm>
            <a:custGeom>
              <a:rect b="b" l="l" r="r" t="t"/>
              <a:pathLst>
                <a:path extrusionOk="0" h="4118" w="1992">
                  <a:moveTo>
                    <a:pt x="1560" y="0"/>
                  </a:moveTo>
                  <a:lnTo>
                    <a:pt x="639" y="3318"/>
                  </a:lnTo>
                  <a:cubicBezTo>
                    <a:pt x="595" y="3313"/>
                    <a:pt x="552" y="3311"/>
                    <a:pt x="511" y="3311"/>
                  </a:cubicBezTo>
                  <a:cubicBezTo>
                    <a:pt x="262" y="3311"/>
                    <a:pt x="72" y="3393"/>
                    <a:pt x="33" y="3537"/>
                  </a:cubicBezTo>
                  <a:cubicBezTo>
                    <a:pt x="1" y="3652"/>
                    <a:pt x="72" y="3781"/>
                    <a:pt x="207" y="3891"/>
                  </a:cubicBezTo>
                  <a:cubicBezTo>
                    <a:pt x="239" y="3917"/>
                    <a:pt x="271" y="3942"/>
                    <a:pt x="310" y="3962"/>
                  </a:cubicBezTo>
                  <a:cubicBezTo>
                    <a:pt x="387" y="4007"/>
                    <a:pt x="465" y="4045"/>
                    <a:pt x="548" y="4078"/>
                  </a:cubicBezTo>
                  <a:cubicBezTo>
                    <a:pt x="564" y="4078"/>
                    <a:pt x="755" y="4117"/>
                    <a:pt x="948" y="4117"/>
                  </a:cubicBezTo>
                  <a:cubicBezTo>
                    <a:pt x="1152" y="4117"/>
                    <a:pt x="1360" y="4073"/>
                    <a:pt x="1366" y="3891"/>
                  </a:cubicBezTo>
                  <a:cubicBezTo>
                    <a:pt x="1373" y="3652"/>
                    <a:pt x="922" y="3472"/>
                    <a:pt x="922" y="3472"/>
                  </a:cubicBezTo>
                  <a:lnTo>
                    <a:pt x="1328" y="2068"/>
                  </a:lnTo>
                  <a:lnTo>
                    <a:pt x="1341" y="2042"/>
                  </a:lnTo>
                  <a:lnTo>
                    <a:pt x="1431" y="2145"/>
                  </a:lnTo>
                  <a:lnTo>
                    <a:pt x="1991" y="123"/>
                  </a:lnTo>
                  <a:lnTo>
                    <a:pt x="15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9"/>
            <p:cNvSpPr/>
            <p:nvPr/>
          </p:nvSpPr>
          <p:spPr>
            <a:xfrm>
              <a:off x="4363250" y="4497725"/>
              <a:ext cx="5875" cy="4900"/>
            </a:xfrm>
            <a:custGeom>
              <a:rect b="b" l="l" r="r" t="t"/>
              <a:pathLst>
                <a:path extrusionOk="0" h="196" w="235">
                  <a:moveTo>
                    <a:pt x="118" y="0"/>
                  </a:moveTo>
                  <a:cubicBezTo>
                    <a:pt x="55" y="0"/>
                    <a:pt x="0" y="61"/>
                    <a:pt x="22" y="131"/>
                  </a:cubicBezTo>
                  <a:cubicBezTo>
                    <a:pt x="37" y="171"/>
                    <a:pt x="79" y="195"/>
                    <a:pt x="121" y="195"/>
                  </a:cubicBezTo>
                  <a:cubicBezTo>
                    <a:pt x="133" y="195"/>
                    <a:pt x="145" y="193"/>
                    <a:pt x="157" y="189"/>
                  </a:cubicBezTo>
                  <a:cubicBezTo>
                    <a:pt x="234" y="150"/>
                    <a:pt x="234" y="40"/>
                    <a:pt x="157" y="8"/>
                  </a:cubicBezTo>
                  <a:cubicBezTo>
                    <a:pt x="144" y="3"/>
                    <a:pt x="131" y="0"/>
                    <a:pt x="1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9"/>
            <p:cNvSpPr/>
            <p:nvPr/>
          </p:nvSpPr>
          <p:spPr>
            <a:xfrm>
              <a:off x="4359425" y="4451150"/>
              <a:ext cx="24350" cy="54800"/>
            </a:xfrm>
            <a:custGeom>
              <a:rect b="b" l="l" r="r" t="t"/>
              <a:pathLst>
                <a:path extrusionOk="0" h="2192" w="974">
                  <a:moveTo>
                    <a:pt x="634" y="0"/>
                  </a:moveTo>
                  <a:cubicBezTo>
                    <a:pt x="581" y="0"/>
                    <a:pt x="518" y="17"/>
                    <a:pt x="445" y="61"/>
                  </a:cubicBezTo>
                  <a:cubicBezTo>
                    <a:pt x="445" y="61"/>
                    <a:pt x="761" y="87"/>
                    <a:pt x="703" y="345"/>
                  </a:cubicBezTo>
                  <a:lnTo>
                    <a:pt x="690" y="409"/>
                  </a:lnTo>
                  <a:lnTo>
                    <a:pt x="368" y="1504"/>
                  </a:lnTo>
                  <a:cubicBezTo>
                    <a:pt x="368" y="1504"/>
                    <a:pt x="774" y="1665"/>
                    <a:pt x="806" y="1891"/>
                  </a:cubicBezTo>
                  <a:cubicBezTo>
                    <a:pt x="787" y="1845"/>
                    <a:pt x="748" y="1807"/>
                    <a:pt x="703" y="1788"/>
                  </a:cubicBezTo>
                  <a:cubicBezTo>
                    <a:pt x="681" y="1772"/>
                    <a:pt x="660" y="1765"/>
                    <a:pt x="639" y="1765"/>
                  </a:cubicBezTo>
                  <a:cubicBezTo>
                    <a:pt x="500" y="1765"/>
                    <a:pt x="387" y="2052"/>
                    <a:pt x="555" y="2097"/>
                  </a:cubicBezTo>
                  <a:cubicBezTo>
                    <a:pt x="581" y="2103"/>
                    <a:pt x="600" y="2110"/>
                    <a:pt x="626" y="2116"/>
                  </a:cubicBezTo>
                  <a:cubicBezTo>
                    <a:pt x="553" y="2136"/>
                    <a:pt x="467" y="2143"/>
                    <a:pt x="382" y="2143"/>
                  </a:cubicBezTo>
                  <a:cubicBezTo>
                    <a:pt x="195" y="2143"/>
                    <a:pt x="14" y="2110"/>
                    <a:pt x="1" y="2110"/>
                  </a:cubicBezTo>
                  <a:cubicBezTo>
                    <a:pt x="33" y="2122"/>
                    <a:pt x="65" y="2129"/>
                    <a:pt x="97" y="2142"/>
                  </a:cubicBezTo>
                  <a:cubicBezTo>
                    <a:pt x="222" y="2175"/>
                    <a:pt x="344" y="2192"/>
                    <a:pt x="453" y="2192"/>
                  </a:cubicBezTo>
                  <a:cubicBezTo>
                    <a:pt x="700" y="2192"/>
                    <a:pt x="888" y="2111"/>
                    <a:pt x="928" y="1968"/>
                  </a:cubicBezTo>
                  <a:cubicBezTo>
                    <a:pt x="973" y="1800"/>
                    <a:pt x="800" y="1601"/>
                    <a:pt x="516" y="1472"/>
                  </a:cubicBezTo>
                  <a:lnTo>
                    <a:pt x="877" y="177"/>
                  </a:lnTo>
                  <a:cubicBezTo>
                    <a:pt x="877" y="177"/>
                    <a:pt x="805" y="0"/>
                    <a:pt x="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9"/>
            <p:cNvSpPr/>
            <p:nvPr/>
          </p:nvSpPr>
          <p:spPr>
            <a:xfrm>
              <a:off x="4345575" y="4484700"/>
              <a:ext cx="15975" cy="14525"/>
            </a:xfrm>
            <a:custGeom>
              <a:rect b="b" l="l" r="r" t="t"/>
              <a:pathLst>
                <a:path extrusionOk="0" h="581" w="639">
                  <a:moveTo>
                    <a:pt x="511" y="1"/>
                  </a:moveTo>
                  <a:cubicBezTo>
                    <a:pt x="262" y="1"/>
                    <a:pt x="72" y="83"/>
                    <a:pt x="33" y="227"/>
                  </a:cubicBezTo>
                  <a:cubicBezTo>
                    <a:pt x="1" y="342"/>
                    <a:pt x="72" y="471"/>
                    <a:pt x="213" y="581"/>
                  </a:cubicBezTo>
                  <a:cubicBezTo>
                    <a:pt x="143" y="503"/>
                    <a:pt x="104" y="407"/>
                    <a:pt x="97" y="304"/>
                  </a:cubicBezTo>
                  <a:cubicBezTo>
                    <a:pt x="78" y="33"/>
                    <a:pt x="593" y="8"/>
                    <a:pt x="639" y="8"/>
                  </a:cubicBezTo>
                  <a:cubicBezTo>
                    <a:pt x="595" y="3"/>
                    <a:pt x="55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9"/>
            <p:cNvSpPr/>
            <p:nvPr/>
          </p:nvSpPr>
          <p:spPr>
            <a:xfrm>
              <a:off x="4315950" y="4342225"/>
              <a:ext cx="67825" cy="49275"/>
            </a:xfrm>
            <a:custGeom>
              <a:rect b="b" l="l" r="r" t="t"/>
              <a:pathLst>
                <a:path extrusionOk="0" h="1971" w="2713">
                  <a:moveTo>
                    <a:pt x="637" y="1"/>
                  </a:moveTo>
                  <a:cubicBezTo>
                    <a:pt x="582" y="1"/>
                    <a:pt x="519" y="23"/>
                    <a:pt x="458" y="64"/>
                  </a:cubicBezTo>
                  <a:cubicBezTo>
                    <a:pt x="432" y="83"/>
                    <a:pt x="413" y="96"/>
                    <a:pt x="394" y="115"/>
                  </a:cubicBezTo>
                  <a:cubicBezTo>
                    <a:pt x="348" y="154"/>
                    <a:pt x="303" y="199"/>
                    <a:pt x="271" y="251"/>
                  </a:cubicBezTo>
                  <a:cubicBezTo>
                    <a:pt x="265" y="264"/>
                    <a:pt x="1" y="734"/>
                    <a:pt x="226" y="811"/>
                  </a:cubicBezTo>
                  <a:cubicBezTo>
                    <a:pt x="241" y="817"/>
                    <a:pt x="257" y="819"/>
                    <a:pt x="273" y="819"/>
                  </a:cubicBezTo>
                  <a:cubicBezTo>
                    <a:pt x="419" y="819"/>
                    <a:pt x="587" y="605"/>
                    <a:pt x="587" y="605"/>
                  </a:cubicBezTo>
                  <a:lnTo>
                    <a:pt x="1418" y="1159"/>
                  </a:lnTo>
                  <a:lnTo>
                    <a:pt x="1431" y="1165"/>
                  </a:lnTo>
                  <a:lnTo>
                    <a:pt x="1353" y="1204"/>
                  </a:lnTo>
                  <a:lnTo>
                    <a:pt x="2551" y="1971"/>
                  </a:lnTo>
                  <a:lnTo>
                    <a:pt x="2712" y="1719"/>
                  </a:lnTo>
                  <a:lnTo>
                    <a:pt x="741" y="457"/>
                  </a:lnTo>
                  <a:cubicBezTo>
                    <a:pt x="825" y="264"/>
                    <a:pt x="825" y="83"/>
                    <a:pt x="722" y="25"/>
                  </a:cubicBezTo>
                  <a:cubicBezTo>
                    <a:pt x="698" y="9"/>
                    <a:pt x="669" y="1"/>
                    <a:pt x="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9"/>
            <p:cNvSpPr/>
            <p:nvPr/>
          </p:nvSpPr>
          <p:spPr>
            <a:xfrm>
              <a:off x="4322075" y="4351700"/>
              <a:ext cx="3400" cy="4050"/>
            </a:xfrm>
            <a:custGeom>
              <a:rect b="b" l="l" r="r" t="t"/>
              <a:pathLst>
                <a:path extrusionOk="0" h="162" w="136">
                  <a:moveTo>
                    <a:pt x="71" y="1"/>
                  </a:moveTo>
                  <a:cubicBezTo>
                    <a:pt x="26" y="7"/>
                    <a:pt x="0" y="46"/>
                    <a:pt x="0" y="84"/>
                  </a:cubicBezTo>
                  <a:cubicBezTo>
                    <a:pt x="0" y="123"/>
                    <a:pt x="26" y="162"/>
                    <a:pt x="65" y="162"/>
                  </a:cubicBezTo>
                  <a:cubicBezTo>
                    <a:pt x="110" y="162"/>
                    <a:pt x="136" y="123"/>
                    <a:pt x="136" y="84"/>
                  </a:cubicBezTo>
                  <a:cubicBezTo>
                    <a:pt x="136" y="46"/>
                    <a:pt x="110" y="7"/>
                    <a:pt x="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9"/>
            <p:cNvSpPr/>
            <p:nvPr/>
          </p:nvSpPr>
          <p:spPr>
            <a:xfrm>
              <a:off x="4317400" y="4348475"/>
              <a:ext cx="37550" cy="23875"/>
            </a:xfrm>
            <a:custGeom>
              <a:rect b="b" l="l" r="r" t="t"/>
              <a:pathLst>
                <a:path extrusionOk="0" h="955" w="1502">
                  <a:moveTo>
                    <a:pt x="220" y="1"/>
                  </a:moveTo>
                  <a:lnTo>
                    <a:pt x="220" y="1"/>
                  </a:lnTo>
                  <a:cubicBezTo>
                    <a:pt x="207" y="20"/>
                    <a:pt x="194" y="39"/>
                    <a:pt x="181" y="59"/>
                  </a:cubicBezTo>
                  <a:cubicBezTo>
                    <a:pt x="26" y="297"/>
                    <a:pt x="1" y="555"/>
                    <a:pt x="129" y="632"/>
                  </a:cubicBezTo>
                  <a:cubicBezTo>
                    <a:pt x="151" y="646"/>
                    <a:pt x="176" y="652"/>
                    <a:pt x="204" y="652"/>
                  </a:cubicBezTo>
                  <a:cubicBezTo>
                    <a:pt x="297" y="652"/>
                    <a:pt x="420" y="583"/>
                    <a:pt x="529" y="464"/>
                  </a:cubicBezTo>
                  <a:lnTo>
                    <a:pt x="1295" y="954"/>
                  </a:lnTo>
                  <a:cubicBezTo>
                    <a:pt x="1424" y="948"/>
                    <a:pt x="1501" y="812"/>
                    <a:pt x="1456" y="696"/>
                  </a:cubicBezTo>
                  <a:lnTo>
                    <a:pt x="1456" y="696"/>
                  </a:lnTo>
                  <a:cubicBezTo>
                    <a:pt x="1456" y="696"/>
                    <a:pt x="1401" y="829"/>
                    <a:pt x="1296" y="829"/>
                  </a:cubicBezTo>
                  <a:cubicBezTo>
                    <a:pt x="1273" y="829"/>
                    <a:pt x="1247" y="822"/>
                    <a:pt x="1218" y="806"/>
                  </a:cubicBezTo>
                  <a:lnTo>
                    <a:pt x="1186" y="787"/>
                  </a:lnTo>
                  <a:lnTo>
                    <a:pt x="542" y="355"/>
                  </a:lnTo>
                  <a:cubicBezTo>
                    <a:pt x="542" y="355"/>
                    <a:pt x="364" y="569"/>
                    <a:pt x="218" y="569"/>
                  </a:cubicBezTo>
                  <a:cubicBezTo>
                    <a:pt x="212" y="569"/>
                    <a:pt x="206" y="568"/>
                    <a:pt x="200" y="568"/>
                  </a:cubicBezTo>
                  <a:cubicBezTo>
                    <a:pt x="233" y="561"/>
                    <a:pt x="265" y="542"/>
                    <a:pt x="290" y="522"/>
                  </a:cubicBezTo>
                  <a:cubicBezTo>
                    <a:pt x="376" y="457"/>
                    <a:pt x="265" y="325"/>
                    <a:pt x="179" y="325"/>
                  </a:cubicBezTo>
                  <a:cubicBezTo>
                    <a:pt x="155" y="325"/>
                    <a:pt x="132" y="336"/>
                    <a:pt x="117" y="361"/>
                  </a:cubicBezTo>
                  <a:cubicBezTo>
                    <a:pt x="104" y="374"/>
                    <a:pt x="97" y="387"/>
                    <a:pt x="91" y="407"/>
                  </a:cubicBezTo>
                  <a:cubicBezTo>
                    <a:pt x="91" y="245"/>
                    <a:pt x="213" y="14"/>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9"/>
            <p:cNvSpPr/>
            <p:nvPr/>
          </p:nvSpPr>
          <p:spPr>
            <a:xfrm>
              <a:off x="4327550" y="4342125"/>
              <a:ext cx="9525" cy="11525"/>
            </a:xfrm>
            <a:custGeom>
              <a:rect b="b" l="l" r="r" t="t"/>
              <a:pathLst>
                <a:path extrusionOk="0" h="461" w="381">
                  <a:moveTo>
                    <a:pt x="186" y="0"/>
                  </a:moveTo>
                  <a:cubicBezTo>
                    <a:pt x="130" y="0"/>
                    <a:pt x="64" y="26"/>
                    <a:pt x="0" y="68"/>
                  </a:cubicBezTo>
                  <a:cubicBezTo>
                    <a:pt x="41" y="48"/>
                    <a:pt x="83" y="38"/>
                    <a:pt x="127" y="38"/>
                  </a:cubicBezTo>
                  <a:cubicBezTo>
                    <a:pt x="153" y="38"/>
                    <a:pt x="180" y="41"/>
                    <a:pt x="207" y="49"/>
                  </a:cubicBezTo>
                  <a:cubicBezTo>
                    <a:pt x="380" y="94"/>
                    <a:pt x="290" y="429"/>
                    <a:pt x="284" y="461"/>
                  </a:cubicBezTo>
                  <a:cubicBezTo>
                    <a:pt x="368" y="268"/>
                    <a:pt x="368" y="87"/>
                    <a:pt x="265" y="23"/>
                  </a:cubicBezTo>
                  <a:cubicBezTo>
                    <a:pt x="242" y="7"/>
                    <a:pt x="215"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9"/>
            <p:cNvSpPr/>
            <p:nvPr/>
          </p:nvSpPr>
          <p:spPr>
            <a:xfrm>
              <a:off x="4324650" y="4350500"/>
              <a:ext cx="138350" cy="121425"/>
            </a:xfrm>
            <a:custGeom>
              <a:rect b="b" l="l" r="r" t="t"/>
              <a:pathLst>
                <a:path extrusionOk="0" h="4857" w="5534">
                  <a:moveTo>
                    <a:pt x="2761" y="0"/>
                  </a:moveTo>
                  <a:cubicBezTo>
                    <a:pt x="2309" y="0"/>
                    <a:pt x="1852" y="126"/>
                    <a:pt x="1443" y="390"/>
                  </a:cubicBezTo>
                  <a:cubicBezTo>
                    <a:pt x="316" y="1124"/>
                    <a:pt x="0" y="2625"/>
                    <a:pt x="728" y="3752"/>
                  </a:cubicBezTo>
                  <a:cubicBezTo>
                    <a:pt x="1192" y="4467"/>
                    <a:pt x="1974" y="4857"/>
                    <a:pt x="2769" y="4857"/>
                  </a:cubicBezTo>
                  <a:cubicBezTo>
                    <a:pt x="3221" y="4857"/>
                    <a:pt x="3678" y="4731"/>
                    <a:pt x="4084" y="4467"/>
                  </a:cubicBezTo>
                  <a:cubicBezTo>
                    <a:pt x="5212" y="3733"/>
                    <a:pt x="5534" y="2232"/>
                    <a:pt x="4799" y="1105"/>
                  </a:cubicBezTo>
                  <a:cubicBezTo>
                    <a:pt x="4335" y="390"/>
                    <a:pt x="3557" y="0"/>
                    <a:pt x="2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9"/>
            <p:cNvSpPr/>
            <p:nvPr/>
          </p:nvSpPr>
          <p:spPr>
            <a:xfrm>
              <a:off x="4335450" y="4374250"/>
              <a:ext cx="129475" cy="97300"/>
            </a:xfrm>
            <a:custGeom>
              <a:rect b="b" l="l" r="r" t="t"/>
              <a:pathLst>
                <a:path extrusionOk="0" h="3892" w="5179">
                  <a:moveTo>
                    <a:pt x="4264" y="0"/>
                  </a:moveTo>
                  <a:lnTo>
                    <a:pt x="4264" y="0"/>
                  </a:lnTo>
                  <a:cubicBezTo>
                    <a:pt x="4548" y="960"/>
                    <a:pt x="4213" y="1991"/>
                    <a:pt x="3420" y="2603"/>
                  </a:cubicBezTo>
                  <a:cubicBezTo>
                    <a:pt x="3433" y="2480"/>
                    <a:pt x="3375" y="2358"/>
                    <a:pt x="3279" y="2281"/>
                  </a:cubicBezTo>
                  <a:cubicBezTo>
                    <a:pt x="3223" y="2241"/>
                    <a:pt x="3157" y="2223"/>
                    <a:pt x="3088" y="2223"/>
                  </a:cubicBezTo>
                  <a:cubicBezTo>
                    <a:pt x="2943" y="2223"/>
                    <a:pt x="2785" y="2306"/>
                    <a:pt x="2680" y="2454"/>
                  </a:cubicBezTo>
                  <a:cubicBezTo>
                    <a:pt x="2551" y="2641"/>
                    <a:pt x="2538" y="2867"/>
                    <a:pt x="2641" y="3008"/>
                  </a:cubicBezTo>
                  <a:cubicBezTo>
                    <a:pt x="2467" y="3060"/>
                    <a:pt x="2280" y="3092"/>
                    <a:pt x="2093" y="3105"/>
                  </a:cubicBezTo>
                  <a:cubicBezTo>
                    <a:pt x="2100" y="3099"/>
                    <a:pt x="2100" y="3092"/>
                    <a:pt x="2100" y="3086"/>
                  </a:cubicBezTo>
                  <a:cubicBezTo>
                    <a:pt x="2150" y="2979"/>
                    <a:pt x="2027" y="2906"/>
                    <a:pt x="1919" y="2906"/>
                  </a:cubicBezTo>
                  <a:cubicBezTo>
                    <a:pt x="1845" y="2906"/>
                    <a:pt x="1778" y="2940"/>
                    <a:pt x="1778" y="3021"/>
                  </a:cubicBezTo>
                  <a:cubicBezTo>
                    <a:pt x="1771" y="3047"/>
                    <a:pt x="1771" y="3079"/>
                    <a:pt x="1778" y="3105"/>
                  </a:cubicBezTo>
                  <a:cubicBezTo>
                    <a:pt x="1662" y="3099"/>
                    <a:pt x="1546" y="3086"/>
                    <a:pt x="1436" y="3060"/>
                  </a:cubicBezTo>
                  <a:cubicBezTo>
                    <a:pt x="863" y="2938"/>
                    <a:pt x="354" y="2616"/>
                    <a:pt x="6" y="2152"/>
                  </a:cubicBezTo>
                  <a:lnTo>
                    <a:pt x="0" y="2152"/>
                  </a:lnTo>
                  <a:cubicBezTo>
                    <a:pt x="315" y="3224"/>
                    <a:pt x="1296" y="3891"/>
                    <a:pt x="2333" y="3891"/>
                  </a:cubicBezTo>
                  <a:cubicBezTo>
                    <a:pt x="2698" y="3891"/>
                    <a:pt x="3069" y="3809"/>
                    <a:pt x="3420" y="3633"/>
                  </a:cubicBezTo>
                  <a:cubicBezTo>
                    <a:pt x="4773" y="2950"/>
                    <a:pt x="5179" y="1211"/>
                    <a:pt x="4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9"/>
            <p:cNvSpPr/>
            <p:nvPr/>
          </p:nvSpPr>
          <p:spPr>
            <a:xfrm>
              <a:off x="4359925" y="4366275"/>
              <a:ext cx="41875" cy="40150"/>
            </a:xfrm>
            <a:custGeom>
              <a:rect b="b" l="l" r="r" t="t"/>
              <a:pathLst>
                <a:path extrusionOk="0" h="1606" w="1675">
                  <a:moveTo>
                    <a:pt x="955" y="1"/>
                  </a:moveTo>
                  <a:cubicBezTo>
                    <a:pt x="688" y="1"/>
                    <a:pt x="405" y="168"/>
                    <a:pt x="238" y="455"/>
                  </a:cubicBezTo>
                  <a:cubicBezTo>
                    <a:pt x="0" y="848"/>
                    <a:pt x="84" y="1331"/>
                    <a:pt x="419" y="1524"/>
                  </a:cubicBezTo>
                  <a:cubicBezTo>
                    <a:pt x="513" y="1579"/>
                    <a:pt x="617" y="1605"/>
                    <a:pt x="724" y="1605"/>
                  </a:cubicBezTo>
                  <a:cubicBezTo>
                    <a:pt x="991" y="1605"/>
                    <a:pt x="1273" y="1442"/>
                    <a:pt x="1443" y="1157"/>
                  </a:cubicBezTo>
                  <a:cubicBezTo>
                    <a:pt x="1675" y="757"/>
                    <a:pt x="1591" y="274"/>
                    <a:pt x="1256" y="81"/>
                  </a:cubicBezTo>
                  <a:cubicBezTo>
                    <a:pt x="1164" y="26"/>
                    <a:pt x="1061" y="1"/>
                    <a:pt x="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9"/>
            <p:cNvSpPr/>
            <p:nvPr/>
          </p:nvSpPr>
          <p:spPr>
            <a:xfrm>
              <a:off x="4404200" y="4401200"/>
              <a:ext cx="14525" cy="15550"/>
            </a:xfrm>
            <a:custGeom>
              <a:rect b="b" l="l" r="r" t="t"/>
              <a:pathLst>
                <a:path extrusionOk="0" h="622" w="581">
                  <a:moveTo>
                    <a:pt x="313" y="1"/>
                  </a:moveTo>
                  <a:cubicBezTo>
                    <a:pt x="186" y="1"/>
                    <a:pt x="68" y="105"/>
                    <a:pt x="33" y="256"/>
                  </a:cubicBezTo>
                  <a:cubicBezTo>
                    <a:pt x="0" y="423"/>
                    <a:pt x="78" y="591"/>
                    <a:pt x="226" y="616"/>
                  </a:cubicBezTo>
                  <a:cubicBezTo>
                    <a:pt x="243" y="620"/>
                    <a:pt x="259" y="622"/>
                    <a:pt x="276" y="622"/>
                  </a:cubicBezTo>
                  <a:cubicBezTo>
                    <a:pt x="399" y="622"/>
                    <a:pt x="514" y="519"/>
                    <a:pt x="548" y="365"/>
                  </a:cubicBezTo>
                  <a:cubicBezTo>
                    <a:pt x="580" y="198"/>
                    <a:pt x="496" y="37"/>
                    <a:pt x="355" y="4"/>
                  </a:cubicBezTo>
                  <a:cubicBezTo>
                    <a:pt x="341" y="2"/>
                    <a:pt x="327" y="1"/>
                    <a:pt x="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9"/>
            <p:cNvSpPr/>
            <p:nvPr/>
          </p:nvSpPr>
          <p:spPr>
            <a:xfrm>
              <a:off x="4417400" y="4387600"/>
              <a:ext cx="23050" cy="17775"/>
            </a:xfrm>
            <a:custGeom>
              <a:rect b="b" l="l" r="r" t="t"/>
              <a:pathLst>
                <a:path extrusionOk="0" h="711" w="922">
                  <a:moveTo>
                    <a:pt x="303" y="0"/>
                  </a:moveTo>
                  <a:cubicBezTo>
                    <a:pt x="80" y="0"/>
                    <a:pt x="0" y="313"/>
                    <a:pt x="213" y="413"/>
                  </a:cubicBezTo>
                  <a:cubicBezTo>
                    <a:pt x="226" y="418"/>
                    <a:pt x="239" y="420"/>
                    <a:pt x="252" y="420"/>
                  </a:cubicBezTo>
                  <a:cubicBezTo>
                    <a:pt x="274" y="420"/>
                    <a:pt x="296" y="415"/>
                    <a:pt x="316" y="407"/>
                  </a:cubicBezTo>
                  <a:lnTo>
                    <a:pt x="316" y="407"/>
                  </a:lnTo>
                  <a:cubicBezTo>
                    <a:pt x="297" y="510"/>
                    <a:pt x="342" y="619"/>
                    <a:pt x="432" y="677"/>
                  </a:cubicBezTo>
                  <a:cubicBezTo>
                    <a:pt x="469" y="700"/>
                    <a:pt x="511" y="710"/>
                    <a:pt x="553" y="710"/>
                  </a:cubicBezTo>
                  <a:cubicBezTo>
                    <a:pt x="657" y="710"/>
                    <a:pt x="767" y="646"/>
                    <a:pt x="832" y="536"/>
                  </a:cubicBezTo>
                  <a:cubicBezTo>
                    <a:pt x="922" y="381"/>
                    <a:pt x="896" y="188"/>
                    <a:pt x="761" y="117"/>
                  </a:cubicBezTo>
                  <a:cubicBezTo>
                    <a:pt x="721" y="94"/>
                    <a:pt x="677" y="84"/>
                    <a:pt x="633" y="84"/>
                  </a:cubicBezTo>
                  <a:cubicBezTo>
                    <a:pt x="565" y="84"/>
                    <a:pt x="496" y="111"/>
                    <a:pt x="445" y="162"/>
                  </a:cubicBezTo>
                  <a:cubicBezTo>
                    <a:pt x="439" y="85"/>
                    <a:pt x="394" y="27"/>
                    <a:pt x="323" y="1"/>
                  </a:cubicBezTo>
                  <a:cubicBezTo>
                    <a:pt x="316" y="0"/>
                    <a:pt x="309"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9"/>
            <p:cNvSpPr/>
            <p:nvPr/>
          </p:nvSpPr>
          <p:spPr>
            <a:xfrm>
              <a:off x="4353000" y="4420800"/>
              <a:ext cx="22875" cy="17550"/>
            </a:xfrm>
            <a:custGeom>
              <a:rect b="b" l="l" r="r" t="t"/>
              <a:pathLst>
                <a:path extrusionOk="0" h="702" w="915">
                  <a:moveTo>
                    <a:pt x="511" y="1"/>
                  </a:moveTo>
                  <a:cubicBezTo>
                    <a:pt x="460" y="1"/>
                    <a:pt x="407" y="9"/>
                    <a:pt x="354" y="26"/>
                  </a:cubicBezTo>
                  <a:cubicBezTo>
                    <a:pt x="135" y="96"/>
                    <a:pt x="0" y="303"/>
                    <a:pt x="65" y="483"/>
                  </a:cubicBezTo>
                  <a:cubicBezTo>
                    <a:pt x="109" y="620"/>
                    <a:pt x="249" y="701"/>
                    <a:pt x="411" y="701"/>
                  </a:cubicBezTo>
                  <a:cubicBezTo>
                    <a:pt x="462" y="701"/>
                    <a:pt x="514" y="693"/>
                    <a:pt x="567" y="676"/>
                  </a:cubicBezTo>
                  <a:cubicBezTo>
                    <a:pt x="786" y="605"/>
                    <a:pt x="915" y="406"/>
                    <a:pt x="857" y="219"/>
                  </a:cubicBezTo>
                  <a:cubicBezTo>
                    <a:pt x="813" y="82"/>
                    <a:pt x="67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8" name="Google Shape;1188;p59"/>
          <p:cNvPicPr preferRelativeResize="0"/>
          <p:nvPr/>
        </p:nvPicPr>
        <p:blipFill rotWithShape="1">
          <a:blip r:embed="rId3">
            <a:alphaModFix/>
          </a:blip>
          <a:srcRect b="8150" l="0" r="0" t="-8150"/>
          <a:stretch/>
        </p:blipFill>
        <p:spPr>
          <a:xfrm>
            <a:off x="3352108" y="2059675"/>
            <a:ext cx="2439775" cy="1751650"/>
          </a:xfrm>
          <a:prstGeom prst="rect">
            <a:avLst/>
          </a:prstGeom>
          <a:noFill/>
          <a:ln>
            <a:noFill/>
          </a:ln>
        </p:spPr>
      </p:pic>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60"/>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1194" name="Google Shape;1194;p60"/>
          <p:cNvSpPr txBox="1"/>
          <p:nvPr/>
        </p:nvSpPr>
        <p:spPr>
          <a:xfrm>
            <a:off x="32100" y="1152475"/>
            <a:ext cx="9079800" cy="3582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5E1C5"/>
              </a:buClr>
              <a:buSzPts val="1700"/>
              <a:buFont typeface="Hind"/>
              <a:buAutoNum type="arabicParenR"/>
            </a:pPr>
            <a:r>
              <a:rPr lang="en" sz="1700">
                <a:solidFill>
                  <a:srgbClr val="FFF1EF"/>
                </a:solidFill>
                <a:latin typeface="Hind"/>
                <a:ea typeface="Hind"/>
                <a:cs typeface="Hind"/>
                <a:sym typeface="Hind"/>
              </a:rPr>
              <a:t>Prevention Measures - [</a:t>
            </a:r>
            <a:r>
              <a:rPr lang="en" sz="1700" u="sng">
                <a:solidFill>
                  <a:srgbClr val="FFF1EF"/>
                </a:solidFill>
                <a:latin typeface="Hind"/>
                <a:ea typeface="Hind"/>
                <a:cs typeface="Hind"/>
                <a:sym typeface="Hind"/>
                <a:hlinkClick r:id="rId3">
                  <a:extLst>
                    <a:ext uri="{A12FA001-AC4F-418D-AE19-62706E023703}">
                      <ahyp:hlinkClr val="tx"/>
                    </a:ext>
                  </a:extLst>
                </a:hlinkClick>
              </a:rPr>
              <a:t>https://www.chicago.gov/city/en/depts/cdph/provdrs/health_protection_and_response/news/2020/july/cdph-conducts-a-comprehensive-mosquito-surveillance-and-control.html</a:t>
            </a:r>
            <a:r>
              <a:rPr lang="en" sz="1700">
                <a:solidFill>
                  <a:srgbClr val="FFF1EF"/>
                </a:solidFill>
                <a:latin typeface="Hind"/>
                <a:ea typeface="Hind"/>
                <a:cs typeface="Hind"/>
                <a:sym typeface="Hind"/>
              </a:rPr>
              <a:t>] </a:t>
            </a:r>
            <a:endParaRPr sz="1700">
              <a:solidFill>
                <a:srgbClr val="FFF1EF"/>
              </a:solidFill>
              <a:latin typeface="Hind"/>
              <a:ea typeface="Hind"/>
              <a:cs typeface="Hind"/>
              <a:sym typeface="Hind"/>
            </a:endParaRPr>
          </a:p>
          <a:p>
            <a:pPr indent="-336550" lvl="0" marL="457200" rtl="0" algn="l">
              <a:spcBef>
                <a:spcPts val="0"/>
              </a:spcBef>
              <a:spcAft>
                <a:spcPts val="0"/>
              </a:spcAft>
              <a:buClr>
                <a:srgbClr val="F5E1C5"/>
              </a:buClr>
              <a:buSzPts val="1700"/>
              <a:buFont typeface="Hind"/>
              <a:buAutoNum type="arabicParenR"/>
            </a:pPr>
            <a:r>
              <a:rPr lang="en" sz="1700">
                <a:solidFill>
                  <a:srgbClr val="FFF1EF"/>
                </a:solidFill>
                <a:latin typeface="Hind"/>
                <a:ea typeface="Hind"/>
                <a:cs typeface="Hind"/>
                <a:sym typeface="Hind"/>
              </a:rPr>
              <a:t>Life Cycle of Mosquitoes - [</a:t>
            </a:r>
            <a:r>
              <a:rPr lang="en" sz="1700" u="sng">
                <a:solidFill>
                  <a:schemeClr val="hlink"/>
                </a:solidFill>
                <a:latin typeface="Hind"/>
                <a:ea typeface="Hind"/>
                <a:cs typeface="Hind"/>
                <a:sym typeface="Hind"/>
                <a:hlinkClick r:id="rId4"/>
              </a:rPr>
              <a:t>https://www.mosquito.org/page/lifecycle</a:t>
            </a:r>
            <a:r>
              <a:rPr lang="en" sz="1700">
                <a:solidFill>
                  <a:srgbClr val="FFF1EF"/>
                </a:solidFill>
                <a:latin typeface="Hind"/>
                <a:ea typeface="Hind"/>
                <a:cs typeface="Hind"/>
                <a:sym typeface="Hind"/>
              </a:rPr>
              <a:t>]</a:t>
            </a:r>
            <a:endParaRPr sz="1700">
              <a:solidFill>
                <a:srgbClr val="FFF1EF"/>
              </a:solidFill>
              <a:latin typeface="Hind"/>
              <a:ea typeface="Hind"/>
              <a:cs typeface="Hind"/>
              <a:sym typeface="Hind"/>
            </a:endParaRPr>
          </a:p>
          <a:p>
            <a:pPr indent="-336550" lvl="0" marL="457200" rtl="0" algn="l">
              <a:spcBef>
                <a:spcPts val="0"/>
              </a:spcBef>
              <a:spcAft>
                <a:spcPts val="0"/>
              </a:spcAft>
              <a:buClr>
                <a:srgbClr val="FFF1EF"/>
              </a:buClr>
              <a:buSzPts val="1700"/>
              <a:buFont typeface="Hind"/>
              <a:buAutoNum type="arabicParenR"/>
            </a:pPr>
            <a:r>
              <a:rPr lang="en" sz="1700">
                <a:solidFill>
                  <a:srgbClr val="FFF1EF"/>
                </a:solidFill>
                <a:latin typeface="Hind"/>
                <a:ea typeface="Hind"/>
                <a:cs typeface="Hind"/>
                <a:sym typeface="Hind"/>
              </a:rPr>
              <a:t>Mosquito Treatment Duration - [</a:t>
            </a:r>
            <a:r>
              <a:rPr lang="en" sz="1700" u="sng">
                <a:solidFill>
                  <a:schemeClr val="hlink"/>
                </a:solidFill>
                <a:latin typeface="Hind"/>
                <a:ea typeface="Hind"/>
                <a:cs typeface="Hind"/>
                <a:sym typeface="Hind"/>
                <a:hlinkClick r:id="rId5"/>
              </a:rPr>
              <a:t>https://www.callnorthwest.com/2019/05/how-long-does-a-mosquito-treatment-last/</a:t>
            </a:r>
            <a:r>
              <a:rPr lang="en" sz="1700">
                <a:solidFill>
                  <a:srgbClr val="FFF1EF"/>
                </a:solidFill>
                <a:latin typeface="Hind"/>
                <a:ea typeface="Hind"/>
                <a:cs typeface="Hind"/>
                <a:sym typeface="Hind"/>
              </a:rPr>
              <a:t>]</a:t>
            </a:r>
            <a:endParaRPr sz="1700">
              <a:solidFill>
                <a:srgbClr val="FFF1EF"/>
              </a:solidFill>
              <a:latin typeface="Hind"/>
              <a:ea typeface="Hind"/>
              <a:cs typeface="Hind"/>
              <a:sym typeface="Hind"/>
            </a:endParaRPr>
          </a:p>
          <a:p>
            <a:pPr indent="-336550" lvl="0" marL="457200" rtl="0" algn="l">
              <a:spcBef>
                <a:spcPts val="0"/>
              </a:spcBef>
              <a:spcAft>
                <a:spcPts val="0"/>
              </a:spcAft>
              <a:buClr>
                <a:srgbClr val="FFF1EF"/>
              </a:buClr>
              <a:buSzPts val="1700"/>
              <a:buFont typeface="Hind"/>
              <a:buAutoNum type="arabicParenR"/>
            </a:pPr>
            <a:r>
              <a:rPr lang="en" sz="1700">
                <a:solidFill>
                  <a:srgbClr val="FFF1EF"/>
                </a:solidFill>
                <a:latin typeface="Hind"/>
                <a:ea typeface="Hind"/>
                <a:cs typeface="Hind"/>
                <a:sym typeface="Hind"/>
              </a:rPr>
              <a:t>Mosquito Spray Information - [</a:t>
            </a:r>
            <a:r>
              <a:rPr lang="en" sz="1700" u="sng">
                <a:solidFill>
                  <a:schemeClr val="hlink"/>
                </a:solidFill>
                <a:latin typeface="Hind"/>
                <a:ea typeface="Hind"/>
                <a:cs typeface="Hind"/>
                <a:sym typeface="Hind"/>
                <a:hlinkClick r:id="rId6"/>
              </a:rPr>
              <a:t>https://www.montcopa.org/DocumentCenter/View/8932/FAQMosquitoSpraying?bidId=</a:t>
            </a:r>
            <a:r>
              <a:rPr lang="en" sz="1700">
                <a:solidFill>
                  <a:srgbClr val="FFF1EF"/>
                </a:solidFill>
                <a:latin typeface="Hind"/>
                <a:ea typeface="Hind"/>
                <a:cs typeface="Hind"/>
                <a:sym typeface="Hind"/>
              </a:rPr>
              <a:t>]</a:t>
            </a:r>
            <a:endParaRPr sz="1700">
              <a:solidFill>
                <a:srgbClr val="FFF1EF"/>
              </a:solidFill>
              <a:latin typeface="Hind"/>
              <a:ea typeface="Hind"/>
              <a:cs typeface="Hind"/>
              <a:sym typeface="Hind"/>
            </a:endParaRPr>
          </a:p>
          <a:p>
            <a:pPr indent="-336550" lvl="0" marL="457200" rtl="0" algn="l">
              <a:spcBef>
                <a:spcPts val="0"/>
              </a:spcBef>
              <a:spcAft>
                <a:spcPts val="0"/>
              </a:spcAft>
              <a:buClr>
                <a:srgbClr val="FFF1EF"/>
              </a:buClr>
              <a:buSzPts val="1700"/>
              <a:buFont typeface="Hind"/>
              <a:buAutoNum type="arabicParenR"/>
            </a:pPr>
            <a:r>
              <a:rPr lang="en" sz="1700">
                <a:solidFill>
                  <a:srgbClr val="FFF1EF"/>
                </a:solidFill>
                <a:latin typeface="Hind"/>
                <a:ea typeface="Hind"/>
                <a:cs typeface="Hind"/>
                <a:sym typeface="Hind"/>
              </a:rPr>
              <a:t>Calculation for Sunrise/Sunset for Station two - [</a:t>
            </a:r>
            <a:r>
              <a:rPr lang="en" sz="1700" u="sng">
                <a:solidFill>
                  <a:schemeClr val="hlink"/>
                </a:solidFill>
                <a:latin typeface="Hind"/>
                <a:ea typeface="Hind"/>
                <a:cs typeface="Hind"/>
                <a:sym typeface="Hind"/>
                <a:hlinkClick r:id="rId7"/>
              </a:rPr>
              <a:t>https://stackoverflow.com/questions/38986527/sunrise-and-sunset-time-in-python/38986561</a:t>
            </a:r>
            <a:r>
              <a:rPr lang="en" sz="1700">
                <a:solidFill>
                  <a:srgbClr val="FFF1EF"/>
                </a:solidFill>
                <a:latin typeface="Hind"/>
                <a:ea typeface="Hind"/>
                <a:cs typeface="Hind"/>
                <a:sym typeface="Hind"/>
              </a:rPr>
              <a:t>)]</a:t>
            </a:r>
            <a:endParaRPr sz="1700">
              <a:solidFill>
                <a:srgbClr val="FFF1EF"/>
              </a:solidFill>
              <a:latin typeface="Hind"/>
              <a:ea typeface="Hind"/>
              <a:cs typeface="Hind"/>
              <a:sym typeface="Hind"/>
            </a:endParaRPr>
          </a:p>
          <a:p>
            <a:pPr indent="-336550" lvl="0" marL="457200" rtl="0" algn="l">
              <a:spcBef>
                <a:spcPts val="0"/>
              </a:spcBef>
              <a:spcAft>
                <a:spcPts val="0"/>
              </a:spcAft>
              <a:buClr>
                <a:srgbClr val="FFF1EF"/>
              </a:buClr>
              <a:buSzPts val="1700"/>
              <a:buFont typeface="Hind"/>
              <a:buAutoNum type="arabicParenR"/>
            </a:pPr>
            <a:r>
              <a:rPr lang="en" sz="1700">
                <a:solidFill>
                  <a:srgbClr val="FFF1EF"/>
                </a:solidFill>
                <a:latin typeface="Hind"/>
                <a:ea typeface="Hind"/>
                <a:cs typeface="Hind"/>
                <a:sym typeface="Hind"/>
              </a:rPr>
              <a:t>Daylight Savings For Calculations - [(https://www.timeanddate.com/time/zone/usa/chicago)]</a:t>
            </a:r>
            <a:endParaRPr sz="1700">
              <a:solidFill>
                <a:srgbClr val="FFF1EF"/>
              </a:solidFill>
              <a:latin typeface="Hind"/>
              <a:ea typeface="Hind"/>
              <a:cs typeface="Hind"/>
              <a:sym typeface="Hi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2"/>
          <p:cNvSpPr/>
          <p:nvPr/>
        </p:nvSpPr>
        <p:spPr>
          <a:xfrm>
            <a:off x="1436250" y="1330675"/>
            <a:ext cx="6271500" cy="986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446" name="Google Shape;446;p32"/>
          <p:cNvSpPr txBox="1"/>
          <p:nvPr>
            <p:ph idx="2" type="body"/>
          </p:nvPr>
        </p:nvSpPr>
        <p:spPr>
          <a:xfrm>
            <a:off x="1489050" y="2459875"/>
            <a:ext cx="6165900" cy="2304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a:solidFill>
                  <a:schemeClr val="lt2"/>
                </a:solidFill>
              </a:rPr>
              <a:t>Approach</a:t>
            </a:r>
            <a:r>
              <a:rPr lang="en">
                <a:solidFill>
                  <a:schemeClr val="lt2"/>
                </a:solidFill>
              </a:rPr>
              <a:t>: Using ML/NN with Binary Classification, discover the </a:t>
            </a:r>
            <a:r>
              <a:rPr lang="en">
                <a:solidFill>
                  <a:schemeClr val="lt2"/>
                </a:solidFill>
              </a:rPr>
              <a:t>important </a:t>
            </a:r>
            <a:r>
              <a:rPr lang="en">
                <a:solidFill>
                  <a:schemeClr val="lt2"/>
                </a:solidFill>
              </a:rPr>
              <a:t>features for predicting the presence of WNV and develop a model to make predictions that the city of Chicago can use when it decides where to spray pesticides</a:t>
            </a:r>
            <a:endParaRPr>
              <a:solidFill>
                <a:schemeClr val="lt2"/>
              </a:solidFill>
            </a:endParaRPr>
          </a:p>
        </p:txBody>
      </p:sp>
      <p:sp>
        <p:nvSpPr>
          <p:cNvPr id="447" name="Google Shape;447;p32"/>
          <p:cNvSpPr txBox="1"/>
          <p:nvPr>
            <p:ph idx="1" type="subTitle"/>
          </p:nvPr>
        </p:nvSpPr>
        <p:spPr>
          <a:xfrm>
            <a:off x="1760550" y="1330675"/>
            <a:ext cx="5622900" cy="98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the mosquito data collected over time, d</a:t>
            </a:r>
            <a:r>
              <a:rPr lang="en"/>
              <a:t>erive an effective plan to deploy pesticides throughout the city to control the mosquito population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3"/>
          <p:cNvSpPr/>
          <p:nvPr/>
        </p:nvSpPr>
        <p:spPr>
          <a:xfrm>
            <a:off x="3064825" y="1787431"/>
            <a:ext cx="1418900" cy="862800"/>
          </a:xfrm>
          <a:custGeom>
            <a:rect b="b" l="l" r="r" t="t"/>
            <a:pathLst>
              <a:path extrusionOk="0" h="34512" w="56756">
                <a:moveTo>
                  <a:pt x="0" y="34512"/>
                </a:moveTo>
                <a:cubicBezTo>
                  <a:pt x="4302" y="31932"/>
                  <a:pt x="925" y="24476"/>
                  <a:pt x="567" y="19472"/>
                </a:cubicBezTo>
                <a:cubicBezTo>
                  <a:pt x="69" y="12507"/>
                  <a:pt x="2825" y="2910"/>
                  <a:pt x="9364" y="459"/>
                </a:cubicBezTo>
                <a:cubicBezTo>
                  <a:pt x="17000" y="-2404"/>
                  <a:pt x="21744" y="11178"/>
                  <a:pt x="28661" y="15499"/>
                </a:cubicBezTo>
                <a:cubicBezTo>
                  <a:pt x="32932" y="18167"/>
                  <a:pt x="38925" y="15324"/>
                  <a:pt x="43702" y="16918"/>
                </a:cubicBezTo>
                <a:cubicBezTo>
                  <a:pt x="50415" y="19157"/>
                  <a:pt x="54516" y="26948"/>
                  <a:pt x="56756" y="33661"/>
                </a:cubicBezTo>
              </a:path>
            </a:pathLst>
          </a:custGeom>
          <a:noFill/>
          <a:ln cap="flat" cmpd="sng" w="9525">
            <a:solidFill>
              <a:schemeClr val="lt2"/>
            </a:solidFill>
            <a:prstDash val="solid"/>
            <a:round/>
            <a:headEnd len="med" w="med" type="none"/>
            <a:tailEnd len="med" w="med" type="none"/>
          </a:ln>
        </p:spPr>
      </p:sp>
      <p:sp>
        <p:nvSpPr>
          <p:cNvPr id="453" name="Google Shape;453;p33"/>
          <p:cNvSpPr/>
          <p:nvPr/>
        </p:nvSpPr>
        <p:spPr>
          <a:xfrm>
            <a:off x="4303074" y="1912400"/>
            <a:ext cx="1546532" cy="2071534"/>
          </a:xfrm>
          <a:custGeom>
            <a:rect b="b" l="l" r="r" t="t"/>
            <a:pathLst>
              <a:path extrusionOk="0" h="86875" w="65227">
                <a:moveTo>
                  <a:pt x="58590" y="0"/>
                </a:moveTo>
                <a:cubicBezTo>
                  <a:pt x="58590" y="7737"/>
                  <a:pt x="69288" y="17668"/>
                  <a:pt x="63414" y="22703"/>
                </a:cubicBezTo>
                <a:cubicBezTo>
                  <a:pt x="56725" y="28436"/>
                  <a:pt x="45796" y="23327"/>
                  <a:pt x="37022" y="24122"/>
                </a:cubicBezTo>
                <a:cubicBezTo>
                  <a:pt x="28104" y="24930"/>
                  <a:pt x="21936" y="33811"/>
                  <a:pt x="14036" y="38027"/>
                </a:cubicBezTo>
                <a:cubicBezTo>
                  <a:pt x="8757" y="40844"/>
                  <a:pt x="673" y="43419"/>
                  <a:pt x="131" y="49378"/>
                </a:cubicBezTo>
                <a:cubicBezTo>
                  <a:pt x="-395" y="55155"/>
                  <a:pt x="1794" y="63234"/>
                  <a:pt x="7226" y="65270"/>
                </a:cubicBezTo>
                <a:cubicBezTo>
                  <a:pt x="15375" y="68324"/>
                  <a:pt x="24965" y="63162"/>
                  <a:pt x="33333" y="65553"/>
                </a:cubicBezTo>
                <a:cubicBezTo>
                  <a:pt x="40251" y="67529"/>
                  <a:pt x="35864" y="82157"/>
                  <a:pt x="42414" y="85134"/>
                </a:cubicBezTo>
                <a:cubicBezTo>
                  <a:pt x="48215" y="87771"/>
                  <a:pt x="56691" y="87411"/>
                  <a:pt x="61427" y="83148"/>
                </a:cubicBezTo>
                <a:cubicBezTo>
                  <a:pt x="63936" y="80889"/>
                  <a:pt x="63414" y="76592"/>
                  <a:pt x="63414" y="73215"/>
                </a:cubicBezTo>
              </a:path>
            </a:pathLst>
          </a:custGeom>
          <a:noFill/>
          <a:ln cap="flat" cmpd="sng" w="9525">
            <a:solidFill>
              <a:schemeClr val="lt2"/>
            </a:solidFill>
            <a:prstDash val="solid"/>
            <a:round/>
            <a:headEnd len="med" w="med" type="none"/>
            <a:tailEnd len="med" w="med" type="none"/>
          </a:ln>
        </p:spPr>
      </p:sp>
      <p:sp>
        <p:nvSpPr>
          <p:cNvPr id="454" name="Google Shape;454;p33"/>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WEST NILE VIRUS?</a:t>
            </a:r>
            <a:endParaRPr/>
          </a:p>
        </p:txBody>
      </p:sp>
      <p:sp>
        <p:nvSpPr>
          <p:cNvPr id="455" name="Google Shape;455;p33"/>
          <p:cNvSpPr/>
          <p:nvPr/>
        </p:nvSpPr>
        <p:spPr>
          <a:xfrm>
            <a:off x="3798750" y="2009600"/>
            <a:ext cx="1546500" cy="154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txBox="1"/>
          <p:nvPr>
            <p:ph idx="4294967295" type="ctrTitle"/>
          </p:nvPr>
        </p:nvSpPr>
        <p:spPr>
          <a:xfrm flipH="1">
            <a:off x="1107532" y="2137550"/>
            <a:ext cx="1560600" cy="57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t>Transmission</a:t>
            </a:r>
            <a:endParaRPr sz="2400"/>
          </a:p>
        </p:txBody>
      </p:sp>
      <p:sp>
        <p:nvSpPr>
          <p:cNvPr id="457" name="Google Shape;457;p33"/>
          <p:cNvSpPr txBox="1"/>
          <p:nvPr>
            <p:ph idx="4294967295" type="subTitle"/>
          </p:nvPr>
        </p:nvSpPr>
        <p:spPr>
          <a:xfrm flipH="1">
            <a:off x="470325" y="2552750"/>
            <a:ext cx="2197800" cy="10032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n" sz="1400">
                <a:solidFill>
                  <a:schemeClr val="lt2"/>
                </a:solidFill>
              </a:rPr>
              <a:t>WNV is transmitted to humans via the bite of infected mosquitoes.</a:t>
            </a:r>
            <a:endParaRPr sz="1400">
              <a:solidFill>
                <a:schemeClr val="lt2"/>
              </a:solidFill>
            </a:endParaRPr>
          </a:p>
        </p:txBody>
      </p:sp>
      <p:sp>
        <p:nvSpPr>
          <p:cNvPr id="458" name="Google Shape;458;p33"/>
          <p:cNvSpPr txBox="1"/>
          <p:nvPr>
            <p:ph idx="4294967295" type="ctrTitle"/>
          </p:nvPr>
        </p:nvSpPr>
        <p:spPr>
          <a:xfrm flipH="1">
            <a:off x="6083550" y="1035013"/>
            <a:ext cx="15606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Effects</a:t>
            </a:r>
            <a:endParaRPr sz="2400"/>
          </a:p>
        </p:txBody>
      </p:sp>
      <p:sp>
        <p:nvSpPr>
          <p:cNvPr id="459" name="Google Shape;459;p33"/>
          <p:cNvSpPr txBox="1"/>
          <p:nvPr>
            <p:ph idx="4294967295" type="subTitle"/>
          </p:nvPr>
        </p:nvSpPr>
        <p:spPr>
          <a:xfrm flipH="1">
            <a:off x="6083550" y="1440650"/>
            <a:ext cx="2429700" cy="140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While most people infected with WNV do not feel sick, about 1 in 5 people develop a fever and flu-like symptoms. Age group over 60 is the most </a:t>
            </a:r>
            <a:r>
              <a:rPr lang="en" sz="1400">
                <a:solidFill>
                  <a:schemeClr val="lt2"/>
                </a:solidFill>
              </a:rPr>
              <a:t>vulnerable</a:t>
            </a:r>
            <a:r>
              <a:rPr lang="en" sz="1400">
                <a:solidFill>
                  <a:schemeClr val="lt2"/>
                </a:solidFill>
              </a:rPr>
              <a:t>. </a:t>
            </a:r>
            <a:endParaRPr sz="1400">
              <a:solidFill>
                <a:schemeClr val="lt2"/>
              </a:solidFill>
            </a:endParaRPr>
          </a:p>
          <a:p>
            <a:pPr indent="0" lvl="0" marL="0" rtl="0" algn="l">
              <a:lnSpc>
                <a:spcPct val="100000"/>
              </a:lnSpc>
              <a:spcBef>
                <a:spcPts val="1600"/>
              </a:spcBef>
              <a:spcAft>
                <a:spcPts val="1600"/>
              </a:spcAft>
              <a:buNone/>
            </a:pPr>
            <a:r>
              <a:t/>
            </a:r>
            <a:endParaRPr sz="1400">
              <a:solidFill>
                <a:schemeClr val="lt2"/>
              </a:solidFill>
            </a:endParaRPr>
          </a:p>
        </p:txBody>
      </p:sp>
      <p:sp>
        <p:nvSpPr>
          <p:cNvPr id="460" name="Google Shape;460;p33"/>
          <p:cNvSpPr txBox="1"/>
          <p:nvPr>
            <p:ph idx="4294967295" type="ctrTitle"/>
          </p:nvPr>
        </p:nvSpPr>
        <p:spPr>
          <a:xfrm flipH="1">
            <a:off x="6193650" y="3201400"/>
            <a:ext cx="2563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Incurable</a:t>
            </a:r>
            <a:endParaRPr sz="2400"/>
          </a:p>
        </p:txBody>
      </p:sp>
      <p:sp>
        <p:nvSpPr>
          <p:cNvPr id="461" name="Google Shape;461;p33"/>
          <p:cNvSpPr txBox="1"/>
          <p:nvPr>
            <p:ph idx="4294967295" type="subTitle"/>
          </p:nvPr>
        </p:nvSpPr>
        <p:spPr>
          <a:xfrm flipH="1">
            <a:off x="6193625" y="3727300"/>
            <a:ext cx="2272800" cy="117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lt2"/>
                </a:solidFill>
              </a:rPr>
              <a:t>Currently, there are no medication for the virus, prevention is the only way to stop the virus.</a:t>
            </a:r>
            <a:endParaRPr sz="1400">
              <a:solidFill>
                <a:schemeClr val="lt2"/>
              </a:solidFill>
            </a:endParaRPr>
          </a:p>
        </p:txBody>
      </p:sp>
      <p:sp>
        <p:nvSpPr>
          <p:cNvPr id="462" name="Google Shape;462;p33"/>
          <p:cNvSpPr/>
          <p:nvPr/>
        </p:nvSpPr>
        <p:spPr>
          <a:xfrm>
            <a:off x="2835250" y="2493938"/>
            <a:ext cx="705897" cy="577815"/>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rot="1886051">
            <a:off x="5421874" y="3343067"/>
            <a:ext cx="705898" cy="577817"/>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rot="5202302">
            <a:off x="5421872" y="1612808"/>
            <a:ext cx="705910" cy="577826"/>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txBox="1"/>
          <p:nvPr>
            <p:ph idx="4294967295" type="ctrTitle"/>
          </p:nvPr>
        </p:nvSpPr>
        <p:spPr>
          <a:xfrm flipH="1">
            <a:off x="2835248" y="2493950"/>
            <a:ext cx="518400" cy="57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solidFill>
                  <a:schemeClr val="lt1"/>
                </a:solidFill>
              </a:rPr>
              <a:t>01</a:t>
            </a:r>
            <a:endParaRPr sz="2400">
              <a:solidFill>
                <a:schemeClr val="lt1"/>
              </a:solidFill>
            </a:endParaRPr>
          </a:p>
        </p:txBody>
      </p:sp>
      <p:sp>
        <p:nvSpPr>
          <p:cNvPr id="466" name="Google Shape;466;p33"/>
          <p:cNvSpPr txBox="1"/>
          <p:nvPr>
            <p:ph idx="4294967295" type="ctrTitle"/>
          </p:nvPr>
        </p:nvSpPr>
        <p:spPr>
          <a:xfrm flipH="1">
            <a:off x="5565148" y="1612825"/>
            <a:ext cx="5184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02</a:t>
            </a:r>
            <a:endParaRPr sz="2400">
              <a:solidFill>
                <a:schemeClr val="lt1"/>
              </a:solidFill>
            </a:endParaRPr>
          </a:p>
        </p:txBody>
      </p:sp>
      <p:sp>
        <p:nvSpPr>
          <p:cNvPr id="467" name="Google Shape;467;p33"/>
          <p:cNvSpPr txBox="1"/>
          <p:nvPr>
            <p:ph idx="4294967295" type="ctrTitle"/>
          </p:nvPr>
        </p:nvSpPr>
        <p:spPr>
          <a:xfrm flipH="1">
            <a:off x="5565148" y="3365125"/>
            <a:ext cx="5184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03</a:t>
            </a:r>
            <a:endParaRPr sz="2400">
              <a:solidFill>
                <a:schemeClr val="lt1"/>
              </a:solidFill>
            </a:endParaRPr>
          </a:p>
        </p:txBody>
      </p:sp>
      <p:grpSp>
        <p:nvGrpSpPr>
          <p:cNvPr id="468" name="Google Shape;468;p33"/>
          <p:cNvGrpSpPr/>
          <p:nvPr/>
        </p:nvGrpSpPr>
        <p:grpSpPr>
          <a:xfrm>
            <a:off x="4056788" y="2256246"/>
            <a:ext cx="1030417" cy="1053203"/>
            <a:chOff x="1742800" y="1776150"/>
            <a:chExt cx="665300" cy="680100"/>
          </a:xfrm>
        </p:grpSpPr>
        <p:sp>
          <p:nvSpPr>
            <p:cNvPr id="469" name="Google Shape;469;p33"/>
            <p:cNvSpPr/>
            <p:nvPr/>
          </p:nvSpPr>
          <p:spPr>
            <a:xfrm>
              <a:off x="1742800" y="1776150"/>
              <a:ext cx="656000" cy="575100"/>
            </a:xfrm>
            <a:custGeom>
              <a:rect b="b" l="l" r="r" t="t"/>
              <a:pathLst>
                <a:path extrusionOk="0" h="23004" w="26240">
                  <a:moveTo>
                    <a:pt x="15453" y="0"/>
                  </a:moveTo>
                  <a:cubicBezTo>
                    <a:pt x="15073" y="0"/>
                    <a:pt x="14700" y="89"/>
                    <a:pt x="14399" y="331"/>
                  </a:cubicBezTo>
                  <a:cubicBezTo>
                    <a:pt x="13930" y="713"/>
                    <a:pt x="13793" y="1580"/>
                    <a:pt x="14262" y="1962"/>
                  </a:cubicBezTo>
                  <a:cubicBezTo>
                    <a:pt x="12419" y="1488"/>
                    <a:pt x="10544" y="1084"/>
                    <a:pt x="8656" y="1084"/>
                  </a:cubicBezTo>
                  <a:cubicBezTo>
                    <a:pt x="8533" y="1084"/>
                    <a:pt x="8409" y="1085"/>
                    <a:pt x="8286" y="1089"/>
                  </a:cubicBezTo>
                  <a:cubicBezTo>
                    <a:pt x="6265" y="1147"/>
                    <a:pt x="4215" y="1731"/>
                    <a:pt x="2627" y="3059"/>
                  </a:cubicBezTo>
                  <a:cubicBezTo>
                    <a:pt x="1047" y="4387"/>
                    <a:pt x="0" y="6538"/>
                    <a:pt x="224" y="8674"/>
                  </a:cubicBezTo>
                  <a:cubicBezTo>
                    <a:pt x="318" y="9584"/>
                    <a:pt x="671" y="10508"/>
                    <a:pt x="1350" y="11078"/>
                  </a:cubicBezTo>
                  <a:cubicBezTo>
                    <a:pt x="1716" y="11382"/>
                    <a:pt x="2192" y="11553"/>
                    <a:pt x="2656" y="11553"/>
                  </a:cubicBezTo>
                  <a:cubicBezTo>
                    <a:pt x="3009" y="11553"/>
                    <a:pt x="3354" y="11454"/>
                    <a:pt x="3639" y="11240"/>
                  </a:cubicBezTo>
                  <a:lnTo>
                    <a:pt x="3639" y="11240"/>
                  </a:lnTo>
                  <a:cubicBezTo>
                    <a:pt x="3056" y="11778"/>
                    <a:pt x="3028" y="12898"/>
                    <a:pt x="3623" y="13445"/>
                  </a:cubicBezTo>
                  <a:cubicBezTo>
                    <a:pt x="3865" y="13669"/>
                    <a:pt x="4148" y="13761"/>
                    <a:pt x="4437" y="13761"/>
                  </a:cubicBezTo>
                  <a:cubicBezTo>
                    <a:pt x="4726" y="13761"/>
                    <a:pt x="5020" y="13669"/>
                    <a:pt x="5283" y="13525"/>
                  </a:cubicBezTo>
                  <a:cubicBezTo>
                    <a:pt x="5744" y="13267"/>
                    <a:pt x="6071" y="13162"/>
                    <a:pt x="6581" y="13162"/>
                  </a:cubicBezTo>
                  <a:cubicBezTo>
                    <a:pt x="6614" y="13162"/>
                    <a:pt x="6649" y="13163"/>
                    <a:pt x="6684" y="13164"/>
                  </a:cubicBezTo>
                  <a:cubicBezTo>
                    <a:pt x="8055" y="13193"/>
                    <a:pt x="9369" y="13828"/>
                    <a:pt x="10458" y="14679"/>
                  </a:cubicBezTo>
                  <a:cubicBezTo>
                    <a:pt x="11822" y="15733"/>
                    <a:pt x="12927" y="17119"/>
                    <a:pt x="14139" y="18368"/>
                  </a:cubicBezTo>
                  <a:cubicBezTo>
                    <a:pt x="15475" y="19732"/>
                    <a:pt x="16969" y="20944"/>
                    <a:pt x="18593" y="21962"/>
                  </a:cubicBezTo>
                  <a:cubicBezTo>
                    <a:pt x="19263" y="22381"/>
                    <a:pt x="19177" y="23003"/>
                    <a:pt x="20028" y="23003"/>
                  </a:cubicBezTo>
                  <a:cubicBezTo>
                    <a:pt x="20056" y="23003"/>
                    <a:pt x="20085" y="23003"/>
                    <a:pt x="20115" y="23001"/>
                  </a:cubicBezTo>
                  <a:cubicBezTo>
                    <a:pt x="20953" y="22936"/>
                    <a:pt x="21754" y="22662"/>
                    <a:pt x="22447" y="22200"/>
                  </a:cubicBezTo>
                  <a:cubicBezTo>
                    <a:pt x="23804" y="21312"/>
                    <a:pt x="24713" y="19833"/>
                    <a:pt x="25139" y="18317"/>
                  </a:cubicBezTo>
                  <a:cubicBezTo>
                    <a:pt x="25615" y="16614"/>
                    <a:pt x="25745" y="14730"/>
                    <a:pt x="25695" y="12969"/>
                  </a:cubicBezTo>
                  <a:cubicBezTo>
                    <a:pt x="25680" y="12074"/>
                    <a:pt x="25579" y="11186"/>
                    <a:pt x="25406" y="10313"/>
                  </a:cubicBezTo>
                  <a:cubicBezTo>
                    <a:pt x="25348" y="10031"/>
                    <a:pt x="24966" y="8032"/>
                    <a:pt x="24684" y="7996"/>
                  </a:cubicBezTo>
                  <a:lnTo>
                    <a:pt x="24684" y="7996"/>
                  </a:lnTo>
                  <a:cubicBezTo>
                    <a:pt x="24724" y="8001"/>
                    <a:pt x="24763" y="8003"/>
                    <a:pt x="24801" y="8003"/>
                  </a:cubicBezTo>
                  <a:cubicBezTo>
                    <a:pt x="25624" y="8003"/>
                    <a:pt x="26239" y="6931"/>
                    <a:pt x="25998" y="6069"/>
                  </a:cubicBezTo>
                  <a:cubicBezTo>
                    <a:pt x="25745" y="5167"/>
                    <a:pt x="24843" y="4611"/>
                    <a:pt x="23962" y="4524"/>
                  </a:cubicBezTo>
                  <a:cubicBezTo>
                    <a:pt x="23854" y="4514"/>
                    <a:pt x="23746" y="4509"/>
                    <a:pt x="23638" y="4509"/>
                  </a:cubicBezTo>
                  <a:cubicBezTo>
                    <a:pt x="22867" y="4509"/>
                    <a:pt x="22105" y="4761"/>
                    <a:pt x="21371" y="5008"/>
                  </a:cubicBezTo>
                  <a:cubicBezTo>
                    <a:pt x="20058" y="2864"/>
                    <a:pt x="18455" y="605"/>
                    <a:pt x="16110" y="78"/>
                  </a:cubicBezTo>
                  <a:cubicBezTo>
                    <a:pt x="15897" y="31"/>
                    <a:pt x="15674" y="0"/>
                    <a:pt x="154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855375" y="1882175"/>
              <a:ext cx="499500" cy="574075"/>
            </a:xfrm>
            <a:custGeom>
              <a:rect b="b" l="l" r="r" t="t"/>
              <a:pathLst>
                <a:path extrusionOk="0" h="22963" w="19980">
                  <a:moveTo>
                    <a:pt x="10898" y="0"/>
                  </a:moveTo>
                  <a:cubicBezTo>
                    <a:pt x="5636" y="0"/>
                    <a:pt x="718" y="3501"/>
                    <a:pt x="217" y="9334"/>
                  </a:cubicBezTo>
                  <a:cubicBezTo>
                    <a:pt x="73" y="10936"/>
                    <a:pt x="1" y="12885"/>
                    <a:pt x="196" y="14798"/>
                  </a:cubicBezTo>
                  <a:cubicBezTo>
                    <a:pt x="470" y="17432"/>
                    <a:pt x="1271" y="20009"/>
                    <a:pt x="3162" y="21532"/>
                  </a:cubicBezTo>
                  <a:cubicBezTo>
                    <a:pt x="4407" y="22525"/>
                    <a:pt x="6011" y="22962"/>
                    <a:pt x="7586" y="22962"/>
                  </a:cubicBezTo>
                  <a:cubicBezTo>
                    <a:pt x="7637" y="22962"/>
                    <a:pt x="7688" y="22962"/>
                    <a:pt x="7738" y="22961"/>
                  </a:cubicBezTo>
                  <a:cubicBezTo>
                    <a:pt x="9362" y="22932"/>
                    <a:pt x="10950" y="22470"/>
                    <a:pt x="12458" y="21864"/>
                  </a:cubicBezTo>
                  <a:cubicBezTo>
                    <a:pt x="14082" y="21207"/>
                    <a:pt x="15389" y="20175"/>
                    <a:pt x="16608" y="18897"/>
                  </a:cubicBezTo>
                  <a:cubicBezTo>
                    <a:pt x="18904" y="16479"/>
                    <a:pt x="19856" y="13087"/>
                    <a:pt x="19929" y="9709"/>
                  </a:cubicBezTo>
                  <a:cubicBezTo>
                    <a:pt x="19979" y="7393"/>
                    <a:pt x="19741" y="4924"/>
                    <a:pt x="18355" y="3098"/>
                  </a:cubicBezTo>
                  <a:cubicBezTo>
                    <a:pt x="17193" y="1575"/>
                    <a:pt x="15374" y="716"/>
                    <a:pt x="13541" y="298"/>
                  </a:cubicBezTo>
                  <a:cubicBezTo>
                    <a:pt x="12663" y="98"/>
                    <a:pt x="11776" y="0"/>
                    <a:pt x="108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889125" y="2115125"/>
              <a:ext cx="71125" cy="29275"/>
            </a:xfrm>
            <a:custGeom>
              <a:rect b="b" l="l" r="r" t="t"/>
              <a:pathLst>
                <a:path extrusionOk="0" h="1171" w="2845">
                  <a:moveTo>
                    <a:pt x="1279" y="0"/>
                  </a:moveTo>
                  <a:cubicBezTo>
                    <a:pt x="937" y="0"/>
                    <a:pt x="594" y="73"/>
                    <a:pt x="275" y="218"/>
                  </a:cubicBezTo>
                  <a:cubicBezTo>
                    <a:pt x="66" y="305"/>
                    <a:pt x="1" y="622"/>
                    <a:pt x="116" y="803"/>
                  </a:cubicBezTo>
                  <a:cubicBezTo>
                    <a:pt x="205" y="944"/>
                    <a:pt x="331" y="1008"/>
                    <a:pt x="472" y="1008"/>
                  </a:cubicBezTo>
                  <a:cubicBezTo>
                    <a:pt x="547" y="1008"/>
                    <a:pt x="627" y="990"/>
                    <a:pt x="708" y="954"/>
                  </a:cubicBezTo>
                  <a:lnTo>
                    <a:pt x="708" y="954"/>
                  </a:lnTo>
                  <a:cubicBezTo>
                    <a:pt x="670" y="971"/>
                    <a:pt x="658" y="977"/>
                    <a:pt x="659" y="977"/>
                  </a:cubicBezTo>
                  <a:cubicBezTo>
                    <a:pt x="662" y="977"/>
                    <a:pt x="725" y="952"/>
                    <a:pt x="744" y="947"/>
                  </a:cubicBezTo>
                  <a:cubicBezTo>
                    <a:pt x="780" y="933"/>
                    <a:pt x="816" y="918"/>
                    <a:pt x="852" y="911"/>
                  </a:cubicBezTo>
                  <a:cubicBezTo>
                    <a:pt x="888" y="897"/>
                    <a:pt x="932" y="889"/>
                    <a:pt x="968" y="882"/>
                  </a:cubicBezTo>
                  <a:cubicBezTo>
                    <a:pt x="989" y="879"/>
                    <a:pt x="1013" y="871"/>
                    <a:pt x="1034" y="866"/>
                  </a:cubicBezTo>
                  <a:lnTo>
                    <a:pt x="1034" y="866"/>
                  </a:lnTo>
                  <a:cubicBezTo>
                    <a:pt x="1033" y="866"/>
                    <a:pt x="1032" y="866"/>
                    <a:pt x="1032" y="866"/>
                  </a:cubicBezTo>
                  <a:cubicBezTo>
                    <a:pt x="1028" y="866"/>
                    <a:pt x="1033" y="865"/>
                    <a:pt x="1047" y="863"/>
                  </a:cubicBezTo>
                  <a:lnTo>
                    <a:pt x="1047" y="863"/>
                  </a:lnTo>
                  <a:cubicBezTo>
                    <a:pt x="1043" y="864"/>
                    <a:pt x="1038" y="865"/>
                    <a:pt x="1034" y="866"/>
                  </a:cubicBezTo>
                  <a:lnTo>
                    <a:pt x="1034" y="866"/>
                  </a:lnTo>
                  <a:cubicBezTo>
                    <a:pt x="1041" y="866"/>
                    <a:pt x="1058" y="864"/>
                    <a:pt x="1083" y="861"/>
                  </a:cubicBezTo>
                  <a:cubicBezTo>
                    <a:pt x="1080" y="860"/>
                    <a:pt x="1077" y="859"/>
                    <a:pt x="1073" y="859"/>
                  </a:cubicBezTo>
                  <a:lnTo>
                    <a:pt x="1073" y="859"/>
                  </a:lnTo>
                  <a:lnTo>
                    <a:pt x="1062" y="861"/>
                  </a:lnTo>
                  <a:cubicBezTo>
                    <a:pt x="1056" y="861"/>
                    <a:pt x="1051" y="862"/>
                    <a:pt x="1047" y="863"/>
                  </a:cubicBezTo>
                  <a:lnTo>
                    <a:pt x="1047" y="863"/>
                  </a:lnTo>
                  <a:cubicBezTo>
                    <a:pt x="1056" y="861"/>
                    <a:pt x="1065" y="859"/>
                    <a:pt x="1073" y="859"/>
                  </a:cubicBezTo>
                  <a:cubicBezTo>
                    <a:pt x="1073" y="859"/>
                    <a:pt x="1073" y="859"/>
                    <a:pt x="1073" y="859"/>
                  </a:cubicBezTo>
                  <a:lnTo>
                    <a:pt x="1073" y="859"/>
                  </a:lnTo>
                  <a:lnTo>
                    <a:pt x="1119" y="853"/>
                  </a:lnTo>
                  <a:cubicBezTo>
                    <a:pt x="1148" y="853"/>
                    <a:pt x="1184" y="853"/>
                    <a:pt x="1213" y="846"/>
                  </a:cubicBezTo>
                  <a:cubicBezTo>
                    <a:pt x="1293" y="846"/>
                    <a:pt x="1372" y="846"/>
                    <a:pt x="1451" y="853"/>
                  </a:cubicBezTo>
                  <a:lnTo>
                    <a:pt x="1487" y="853"/>
                  </a:lnTo>
                  <a:cubicBezTo>
                    <a:pt x="1523" y="861"/>
                    <a:pt x="1560" y="868"/>
                    <a:pt x="1603" y="875"/>
                  </a:cubicBezTo>
                  <a:cubicBezTo>
                    <a:pt x="1668" y="889"/>
                    <a:pt x="1733" y="911"/>
                    <a:pt x="1805" y="933"/>
                  </a:cubicBezTo>
                  <a:cubicBezTo>
                    <a:pt x="1841" y="940"/>
                    <a:pt x="1877" y="954"/>
                    <a:pt x="1913" y="976"/>
                  </a:cubicBezTo>
                  <a:cubicBezTo>
                    <a:pt x="1882" y="961"/>
                    <a:pt x="1866" y="953"/>
                    <a:pt x="1864" y="953"/>
                  </a:cubicBezTo>
                  <a:cubicBezTo>
                    <a:pt x="1862" y="953"/>
                    <a:pt x="1871" y="959"/>
                    <a:pt x="1892" y="969"/>
                  </a:cubicBezTo>
                  <a:lnTo>
                    <a:pt x="1949" y="990"/>
                  </a:lnTo>
                  <a:cubicBezTo>
                    <a:pt x="2021" y="1027"/>
                    <a:pt x="2086" y="1070"/>
                    <a:pt x="2151" y="1113"/>
                  </a:cubicBezTo>
                  <a:cubicBezTo>
                    <a:pt x="2221" y="1152"/>
                    <a:pt x="2297" y="1170"/>
                    <a:pt x="2370" y="1170"/>
                  </a:cubicBezTo>
                  <a:cubicBezTo>
                    <a:pt x="2518" y="1170"/>
                    <a:pt x="2659" y="1096"/>
                    <a:pt x="2736" y="962"/>
                  </a:cubicBezTo>
                  <a:cubicBezTo>
                    <a:pt x="2844" y="752"/>
                    <a:pt x="2779" y="500"/>
                    <a:pt x="2584" y="384"/>
                  </a:cubicBezTo>
                  <a:cubicBezTo>
                    <a:pt x="2189" y="129"/>
                    <a:pt x="1734" y="0"/>
                    <a:pt x="12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2041225" y="2118000"/>
              <a:ext cx="85750" cy="33250"/>
            </a:xfrm>
            <a:custGeom>
              <a:rect b="b" l="l" r="r" t="t"/>
              <a:pathLst>
                <a:path extrusionOk="0" h="1330" w="3430">
                  <a:moveTo>
                    <a:pt x="1631" y="0"/>
                  </a:moveTo>
                  <a:cubicBezTo>
                    <a:pt x="1154" y="0"/>
                    <a:pt x="680" y="137"/>
                    <a:pt x="290" y="428"/>
                  </a:cubicBezTo>
                  <a:cubicBezTo>
                    <a:pt x="109" y="565"/>
                    <a:pt x="1" y="810"/>
                    <a:pt x="138" y="1020"/>
                  </a:cubicBezTo>
                  <a:cubicBezTo>
                    <a:pt x="217" y="1143"/>
                    <a:pt x="374" y="1237"/>
                    <a:pt x="526" y="1237"/>
                  </a:cubicBezTo>
                  <a:cubicBezTo>
                    <a:pt x="595" y="1237"/>
                    <a:pt x="664" y="1217"/>
                    <a:pt x="723" y="1171"/>
                  </a:cubicBezTo>
                  <a:cubicBezTo>
                    <a:pt x="809" y="1106"/>
                    <a:pt x="896" y="1056"/>
                    <a:pt x="983" y="1005"/>
                  </a:cubicBezTo>
                  <a:lnTo>
                    <a:pt x="1048" y="976"/>
                  </a:lnTo>
                  <a:lnTo>
                    <a:pt x="1055" y="976"/>
                  </a:lnTo>
                  <a:cubicBezTo>
                    <a:pt x="1105" y="962"/>
                    <a:pt x="1149" y="940"/>
                    <a:pt x="1199" y="926"/>
                  </a:cubicBezTo>
                  <a:cubicBezTo>
                    <a:pt x="1250" y="912"/>
                    <a:pt x="1300" y="897"/>
                    <a:pt x="1351" y="890"/>
                  </a:cubicBezTo>
                  <a:cubicBezTo>
                    <a:pt x="1372" y="883"/>
                    <a:pt x="1430" y="875"/>
                    <a:pt x="1452" y="868"/>
                  </a:cubicBezTo>
                  <a:cubicBezTo>
                    <a:pt x="1518" y="863"/>
                    <a:pt x="1581" y="858"/>
                    <a:pt x="1645" y="858"/>
                  </a:cubicBezTo>
                  <a:cubicBezTo>
                    <a:pt x="1672" y="858"/>
                    <a:pt x="1698" y="859"/>
                    <a:pt x="1726" y="861"/>
                  </a:cubicBezTo>
                  <a:cubicBezTo>
                    <a:pt x="1776" y="861"/>
                    <a:pt x="1820" y="868"/>
                    <a:pt x="1863" y="868"/>
                  </a:cubicBezTo>
                  <a:lnTo>
                    <a:pt x="1870" y="868"/>
                  </a:lnTo>
                  <a:lnTo>
                    <a:pt x="1942" y="883"/>
                  </a:lnTo>
                  <a:cubicBezTo>
                    <a:pt x="2036" y="897"/>
                    <a:pt x="2137" y="926"/>
                    <a:pt x="2238" y="962"/>
                  </a:cubicBezTo>
                  <a:lnTo>
                    <a:pt x="2275" y="976"/>
                  </a:lnTo>
                  <a:lnTo>
                    <a:pt x="2303" y="991"/>
                  </a:lnTo>
                  <a:cubicBezTo>
                    <a:pt x="2354" y="1013"/>
                    <a:pt x="2397" y="1041"/>
                    <a:pt x="2441" y="1063"/>
                  </a:cubicBezTo>
                  <a:cubicBezTo>
                    <a:pt x="2484" y="1092"/>
                    <a:pt x="2534" y="1121"/>
                    <a:pt x="2570" y="1150"/>
                  </a:cubicBezTo>
                  <a:lnTo>
                    <a:pt x="2578" y="1150"/>
                  </a:lnTo>
                  <a:cubicBezTo>
                    <a:pt x="2599" y="1164"/>
                    <a:pt x="2621" y="1186"/>
                    <a:pt x="2643" y="1207"/>
                  </a:cubicBezTo>
                  <a:cubicBezTo>
                    <a:pt x="2734" y="1284"/>
                    <a:pt x="2853" y="1330"/>
                    <a:pt x="2969" y="1330"/>
                  </a:cubicBezTo>
                  <a:cubicBezTo>
                    <a:pt x="3073" y="1330"/>
                    <a:pt x="3174" y="1293"/>
                    <a:pt x="3249" y="1207"/>
                  </a:cubicBezTo>
                  <a:cubicBezTo>
                    <a:pt x="3400" y="1041"/>
                    <a:pt x="3429" y="760"/>
                    <a:pt x="3256" y="601"/>
                  </a:cubicBezTo>
                  <a:cubicBezTo>
                    <a:pt x="2813" y="210"/>
                    <a:pt x="2220" y="0"/>
                    <a:pt x="1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2040250" y="2045400"/>
              <a:ext cx="81125" cy="57700"/>
            </a:xfrm>
            <a:custGeom>
              <a:rect b="b" l="l" r="r" t="t"/>
              <a:pathLst>
                <a:path extrusionOk="0" h="2308" w="3245">
                  <a:moveTo>
                    <a:pt x="573" y="0"/>
                  </a:moveTo>
                  <a:cubicBezTo>
                    <a:pt x="283" y="0"/>
                    <a:pt x="0" y="301"/>
                    <a:pt x="184" y="640"/>
                  </a:cubicBezTo>
                  <a:cubicBezTo>
                    <a:pt x="733" y="1528"/>
                    <a:pt x="1635" y="2134"/>
                    <a:pt x="2667" y="2293"/>
                  </a:cubicBezTo>
                  <a:cubicBezTo>
                    <a:pt x="2706" y="2302"/>
                    <a:pt x="2744" y="2307"/>
                    <a:pt x="2782" y="2307"/>
                  </a:cubicBezTo>
                  <a:cubicBezTo>
                    <a:pt x="2858" y="2307"/>
                    <a:pt x="2932" y="2288"/>
                    <a:pt x="2999" y="2249"/>
                  </a:cubicBezTo>
                  <a:cubicBezTo>
                    <a:pt x="3093" y="2192"/>
                    <a:pt x="3165" y="2105"/>
                    <a:pt x="3194" y="1997"/>
                  </a:cubicBezTo>
                  <a:cubicBezTo>
                    <a:pt x="3245" y="1802"/>
                    <a:pt x="3136" y="1506"/>
                    <a:pt x="2898" y="1477"/>
                  </a:cubicBezTo>
                  <a:cubicBezTo>
                    <a:pt x="2682" y="1441"/>
                    <a:pt x="2465" y="1390"/>
                    <a:pt x="2256" y="1311"/>
                  </a:cubicBezTo>
                  <a:cubicBezTo>
                    <a:pt x="2227" y="1304"/>
                    <a:pt x="2205" y="1297"/>
                    <a:pt x="2176" y="1282"/>
                  </a:cubicBezTo>
                  <a:cubicBezTo>
                    <a:pt x="2133" y="1261"/>
                    <a:pt x="2083" y="1239"/>
                    <a:pt x="2032" y="1217"/>
                  </a:cubicBezTo>
                  <a:cubicBezTo>
                    <a:pt x="1931" y="1167"/>
                    <a:pt x="1830" y="1109"/>
                    <a:pt x="1736" y="1044"/>
                  </a:cubicBezTo>
                  <a:cubicBezTo>
                    <a:pt x="1693" y="1015"/>
                    <a:pt x="1649" y="986"/>
                    <a:pt x="1613" y="957"/>
                  </a:cubicBezTo>
                  <a:lnTo>
                    <a:pt x="1563" y="921"/>
                  </a:lnTo>
                  <a:lnTo>
                    <a:pt x="1534" y="900"/>
                  </a:lnTo>
                  <a:cubicBezTo>
                    <a:pt x="1455" y="827"/>
                    <a:pt x="1375" y="755"/>
                    <a:pt x="1296" y="683"/>
                  </a:cubicBezTo>
                  <a:cubicBezTo>
                    <a:pt x="1216" y="604"/>
                    <a:pt x="1144" y="517"/>
                    <a:pt x="1079" y="431"/>
                  </a:cubicBezTo>
                  <a:lnTo>
                    <a:pt x="1029" y="366"/>
                  </a:lnTo>
                  <a:cubicBezTo>
                    <a:pt x="993" y="315"/>
                    <a:pt x="957" y="257"/>
                    <a:pt x="928" y="207"/>
                  </a:cubicBezTo>
                  <a:cubicBezTo>
                    <a:pt x="836" y="61"/>
                    <a:pt x="704" y="0"/>
                    <a:pt x="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1938025" y="2056325"/>
              <a:ext cx="200" cy="400"/>
            </a:xfrm>
            <a:custGeom>
              <a:rect b="b" l="l" r="r" t="t"/>
              <a:pathLst>
                <a:path extrusionOk="0" h="16" w="8">
                  <a:moveTo>
                    <a:pt x="8" y="1"/>
                  </a:moveTo>
                  <a:lnTo>
                    <a:pt x="4" y="8"/>
                  </a:lnTo>
                  <a:lnTo>
                    <a:pt x="4" y="8"/>
                  </a:lnTo>
                  <a:cubicBezTo>
                    <a:pt x="6" y="6"/>
                    <a:pt x="8" y="4"/>
                    <a:pt x="8" y="1"/>
                  </a:cubicBezTo>
                  <a:close/>
                  <a:moveTo>
                    <a:pt x="4" y="8"/>
                  </a:moveTo>
                  <a:lnTo>
                    <a:pt x="4" y="8"/>
                  </a:lnTo>
                  <a:cubicBezTo>
                    <a:pt x="2" y="10"/>
                    <a:pt x="1" y="12"/>
                    <a:pt x="1" y="15"/>
                  </a:cubicBezTo>
                  <a:lnTo>
                    <a:pt x="4" y="8"/>
                  </a:lnTo>
                  <a:close/>
                </a:path>
              </a:pathLst>
            </a:custGeom>
            <a:solidFill>
              <a:srgbClr val="272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1889300" y="2048725"/>
              <a:ext cx="72200" cy="51000"/>
            </a:xfrm>
            <a:custGeom>
              <a:rect b="b" l="l" r="r" t="t"/>
              <a:pathLst>
                <a:path extrusionOk="0" h="2040" w="2888">
                  <a:moveTo>
                    <a:pt x="2408" y="0"/>
                  </a:moveTo>
                  <a:cubicBezTo>
                    <a:pt x="2258" y="0"/>
                    <a:pt x="2112" y="74"/>
                    <a:pt x="2029" y="211"/>
                  </a:cubicBezTo>
                  <a:cubicBezTo>
                    <a:pt x="2007" y="240"/>
                    <a:pt x="1978" y="276"/>
                    <a:pt x="1957" y="305"/>
                  </a:cubicBezTo>
                  <a:cubicBezTo>
                    <a:pt x="1965" y="297"/>
                    <a:pt x="1973" y="291"/>
                    <a:pt x="1973" y="291"/>
                  </a:cubicBezTo>
                  <a:lnTo>
                    <a:pt x="1973" y="291"/>
                  </a:lnTo>
                  <a:cubicBezTo>
                    <a:pt x="1974" y="291"/>
                    <a:pt x="1970" y="295"/>
                    <a:pt x="1957" y="305"/>
                  </a:cubicBezTo>
                  <a:lnTo>
                    <a:pt x="1950" y="319"/>
                  </a:lnTo>
                  <a:cubicBezTo>
                    <a:pt x="1942" y="334"/>
                    <a:pt x="1928" y="348"/>
                    <a:pt x="1913" y="362"/>
                  </a:cubicBezTo>
                  <a:cubicBezTo>
                    <a:pt x="1848" y="435"/>
                    <a:pt x="1791" y="500"/>
                    <a:pt x="1719" y="565"/>
                  </a:cubicBezTo>
                  <a:cubicBezTo>
                    <a:pt x="1690" y="601"/>
                    <a:pt x="1654" y="630"/>
                    <a:pt x="1625" y="658"/>
                  </a:cubicBezTo>
                  <a:lnTo>
                    <a:pt x="1567" y="702"/>
                  </a:lnTo>
                  <a:lnTo>
                    <a:pt x="1553" y="716"/>
                  </a:lnTo>
                  <a:lnTo>
                    <a:pt x="1516" y="745"/>
                  </a:lnTo>
                  <a:lnTo>
                    <a:pt x="1466" y="781"/>
                  </a:lnTo>
                  <a:cubicBezTo>
                    <a:pt x="1423" y="810"/>
                    <a:pt x="1387" y="832"/>
                    <a:pt x="1343" y="860"/>
                  </a:cubicBezTo>
                  <a:cubicBezTo>
                    <a:pt x="1271" y="904"/>
                    <a:pt x="1192" y="947"/>
                    <a:pt x="1112" y="990"/>
                  </a:cubicBezTo>
                  <a:cubicBezTo>
                    <a:pt x="1083" y="998"/>
                    <a:pt x="1055" y="1019"/>
                    <a:pt x="1018" y="1034"/>
                  </a:cubicBezTo>
                  <a:cubicBezTo>
                    <a:pt x="1011" y="1034"/>
                    <a:pt x="1004" y="1034"/>
                    <a:pt x="997" y="1041"/>
                  </a:cubicBezTo>
                  <a:lnTo>
                    <a:pt x="932" y="1063"/>
                  </a:lnTo>
                  <a:cubicBezTo>
                    <a:pt x="751" y="1128"/>
                    <a:pt x="564" y="1178"/>
                    <a:pt x="376" y="1207"/>
                  </a:cubicBezTo>
                  <a:cubicBezTo>
                    <a:pt x="268" y="1236"/>
                    <a:pt x="174" y="1308"/>
                    <a:pt x="123" y="1402"/>
                  </a:cubicBezTo>
                  <a:cubicBezTo>
                    <a:pt x="1" y="1604"/>
                    <a:pt x="66" y="1871"/>
                    <a:pt x="275" y="1986"/>
                  </a:cubicBezTo>
                  <a:cubicBezTo>
                    <a:pt x="346" y="2022"/>
                    <a:pt x="424" y="2039"/>
                    <a:pt x="504" y="2039"/>
                  </a:cubicBezTo>
                  <a:cubicBezTo>
                    <a:pt x="538" y="2039"/>
                    <a:pt x="572" y="2036"/>
                    <a:pt x="607" y="2030"/>
                  </a:cubicBezTo>
                  <a:cubicBezTo>
                    <a:pt x="1488" y="1885"/>
                    <a:pt x="2274" y="1380"/>
                    <a:pt x="2772" y="637"/>
                  </a:cubicBezTo>
                  <a:cubicBezTo>
                    <a:pt x="2888" y="435"/>
                    <a:pt x="2816" y="175"/>
                    <a:pt x="2621" y="52"/>
                  </a:cubicBezTo>
                  <a:cubicBezTo>
                    <a:pt x="2553" y="17"/>
                    <a:pt x="2480" y="0"/>
                    <a:pt x="2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1993950" y="2235775"/>
              <a:ext cx="137350" cy="93525"/>
            </a:xfrm>
            <a:custGeom>
              <a:rect b="b" l="l" r="r" t="t"/>
              <a:pathLst>
                <a:path extrusionOk="0" h="3741" w="5494">
                  <a:moveTo>
                    <a:pt x="3953" y="1"/>
                  </a:moveTo>
                  <a:cubicBezTo>
                    <a:pt x="3645" y="1"/>
                    <a:pt x="3339" y="111"/>
                    <a:pt x="3097" y="322"/>
                  </a:cubicBezTo>
                  <a:cubicBezTo>
                    <a:pt x="2811" y="572"/>
                    <a:pt x="2421" y="1297"/>
                    <a:pt x="1958" y="1297"/>
                  </a:cubicBezTo>
                  <a:cubicBezTo>
                    <a:pt x="1873" y="1297"/>
                    <a:pt x="1786" y="1272"/>
                    <a:pt x="1697" y="1217"/>
                  </a:cubicBezTo>
                  <a:cubicBezTo>
                    <a:pt x="1668" y="1195"/>
                    <a:pt x="1639" y="1188"/>
                    <a:pt x="1603" y="1188"/>
                  </a:cubicBezTo>
                  <a:cubicBezTo>
                    <a:pt x="1486" y="1148"/>
                    <a:pt x="1367" y="1129"/>
                    <a:pt x="1249" y="1129"/>
                  </a:cubicBezTo>
                  <a:cubicBezTo>
                    <a:pt x="604" y="1129"/>
                    <a:pt x="0" y="1691"/>
                    <a:pt x="37" y="2393"/>
                  </a:cubicBezTo>
                  <a:cubicBezTo>
                    <a:pt x="83" y="3216"/>
                    <a:pt x="780" y="3741"/>
                    <a:pt x="1531" y="3741"/>
                  </a:cubicBezTo>
                  <a:cubicBezTo>
                    <a:pt x="1716" y="3741"/>
                    <a:pt x="1904" y="3709"/>
                    <a:pt x="2087" y="3642"/>
                  </a:cubicBezTo>
                  <a:cubicBezTo>
                    <a:pt x="2325" y="3548"/>
                    <a:pt x="2542" y="3418"/>
                    <a:pt x="2736" y="3252"/>
                  </a:cubicBezTo>
                  <a:cubicBezTo>
                    <a:pt x="2953" y="3072"/>
                    <a:pt x="3227" y="2963"/>
                    <a:pt x="3516" y="2949"/>
                  </a:cubicBezTo>
                  <a:cubicBezTo>
                    <a:pt x="4014" y="2913"/>
                    <a:pt x="4461" y="2812"/>
                    <a:pt x="4830" y="2444"/>
                  </a:cubicBezTo>
                  <a:cubicBezTo>
                    <a:pt x="5494" y="1787"/>
                    <a:pt x="5407" y="538"/>
                    <a:pt x="4505" y="127"/>
                  </a:cubicBezTo>
                  <a:cubicBezTo>
                    <a:pt x="4330" y="42"/>
                    <a:pt x="4141" y="1"/>
                    <a:pt x="39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1969050" y="2167425"/>
              <a:ext cx="34500" cy="59800"/>
            </a:xfrm>
            <a:custGeom>
              <a:rect b="b" l="l" r="r" t="t"/>
              <a:pathLst>
                <a:path extrusionOk="0" h="2392" w="1380">
                  <a:moveTo>
                    <a:pt x="860" y="0"/>
                  </a:moveTo>
                  <a:cubicBezTo>
                    <a:pt x="828" y="0"/>
                    <a:pt x="795" y="14"/>
                    <a:pt x="766" y="46"/>
                  </a:cubicBezTo>
                  <a:cubicBezTo>
                    <a:pt x="376" y="479"/>
                    <a:pt x="1" y="1020"/>
                    <a:pt x="124" y="1641"/>
                  </a:cubicBezTo>
                  <a:cubicBezTo>
                    <a:pt x="205" y="2063"/>
                    <a:pt x="572" y="2392"/>
                    <a:pt x="982" y="2392"/>
                  </a:cubicBezTo>
                  <a:cubicBezTo>
                    <a:pt x="1084" y="2392"/>
                    <a:pt x="1189" y="2371"/>
                    <a:pt x="1293" y="2327"/>
                  </a:cubicBezTo>
                  <a:cubicBezTo>
                    <a:pt x="1358" y="2283"/>
                    <a:pt x="1380" y="2197"/>
                    <a:pt x="1343" y="2132"/>
                  </a:cubicBezTo>
                  <a:cubicBezTo>
                    <a:pt x="1314" y="2088"/>
                    <a:pt x="1265" y="2064"/>
                    <a:pt x="1217" y="2064"/>
                  </a:cubicBezTo>
                  <a:cubicBezTo>
                    <a:pt x="1193" y="2064"/>
                    <a:pt x="1170" y="2070"/>
                    <a:pt x="1149" y="2081"/>
                  </a:cubicBezTo>
                  <a:cubicBezTo>
                    <a:pt x="1093" y="2100"/>
                    <a:pt x="1036" y="2109"/>
                    <a:pt x="980" y="2109"/>
                  </a:cubicBezTo>
                  <a:cubicBezTo>
                    <a:pt x="861" y="2109"/>
                    <a:pt x="744" y="2068"/>
                    <a:pt x="651" y="1995"/>
                  </a:cubicBezTo>
                  <a:cubicBezTo>
                    <a:pt x="485" y="1865"/>
                    <a:pt x="391" y="1677"/>
                    <a:pt x="383" y="1475"/>
                  </a:cubicBezTo>
                  <a:cubicBezTo>
                    <a:pt x="355" y="992"/>
                    <a:pt x="665" y="587"/>
                    <a:pt x="968" y="248"/>
                  </a:cubicBezTo>
                  <a:cubicBezTo>
                    <a:pt x="1062" y="143"/>
                    <a:pt x="966" y="0"/>
                    <a:pt x="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2045100" y="2164000"/>
              <a:ext cx="56975" cy="25600"/>
            </a:xfrm>
            <a:custGeom>
              <a:rect b="b" l="l" r="r" t="t"/>
              <a:pathLst>
                <a:path extrusionOk="0" h="1024" w="2279">
                  <a:moveTo>
                    <a:pt x="196" y="0"/>
                  </a:moveTo>
                  <a:cubicBezTo>
                    <a:pt x="76" y="0"/>
                    <a:pt x="1" y="185"/>
                    <a:pt x="127" y="270"/>
                  </a:cubicBezTo>
                  <a:cubicBezTo>
                    <a:pt x="719" y="652"/>
                    <a:pt x="1383" y="905"/>
                    <a:pt x="2076" y="1020"/>
                  </a:cubicBezTo>
                  <a:cubicBezTo>
                    <a:pt x="2086" y="1022"/>
                    <a:pt x="2097" y="1023"/>
                    <a:pt x="2107" y="1023"/>
                  </a:cubicBezTo>
                  <a:cubicBezTo>
                    <a:pt x="2175" y="1023"/>
                    <a:pt x="2238" y="982"/>
                    <a:pt x="2257" y="919"/>
                  </a:cubicBezTo>
                  <a:cubicBezTo>
                    <a:pt x="2278" y="840"/>
                    <a:pt x="2228" y="768"/>
                    <a:pt x="2156" y="746"/>
                  </a:cubicBezTo>
                  <a:cubicBezTo>
                    <a:pt x="1484" y="638"/>
                    <a:pt x="842" y="392"/>
                    <a:pt x="272" y="24"/>
                  </a:cubicBezTo>
                  <a:cubicBezTo>
                    <a:pt x="246" y="8"/>
                    <a:pt x="220" y="0"/>
                    <a:pt x="1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1904475" y="2161275"/>
              <a:ext cx="51075" cy="28075"/>
            </a:xfrm>
            <a:custGeom>
              <a:rect b="b" l="l" r="r" t="t"/>
              <a:pathLst>
                <a:path extrusionOk="0" h="1123" w="2043">
                  <a:moveTo>
                    <a:pt x="1841" y="1"/>
                  </a:moveTo>
                  <a:cubicBezTo>
                    <a:pt x="1809" y="1"/>
                    <a:pt x="1776" y="14"/>
                    <a:pt x="1747" y="47"/>
                  </a:cubicBezTo>
                  <a:cubicBezTo>
                    <a:pt x="1321" y="487"/>
                    <a:pt x="751" y="768"/>
                    <a:pt x="144" y="833"/>
                  </a:cubicBezTo>
                  <a:cubicBezTo>
                    <a:pt x="65" y="841"/>
                    <a:pt x="0" y="898"/>
                    <a:pt x="0" y="978"/>
                  </a:cubicBezTo>
                  <a:cubicBezTo>
                    <a:pt x="0" y="1057"/>
                    <a:pt x="65" y="1122"/>
                    <a:pt x="144" y="1122"/>
                  </a:cubicBezTo>
                  <a:cubicBezTo>
                    <a:pt x="830" y="1050"/>
                    <a:pt x="1465" y="740"/>
                    <a:pt x="1949" y="249"/>
                  </a:cubicBezTo>
                  <a:cubicBezTo>
                    <a:pt x="2043" y="144"/>
                    <a:pt x="1946" y="1"/>
                    <a:pt x="1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1943625" y="2312200"/>
              <a:ext cx="46400" cy="45675"/>
            </a:xfrm>
            <a:custGeom>
              <a:rect b="b" l="l" r="r" t="t"/>
              <a:pathLst>
                <a:path extrusionOk="0" h="1827" w="1856">
                  <a:moveTo>
                    <a:pt x="1054" y="0"/>
                  </a:moveTo>
                  <a:lnTo>
                    <a:pt x="982" y="881"/>
                  </a:lnTo>
                  <a:cubicBezTo>
                    <a:pt x="715" y="845"/>
                    <a:pt x="448" y="823"/>
                    <a:pt x="174" y="816"/>
                  </a:cubicBezTo>
                  <a:lnTo>
                    <a:pt x="22" y="816"/>
                  </a:lnTo>
                  <a:lnTo>
                    <a:pt x="29" y="967"/>
                  </a:lnTo>
                  <a:cubicBezTo>
                    <a:pt x="44" y="1242"/>
                    <a:pt x="29" y="1516"/>
                    <a:pt x="0" y="1790"/>
                  </a:cubicBezTo>
                  <a:lnTo>
                    <a:pt x="282" y="1826"/>
                  </a:lnTo>
                  <a:cubicBezTo>
                    <a:pt x="311" y="1588"/>
                    <a:pt x="325" y="1343"/>
                    <a:pt x="318" y="1104"/>
                  </a:cubicBezTo>
                  <a:lnTo>
                    <a:pt x="318" y="1104"/>
                  </a:lnTo>
                  <a:cubicBezTo>
                    <a:pt x="578" y="1119"/>
                    <a:pt x="830" y="1148"/>
                    <a:pt x="1083" y="1191"/>
                  </a:cubicBezTo>
                  <a:lnTo>
                    <a:pt x="1242" y="1220"/>
                  </a:lnTo>
                  <a:lnTo>
                    <a:pt x="1299" y="477"/>
                  </a:lnTo>
                  <a:lnTo>
                    <a:pt x="1711" y="715"/>
                  </a:lnTo>
                  <a:lnTo>
                    <a:pt x="1855" y="469"/>
                  </a:lnTo>
                  <a:lnTo>
                    <a:pt x="10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2002250" y="2346825"/>
              <a:ext cx="43700" cy="52900"/>
            </a:xfrm>
            <a:custGeom>
              <a:rect b="b" l="l" r="r" t="t"/>
              <a:pathLst>
                <a:path extrusionOk="0" h="2116" w="1748">
                  <a:moveTo>
                    <a:pt x="1343" y="1"/>
                  </a:moveTo>
                  <a:lnTo>
                    <a:pt x="1084" y="124"/>
                  </a:lnTo>
                  <a:lnTo>
                    <a:pt x="1300" y="578"/>
                  </a:lnTo>
                  <a:cubicBezTo>
                    <a:pt x="1026" y="586"/>
                    <a:pt x="759" y="614"/>
                    <a:pt x="492" y="651"/>
                  </a:cubicBezTo>
                  <a:lnTo>
                    <a:pt x="203" y="694"/>
                  </a:lnTo>
                  <a:lnTo>
                    <a:pt x="420" y="896"/>
                  </a:lnTo>
                  <a:cubicBezTo>
                    <a:pt x="665" y="1127"/>
                    <a:pt x="860" y="1408"/>
                    <a:pt x="1004" y="1719"/>
                  </a:cubicBezTo>
                  <a:cubicBezTo>
                    <a:pt x="980" y="1718"/>
                    <a:pt x="956" y="1718"/>
                    <a:pt x="931" y="1718"/>
                  </a:cubicBezTo>
                  <a:cubicBezTo>
                    <a:pt x="616" y="1718"/>
                    <a:pt x="302" y="1761"/>
                    <a:pt x="1" y="1841"/>
                  </a:cubicBezTo>
                  <a:lnTo>
                    <a:pt x="73" y="2116"/>
                  </a:lnTo>
                  <a:cubicBezTo>
                    <a:pt x="359" y="2037"/>
                    <a:pt x="654" y="1998"/>
                    <a:pt x="955" y="1998"/>
                  </a:cubicBezTo>
                  <a:cubicBezTo>
                    <a:pt x="1041" y="1998"/>
                    <a:pt x="1127" y="2001"/>
                    <a:pt x="1214" y="2007"/>
                  </a:cubicBezTo>
                  <a:lnTo>
                    <a:pt x="1430" y="2022"/>
                  </a:lnTo>
                  <a:lnTo>
                    <a:pt x="1430" y="2022"/>
                  </a:lnTo>
                  <a:lnTo>
                    <a:pt x="1358" y="1813"/>
                  </a:lnTo>
                  <a:cubicBezTo>
                    <a:pt x="1235" y="1473"/>
                    <a:pt x="1048" y="1163"/>
                    <a:pt x="817" y="889"/>
                  </a:cubicBezTo>
                  <a:cubicBezTo>
                    <a:pt x="1048" y="867"/>
                    <a:pt x="1286" y="845"/>
                    <a:pt x="1524" y="845"/>
                  </a:cubicBezTo>
                  <a:lnTo>
                    <a:pt x="1748" y="845"/>
                  </a:lnTo>
                  <a:lnTo>
                    <a:pt x="13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2072275" y="2335300"/>
              <a:ext cx="39725" cy="63900"/>
            </a:xfrm>
            <a:custGeom>
              <a:rect b="b" l="l" r="r" t="t"/>
              <a:pathLst>
                <a:path extrusionOk="0" h="2556" w="1589">
                  <a:moveTo>
                    <a:pt x="859" y="0"/>
                  </a:moveTo>
                  <a:lnTo>
                    <a:pt x="0" y="873"/>
                  </a:lnTo>
                  <a:lnTo>
                    <a:pt x="989" y="1126"/>
                  </a:lnTo>
                  <a:lnTo>
                    <a:pt x="217" y="2122"/>
                  </a:lnTo>
                  <a:lnTo>
                    <a:pt x="1494" y="2555"/>
                  </a:lnTo>
                  <a:lnTo>
                    <a:pt x="1588" y="2281"/>
                  </a:lnTo>
                  <a:lnTo>
                    <a:pt x="693" y="1978"/>
                  </a:lnTo>
                  <a:lnTo>
                    <a:pt x="1480" y="960"/>
                  </a:lnTo>
                  <a:lnTo>
                    <a:pt x="549" y="722"/>
                  </a:lnTo>
                  <a:lnTo>
                    <a:pt x="1061" y="202"/>
                  </a:lnTo>
                  <a:lnTo>
                    <a:pt x="8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2293125" y="2094850"/>
              <a:ext cx="114975" cy="174525"/>
            </a:xfrm>
            <a:custGeom>
              <a:rect b="b" l="l" r="r" t="t"/>
              <a:pathLst>
                <a:path extrusionOk="0" h="6981" w="4599">
                  <a:moveTo>
                    <a:pt x="3251" y="1"/>
                  </a:moveTo>
                  <a:cubicBezTo>
                    <a:pt x="3093" y="1"/>
                    <a:pt x="2936" y="28"/>
                    <a:pt x="2787" y="84"/>
                  </a:cubicBezTo>
                  <a:cubicBezTo>
                    <a:pt x="2123" y="300"/>
                    <a:pt x="1502" y="906"/>
                    <a:pt x="1148" y="1390"/>
                  </a:cubicBezTo>
                  <a:cubicBezTo>
                    <a:pt x="340" y="2487"/>
                    <a:pt x="1" y="3981"/>
                    <a:pt x="484" y="5288"/>
                  </a:cubicBezTo>
                  <a:cubicBezTo>
                    <a:pt x="769" y="6063"/>
                    <a:pt x="1467" y="6981"/>
                    <a:pt x="2293" y="6981"/>
                  </a:cubicBezTo>
                  <a:cubicBezTo>
                    <a:pt x="2536" y="6981"/>
                    <a:pt x="2789" y="6902"/>
                    <a:pt x="3046" y="6717"/>
                  </a:cubicBezTo>
                  <a:cubicBezTo>
                    <a:pt x="3335" y="6507"/>
                    <a:pt x="3508" y="6182"/>
                    <a:pt x="3660" y="5858"/>
                  </a:cubicBezTo>
                  <a:cubicBezTo>
                    <a:pt x="4259" y="4566"/>
                    <a:pt x="4577" y="3158"/>
                    <a:pt x="4591" y="1736"/>
                  </a:cubicBezTo>
                  <a:cubicBezTo>
                    <a:pt x="4598" y="993"/>
                    <a:pt x="4389" y="257"/>
                    <a:pt x="3581" y="40"/>
                  </a:cubicBezTo>
                  <a:cubicBezTo>
                    <a:pt x="3471" y="14"/>
                    <a:pt x="3361" y="1"/>
                    <a:pt x="32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2321100" y="2120275"/>
              <a:ext cx="62950" cy="111950"/>
            </a:xfrm>
            <a:custGeom>
              <a:rect b="b" l="l" r="r" t="t"/>
              <a:pathLst>
                <a:path extrusionOk="0" h="4478" w="2518">
                  <a:moveTo>
                    <a:pt x="1882" y="1"/>
                  </a:moveTo>
                  <a:cubicBezTo>
                    <a:pt x="1605" y="1"/>
                    <a:pt x="1326" y="132"/>
                    <a:pt x="1112" y="337"/>
                  </a:cubicBezTo>
                  <a:cubicBezTo>
                    <a:pt x="722" y="712"/>
                    <a:pt x="477" y="1275"/>
                    <a:pt x="304" y="1788"/>
                  </a:cubicBezTo>
                  <a:cubicBezTo>
                    <a:pt x="123" y="2329"/>
                    <a:pt x="0" y="2950"/>
                    <a:pt x="73" y="3520"/>
                  </a:cubicBezTo>
                  <a:cubicBezTo>
                    <a:pt x="127" y="3985"/>
                    <a:pt x="442" y="4477"/>
                    <a:pt x="948" y="4477"/>
                  </a:cubicBezTo>
                  <a:cubicBezTo>
                    <a:pt x="976" y="4477"/>
                    <a:pt x="1004" y="4476"/>
                    <a:pt x="1033" y="4473"/>
                  </a:cubicBezTo>
                  <a:cubicBezTo>
                    <a:pt x="1208" y="4451"/>
                    <a:pt x="1213" y="4183"/>
                    <a:pt x="1046" y="4183"/>
                  </a:cubicBezTo>
                  <a:cubicBezTo>
                    <a:pt x="1041" y="4183"/>
                    <a:pt x="1037" y="4184"/>
                    <a:pt x="1033" y="4184"/>
                  </a:cubicBezTo>
                  <a:cubicBezTo>
                    <a:pt x="1008" y="4187"/>
                    <a:pt x="984" y="4188"/>
                    <a:pt x="961" y="4188"/>
                  </a:cubicBezTo>
                  <a:cubicBezTo>
                    <a:pt x="490" y="4188"/>
                    <a:pt x="340" y="3645"/>
                    <a:pt x="340" y="3246"/>
                  </a:cubicBezTo>
                  <a:cubicBezTo>
                    <a:pt x="340" y="2798"/>
                    <a:pt x="419" y="2351"/>
                    <a:pt x="556" y="1918"/>
                  </a:cubicBezTo>
                  <a:cubicBezTo>
                    <a:pt x="686" y="1506"/>
                    <a:pt x="881" y="1116"/>
                    <a:pt x="1126" y="763"/>
                  </a:cubicBezTo>
                  <a:cubicBezTo>
                    <a:pt x="1291" y="530"/>
                    <a:pt x="1587" y="273"/>
                    <a:pt x="1884" y="273"/>
                  </a:cubicBezTo>
                  <a:cubicBezTo>
                    <a:pt x="1992" y="273"/>
                    <a:pt x="2100" y="307"/>
                    <a:pt x="2202" y="387"/>
                  </a:cubicBezTo>
                  <a:cubicBezTo>
                    <a:pt x="2232" y="412"/>
                    <a:pt x="2265" y="422"/>
                    <a:pt x="2297" y="422"/>
                  </a:cubicBezTo>
                  <a:cubicBezTo>
                    <a:pt x="2416" y="422"/>
                    <a:pt x="2518" y="277"/>
                    <a:pt x="2404" y="185"/>
                  </a:cubicBezTo>
                  <a:cubicBezTo>
                    <a:pt x="2244" y="57"/>
                    <a:pt x="2064" y="1"/>
                    <a:pt x="1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1874325" y="1870650"/>
              <a:ext cx="479275" cy="328525"/>
            </a:xfrm>
            <a:custGeom>
              <a:rect b="b" l="l" r="r" t="t"/>
              <a:pathLst>
                <a:path extrusionOk="0" h="13141" w="19171">
                  <a:moveTo>
                    <a:pt x="9838" y="1"/>
                  </a:moveTo>
                  <a:cubicBezTo>
                    <a:pt x="1870" y="1"/>
                    <a:pt x="1" y="6648"/>
                    <a:pt x="1" y="6648"/>
                  </a:cubicBezTo>
                  <a:cubicBezTo>
                    <a:pt x="418" y="6697"/>
                    <a:pt x="870" y="6720"/>
                    <a:pt x="1346" y="6720"/>
                  </a:cubicBezTo>
                  <a:cubicBezTo>
                    <a:pt x="5434" y="6720"/>
                    <a:pt x="11279" y="5033"/>
                    <a:pt x="11693" y="3682"/>
                  </a:cubicBezTo>
                  <a:cubicBezTo>
                    <a:pt x="12388" y="4459"/>
                    <a:pt x="13236" y="4645"/>
                    <a:pt x="13887" y="4645"/>
                  </a:cubicBezTo>
                  <a:cubicBezTo>
                    <a:pt x="14482" y="4645"/>
                    <a:pt x="14912" y="4490"/>
                    <a:pt x="14912" y="4490"/>
                  </a:cubicBezTo>
                  <a:lnTo>
                    <a:pt x="14912" y="4490"/>
                  </a:lnTo>
                  <a:cubicBezTo>
                    <a:pt x="13930" y="7828"/>
                    <a:pt x="15598" y="13141"/>
                    <a:pt x="16550" y="13141"/>
                  </a:cubicBezTo>
                  <a:cubicBezTo>
                    <a:pt x="16739" y="13141"/>
                    <a:pt x="16899" y="12932"/>
                    <a:pt x="17005" y="12458"/>
                  </a:cubicBezTo>
                  <a:cubicBezTo>
                    <a:pt x="17648" y="9593"/>
                    <a:pt x="19171" y="9210"/>
                    <a:pt x="19171" y="9210"/>
                  </a:cubicBezTo>
                  <a:cubicBezTo>
                    <a:pt x="19171" y="4404"/>
                    <a:pt x="17806" y="1"/>
                    <a:pt x="98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3"/>
          <p:cNvGrpSpPr/>
          <p:nvPr/>
        </p:nvGrpSpPr>
        <p:grpSpPr>
          <a:xfrm>
            <a:off x="1107517" y="4183180"/>
            <a:ext cx="705889" cy="716225"/>
            <a:chOff x="3605950" y="3926100"/>
            <a:chExt cx="657375" cy="667000"/>
          </a:xfrm>
        </p:grpSpPr>
        <p:sp>
          <p:nvSpPr>
            <p:cNvPr id="487" name="Google Shape;487;p33"/>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4"/>
          <p:cNvSpPr/>
          <p:nvPr/>
        </p:nvSpPr>
        <p:spPr>
          <a:xfrm>
            <a:off x="3653450" y="2611225"/>
            <a:ext cx="1937100" cy="1937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34"/>
          <p:cNvSpPr txBox="1"/>
          <p:nvPr>
            <p:ph type="title"/>
          </p:nvPr>
        </p:nvSpPr>
        <p:spPr>
          <a:xfrm>
            <a:off x="1959950" y="671450"/>
            <a:ext cx="5324100" cy="141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r>
              <a:rPr lang="en"/>
              <a:t>,000</a:t>
            </a:r>
            <a:endParaRPr/>
          </a:p>
        </p:txBody>
      </p:sp>
      <p:sp>
        <p:nvSpPr>
          <p:cNvPr id="531" name="Google Shape;531;p34"/>
          <p:cNvSpPr txBox="1"/>
          <p:nvPr>
            <p:ph idx="1" type="subTitle"/>
          </p:nvPr>
        </p:nvSpPr>
        <p:spPr>
          <a:xfrm flipH="1">
            <a:off x="3137650" y="1995225"/>
            <a:ext cx="3087300" cy="74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Cases detected in US 2019</a:t>
            </a:r>
            <a:endParaRPr/>
          </a:p>
        </p:txBody>
      </p:sp>
      <p:sp>
        <p:nvSpPr>
          <p:cNvPr id="532" name="Google Shape;532;p34"/>
          <p:cNvSpPr txBox="1"/>
          <p:nvPr>
            <p:ph idx="2" type="title"/>
          </p:nvPr>
        </p:nvSpPr>
        <p:spPr>
          <a:xfrm>
            <a:off x="3298800" y="2805175"/>
            <a:ext cx="2646300" cy="10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60</a:t>
            </a:r>
            <a:endParaRPr/>
          </a:p>
        </p:txBody>
      </p:sp>
      <p:sp>
        <p:nvSpPr>
          <p:cNvPr id="533" name="Google Shape;533;p34"/>
          <p:cNvSpPr txBox="1"/>
          <p:nvPr>
            <p:ph idx="3" type="subTitle"/>
          </p:nvPr>
        </p:nvSpPr>
        <p:spPr>
          <a:xfrm flipH="1">
            <a:off x="3930150" y="3559625"/>
            <a:ext cx="1383600" cy="74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Deaths caused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600"/>
                                        <p:tgtEl>
                                          <p:spTgt spid="530"/>
                                        </p:tgtEl>
                                        <p:attrNameLst>
                                          <p:attrName>ppt_w</p:attrName>
                                        </p:attrNameLst>
                                      </p:cBhvr>
                                      <p:tavLst>
                                        <p:tav fmla="" tm="0">
                                          <p:val>
                                            <p:strVal val="0"/>
                                          </p:val>
                                        </p:tav>
                                        <p:tav fmla="" tm="100000">
                                          <p:val>
                                            <p:strVal val="#ppt_w"/>
                                          </p:val>
                                        </p:tav>
                                      </p:tavLst>
                                    </p:anim>
                                    <p:anim calcmode="lin" valueType="num">
                                      <p:cBhvr additive="base">
                                        <p:cTn dur="600"/>
                                        <p:tgtEl>
                                          <p:spTgt spid="530"/>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500"/>
                                        <p:tgtEl>
                                          <p:spTgt spid="531"/>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6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600"/>
                                        <p:tgtEl>
                                          <p:spTgt spid="532"/>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6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grpSp>
        <p:nvGrpSpPr>
          <p:cNvPr id="538" name="Google Shape;538;p35"/>
          <p:cNvGrpSpPr/>
          <p:nvPr/>
        </p:nvGrpSpPr>
        <p:grpSpPr>
          <a:xfrm>
            <a:off x="200781" y="261495"/>
            <a:ext cx="828095" cy="840220"/>
            <a:chOff x="3605950" y="3926100"/>
            <a:chExt cx="657375" cy="667000"/>
          </a:xfrm>
        </p:grpSpPr>
        <p:sp>
          <p:nvSpPr>
            <p:cNvPr id="539" name="Google Shape;539;p35"/>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5"/>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5"/>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35"/>
          <p:cNvSpPr txBox="1"/>
          <p:nvPr>
            <p:ph type="title"/>
          </p:nvPr>
        </p:nvSpPr>
        <p:spPr>
          <a:xfrm>
            <a:off x="470250" y="346050"/>
            <a:ext cx="82035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METHODOLOGY</a:t>
            </a:r>
            <a:r>
              <a:rPr lang="en" sz="3000"/>
              <a:t> </a:t>
            </a:r>
            <a:endParaRPr sz="3000"/>
          </a:p>
        </p:txBody>
      </p:sp>
      <p:pic>
        <p:nvPicPr>
          <p:cNvPr id="578" name="Google Shape;578;p35"/>
          <p:cNvPicPr preferRelativeResize="0"/>
          <p:nvPr/>
        </p:nvPicPr>
        <p:blipFill rotWithShape="1">
          <a:blip r:embed="rId3">
            <a:alphaModFix/>
          </a:blip>
          <a:srcRect b="0" l="0" r="0" t="21222"/>
          <a:stretch/>
        </p:blipFill>
        <p:spPr>
          <a:xfrm>
            <a:off x="470250" y="1206350"/>
            <a:ext cx="8203500" cy="3614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IN THE DATA?</a:t>
            </a:r>
            <a:endParaRPr/>
          </a:p>
        </p:txBody>
      </p:sp>
      <p:sp>
        <p:nvSpPr>
          <p:cNvPr id="584" name="Google Shape;584;p36"/>
          <p:cNvSpPr txBox="1"/>
          <p:nvPr/>
        </p:nvSpPr>
        <p:spPr>
          <a:xfrm>
            <a:off x="1634250" y="972475"/>
            <a:ext cx="5875500" cy="381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Hind"/>
              <a:buChar char="●"/>
            </a:pPr>
            <a:r>
              <a:rPr lang="en" sz="1800">
                <a:solidFill>
                  <a:schemeClr val="lt2"/>
                </a:solidFill>
                <a:latin typeface="Hind"/>
                <a:ea typeface="Hind"/>
                <a:cs typeface="Hind"/>
                <a:sym typeface="Hind"/>
              </a:rPr>
              <a:t>Data used for the prediction model is from a Kaggle competition for West Nile Virus Prediction for the city of Chicago (</a:t>
            </a:r>
            <a:r>
              <a:rPr lang="en" sz="1800" u="sng">
                <a:solidFill>
                  <a:schemeClr val="lt2"/>
                </a:solidFill>
                <a:latin typeface="Hind"/>
                <a:ea typeface="Hind"/>
                <a:cs typeface="Hind"/>
                <a:sym typeface="Hind"/>
                <a:hlinkClick r:id="rId3">
                  <a:extLst>
                    <a:ext uri="{A12FA001-AC4F-418D-AE19-62706E023703}">
                      <ahyp:hlinkClr val="tx"/>
                    </a:ext>
                  </a:extLst>
                </a:hlinkClick>
              </a:rPr>
              <a:t>link</a:t>
            </a:r>
            <a:r>
              <a:rPr lang="en" sz="1800">
                <a:solidFill>
                  <a:schemeClr val="lt2"/>
                </a:solidFill>
                <a:latin typeface="Hind"/>
                <a:ea typeface="Hind"/>
                <a:cs typeface="Hind"/>
                <a:sym typeface="Hind"/>
              </a:rPr>
              <a:t>)</a:t>
            </a:r>
            <a:br>
              <a:rPr lang="en" sz="1800">
                <a:solidFill>
                  <a:schemeClr val="lt2"/>
                </a:solidFill>
                <a:latin typeface="Hind"/>
                <a:ea typeface="Hind"/>
                <a:cs typeface="Hind"/>
                <a:sym typeface="Hind"/>
              </a:rPr>
            </a:br>
            <a:endParaRPr sz="1800">
              <a:solidFill>
                <a:schemeClr val="lt2"/>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lt2"/>
                </a:solidFill>
                <a:latin typeface="Hind"/>
                <a:ea typeface="Hind"/>
                <a:cs typeface="Hind"/>
                <a:sym typeface="Hind"/>
              </a:rPr>
              <a:t>Data provided:</a:t>
            </a:r>
            <a:endParaRPr sz="1800">
              <a:solidFill>
                <a:schemeClr val="lt2"/>
              </a:solidFill>
              <a:latin typeface="Hind"/>
              <a:ea typeface="Hind"/>
              <a:cs typeface="Hind"/>
              <a:sym typeface="Hind"/>
            </a:endParaRPr>
          </a:p>
          <a:p>
            <a:pPr indent="-317500" lvl="1" marL="914400" rtl="0" algn="l">
              <a:lnSpc>
                <a:spcPct val="115000"/>
              </a:lnSpc>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Main dataset contains testing results of mosquitos found in traps placed in Chicago. WNV test data has been split into a train and a test dataset.</a:t>
            </a:r>
            <a:br>
              <a:rPr lang="en">
                <a:solidFill>
                  <a:schemeClr val="dk1"/>
                </a:solidFill>
                <a:latin typeface="Hind"/>
                <a:ea typeface="Hind"/>
                <a:cs typeface="Hind"/>
                <a:sym typeface="Hind"/>
              </a:rPr>
            </a:br>
            <a:endParaRPr>
              <a:solidFill>
                <a:schemeClr val="dk1"/>
              </a:solidFill>
              <a:latin typeface="Hind"/>
              <a:ea typeface="Hind"/>
              <a:cs typeface="Hind"/>
              <a:sym typeface="Hind"/>
            </a:endParaRPr>
          </a:p>
          <a:p>
            <a:pPr indent="-317500" lvl="1" marL="914400" rtl="0" algn="l">
              <a:lnSpc>
                <a:spcPct val="115000"/>
              </a:lnSpc>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Spray dataset contains the spray dates and locations of the spray.</a:t>
            </a:r>
            <a:br>
              <a:rPr lang="en">
                <a:solidFill>
                  <a:schemeClr val="dk1"/>
                </a:solidFill>
                <a:latin typeface="Hind"/>
                <a:ea typeface="Hind"/>
                <a:cs typeface="Hind"/>
                <a:sym typeface="Hind"/>
              </a:rPr>
            </a:br>
            <a:r>
              <a:rPr lang="en">
                <a:solidFill>
                  <a:schemeClr val="dk1"/>
                </a:solidFill>
                <a:latin typeface="Hind"/>
                <a:ea typeface="Hind"/>
                <a:cs typeface="Hind"/>
                <a:sym typeface="Hind"/>
              </a:rPr>
              <a:t> </a:t>
            </a:r>
            <a:endParaRPr>
              <a:solidFill>
                <a:schemeClr val="dk1"/>
              </a:solidFill>
              <a:latin typeface="Hind"/>
              <a:ea typeface="Hind"/>
              <a:cs typeface="Hind"/>
              <a:sym typeface="Hind"/>
            </a:endParaRPr>
          </a:p>
          <a:p>
            <a:pPr indent="-317500" lvl="1" marL="914400" rtl="0" algn="l">
              <a:lnSpc>
                <a:spcPct val="115000"/>
              </a:lnSpc>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Weather dataset contains the weather conditions of each day at the two weather stations.</a:t>
            </a:r>
            <a:endParaRPr>
              <a:solidFill>
                <a:schemeClr val="dk1"/>
              </a:solidFill>
              <a:latin typeface="Hind"/>
              <a:ea typeface="Hind"/>
              <a:cs typeface="Hind"/>
              <a:sym typeface="Hind"/>
            </a:endParaRPr>
          </a:p>
        </p:txBody>
      </p:sp>
      <p:grpSp>
        <p:nvGrpSpPr>
          <p:cNvPr id="585" name="Google Shape;585;p36"/>
          <p:cNvGrpSpPr/>
          <p:nvPr/>
        </p:nvGrpSpPr>
        <p:grpSpPr>
          <a:xfrm>
            <a:off x="7509742" y="3555063"/>
            <a:ext cx="1441426" cy="1297715"/>
            <a:chOff x="3605950" y="3926100"/>
            <a:chExt cx="657375" cy="667000"/>
          </a:xfrm>
        </p:grpSpPr>
        <p:sp>
          <p:nvSpPr>
            <p:cNvPr id="586" name="Google Shape;586;p36"/>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grpSp>
        <p:nvGrpSpPr>
          <p:cNvPr id="628" name="Google Shape;628;p37"/>
          <p:cNvGrpSpPr/>
          <p:nvPr/>
        </p:nvGrpSpPr>
        <p:grpSpPr>
          <a:xfrm>
            <a:off x="3574324" y="960900"/>
            <a:ext cx="5437849" cy="3735352"/>
            <a:chOff x="3681275" y="67500"/>
            <a:chExt cx="5155825" cy="3541625"/>
          </a:xfrm>
        </p:grpSpPr>
        <p:sp>
          <p:nvSpPr>
            <p:cNvPr id="629" name="Google Shape;629;p37"/>
            <p:cNvSpPr/>
            <p:nvPr/>
          </p:nvSpPr>
          <p:spPr>
            <a:xfrm>
              <a:off x="3705300" y="67500"/>
              <a:ext cx="5131800" cy="353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0" name="Google Shape;630;p37"/>
            <p:cNvPicPr preferRelativeResize="0"/>
            <p:nvPr/>
          </p:nvPicPr>
          <p:blipFill>
            <a:blip r:embed="rId3">
              <a:alphaModFix/>
            </a:blip>
            <a:stretch>
              <a:fillRect/>
            </a:stretch>
          </p:blipFill>
          <p:spPr>
            <a:xfrm>
              <a:off x="3681275" y="76200"/>
              <a:ext cx="5131851" cy="3532925"/>
            </a:xfrm>
            <a:prstGeom prst="rect">
              <a:avLst/>
            </a:prstGeom>
            <a:noFill/>
            <a:ln>
              <a:noFill/>
            </a:ln>
          </p:spPr>
        </p:pic>
      </p:grpSp>
      <p:sp>
        <p:nvSpPr>
          <p:cNvPr id="631" name="Google Shape;631;p37"/>
          <p:cNvSpPr txBox="1"/>
          <p:nvPr/>
        </p:nvSpPr>
        <p:spPr>
          <a:xfrm>
            <a:off x="259925" y="172525"/>
            <a:ext cx="8752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5E1C5"/>
                </a:solidFill>
                <a:latin typeface="Pathway Gothic One"/>
                <a:ea typeface="Pathway Gothic One"/>
                <a:cs typeface="Pathway Gothic One"/>
                <a:sym typeface="Pathway Gothic One"/>
              </a:rPr>
              <a:t>EDA: TRAIN DATA</a:t>
            </a:r>
            <a:endParaRPr sz="3600">
              <a:solidFill>
                <a:srgbClr val="F5E1C5"/>
              </a:solidFill>
              <a:latin typeface="Pathway Gothic One"/>
              <a:ea typeface="Pathway Gothic One"/>
              <a:cs typeface="Pathway Gothic One"/>
              <a:sym typeface="Pathway Gothic One"/>
            </a:endParaRPr>
          </a:p>
        </p:txBody>
      </p:sp>
      <p:sp>
        <p:nvSpPr>
          <p:cNvPr id="632" name="Google Shape;632;p37"/>
          <p:cNvSpPr txBox="1"/>
          <p:nvPr/>
        </p:nvSpPr>
        <p:spPr>
          <a:xfrm>
            <a:off x="259925" y="926275"/>
            <a:ext cx="3314400" cy="225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rgbClr val="FFF1EF"/>
                </a:solidFill>
                <a:latin typeface="Hind"/>
                <a:ea typeface="Hind"/>
                <a:cs typeface="Hind"/>
                <a:sym typeface="Hind"/>
              </a:rPr>
              <a:t>T</a:t>
            </a:r>
            <a:r>
              <a:rPr lang="en" sz="1500">
                <a:solidFill>
                  <a:srgbClr val="FFF1EF"/>
                </a:solidFill>
                <a:latin typeface="Hind"/>
                <a:ea typeface="Hind"/>
                <a:cs typeface="Hind"/>
                <a:sym typeface="Hind"/>
              </a:rPr>
              <a:t>otal number of mosquitoes dropped over the years, especially the Culex Pipiens species. It experienced a tremendous drop from 2007 to 2009.</a:t>
            </a:r>
            <a:endParaRPr sz="1500">
              <a:solidFill>
                <a:srgbClr val="FFF1EF"/>
              </a:solidFill>
              <a:latin typeface="Hind"/>
              <a:ea typeface="Hind"/>
              <a:cs typeface="Hind"/>
              <a:sym typeface="Hind"/>
            </a:endParaRPr>
          </a:p>
          <a:p>
            <a:pPr indent="0" lvl="0" marL="0" marR="0" rtl="0" algn="l">
              <a:lnSpc>
                <a:spcPct val="100000"/>
              </a:lnSpc>
              <a:spcBef>
                <a:spcPts val="1600"/>
              </a:spcBef>
              <a:spcAft>
                <a:spcPts val="1600"/>
              </a:spcAft>
              <a:buNone/>
            </a:pPr>
            <a:r>
              <a:rPr lang="en" sz="1500">
                <a:solidFill>
                  <a:srgbClr val="FFF1EF"/>
                </a:solidFill>
                <a:latin typeface="Hind"/>
                <a:ea typeface="Hind"/>
                <a:cs typeface="Hind"/>
                <a:sym typeface="Hind"/>
              </a:rPr>
              <a:t>Observed only two species that carry the Wnv virus, namely the Culex Pipiens and Culex Restuans.</a:t>
            </a:r>
            <a:endParaRPr sz="1100">
              <a:latin typeface="Proxima Nova"/>
              <a:ea typeface="Proxima Nova"/>
              <a:cs typeface="Proxima Nova"/>
              <a:sym typeface="Proxima Nova"/>
            </a:endParaRPr>
          </a:p>
        </p:txBody>
      </p:sp>
      <p:graphicFrame>
        <p:nvGraphicFramePr>
          <p:cNvPr id="633" name="Google Shape;633;p37"/>
          <p:cNvGraphicFramePr/>
          <p:nvPr/>
        </p:nvGraphicFramePr>
        <p:xfrm>
          <a:off x="259913" y="3260000"/>
          <a:ext cx="3000000" cy="3000000"/>
        </p:xfrm>
        <a:graphic>
          <a:graphicData uri="http://schemas.openxmlformats.org/drawingml/2006/table">
            <a:tbl>
              <a:tblPr>
                <a:noFill/>
                <a:tableStyleId>{650D63C0-5802-455E-BE50-401C357F0499}</a:tableStyleId>
              </a:tblPr>
              <a:tblGrid>
                <a:gridCol w="2128800"/>
                <a:gridCol w="1121175"/>
              </a:tblGrid>
              <a:tr h="299500">
                <a:tc gridSpan="2">
                  <a:txBody>
                    <a:bodyPr/>
                    <a:lstStyle/>
                    <a:p>
                      <a:pPr indent="0" lvl="0" marL="0" rtl="0" algn="ctr">
                        <a:spcBef>
                          <a:spcPts val="0"/>
                        </a:spcBef>
                        <a:spcAft>
                          <a:spcPts val="0"/>
                        </a:spcAft>
                        <a:buNone/>
                      </a:pPr>
                      <a:r>
                        <a:rPr b="1" lang="en" sz="1100">
                          <a:solidFill>
                            <a:srgbClr val="FFF1EF"/>
                          </a:solidFill>
                          <a:latin typeface="Hind"/>
                          <a:ea typeface="Hind"/>
                          <a:cs typeface="Hind"/>
                          <a:sym typeface="Hind"/>
                        </a:rPr>
                        <a:t>WNV </a:t>
                      </a:r>
                      <a:r>
                        <a:rPr b="1" lang="en" sz="1100">
                          <a:solidFill>
                            <a:srgbClr val="FFF1EF"/>
                          </a:solidFill>
                          <a:latin typeface="Hind"/>
                          <a:ea typeface="Hind"/>
                          <a:cs typeface="Hind"/>
                          <a:sym typeface="Hind"/>
                        </a:rPr>
                        <a:t>Mosquitoes Species</a:t>
                      </a:r>
                      <a:r>
                        <a:rPr lang="en" sz="1100">
                          <a:solidFill>
                            <a:srgbClr val="FFF1EF"/>
                          </a:solidFill>
                          <a:latin typeface="Hind"/>
                          <a:ea typeface="Hind"/>
                          <a:cs typeface="Hind"/>
                          <a:sym typeface="Hind"/>
                        </a:rPr>
                        <a:t> </a:t>
                      </a:r>
                      <a:endParaRPr sz="1100">
                        <a:solidFill>
                          <a:srgbClr val="FFF1EF"/>
                        </a:solidFill>
                        <a:latin typeface="Hind"/>
                        <a:ea typeface="Hind"/>
                        <a:cs typeface="Hind"/>
                        <a:sym typeface="Hind"/>
                      </a:endParaRPr>
                    </a:p>
                  </a:txBody>
                  <a:tcPr marT="91425" marB="91425" marR="91425" marL="91425">
                    <a:solidFill>
                      <a:schemeClr val="dk2"/>
                    </a:solidFill>
                  </a:tcPr>
                </a:tc>
                <a:tc hMerge="1"/>
              </a:tr>
              <a:tr h="299500">
                <a:tc>
                  <a:txBody>
                    <a:bodyPr/>
                    <a:lstStyle/>
                    <a:p>
                      <a:pPr indent="0" lvl="0" marL="0" rtl="0" algn="ctr">
                        <a:spcBef>
                          <a:spcPts val="0"/>
                        </a:spcBef>
                        <a:spcAft>
                          <a:spcPts val="0"/>
                        </a:spcAft>
                        <a:buNone/>
                      </a:pPr>
                      <a:r>
                        <a:rPr lang="en" sz="1100">
                          <a:solidFill>
                            <a:srgbClr val="FFF1EF"/>
                          </a:solidFill>
                          <a:latin typeface="Hind"/>
                          <a:ea typeface="Hind"/>
                          <a:cs typeface="Hind"/>
                          <a:sym typeface="Hind"/>
                        </a:rPr>
                        <a:t>CULEX PIPIENS/RESTUANS</a:t>
                      </a:r>
                      <a:endParaRPr sz="1100">
                        <a:solidFill>
                          <a:srgbClr val="FFF1EF"/>
                        </a:solidFill>
                        <a:latin typeface="Hind"/>
                        <a:ea typeface="Hind"/>
                        <a:cs typeface="Hind"/>
                        <a:sym typeface="Hind"/>
                      </a:endParaRPr>
                    </a:p>
                  </a:txBody>
                  <a:tcPr marT="91425" marB="91425" marR="91425" marL="91425">
                    <a:solidFill>
                      <a:schemeClr val="dk2"/>
                    </a:solidFill>
                  </a:tcPr>
                </a:tc>
                <a:tc>
                  <a:txBody>
                    <a:bodyPr/>
                    <a:lstStyle/>
                    <a:p>
                      <a:pPr indent="0" lvl="0" marL="0" rtl="0" algn="ctr">
                        <a:spcBef>
                          <a:spcPts val="0"/>
                        </a:spcBef>
                        <a:spcAft>
                          <a:spcPts val="0"/>
                        </a:spcAft>
                        <a:buNone/>
                      </a:pPr>
                      <a:r>
                        <a:rPr lang="en" sz="1100">
                          <a:solidFill>
                            <a:srgbClr val="FFF1EF"/>
                          </a:solidFill>
                          <a:latin typeface="Hind"/>
                          <a:ea typeface="Hind"/>
                          <a:cs typeface="Hind"/>
                          <a:sym typeface="Hind"/>
                        </a:rPr>
                        <a:t>262</a:t>
                      </a:r>
                      <a:endParaRPr sz="1100">
                        <a:solidFill>
                          <a:srgbClr val="FFF1EF"/>
                        </a:solidFill>
                        <a:latin typeface="Hind"/>
                        <a:ea typeface="Hind"/>
                        <a:cs typeface="Hind"/>
                        <a:sym typeface="Hind"/>
                      </a:endParaRPr>
                    </a:p>
                  </a:txBody>
                  <a:tcPr marT="91425" marB="91425" marR="91425" marL="91425">
                    <a:solidFill>
                      <a:schemeClr val="dk2"/>
                    </a:solidFill>
                  </a:tcPr>
                </a:tc>
              </a:tr>
              <a:tr h="299500">
                <a:tc>
                  <a:txBody>
                    <a:bodyPr/>
                    <a:lstStyle/>
                    <a:p>
                      <a:pPr indent="0" lvl="0" marL="0" rtl="0" algn="ctr">
                        <a:spcBef>
                          <a:spcPts val="0"/>
                        </a:spcBef>
                        <a:spcAft>
                          <a:spcPts val="0"/>
                        </a:spcAft>
                        <a:buNone/>
                      </a:pPr>
                      <a:r>
                        <a:rPr lang="en" sz="1100">
                          <a:solidFill>
                            <a:srgbClr val="FFF1EF"/>
                          </a:solidFill>
                          <a:latin typeface="Hind"/>
                          <a:ea typeface="Hind"/>
                          <a:cs typeface="Hind"/>
                          <a:sym typeface="Hind"/>
                        </a:rPr>
                        <a:t>CULEX PIPIENS </a:t>
                      </a:r>
                      <a:endParaRPr sz="1100">
                        <a:solidFill>
                          <a:srgbClr val="FFF1EF"/>
                        </a:solidFill>
                        <a:latin typeface="Hind"/>
                        <a:ea typeface="Hind"/>
                        <a:cs typeface="Hind"/>
                        <a:sym typeface="Hind"/>
                      </a:endParaRPr>
                    </a:p>
                  </a:txBody>
                  <a:tcPr marT="91425" marB="91425" marR="91425" marL="91425">
                    <a:solidFill>
                      <a:schemeClr val="dk2"/>
                    </a:solidFill>
                  </a:tcPr>
                </a:tc>
                <a:tc>
                  <a:txBody>
                    <a:bodyPr/>
                    <a:lstStyle/>
                    <a:p>
                      <a:pPr indent="0" lvl="0" marL="0" rtl="0" algn="ctr">
                        <a:spcBef>
                          <a:spcPts val="0"/>
                        </a:spcBef>
                        <a:spcAft>
                          <a:spcPts val="0"/>
                        </a:spcAft>
                        <a:buNone/>
                      </a:pPr>
                      <a:r>
                        <a:rPr lang="en" sz="1100">
                          <a:solidFill>
                            <a:srgbClr val="FFF1EF"/>
                          </a:solidFill>
                          <a:latin typeface="Hind"/>
                          <a:ea typeface="Hind"/>
                          <a:cs typeface="Hind"/>
                          <a:sym typeface="Hind"/>
                        </a:rPr>
                        <a:t>240</a:t>
                      </a:r>
                      <a:endParaRPr sz="1100">
                        <a:solidFill>
                          <a:srgbClr val="FFF1EF"/>
                        </a:solidFill>
                        <a:latin typeface="Hind"/>
                        <a:ea typeface="Hind"/>
                        <a:cs typeface="Hind"/>
                        <a:sym typeface="Hind"/>
                      </a:endParaRPr>
                    </a:p>
                  </a:txBody>
                  <a:tcPr marT="91425" marB="91425" marR="91425" marL="91425">
                    <a:solidFill>
                      <a:schemeClr val="dk2"/>
                    </a:solidFill>
                  </a:tcPr>
                </a:tc>
              </a:tr>
              <a:tr h="315600">
                <a:tc>
                  <a:txBody>
                    <a:bodyPr/>
                    <a:lstStyle/>
                    <a:p>
                      <a:pPr indent="0" lvl="0" marL="0" rtl="0" algn="ctr">
                        <a:lnSpc>
                          <a:spcPct val="115000"/>
                        </a:lnSpc>
                        <a:spcBef>
                          <a:spcPts val="0"/>
                        </a:spcBef>
                        <a:spcAft>
                          <a:spcPts val="0"/>
                        </a:spcAft>
                        <a:buNone/>
                      </a:pPr>
                      <a:r>
                        <a:rPr lang="en" sz="1100">
                          <a:solidFill>
                            <a:srgbClr val="FFF1EF"/>
                          </a:solidFill>
                          <a:latin typeface="Hind"/>
                          <a:ea typeface="Hind"/>
                          <a:cs typeface="Hind"/>
                          <a:sym typeface="Hind"/>
                        </a:rPr>
                        <a:t>CULEX RESTUANS   </a:t>
                      </a:r>
                      <a:endParaRPr sz="1100">
                        <a:solidFill>
                          <a:srgbClr val="FFF1EF"/>
                        </a:solidFill>
                        <a:latin typeface="Hind"/>
                        <a:ea typeface="Hind"/>
                        <a:cs typeface="Hind"/>
                        <a:sym typeface="Hind"/>
                      </a:endParaRPr>
                    </a:p>
                  </a:txBody>
                  <a:tcPr marT="91425" marB="91425" marR="91425" marL="91425">
                    <a:solidFill>
                      <a:schemeClr val="dk2"/>
                    </a:solidFill>
                  </a:tcPr>
                </a:tc>
                <a:tc>
                  <a:txBody>
                    <a:bodyPr/>
                    <a:lstStyle/>
                    <a:p>
                      <a:pPr indent="0" lvl="0" marL="0" rtl="0" algn="ctr">
                        <a:spcBef>
                          <a:spcPts val="0"/>
                        </a:spcBef>
                        <a:spcAft>
                          <a:spcPts val="0"/>
                        </a:spcAft>
                        <a:buNone/>
                      </a:pPr>
                      <a:r>
                        <a:rPr lang="en" sz="1100">
                          <a:solidFill>
                            <a:srgbClr val="FFF1EF"/>
                          </a:solidFill>
                          <a:latin typeface="Hind"/>
                          <a:ea typeface="Hind"/>
                          <a:cs typeface="Hind"/>
                          <a:sym typeface="Hind"/>
                        </a:rPr>
                        <a:t>49</a:t>
                      </a:r>
                      <a:endParaRPr sz="1100">
                        <a:solidFill>
                          <a:srgbClr val="FFF1EF"/>
                        </a:solidFill>
                        <a:latin typeface="Hind"/>
                        <a:ea typeface="Hind"/>
                        <a:cs typeface="Hind"/>
                        <a:sym typeface="Hind"/>
                      </a:endParaRPr>
                    </a:p>
                  </a:txBody>
                  <a:tcPr marT="91425" marB="91425" marR="91425" marL="91425">
                    <a:solidFill>
                      <a:schemeClr val="dk2"/>
                    </a:solidFill>
                  </a:tcPr>
                </a:tc>
              </a:tr>
            </a:tbl>
          </a:graphicData>
        </a:graphic>
      </p:graphicFrame>
    </p:spTree>
  </p:cSld>
  <p:clrMapOvr>
    <a:masterClrMapping/>
  </p:clrMapOvr>
  <mc:AlternateContent>
    <mc:Choice Requires="p14">
      <p:transition spd="med">
        <p14:prism dir="l"/>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onavirus Disease by Slidesgo">
  <a:themeElements>
    <a:clrScheme name="Simple Light">
      <a:dk1>
        <a:srgbClr val="F5E1C5"/>
      </a:dk1>
      <a:lt1>
        <a:srgbClr val="6D2827"/>
      </a:lt1>
      <a:dk2>
        <a:srgbClr val="5C1D1C"/>
      </a:dk2>
      <a:lt2>
        <a:srgbClr val="FFF1EF"/>
      </a:lt2>
      <a:accent1>
        <a:srgbClr val="E99F91"/>
      </a:accent1>
      <a:accent2>
        <a:srgbClr val="B45F5F"/>
      </a:accent2>
      <a:accent3>
        <a:srgbClr val="E08F84"/>
      </a:accent3>
      <a:accent4>
        <a:srgbClr val="DFA14A"/>
      </a:accent4>
      <a:accent5>
        <a:srgbClr val="E2C9A6"/>
      </a:accent5>
      <a:accent6>
        <a:srgbClr val="FFD394"/>
      </a:accent6>
      <a:hlink>
        <a:srgbClr val="FFF1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