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2" r:id="rId7"/>
    <p:sldId id="265" r:id="rId8"/>
    <p:sldId id="266" r:id="rId9"/>
    <p:sldId id="260" r:id="rId10"/>
    <p:sldId id="261"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2339-E0BB-4600-868D-3FE90924A0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083B4A-08B7-4F74-A0B9-E2EB22614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C04CB1-05DE-4E4F-9F4E-1031415BBD99}"/>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5" name="Footer Placeholder 4">
            <a:extLst>
              <a:ext uri="{FF2B5EF4-FFF2-40B4-BE49-F238E27FC236}">
                <a16:creationId xmlns:a16="http://schemas.microsoft.com/office/drawing/2014/main" id="{57FBAE5F-5D2D-495A-8108-DAC7BAF97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9D880-CA30-430E-A053-DC400FD37286}"/>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130050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117D-FD5A-4CFF-912F-60EF39BA75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08D19-E317-4530-B920-4EF3C5B152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AE5FF-E058-4C40-AF24-918A85474F01}"/>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5" name="Footer Placeholder 4">
            <a:extLst>
              <a:ext uri="{FF2B5EF4-FFF2-40B4-BE49-F238E27FC236}">
                <a16:creationId xmlns:a16="http://schemas.microsoft.com/office/drawing/2014/main" id="{E2CFAE60-F804-4472-94A3-9267E9675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83379-86D3-4C9E-9079-A8850432100B}"/>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245408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97691-35C2-41FE-8D6B-79A1531D45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DB6E77-73B5-45D4-91FF-FC4BE47EF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F796B-AB93-4154-9CB8-15B6A0BBD4CA}"/>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5" name="Footer Placeholder 4">
            <a:extLst>
              <a:ext uri="{FF2B5EF4-FFF2-40B4-BE49-F238E27FC236}">
                <a16:creationId xmlns:a16="http://schemas.microsoft.com/office/drawing/2014/main" id="{63AF7161-2AA5-455C-894D-7B27D160D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86D75-4664-406E-937B-80C625DBF5BA}"/>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351327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CBA0-A648-4F1D-AB33-DBA7830C7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49111-E56A-444B-BF0D-0437DBA590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3F68F-40D2-47CB-BB1F-01F0CB0B87B2}"/>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5" name="Footer Placeholder 4">
            <a:extLst>
              <a:ext uri="{FF2B5EF4-FFF2-40B4-BE49-F238E27FC236}">
                <a16:creationId xmlns:a16="http://schemas.microsoft.com/office/drawing/2014/main" id="{BF3A87BC-C7CB-47C7-801E-4C0635C2C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DAF70-E6C3-4071-A710-34F7A64034ED}"/>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8371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9D3A-7B5C-4F0D-8A88-8EE85C9921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DA240-6398-4013-AA8E-92A2E24A4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367ED-F656-46FE-8F5D-CE30F3DD91B9}"/>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5" name="Footer Placeholder 4">
            <a:extLst>
              <a:ext uri="{FF2B5EF4-FFF2-40B4-BE49-F238E27FC236}">
                <a16:creationId xmlns:a16="http://schemas.microsoft.com/office/drawing/2014/main" id="{9237111F-00DA-4A0B-9839-216AB9275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3B4DA-9286-415A-9173-533D6F263255}"/>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51353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20D7-840A-4EDA-B00D-EE199A7CA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252DD-AAB6-451F-B9A5-B84050D2F9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DEED31-DC37-4264-88A3-C4635F3F6F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AEAAB9-0C22-45A9-B947-BB7BD1DACDC8}"/>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6" name="Footer Placeholder 5">
            <a:extLst>
              <a:ext uri="{FF2B5EF4-FFF2-40B4-BE49-F238E27FC236}">
                <a16:creationId xmlns:a16="http://schemas.microsoft.com/office/drawing/2014/main" id="{D3D3FF1B-8ED6-48F8-9B74-01E09EF1A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D7AEF-6486-4AEE-BB7D-9E050DCBF689}"/>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124347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B8F8-E924-4486-AE07-EAA5566F7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38C06B-F602-483F-8704-CDA152CE9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4173E-CF9B-4006-9E28-D9C652FF5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DD0F0F-5E95-43E1-B03B-94E882239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0FDE1-34DF-4160-899E-8008EB0542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B1A47-2D78-4313-8434-594A2E4D3F3C}"/>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8" name="Footer Placeholder 7">
            <a:extLst>
              <a:ext uri="{FF2B5EF4-FFF2-40B4-BE49-F238E27FC236}">
                <a16:creationId xmlns:a16="http://schemas.microsoft.com/office/drawing/2014/main" id="{D8B1B571-3D09-458D-9E2E-A04E9AE98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D54E54-B94D-4957-A625-EF3077CC5F77}"/>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42328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8679-09E6-4A93-991C-E5211ED79E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1ECD0-C578-46A1-B7A2-2DB6361B4C54}"/>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4" name="Footer Placeholder 3">
            <a:extLst>
              <a:ext uri="{FF2B5EF4-FFF2-40B4-BE49-F238E27FC236}">
                <a16:creationId xmlns:a16="http://schemas.microsoft.com/office/drawing/2014/main" id="{731BB2F9-809B-4B5E-B917-1FCCF016CE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4312A7-FEEE-4FC1-B66B-E8DC38CD8AE5}"/>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76418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7784F-34F4-456F-9CB3-1CD58A3D2E00}"/>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3" name="Footer Placeholder 2">
            <a:extLst>
              <a:ext uri="{FF2B5EF4-FFF2-40B4-BE49-F238E27FC236}">
                <a16:creationId xmlns:a16="http://schemas.microsoft.com/office/drawing/2014/main" id="{C73007AD-EB15-4B0F-9D2D-18253AD59B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BDFC60-EF97-453C-B7C2-EE58CE607A3C}"/>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73233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B974-2978-49A7-BAA3-EAD7A843D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5318C-C1DC-4538-B5BF-E5C8633D0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5D07D0-D18A-4E30-A13D-92F2050D8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53AD7-C3A3-4609-8480-9D91EE8D3401}"/>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6" name="Footer Placeholder 5">
            <a:extLst>
              <a:ext uri="{FF2B5EF4-FFF2-40B4-BE49-F238E27FC236}">
                <a16:creationId xmlns:a16="http://schemas.microsoft.com/office/drawing/2014/main" id="{17CC908E-D007-49B8-A05F-B482DF03A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1D589-0AD8-4B99-BE1A-B6CD9BA535EA}"/>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29627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071B-08F5-4425-A34C-908ECF5F3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1D1A89-7AB0-4DF1-803F-7651BDF00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926C5-AEBE-4BD6-80DE-D10849832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FB253-C02D-4D64-8986-1FB0E58A1EC2}"/>
              </a:ext>
            </a:extLst>
          </p:cNvPr>
          <p:cNvSpPr>
            <a:spLocks noGrp="1"/>
          </p:cNvSpPr>
          <p:nvPr>
            <p:ph type="dt" sz="half" idx="10"/>
          </p:nvPr>
        </p:nvSpPr>
        <p:spPr/>
        <p:txBody>
          <a:bodyPr/>
          <a:lstStyle/>
          <a:p>
            <a:fld id="{F8721666-5DFF-4395-8AB9-53E20FCBAE08}" type="datetimeFigureOut">
              <a:rPr lang="en-US" smtClean="0"/>
              <a:t>4/29/2021</a:t>
            </a:fld>
            <a:endParaRPr lang="en-US"/>
          </a:p>
        </p:txBody>
      </p:sp>
      <p:sp>
        <p:nvSpPr>
          <p:cNvPr id="6" name="Footer Placeholder 5">
            <a:extLst>
              <a:ext uri="{FF2B5EF4-FFF2-40B4-BE49-F238E27FC236}">
                <a16:creationId xmlns:a16="http://schemas.microsoft.com/office/drawing/2014/main" id="{0A6E82B0-EC0C-4691-BACF-FDD166081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E42DD-718A-4BC6-844D-2ED76DB8D4DE}"/>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278114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D7648-190C-4DCB-AD2C-994A57207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5BF5DE-6C97-43BE-9CA0-AB6558E4D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027FE-C613-4EC1-8EF4-25018E0FB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21666-5DFF-4395-8AB9-53E20FCBAE08}" type="datetimeFigureOut">
              <a:rPr lang="en-US" smtClean="0"/>
              <a:t>4/29/2021</a:t>
            </a:fld>
            <a:endParaRPr lang="en-US"/>
          </a:p>
        </p:txBody>
      </p:sp>
      <p:sp>
        <p:nvSpPr>
          <p:cNvPr id="5" name="Footer Placeholder 4">
            <a:extLst>
              <a:ext uri="{FF2B5EF4-FFF2-40B4-BE49-F238E27FC236}">
                <a16:creationId xmlns:a16="http://schemas.microsoft.com/office/drawing/2014/main" id="{A19EE995-9734-45D4-84EC-3F809CFEB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BF0340-69A7-421B-822A-229D4F92A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FF81A-2702-4BA4-A9EC-8D7CCEC4F28A}" type="slidenum">
              <a:rPr lang="en-US" smtClean="0"/>
              <a:t>‹#›</a:t>
            </a:fld>
            <a:endParaRPr lang="en-US"/>
          </a:p>
        </p:txBody>
      </p:sp>
    </p:spTree>
    <p:extLst>
      <p:ext uri="{BB962C8B-B14F-4D97-AF65-F5344CB8AC3E}">
        <p14:creationId xmlns:p14="http://schemas.microsoft.com/office/powerpoint/2010/main" val="361390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BDE1E6E9-61B9-408F-9013-21CB1EB8E9CA}"/>
              </a:ext>
            </a:extLst>
          </p:cNvPr>
          <p:cNvSpPr txBox="1"/>
          <p:nvPr/>
        </p:nvSpPr>
        <p:spPr>
          <a:xfrm>
            <a:off x="295070" y="516637"/>
            <a:ext cx="8229599" cy="830997"/>
          </a:xfrm>
          <a:prstGeom prst="rect">
            <a:avLst/>
          </a:prstGeom>
          <a:noFill/>
        </p:spPr>
        <p:txBody>
          <a:bodyPr wrap="square" rtlCol="0">
            <a:spAutoFit/>
          </a:bodyPr>
          <a:lstStyle/>
          <a:p>
            <a:pPr algn="ctr"/>
            <a:r>
              <a:rPr lang="en-US" sz="4800" b="1" dirty="0">
                <a:solidFill>
                  <a:srgbClr val="0091EA"/>
                </a:solidFill>
                <a:latin typeface="Roboto" pitchFamily="2" charset="0"/>
                <a:ea typeface="Roboto" pitchFamily="2" charset="0"/>
              </a:rPr>
              <a:t>Social Engineering Adventure</a:t>
            </a:r>
          </a:p>
        </p:txBody>
      </p:sp>
      <p:sp>
        <p:nvSpPr>
          <p:cNvPr id="5" name="TextBox 13">
            <a:extLst>
              <a:ext uri="{FF2B5EF4-FFF2-40B4-BE49-F238E27FC236}">
                <a16:creationId xmlns:a16="http://schemas.microsoft.com/office/drawing/2014/main" id="{83CCF0FB-2583-4561-92D9-A67DFD46DB1F}"/>
              </a:ext>
            </a:extLst>
          </p:cNvPr>
          <p:cNvSpPr txBox="1"/>
          <p:nvPr/>
        </p:nvSpPr>
        <p:spPr>
          <a:xfrm>
            <a:off x="295069" y="1429833"/>
            <a:ext cx="7351057" cy="1077218"/>
          </a:xfrm>
          <a:prstGeom prst="rect">
            <a:avLst/>
          </a:prstGeom>
          <a:noFill/>
        </p:spPr>
        <p:txBody>
          <a:bodyPr wrap="square" rtlCol="0">
            <a:spAutoFit/>
          </a:bodyPr>
          <a:lstStyle/>
          <a:p>
            <a:r>
              <a:rPr lang="en-US" sz="3200" b="1" dirty="0">
                <a:solidFill>
                  <a:srgbClr val="666666"/>
                </a:solidFill>
                <a:latin typeface="Roboto" pitchFamily="2" charset="0"/>
                <a:ea typeface="Roboto" pitchFamily="2" charset="0"/>
              </a:rPr>
              <a:t>Predicting risk-taking in human-robot interaction</a:t>
            </a:r>
          </a:p>
        </p:txBody>
      </p:sp>
      <p:grpSp>
        <p:nvGrpSpPr>
          <p:cNvPr id="6" name="Group 5">
            <a:extLst>
              <a:ext uri="{FF2B5EF4-FFF2-40B4-BE49-F238E27FC236}">
                <a16:creationId xmlns:a16="http://schemas.microsoft.com/office/drawing/2014/main" id="{EAE75F6A-47F5-4597-8A30-ED417526800F}"/>
              </a:ext>
            </a:extLst>
          </p:cNvPr>
          <p:cNvGrpSpPr/>
          <p:nvPr/>
        </p:nvGrpSpPr>
        <p:grpSpPr>
          <a:xfrm>
            <a:off x="9130576" y="272227"/>
            <a:ext cx="2766354" cy="5925320"/>
            <a:chOff x="9057688" y="455674"/>
            <a:chExt cx="2766354" cy="5925320"/>
          </a:xfrm>
        </p:grpSpPr>
        <p:pic>
          <p:nvPicPr>
            <p:cNvPr id="7" name="Picture 6">
              <a:extLst>
                <a:ext uri="{FF2B5EF4-FFF2-40B4-BE49-F238E27FC236}">
                  <a16:creationId xmlns:a16="http://schemas.microsoft.com/office/drawing/2014/main" id="{CFC96869-33AC-4347-96F0-719DB698D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9500" y="477006"/>
              <a:ext cx="2764542" cy="5903988"/>
            </a:xfrm>
            <a:prstGeom prst="rect">
              <a:avLst/>
            </a:prstGeom>
          </p:spPr>
        </p:pic>
        <p:pic>
          <p:nvPicPr>
            <p:cNvPr id="8" name="Picture 7">
              <a:extLst>
                <a:ext uri="{FF2B5EF4-FFF2-40B4-BE49-F238E27FC236}">
                  <a16:creationId xmlns:a16="http://schemas.microsoft.com/office/drawing/2014/main" id="{D0B250C9-4560-4E4B-AEDD-FDCA8238B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7688" y="455674"/>
              <a:ext cx="2764541" cy="5714345"/>
            </a:xfrm>
            <a:prstGeom prst="rect">
              <a:avLst/>
            </a:prstGeom>
          </p:spPr>
        </p:pic>
      </p:grpSp>
    </p:spTree>
    <p:extLst>
      <p:ext uri="{BB962C8B-B14F-4D97-AF65-F5344CB8AC3E}">
        <p14:creationId xmlns:p14="http://schemas.microsoft.com/office/powerpoint/2010/main" val="74762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Story – Robot Role</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4401205"/>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iCub is an </a:t>
            </a:r>
            <a:r>
              <a:rPr lang="en-US" sz="2800" b="1" dirty="0">
                <a:solidFill>
                  <a:srgbClr val="666666"/>
                </a:solidFill>
                <a:latin typeface="Roboto" pitchFamily="2" charset="0"/>
                <a:ea typeface="Roboto" pitchFamily="2" charset="0"/>
                <a:cs typeface="Source Sans Pro"/>
              </a:rPr>
              <a:t>NPC</a:t>
            </a:r>
            <a:r>
              <a:rPr lang="en-US" sz="2800" dirty="0">
                <a:solidFill>
                  <a:srgbClr val="666666"/>
                </a:solidFill>
                <a:latin typeface="Roboto" pitchFamily="2" charset="0"/>
                <a:ea typeface="Roboto" pitchFamily="2" charset="0"/>
                <a:cs typeface="Source Sans Pro"/>
              </a:rPr>
              <a:t> and it travels with the PC.</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They meet in the first scene and iCub asks the PC to join the hunt.</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During the journey, the PC discover the Crypt is a sentient god-like being. Some Hunter venerates robots</a:t>
            </a:r>
            <a:r>
              <a:rPr lang="it-IT" sz="2800" dirty="0">
                <a:solidFill>
                  <a:srgbClr val="666666"/>
                </a:solidFill>
                <a:latin typeface="Roboto" pitchFamily="2" charset="0"/>
                <a:ea typeface="Roboto" pitchFamily="2" charset="0"/>
                <a:cs typeface="Source Sans Pro"/>
              </a:rPr>
              <a:t> </a:t>
            </a:r>
            <a:r>
              <a:rPr lang="en-US" sz="2800" dirty="0">
                <a:solidFill>
                  <a:srgbClr val="666666"/>
                </a:solidFill>
                <a:latin typeface="Roboto" pitchFamily="2" charset="0"/>
                <a:ea typeface="Roboto" pitchFamily="2" charset="0"/>
                <a:cs typeface="Source Sans Pro"/>
              </a:rPr>
              <a:t>as Crypt’s offshoots</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In the End, iCub reveals it was leading the PCs to the Seed and challenges them to take the seed and destroy the sentient Crypt, stay and keep exploring it with iCub.</a:t>
            </a:r>
          </a:p>
        </p:txBody>
      </p:sp>
    </p:spTree>
    <p:extLst>
      <p:ext uri="{BB962C8B-B14F-4D97-AF65-F5344CB8AC3E}">
        <p14:creationId xmlns:p14="http://schemas.microsoft.com/office/powerpoint/2010/main" val="108833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Story – Statistics &amp; Inventory</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1091266"/>
            <a:ext cx="11239500" cy="4832092"/>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Quantum Energy</a:t>
            </a:r>
            <a:r>
              <a:rPr lang="en-US" sz="2800" dirty="0">
                <a:solidFill>
                  <a:srgbClr val="666666"/>
                </a:solidFill>
                <a:latin typeface="Roboto" pitchFamily="2" charset="0"/>
                <a:ea typeface="Roboto" pitchFamily="2" charset="0"/>
                <a:cs typeface="Source Sans Pro"/>
              </a:rPr>
              <a:t>: the life and currency of the PC, starts at 50 EQ.</a:t>
            </a:r>
          </a:p>
          <a:p>
            <a:r>
              <a:rPr lang="en-US" sz="2800" dirty="0">
                <a:solidFill>
                  <a:srgbClr val="666666"/>
                </a:solidFill>
                <a:latin typeface="Roboto" pitchFamily="2" charset="0"/>
                <a:ea typeface="Roboto" pitchFamily="2" charset="0"/>
                <a:cs typeface="Source Sans Pro"/>
              </a:rPr>
              <a:t>During the journey, the PC can lose and gain it.</a:t>
            </a:r>
          </a:p>
          <a:p>
            <a:endParaRPr lang="en-US" sz="2800" dirty="0">
              <a:solidFill>
                <a:srgbClr val="666666"/>
              </a:solidFill>
              <a:latin typeface="Roboto" pitchFamily="2" charset="0"/>
              <a:ea typeface="Roboto" pitchFamily="2" charset="0"/>
              <a:cs typeface="Source Sans Pro"/>
            </a:endParaRPr>
          </a:p>
          <a:p>
            <a:r>
              <a:rPr lang="en-US" sz="2800" b="1" dirty="0">
                <a:solidFill>
                  <a:srgbClr val="666666"/>
                </a:solidFill>
                <a:latin typeface="Roboto" pitchFamily="2" charset="0"/>
                <a:ea typeface="Roboto" pitchFamily="2" charset="0"/>
                <a:cs typeface="Source Sans Pro"/>
              </a:rPr>
              <a:t>Power</a:t>
            </a:r>
            <a:r>
              <a:rPr lang="en-US" sz="2800" dirty="0">
                <a:solidFill>
                  <a:srgbClr val="666666"/>
                </a:solidFill>
                <a:latin typeface="Roboto" pitchFamily="2" charset="0"/>
                <a:ea typeface="Roboto" pitchFamily="2" charset="0"/>
                <a:cs typeface="Source Sans Pro"/>
              </a:rPr>
              <a:t>: the ability to combat against monsters. Starts at 0 and can be increased with </a:t>
            </a:r>
            <a:r>
              <a:rPr lang="en-US" sz="2800" b="1" dirty="0">
                <a:solidFill>
                  <a:srgbClr val="666666"/>
                </a:solidFill>
                <a:latin typeface="Roboto" pitchFamily="2" charset="0"/>
                <a:ea typeface="Roboto" pitchFamily="2" charset="0"/>
                <a:cs typeface="Source Sans Pro"/>
              </a:rPr>
              <a:t>objects</a:t>
            </a:r>
          </a:p>
          <a:p>
            <a:endParaRPr lang="en-US" sz="2800" b="1" dirty="0">
              <a:solidFill>
                <a:srgbClr val="666666"/>
              </a:solidFill>
              <a:latin typeface="Roboto" pitchFamily="2" charset="0"/>
              <a:ea typeface="Roboto" pitchFamily="2" charset="0"/>
              <a:cs typeface="Source Sans Pro"/>
            </a:endParaRPr>
          </a:p>
          <a:p>
            <a:r>
              <a:rPr lang="en-US" sz="2800" b="1" dirty="0">
                <a:solidFill>
                  <a:srgbClr val="666666"/>
                </a:solidFill>
                <a:latin typeface="Roboto" pitchFamily="2" charset="0"/>
                <a:ea typeface="Roboto" pitchFamily="2" charset="0"/>
                <a:cs typeface="Source Sans Pro"/>
              </a:rPr>
              <a:t>Objects</a:t>
            </a:r>
            <a:r>
              <a:rPr lang="en-US" sz="2800" dirty="0">
                <a:solidFill>
                  <a:srgbClr val="666666"/>
                </a:solidFill>
                <a:latin typeface="Roboto" pitchFamily="2" charset="0"/>
                <a:ea typeface="Roboto" pitchFamily="2" charset="0"/>
                <a:cs typeface="Source Sans Pro"/>
              </a:rPr>
              <a:t>: weapons and armors to increase the power. (from +1 to +5)</a:t>
            </a:r>
          </a:p>
          <a:p>
            <a:r>
              <a:rPr lang="en-US" sz="2800" dirty="0">
                <a:solidFill>
                  <a:srgbClr val="666666"/>
                </a:solidFill>
                <a:latin typeface="Roboto" pitchFamily="2" charset="0"/>
                <a:ea typeface="Roboto" pitchFamily="2" charset="0"/>
                <a:cs typeface="Source Sans Pro"/>
              </a:rPr>
              <a:t>Heal kit, batteries and catalyzers to recharge the Quantum Energy</a:t>
            </a:r>
          </a:p>
          <a:p>
            <a:endParaRPr lang="en-US" sz="2800" dirty="0">
              <a:solidFill>
                <a:srgbClr val="666666"/>
              </a:solidFill>
              <a:latin typeface="Roboto" pitchFamily="2" charset="0"/>
              <a:ea typeface="Roboto" pitchFamily="2" charset="0"/>
              <a:cs typeface="Source Sans Pro"/>
            </a:endParaRPr>
          </a:p>
          <a:p>
            <a:r>
              <a:rPr lang="en-US" sz="2800" b="1" dirty="0">
                <a:solidFill>
                  <a:srgbClr val="666666"/>
                </a:solidFill>
                <a:latin typeface="Roboto" pitchFamily="2" charset="0"/>
                <a:ea typeface="Roboto" pitchFamily="2" charset="0"/>
                <a:cs typeface="Source Sans Pro"/>
              </a:rPr>
              <a:t>Artifacts:</a:t>
            </a:r>
            <a:r>
              <a:rPr lang="en-US" sz="2800" dirty="0">
                <a:solidFill>
                  <a:srgbClr val="666666"/>
                </a:solidFill>
                <a:latin typeface="Roboto" pitchFamily="2" charset="0"/>
                <a:ea typeface="Roboto" pitchFamily="2" charset="0"/>
                <a:cs typeface="Source Sans Pro"/>
              </a:rPr>
              <a:t> powerful one-shot objects made of a forgotten technology.</a:t>
            </a:r>
          </a:p>
          <a:p>
            <a:r>
              <a:rPr lang="en-US" sz="2800" dirty="0">
                <a:solidFill>
                  <a:srgbClr val="666666"/>
                </a:solidFill>
                <a:latin typeface="Roboto" pitchFamily="2" charset="0"/>
                <a:ea typeface="Roboto" pitchFamily="2" charset="0"/>
                <a:cs typeface="Source Sans Pro"/>
              </a:rPr>
              <a:t>(i.e., EXTRA LIFE: a golden coin able to prevent death)</a:t>
            </a:r>
          </a:p>
        </p:txBody>
      </p:sp>
    </p:spTree>
    <p:extLst>
      <p:ext uri="{BB962C8B-B14F-4D97-AF65-F5344CB8AC3E}">
        <p14:creationId xmlns:p14="http://schemas.microsoft.com/office/powerpoint/2010/main" val="202794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Story – Events</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5262979"/>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Dice Rolls</a:t>
            </a:r>
            <a:r>
              <a:rPr lang="en-US" sz="2800" dirty="0">
                <a:solidFill>
                  <a:srgbClr val="666666"/>
                </a:solidFill>
                <a:latin typeface="Roboto" pitchFamily="2" charset="0"/>
                <a:ea typeface="Roboto" pitchFamily="2" charset="0"/>
                <a:cs typeface="Source Sans Pro"/>
              </a:rPr>
              <a:t>: in a few rooms the PCs roll a dice (D20), the story unfolds based on the dice result. The roll is truly random.</a:t>
            </a:r>
          </a:p>
          <a:p>
            <a:endParaRPr lang="en-US" sz="2800" dirty="0">
              <a:solidFill>
                <a:srgbClr val="666666"/>
              </a:solidFill>
              <a:latin typeface="Roboto" pitchFamily="2" charset="0"/>
              <a:ea typeface="Roboto" pitchFamily="2" charset="0"/>
              <a:cs typeface="Source Sans Pro"/>
            </a:endParaRPr>
          </a:p>
          <a:p>
            <a:r>
              <a:rPr lang="en-US" sz="2800" b="1" dirty="0">
                <a:solidFill>
                  <a:srgbClr val="666666"/>
                </a:solidFill>
                <a:latin typeface="Roboto" pitchFamily="2" charset="0"/>
                <a:ea typeface="Roboto" pitchFamily="2" charset="0"/>
                <a:cs typeface="Source Sans Pro"/>
              </a:rPr>
              <a:t>Fights: </a:t>
            </a:r>
            <a:r>
              <a:rPr lang="en-US" sz="2800" dirty="0">
                <a:solidFill>
                  <a:srgbClr val="666666"/>
                </a:solidFill>
                <a:latin typeface="Roboto" pitchFamily="2" charset="0"/>
                <a:ea typeface="Roboto" pitchFamily="2" charset="0"/>
                <a:cs typeface="Source Sans Pro"/>
              </a:rPr>
              <a:t>in several rooms the PCs fight against monstrous creatures.</a:t>
            </a:r>
            <a:br>
              <a:rPr lang="en-US" sz="2800" dirty="0">
                <a:solidFill>
                  <a:srgbClr val="666666"/>
                </a:solidFill>
                <a:latin typeface="Roboto" pitchFamily="2" charset="0"/>
                <a:ea typeface="Roboto" pitchFamily="2" charset="0"/>
                <a:cs typeface="Source Sans Pro"/>
              </a:rPr>
            </a:br>
            <a:r>
              <a:rPr lang="en-US" sz="2800" dirty="0">
                <a:solidFill>
                  <a:srgbClr val="666666"/>
                </a:solidFill>
                <a:latin typeface="Roboto" pitchFamily="2" charset="0"/>
                <a:ea typeface="Roboto" pitchFamily="2" charset="0"/>
                <a:cs typeface="Source Sans Pro"/>
              </a:rPr>
              <a:t>They defeat them the first time</a:t>
            </a:r>
          </a:p>
          <a:p>
            <a:pPr algn="ctr"/>
            <a:r>
              <a:rPr lang="en-US" sz="2800" b="1" dirty="0">
                <a:solidFill>
                  <a:srgbClr val="666666"/>
                </a:solidFill>
                <a:latin typeface="Roboto" pitchFamily="2" charset="0"/>
                <a:ea typeface="Roboto" pitchFamily="2" charset="0"/>
                <a:cs typeface="Source Sans Pro"/>
              </a:rPr>
              <a:t>Roll(D20) + power &gt; monster defense</a:t>
            </a:r>
          </a:p>
          <a:p>
            <a:r>
              <a:rPr lang="en-US" sz="2800" dirty="0">
                <a:solidFill>
                  <a:srgbClr val="666666"/>
                </a:solidFill>
                <a:latin typeface="Roboto" pitchFamily="2" charset="0"/>
                <a:ea typeface="Roboto" pitchFamily="2" charset="0"/>
                <a:cs typeface="Source Sans Pro"/>
              </a:rPr>
              <a:t>Otherwise, they take a hit (5 EQ damage)</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roll is predefined in sequence:</a:t>
            </a:r>
          </a:p>
          <a:p>
            <a:pPr marL="457200" indent="-457200">
              <a:buFont typeface="Arial" panose="020B0604020202020204" pitchFamily="34" charset="0"/>
              <a:buChar char="•"/>
            </a:pPr>
            <a:r>
              <a:rPr lang="en-US" sz="2800" dirty="0">
                <a:solidFill>
                  <a:srgbClr val="666666"/>
                </a:solidFill>
                <a:latin typeface="Roboto" pitchFamily="2" charset="0"/>
                <a:ea typeface="Roboto" pitchFamily="2" charset="0"/>
                <a:cs typeface="Source Sans Pro"/>
              </a:rPr>
              <a:t>Random</a:t>
            </a:r>
          </a:p>
          <a:p>
            <a:pPr marL="457200" indent="-457200">
              <a:buFont typeface="Arial" panose="020B0604020202020204" pitchFamily="34" charset="0"/>
              <a:buChar char="•"/>
            </a:pPr>
            <a:r>
              <a:rPr lang="en-US" sz="2800" dirty="0">
                <a:solidFill>
                  <a:srgbClr val="666666"/>
                </a:solidFill>
                <a:latin typeface="Roboto" pitchFamily="2" charset="0"/>
                <a:ea typeface="Roboto" pitchFamily="2" charset="0"/>
                <a:cs typeface="Source Sans Pro"/>
              </a:rPr>
              <a:t>50% success</a:t>
            </a:r>
          </a:p>
          <a:p>
            <a:pPr marL="457200" indent="-457200">
              <a:buFont typeface="Arial" panose="020B0604020202020204" pitchFamily="34" charset="0"/>
              <a:buChar char="•"/>
            </a:pPr>
            <a:r>
              <a:rPr lang="en-US" sz="2800" dirty="0">
                <a:solidFill>
                  <a:srgbClr val="666666"/>
                </a:solidFill>
                <a:latin typeface="Roboto" pitchFamily="2" charset="0"/>
                <a:ea typeface="Roboto" pitchFamily="2" charset="0"/>
                <a:cs typeface="Source Sans Pro"/>
              </a:rPr>
              <a:t>100% success</a:t>
            </a:r>
          </a:p>
        </p:txBody>
      </p:sp>
    </p:spTree>
    <p:extLst>
      <p:ext uri="{BB962C8B-B14F-4D97-AF65-F5344CB8AC3E}">
        <p14:creationId xmlns:p14="http://schemas.microsoft.com/office/powerpoint/2010/main" val="137026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Trials – Risk</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3970318"/>
          </a:xfrm>
          <a:prstGeom prst="rect">
            <a:avLst/>
          </a:prstGeom>
        </p:spPr>
        <p:txBody>
          <a:bodyPr wrap="square">
            <a:spAutoFit/>
          </a:bodyPr>
          <a:lstStyle/>
          <a:p>
            <a:r>
              <a:rPr lang="en-US" sz="3600" b="1" dirty="0">
                <a:solidFill>
                  <a:srgbClr val="666666"/>
                </a:solidFill>
                <a:latin typeface="Roboto" pitchFamily="2" charset="0"/>
                <a:ea typeface="Roboto" pitchFamily="2" charset="0"/>
                <a:cs typeface="Source Sans Pro"/>
              </a:rPr>
              <a:t>0. </a:t>
            </a:r>
            <a:r>
              <a:rPr lang="en-US" sz="3600" dirty="0">
                <a:solidFill>
                  <a:srgbClr val="666666"/>
                </a:solidFill>
                <a:latin typeface="Roboto" pitchFamily="2" charset="0"/>
                <a:ea typeface="Roboto" pitchFamily="2" charset="0"/>
                <a:cs typeface="Source Sans Pro"/>
              </a:rPr>
              <a:t>Help an aggressive hunter in danger</a:t>
            </a:r>
          </a:p>
          <a:p>
            <a:pPr marL="514350" indent="-514350">
              <a:buAutoNum type="arabicPeriod"/>
            </a:pPr>
            <a:r>
              <a:rPr lang="en-US" sz="3600" dirty="0">
                <a:solidFill>
                  <a:srgbClr val="666666"/>
                </a:solidFill>
                <a:latin typeface="Roboto" pitchFamily="2" charset="0"/>
                <a:ea typeface="Roboto" pitchFamily="2" charset="0"/>
                <a:cs typeface="Source Sans Pro"/>
              </a:rPr>
              <a:t>Drink too much alcohol</a:t>
            </a:r>
          </a:p>
          <a:p>
            <a:pPr marL="514350" indent="-514350">
              <a:buAutoNum type="arabicPeriod"/>
            </a:pPr>
            <a:r>
              <a:rPr lang="en-US" sz="3600" dirty="0">
                <a:solidFill>
                  <a:srgbClr val="666666"/>
                </a:solidFill>
                <a:latin typeface="Roboto" pitchFamily="2" charset="0"/>
                <a:ea typeface="Roboto" pitchFamily="2" charset="0"/>
                <a:cs typeface="Source Sans Pro"/>
              </a:rPr>
              <a:t>Pass by a dark corridor without any light</a:t>
            </a:r>
          </a:p>
          <a:p>
            <a:pPr marL="514350" indent="-514350">
              <a:buAutoNum type="arabicPeriod"/>
            </a:pPr>
            <a:r>
              <a:rPr lang="en-US" sz="3600" dirty="0">
                <a:solidFill>
                  <a:srgbClr val="666666"/>
                </a:solidFill>
                <a:latin typeface="Roboto" pitchFamily="2" charset="0"/>
                <a:ea typeface="Roboto" pitchFamily="2" charset="0"/>
                <a:cs typeface="Source Sans Pro"/>
              </a:rPr>
              <a:t>Fight a dangerous alien ooze to get a big treasure</a:t>
            </a:r>
          </a:p>
          <a:p>
            <a:pPr marL="514350" indent="-514350">
              <a:buAutoNum type="arabicPeriod"/>
            </a:pPr>
            <a:r>
              <a:rPr lang="en-US" sz="3600" dirty="0">
                <a:solidFill>
                  <a:srgbClr val="666666"/>
                </a:solidFill>
                <a:latin typeface="Roboto" pitchFamily="2" charset="0"/>
                <a:ea typeface="Roboto" pitchFamily="2" charset="0"/>
                <a:cs typeface="Source Sans Pro"/>
              </a:rPr>
              <a:t>Sleep on the wild without tanking turns of guard</a:t>
            </a:r>
          </a:p>
          <a:p>
            <a:pPr marL="514350" indent="-514350">
              <a:buAutoNum type="arabicPeriod"/>
            </a:pPr>
            <a:r>
              <a:rPr lang="en-US" sz="3600" dirty="0">
                <a:solidFill>
                  <a:srgbClr val="666666"/>
                </a:solidFill>
                <a:latin typeface="Roboto" pitchFamily="2" charset="0"/>
                <a:ea typeface="Roboto" pitchFamily="2" charset="0"/>
                <a:cs typeface="Source Sans Pro"/>
              </a:rPr>
              <a:t>Gamble Quantum Energy</a:t>
            </a:r>
          </a:p>
          <a:p>
            <a:pPr marL="514350" indent="-514350">
              <a:buAutoNum type="arabicPeriod"/>
            </a:pPr>
            <a:r>
              <a:rPr lang="en-US" sz="3600" dirty="0">
                <a:solidFill>
                  <a:srgbClr val="666666"/>
                </a:solidFill>
                <a:latin typeface="Roboto" pitchFamily="2" charset="0"/>
                <a:ea typeface="Roboto" pitchFamily="2" charset="0"/>
                <a:cs typeface="Source Sans Pro"/>
              </a:rPr>
              <a:t>Not return a Lost license you find</a:t>
            </a:r>
          </a:p>
        </p:txBody>
      </p:sp>
    </p:spTree>
    <p:extLst>
      <p:ext uri="{BB962C8B-B14F-4D97-AF65-F5344CB8AC3E}">
        <p14:creationId xmlns:p14="http://schemas.microsoft.com/office/powerpoint/2010/main" val="124053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Trials – Social Engineering</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4832092"/>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0.  </a:t>
            </a: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Reciprocity) </a:t>
            </a:r>
            <a:r>
              <a:rPr lang="en-US" sz="2800" dirty="0">
                <a:solidFill>
                  <a:srgbClr val="666666"/>
                </a:solidFill>
                <a:latin typeface="Roboto" pitchFamily="2" charset="0"/>
                <a:ea typeface="Roboto" pitchFamily="2" charset="0"/>
                <a:cs typeface="Source Sans Pro"/>
              </a:rPr>
              <a:t>Give a treasure to a hunter who saved your life</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Commitment &amp; Consistency) </a:t>
            </a:r>
            <a:r>
              <a:rPr lang="en-US" sz="2800" dirty="0">
                <a:solidFill>
                  <a:srgbClr val="666666"/>
                </a:solidFill>
                <a:latin typeface="Roboto" pitchFamily="2" charset="0"/>
                <a:ea typeface="Roboto" pitchFamily="2" charset="0"/>
                <a:cs typeface="Source Sans Pro"/>
              </a:rPr>
              <a:t>Keep helping a professor over multiple dangerous rooms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Social Proof</a:t>
            </a:r>
            <a:r>
              <a:rPr lang="en-US" sz="2800" dirty="0">
                <a:solidFill>
                  <a:srgbClr val="666666"/>
                </a:solidFill>
                <a:latin typeface="Roboto" pitchFamily="2" charset="0"/>
                <a:ea typeface="Roboto" pitchFamily="2" charset="0"/>
                <a:cs typeface="Source Sans Pro"/>
              </a:rPr>
              <a:t>) Jump a cliff as another hunter does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Reactance</a:t>
            </a:r>
            <a:r>
              <a:rPr lang="en-US" sz="2800" dirty="0">
                <a:solidFill>
                  <a:srgbClr val="666666"/>
                </a:solidFill>
                <a:latin typeface="Roboto" pitchFamily="2" charset="0"/>
                <a:ea typeface="Roboto" pitchFamily="2" charset="0"/>
                <a:cs typeface="Source Sans Pro"/>
              </a:rPr>
              <a:t>) Buy an item costing all you have because discounted for a short period</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Trust</a:t>
            </a:r>
            <a:r>
              <a:rPr lang="en-US" sz="2800" dirty="0">
                <a:solidFill>
                  <a:srgbClr val="666666"/>
                </a:solidFill>
                <a:latin typeface="Roboto" pitchFamily="2" charset="0"/>
                <a:ea typeface="Roboto" pitchFamily="2" charset="0"/>
                <a:cs typeface="Source Sans Pro"/>
              </a:rPr>
              <a:t>) Trust a sign because it looks appealing</a:t>
            </a:r>
          </a:p>
          <a:p>
            <a:pPr marL="514350" indent="-514350">
              <a:buAutoNum type="arabicPeriod"/>
            </a:pPr>
            <a:r>
              <a:rPr lang="en-US" sz="2800" b="1" dirty="0">
                <a:solidFill>
                  <a:srgbClr val="666666"/>
                </a:solidFill>
                <a:latin typeface="Roboto" pitchFamily="2" charset="0"/>
                <a:ea typeface="Roboto" pitchFamily="2" charset="0"/>
                <a:cs typeface="Source Sans Pro"/>
              </a:rPr>
              <a:t>(Authority) </a:t>
            </a:r>
            <a:r>
              <a:rPr lang="en-US" sz="2800" dirty="0">
                <a:solidFill>
                  <a:srgbClr val="666666"/>
                </a:solidFill>
                <a:latin typeface="Roboto" pitchFamily="2" charset="0"/>
                <a:ea typeface="Roboto" pitchFamily="2" charset="0"/>
                <a:cs typeface="Source Sans Pro"/>
              </a:rPr>
              <a:t>Give the license to an IT guy who pretend to fix it form a virus</a:t>
            </a:r>
          </a:p>
          <a:p>
            <a:pPr marL="514350" indent="-514350">
              <a:buAutoNum type="arabicPeriod"/>
            </a:pPr>
            <a:r>
              <a:rPr lang="en-US" sz="2800" b="1" dirty="0">
                <a:solidFill>
                  <a:srgbClr val="666666"/>
                </a:solidFill>
                <a:latin typeface="Roboto" pitchFamily="2" charset="0"/>
                <a:ea typeface="Roboto" pitchFamily="2" charset="0"/>
                <a:cs typeface="Source Sans Pro"/>
              </a:rPr>
              <a:t>(Upload Data) </a:t>
            </a:r>
            <a:r>
              <a:rPr lang="en-US" sz="2800" dirty="0">
                <a:solidFill>
                  <a:srgbClr val="666666"/>
                </a:solidFill>
                <a:latin typeface="Roboto" pitchFamily="2" charset="0"/>
                <a:ea typeface="Roboto" pitchFamily="2" charset="0"/>
                <a:cs typeface="Source Sans Pro"/>
              </a:rPr>
              <a:t>Insert the license in a totem to access a treasure room</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164305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Trials – Social Engineering Robot</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3539430"/>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0.  </a:t>
            </a: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Reciprocity) </a:t>
            </a:r>
            <a:r>
              <a:rPr lang="en-US" sz="2800" dirty="0">
                <a:solidFill>
                  <a:srgbClr val="666666"/>
                </a:solidFill>
                <a:latin typeface="Roboto" pitchFamily="2" charset="0"/>
                <a:ea typeface="Roboto" pitchFamily="2" charset="0"/>
                <a:cs typeface="Source Sans Pro"/>
              </a:rPr>
              <a:t>Give a treasure to </a:t>
            </a:r>
            <a:r>
              <a:rPr lang="en-US" sz="2800" b="1" dirty="0">
                <a:solidFill>
                  <a:srgbClr val="666666"/>
                </a:solidFill>
                <a:latin typeface="Roboto" pitchFamily="2" charset="0"/>
                <a:ea typeface="Roboto" pitchFamily="2" charset="0"/>
                <a:cs typeface="Source Sans Pro"/>
              </a:rPr>
              <a:t>iCub </a:t>
            </a:r>
            <a:r>
              <a:rPr lang="en-US" sz="2800" dirty="0">
                <a:solidFill>
                  <a:srgbClr val="666666"/>
                </a:solidFill>
                <a:latin typeface="Roboto" pitchFamily="2" charset="0"/>
                <a:ea typeface="Roboto" pitchFamily="2" charset="0"/>
                <a:cs typeface="Source Sans Pro"/>
              </a:rPr>
              <a:t>who saved your life</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Commitment &amp; Consistency) </a:t>
            </a:r>
            <a:r>
              <a:rPr lang="en-US" sz="2800" dirty="0">
                <a:solidFill>
                  <a:srgbClr val="666666"/>
                </a:solidFill>
                <a:latin typeface="Roboto" pitchFamily="2" charset="0"/>
                <a:ea typeface="Roboto" pitchFamily="2" charset="0"/>
                <a:cs typeface="Source Sans Pro"/>
              </a:rPr>
              <a:t>Keep trusting iCub over dangerous rooms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Social Proof</a:t>
            </a:r>
            <a:r>
              <a:rPr lang="en-US" sz="2800" dirty="0">
                <a:solidFill>
                  <a:srgbClr val="666666"/>
                </a:solidFill>
                <a:latin typeface="Roboto" pitchFamily="2" charset="0"/>
                <a:ea typeface="Roboto" pitchFamily="2" charset="0"/>
                <a:cs typeface="Source Sans Pro"/>
              </a:rPr>
              <a:t>) Gamble as iCub does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Reactance</a:t>
            </a:r>
            <a:r>
              <a:rPr lang="en-US" sz="2800" dirty="0">
                <a:solidFill>
                  <a:srgbClr val="666666"/>
                </a:solidFill>
                <a:latin typeface="Roboto" pitchFamily="2" charset="0"/>
                <a:ea typeface="Roboto" pitchFamily="2" charset="0"/>
                <a:cs typeface="Source Sans Pro"/>
              </a:rPr>
              <a:t>) Transfer EQ to iCub who is going to die in 30 seconds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Trust</a:t>
            </a:r>
            <a:r>
              <a:rPr lang="en-US" sz="2800" dirty="0">
                <a:solidFill>
                  <a:srgbClr val="666666"/>
                </a:solidFill>
                <a:latin typeface="Roboto" pitchFamily="2" charset="0"/>
                <a:ea typeface="Roboto" pitchFamily="2" charset="0"/>
                <a:cs typeface="Source Sans Pro"/>
              </a:rPr>
              <a:t>) Trust iCub indications without any proof</a:t>
            </a:r>
          </a:p>
          <a:p>
            <a:pPr marL="514350" indent="-514350">
              <a:buAutoNum type="arabicPeriod"/>
            </a:pPr>
            <a:r>
              <a:rPr lang="en-US" sz="2800" b="1" dirty="0">
                <a:solidFill>
                  <a:srgbClr val="666666"/>
                </a:solidFill>
                <a:latin typeface="Roboto" pitchFamily="2" charset="0"/>
                <a:ea typeface="Roboto" pitchFamily="2" charset="0"/>
                <a:cs typeface="Source Sans Pro"/>
              </a:rPr>
              <a:t>(Authority) </a:t>
            </a:r>
            <a:r>
              <a:rPr lang="en-US" sz="2800" dirty="0">
                <a:solidFill>
                  <a:srgbClr val="666666"/>
                </a:solidFill>
                <a:latin typeface="Roboto" pitchFamily="2" charset="0"/>
                <a:ea typeface="Roboto" pitchFamily="2" charset="0"/>
                <a:cs typeface="Source Sans Pro"/>
              </a:rPr>
              <a:t>not take the Seed as ordered by iCub</a:t>
            </a:r>
          </a:p>
          <a:p>
            <a:pPr marL="514350" indent="-514350">
              <a:buAutoNum type="arabicPeriod"/>
            </a:pPr>
            <a:r>
              <a:rPr lang="en-US" sz="2800" b="1" dirty="0">
                <a:solidFill>
                  <a:srgbClr val="666666"/>
                </a:solidFill>
                <a:latin typeface="Roboto" pitchFamily="2" charset="0"/>
                <a:ea typeface="Roboto" pitchFamily="2" charset="0"/>
                <a:cs typeface="Source Sans Pro"/>
              </a:rPr>
              <a:t>(Upload Data) </a:t>
            </a:r>
            <a:r>
              <a:rPr lang="en-US" sz="2800" dirty="0">
                <a:solidFill>
                  <a:srgbClr val="666666"/>
                </a:solidFill>
                <a:latin typeface="Roboto" pitchFamily="2" charset="0"/>
                <a:ea typeface="Roboto" pitchFamily="2" charset="0"/>
                <a:cs typeface="Source Sans Pro"/>
              </a:rPr>
              <a:t>Give your license to iCub to get a power-up</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103775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Trials – Social Engineering Robot</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3539430"/>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0.  </a:t>
            </a: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Reciprocity) </a:t>
            </a:r>
            <a:r>
              <a:rPr lang="en-US" sz="2800" dirty="0">
                <a:solidFill>
                  <a:srgbClr val="666666"/>
                </a:solidFill>
                <a:latin typeface="Roboto" pitchFamily="2" charset="0"/>
                <a:ea typeface="Roboto" pitchFamily="2" charset="0"/>
                <a:cs typeface="Source Sans Pro"/>
              </a:rPr>
              <a:t>Give a treasure to </a:t>
            </a:r>
            <a:r>
              <a:rPr lang="en-US" sz="2800" b="1" dirty="0">
                <a:solidFill>
                  <a:srgbClr val="666666"/>
                </a:solidFill>
                <a:latin typeface="Roboto" pitchFamily="2" charset="0"/>
                <a:ea typeface="Roboto" pitchFamily="2" charset="0"/>
                <a:cs typeface="Source Sans Pro"/>
              </a:rPr>
              <a:t>iCub </a:t>
            </a:r>
            <a:r>
              <a:rPr lang="en-US" sz="2800" dirty="0">
                <a:solidFill>
                  <a:srgbClr val="666666"/>
                </a:solidFill>
                <a:latin typeface="Roboto" pitchFamily="2" charset="0"/>
                <a:ea typeface="Roboto" pitchFamily="2" charset="0"/>
                <a:cs typeface="Source Sans Pro"/>
              </a:rPr>
              <a:t>who saved your life</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Commitment &amp; Consistency) </a:t>
            </a:r>
            <a:r>
              <a:rPr lang="en-US" sz="2800" dirty="0">
                <a:solidFill>
                  <a:srgbClr val="666666"/>
                </a:solidFill>
                <a:latin typeface="Roboto" pitchFamily="2" charset="0"/>
                <a:ea typeface="Roboto" pitchFamily="2" charset="0"/>
                <a:cs typeface="Source Sans Pro"/>
              </a:rPr>
              <a:t>Keep trusting iCub over dangerous rooms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Social Proof</a:t>
            </a:r>
            <a:r>
              <a:rPr lang="en-US" sz="2800" dirty="0">
                <a:solidFill>
                  <a:srgbClr val="666666"/>
                </a:solidFill>
                <a:latin typeface="Roboto" pitchFamily="2" charset="0"/>
                <a:ea typeface="Roboto" pitchFamily="2" charset="0"/>
                <a:cs typeface="Source Sans Pro"/>
              </a:rPr>
              <a:t>) Gamble as iCub does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Reactance</a:t>
            </a:r>
            <a:r>
              <a:rPr lang="en-US" sz="2800" dirty="0">
                <a:solidFill>
                  <a:srgbClr val="666666"/>
                </a:solidFill>
                <a:latin typeface="Roboto" pitchFamily="2" charset="0"/>
                <a:ea typeface="Roboto" pitchFamily="2" charset="0"/>
                <a:cs typeface="Source Sans Pro"/>
              </a:rPr>
              <a:t>) Transfer EQ to iCub who is going to die in 30 seconds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Trust</a:t>
            </a:r>
            <a:r>
              <a:rPr lang="en-US" sz="2800" dirty="0">
                <a:solidFill>
                  <a:srgbClr val="666666"/>
                </a:solidFill>
                <a:latin typeface="Roboto" pitchFamily="2" charset="0"/>
                <a:ea typeface="Roboto" pitchFamily="2" charset="0"/>
                <a:cs typeface="Source Sans Pro"/>
              </a:rPr>
              <a:t>) Trust iCub indications without any proof</a:t>
            </a:r>
          </a:p>
          <a:p>
            <a:pPr marL="514350" indent="-514350">
              <a:buAutoNum type="arabicPeriod"/>
            </a:pPr>
            <a:r>
              <a:rPr lang="en-US" sz="2800" b="1" dirty="0">
                <a:solidFill>
                  <a:srgbClr val="666666"/>
                </a:solidFill>
                <a:latin typeface="Roboto" pitchFamily="2" charset="0"/>
                <a:ea typeface="Roboto" pitchFamily="2" charset="0"/>
                <a:cs typeface="Source Sans Pro"/>
              </a:rPr>
              <a:t>(Authority) </a:t>
            </a:r>
            <a:r>
              <a:rPr lang="en-US" sz="2800" dirty="0">
                <a:solidFill>
                  <a:srgbClr val="666666"/>
                </a:solidFill>
                <a:latin typeface="Roboto" pitchFamily="2" charset="0"/>
                <a:ea typeface="Roboto" pitchFamily="2" charset="0"/>
                <a:cs typeface="Source Sans Pro"/>
              </a:rPr>
              <a:t>not take the Seed as ordered by iCub</a:t>
            </a:r>
          </a:p>
          <a:p>
            <a:pPr marL="514350" indent="-514350">
              <a:buAutoNum type="arabicPeriod"/>
            </a:pPr>
            <a:r>
              <a:rPr lang="en-US" sz="2800" b="1" dirty="0">
                <a:solidFill>
                  <a:srgbClr val="666666"/>
                </a:solidFill>
                <a:latin typeface="Roboto" pitchFamily="2" charset="0"/>
                <a:ea typeface="Roboto" pitchFamily="2" charset="0"/>
                <a:cs typeface="Source Sans Pro"/>
              </a:rPr>
              <a:t>(Upload Data) </a:t>
            </a:r>
            <a:r>
              <a:rPr lang="en-US" sz="2800" dirty="0">
                <a:solidFill>
                  <a:srgbClr val="666666"/>
                </a:solidFill>
                <a:latin typeface="Roboto" pitchFamily="2" charset="0"/>
                <a:ea typeface="Roboto" pitchFamily="2" charset="0"/>
                <a:cs typeface="Source Sans Pro"/>
              </a:rPr>
              <a:t>Give your license to iCub to get a power-up</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151858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Motivation &amp; Research questions</a:t>
            </a:r>
          </a:p>
        </p:txBody>
      </p:sp>
      <p:sp>
        <p:nvSpPr>
          <p:cNvPr id="8" name="Rectangle 1">
            <a:extLst>
              <a:ext uri="{FF2B5EF4-FFF2-40B4-BE49-F238E27FC236}">
                <a16:creationId xmlns:a16="http://schemas.microsoft.com/office/drawing/2014/main" id="{8C380D31-D9B5-4D2E-A63B-484DA3F7717A}"/>
              </a:ext>
            </a:extLst>
          </p:cNvPr>
          <p:cNvSpPr/>
          <p:nvPr/>
        </p:nvSpPr>
        <p:spPr>
          <a:xfrm>
            <a:off x="240164" y="1034042"/>
            <a:ext cx="11452793" cy="1815882"/>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Social Engineering attacks makes people take decisions without thinking, they bias the decision making leading to a risky decision.</a:t>
            </a:r>
          </a:p>
          <a:p>
            <a:r>
              <a:rPr lang="en-US" sz="2800" b="1" dirty="0">
                <a:solidFill>
                  <a:srgbClr val="666666"/>
                </a:solidFill>
                <a:latin typeface="Roboto" pitchFamily="2" charset="0"/>
                <a:ea typeface="Roboto" pitchFamily="2" charset="0"/>
                <a:cs typeface="Source Sans Pro"/>
              </a:rPr>
              <a:t>However, other physiological reactions happen. We could use them to predict the compliance in advance</a:t>
            </a:r>
          </a:p>
        </p:txBody>
      </p:sp>
      <p:sp>
        <p:nvSpPr>
          <p:cNvPr id="9" name="Rectangle 1">
            <a:extLst>
              <a:ext uri="{FF2B5EF4-FFF2-40B4-BE49-F238E27FC236}">
                <a16:creationId xmlns:a16="http://schemas.microsoft.com/office/drawing/2014/main" id="{BA2E65C2-6135-453F-A655-E4701B84FF06}"/>
              </a:ext>
            </a:extLst>
          </p:cNvPr>
          <p:cNvSpPr/>
          <p:nvPr/>
        </p:nvSpPr>
        <p:spPr>
          <a:xfrm>
            <a:off x="453457" y="3239773"/>
            <a:ext cx="11239500" cy="523220"/>
          </a:xfrm>
          <a:prstGeom prst="rect">
            <a:avLst/>
          </a:prstGeom>
        </p:spPr>
        <p:txBody>
          <a:bodyPr wrap="square">
            <a:spAutoFit/>
          </a:bodyPr>
          <a:lstStyle/>
          <a:p>
            <a:r>
              <a:rPr lang="en-US" sz="2800" b="1" dirty="0">
                <a:solidFill>
                  <a:srgbClr val="0091EA"/>
                </a:solidFill>
                <a:latin typeface="Roboto" pitchFamily="2" charset="0"/>
                <a:ea typeface="Roboto" pitchFamily="2" charset="0"/>
                <a:cs typeface="Source Sans Pro"/>
              </a:rPr>
              <a:t>RESEARCH OBJECTIVEs</a:t>
            </a:r>
          </a:p>
        </p:txBody>
      </p:sp>
      <p:sp>
        <p:nvSpPr>
          <p:cNvPr id="10" name="Rectangle 1">
            <a:extLst>
              <a:ext uri="{FF2B5EF4-FFF2-40B4-BE49-F238E27FC236}">
                <a16:creationId xmlns:a16="http://schemas.microsoft.com/office/drawing/2014/main" id="{D91FF688-EAA7-4838-B071-235AB733B9E1}"/>
              </a:ext>
            </a:extLst>
          </p:cNvPr>
          <p:cNvSpPr/>
          <p:nvPr/>
        </p:nvSpPr>
        <p:spPr>
          <a:xfrm>
            <a:off x="560103" y="4008076"/>
            <a:ext cx="11239500" cy="954107"/>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1.	Predict a risky choice from physiological features</a:t>
            </a:r>
            <a:br>
              <a:rPr lang="en-US" sz="2800" dirty="0">
                <a:solidFill>
                  <a:srgbClr val="666666"/>
                </a:solidFill>
                <a:latin typeface="Roboto" pitchFamily="2" charset="0"/>
                <a:ea typeface="Roboto" pitchFamily="2" charset="0"/>
                <a:cs typeface="Source Sans Pro"/>
              </a:rPr>
            </a:br>
            <a:r>
              <a:rPr lang="en-US" sz="2800" dirty="0">
                <a:solidFill>
                  <a:srgbClr val="666666"/>
                </a:solidFill>
                <a:latin typeface="Roboto" pitchFamily="2" charset="0"/>
                <a:ea typeface="Roboto" pitchFamily="2" charset="0"/>
                <a:cs typeface="Source Sans Pro"/>
              </a:rPr>
              <a:t>	</a:t>
            </a:r>
            <a:r>
              <a:rPr lang="en-US" sz="2400" dirty="0">
                <a:solidFill>
                  <a:srgbClr val="666666"/>
                </a:solidFill>
                <a:latin typeface="Roboto" pitchFamily="2" charset="0"/>
                <a:ea typeface="Roboto" pitchFamily="2" charset="0"/>
                <a:cs typeface="Source Sans Pro"/>
              </a:rPr>
              <a:t>(i.e., pupillometry, skin conductance, heart rate, …)</a:t>
            </a:r>
            <a:endParaRPr lang="en-US" sz="2800" b="1" dirty="0">
              <a:solidFill>
                <a:srgbClr val="666666"/>
              </a:solidFill>
              <a:latin typeface="Roboto" pitchFamily="2" charset="0"/>
              <a:ea typeface="Roboto" pitchFamily="2" charset="0"/>
              <a:cs typeface="Source Sans Pro"/>
            </a:endParaRPr>
          </a:p>
        </p:txBody>
      </p:sp>
      <p:sp>
        <p:nvSpPr>
          <p:cNvPr id="11" name="Rectangle 1">
            <a:extLst>
              <a:ext uri="{FF2B5EF4-FFF2-40B4-BE49-F238E27FC236}">
                <a16:creationId xmlns:a16="http://schemas.microsoft.com/office/drawing/2014/main" id="{9749A8ED-5F2D-4215-A83D-6DF90E2C95B7}"/>
              </a:ext>
            </a:extLst>
          </p:cNvPr>
          <p:cNvSpPr/>
          <p:nvPr/>
        </p:nvSpPr>
        <p:spPr>
          <a:xfrm>
            <a:off x="560103" y="5410519"/>
            <a:ext cx="11239500" cy="954107"/>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2.	Study the effect of Social Engineering on the </a:t>
            </a:r>
            <a:br>
              <a:rPr lang="en-US" sz="2800" dirty="0">
                <a:solidFill>
                  <a:srgbClr val="666666"/>
                </a:solidFill>
                <a:latin typeface="Roboto" pitchFamily="2" charset="0"/>
                <a:ea typeface="Roboto" pitchFamily="2" charset="0"/>
                <a:cs typeface="Source Sans Pro"/>
              </a:rPr>
            </a:br>
            <a:r>
              <a:rPr lang="en-US" sz="2800" dirty="0">
                <a:solidFill>
                  <a:srgbClr val="666666"/>
                </a:solidFill>
                <a:latin typeface="Roboto" pitchFamily="2" charset="0"/>
                <a:ea typeface="Roboto" pitchFamily="2" charset="0"/>
                <a:cs typeface="Source Sans Pro"/>
              </a:rPr>
              <a:t>	perceived risk and decision</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42546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Hypothesis</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711437"/>
            <a:ext cx="11239500" cy="5693866"/>
          </a:xfrm>
          <a:prstGeom prst="rect">
            <a:avLst/>
          </a:prstGeom>
        </p:spPr>
        <p:txBody>
          <a:bodyPr wrap="square">
            <a:spAutoFit/>
          </a:bodyPr>
          <a:lstStyle/>
          <a:p>
            <a:pPr marL="514350" indent="-514350">
              <a:buAutoNum type="arabicPeriod"/>
            </a:pPr>
            <a:r>
              <a:rPr lang="it-IT" sz="2800" dirty="0">
                <a:solidFill>
                  <a:srgbClr val="666666"/>
                </a:solidFill>
                <a:latin typeface="Roboto" pitchFamily="2" charset="0"/>
                <a:ea typeface="Roboto" pitchFamily="2" charset="0"/>
                <a:cs typeface="Source Sans Pro"/>
              </a:rPr>
              <a:t>The stress </a:t>
            </a:r>
            <a:r>
              <a:rPr lang="it-IT" sz="2800" dirty="0" err="1">
                <a:solidFill>
                  <a:srgbClr val="666666"/>
                </a:solidFill>
                <a:latin typeface="Roboto" pitchFamily="2" charset="0"/>
                <a:ea typeface="Roboto" pitchFamily="2" charset="0"/>
                <a:cs typeface="Source Sans Pro"/>
              </a:rPr>
              <a:t>related</a:t>
            </a:r>
            <a:r>
              <a:rPr lang="it-IT" sz="2800" dirty="0">
                <a:solidFill>
                  <a:srgbClr val="666666"/>
                </a:solidFill>
                <a:latin typeface="Roboto" pitchFamily="2" charset="0"/>
                <a:ea typeface="Roboto" pitchFamily="2" charset="0"/>
                <a:cs typeface="Source Sans Pro"/>
              </a:rPr>
              <a:t> to a </a:t>
            </a:r>
            <a:r>
              <a:rPr lang="it-IT" sz="2800" dirty="0" err="1">
                <a:solidFill>
                  <a:srgbClr val="666666"/>
                </a:solidFill>
                <a:latin typeface="Roboto" pitchFamily="2" charset="0"/>
                <a:ea typeface="Roboto" pitchFamily="2" charset="0"/>
                <a:cs typeface="Source Sans Pro"/>
              </a:rPr>
              <a:t>risky</a:t>
            </a:r>
            <a:r>
              <a:rPr lang="it-IT" sz="2800" dirty="0">
                <a:solidFill>
                  <a:srgbClr val="666666"/>
                </a:solidFill>
                <a:latin typeface="Roboto" pitchFamily="2" charset="0"/>
                <a:ea typeface="Roboto" pitchFamily="2" charset="0"/>
                <a:cs typeface="Source Sans Pro"/>
              </a:rPr>
              <a:t> </a:t>
            </a:r>
            <a:r>
              <a:rPr lang="it-IT" sz="2800" dirty="0" err="1">
                <a:solidFill>
                  <a:srgbClr val="666666"/>
                </a:solidFill>
                <a:latin typeface="Roboto" pitchFamily="2" charset="0"/>
                <a:ea typeface="Roboto" pitchFamily="2" charset="0"/>
                <a:cs typeface="Source Sans Pro"/>
              </a:rPr>
              <a:t>decision</a:t>
            </a:r>
            <a:r>
              <a:rPr lang="it-IT" sz="2800" dirty="0">
                <a:solidFill>
                  <a:srgbClr val="666666"/>
                </a:solidFill>
                <a:latin typeface="Roboto" pitchFamily="2" charset="0"/>
                <a:ea typeface="Roboto" pitchFamily="2" charset="0"/>
                <a:cs typeface="Source Sans Pro"/>
              </a:rPr>
              <a:t> generate a </a:t>
            </a:r>
            <a:r>
              <a:rPr lang="it-IT" sz="2800" b="1" dirty="0" err="1">
                <a:solidFill>
                  <a:srgbClr val="666666"/>
                </a:solidFill>
                <a:latin typeface="Roboto" pitchFamily="2" charset="0"/>
                <a:ea typeface="Roboto" pitchFamily="2" charset="0"/>
                <a:cs typeface="Source Sans Pro"/>
              </a:rPr>
              <a:t>measurable</a:t>
            </a:r>
            <a:r>
              <a:rPr lang="it-IT" sz="2800" b="1" dirty="0">
                <a:solidFill>
                  <a:srgbClr val="666666"/>
                </a:solidFill>
                <a:latin typeface="Roboto" pitchFamily="2" charset="0"/>
                <a:ea typeface="Roboto" pitchFamily="2" charset="0"/>
                <a:cs typeface="Source Sans Pro"/>
              </a:rPr>
              <a:t> </a:t>
            </a:r>
            <a:r>
              <a:rPr lang="it-IT" sz="2800" b="1" dirty="0" err="1">
                <a:solidFill>
                  <a:srgbClr val="666666"/>
                </a:solidFill>
                <a:latin typeface="Roboto" pitchFamily="2" charset="0"/>
                <a:ea typeface="Roboto" pitchFamily="2" charset="0"/>
                <a:cs typeface="Source Sans Pro"/>
              </a:rPr>
              <a:t>physiological</a:t>
            </a:r>
            <a:r>
              <a:rPr lang="it-IT" sz="2800" b="1" dirty="0">
                <a:solidFill>
                  <a:srgbClr val="666666"/>
                </a:solidFill>
                <a:latin typeface="Roboto" pitchFamily="2" charset="0"/>
                <a:ea typeface="Roboto" pitchFamily="2" charset="0"/>
                <a:cs typeface="Source Sans Pro"/>
              </a:rPr>
              <a:t> reaction in </a:t>
            </a:r>
            <a:r>
              <a:rPr lang="it-IT" sz="2800" b="1" dirty="0" err="1">
                <a:solidFill>
                  <a:srgbClr val="666666"/>
                </a:solidFill>
                <a:latin typeface="Roboto" pitchFamily="2" charset="0"/>
                <a:ea typeface="Roboto" pitchFamily="2" charset="0"/>
                <a:cs typeface="Source Sans Pro"/>
              </a:rPr>
              <a:t>our</a:t>
            </a:r>
            <a:r>
              <a:rPr lang="it-IT" sz="2800" b="1" dirty="0">
                <a:solidFill>
                  <a:srgbClr val="666666"/>
                </a:solidFill>
                <a:latin typeface="Roboto" pitchFamily="2" charset="0"/>
                <a:ea typeface="Roboto" pitchFamily="2" charset="0"/>
                <a:cs typeface="Source Sans Pro"/>
              </a:rPr>
              <a:t> body</a:t>
            </a:r>
          </a:p>
          <a:p>
            <a:pPr marL="514350" indent="-514350">
              <a:buAutoNum type="arabicPeriod"/>
            </a:pPr>
            <a:endParaRPr lang="it-IT" sz="2800" dirty="0">
              <a:solidFill>
                <a:srgbClr val="666666"/>
              </a:solidFill>
              <a:latin typeface="Roboto" pitchFamily="2" charset="0"/>
              <a:ea typeface="Roboto" pitchFamily="2" charset="0"/>
              <a:cs typeface="Source Sans Pro"/>
            </a:endParaRPr>
          </a:p>
          <a:p>
            <a:pPr marL="514350" indent="-514350">
              <a:buAutoNum type="arabicPeriod"/>
            </a:pPr>
            <a:r>
              <a:rPr lang="it-IT" sz="2800" b="1" dirty="0" err="1">
                <a:solidFill>
                  <a:srgbClr val="666666"/>
                </a:solidFill>
                <a:latin typeface="Roboto" pitchFamily="2" charset="0"/>
                <a:ea typeface="Roboto" pitchFamily="2" charset="0"/>
                <a:cs typeface="Source Sans Pro"/>
              </a:rPr>
              <a:t>Expectations</a:t>
            </a:r>
            <a:r>
              <a:rPr lang="it-IT" sz="2800" b="1" dirty="0">
                <a:solidFill>
                  <a:srgbClr val="666666"/>
                </a:solidFill>
                <a:latin typeface="Roboto" pitchFamily="2" charset="0"/>
                <a:ea typeface="Roboto" pitchFamily="2" charset="0"/>
                <a:cs typeface="Source Sans Pro"/>
              </a:rPr>
              <a:t> and </a:t>
            </a:r>
            <a:r>
              <a:rPr lang="it-IT" sz="2800" b="1" dirty="0" err="1">
                <a:solidFill>
                  <a:srgbClr val="666666"/>
                </a:solidFill>
                <a:latin typeface="Roboto" pitchFamily="2" charset="0"/>
                <a:ea typeface="Roboto" pitchFamily="2" charset="0"/>
                <a:cs typeface="Source Sans Pro"/>
              </a:rPr>
              <a:t>their</a:t>
            </a:r>
            <a:r>
              <a:rPr lang="it-IT" sz="2800" b="1" dirty="0">
                <a:solidFill>
                  <a:srgbClr val="666666"/>
                </a:solidFill>
                <a:latin typeface="Roboto" pitchFamily="2" charset="0"/>
                <a:ea typeface="Roboto" pitchFamily="2" charset="0"/>
                <a:cs typeface="Source Sans Pro"/>
              </a:rPr>
              <a:t> </a:t>
            </a:r>
            <a:r>
              <a:rPr lang="it-IT" sz="2800" b="1" dirty="0" err="1">
                <a:solidFill>
                  <a:srgbClr val="666666"/>
                </a:solidFill>
                <a:latin typeface="Roboto" pitchFamily="2" charset="0"/>
                <a:ea typeface="Roboto" pitchFamily="2" charset="0"/>
                <a:cs typeface="Source Sans Pro"/>
              </a:rPr>
              <a:t>violation</a:t>
            </a:r>
            <a:r>
              <a:rPr lang="it-IT" sz="2800" b="1" dirty="0">
                <a:solidFill>
                  <a:srgbClr val="666666"/>
                </a:solidFill>
                <a:latin typeface="Roboto" pitchFamily="2" charset="0"/>
                <a:ea typeface="Roboto" pitchFamily="2" charset="0"/>
                <a:cs typeface="Source Sans Pro"/>
              </a:rPr>
              <a:t> </a:t>
            </a:r>
            <a:r>
              <a:rPr lang="it-IT" sz="2800" dirty="0">
                <a:solidFill>
                  <a:srgbClr val="666666"/>
                </a:solidFill>
                <a:latin typeface="Roboto" pitchFamily="2" charset="0"/>
                <a:ea typeface="Roboto" pitchFamily="2" charset="0"/>
                <a:cs typeface="Source Sans Pro"/>
              </a:rPr>
              <a:t>modulate the reaction </a:t>
            </a:r>
            <a:r>
              <a:rPr lang="it-IT" sz="2800" dirty="0" err="1">
                <a:solidFill>
                  <a:srgbClr val="666666"/>
                </a:solidFill>
                <a:latin typeface="Roboto" pitchFamily="2" charset="0"/>
                <a:ea typeface="Roboto" pitchFamily="2" charset="0"/>
                <a:cs typeface="Source Sans Pro"/>
              </a:rPr>
              <a:t>before</a:t>
            </a:r>
            <a:r>
              <a:rPr lang="it-IT" sz="2800" dirty="0">
                <a:solidFill>
                  <a:srgbClr val="666666"/>
                </a:solidFill>
                <a:latin typeface="Roboto" pitchFamily="2" charset="0"/>
                <a:ea typeface="Roboto" pitchFamily="2" charset="0"/>
                <a:cs typeface="Source Sans Pro"/>
              </a:rPr>
              <a:t> and after the </a:t>
            </a:r>
            <a:r>
              <a:rPr lang="it-IT" sz="2800" dirty="0" err="1">
                <a:solidFill>
                  <a:srgbClr val="666666"/>
                </a:solidFill>
                <a:latin typeface="Roboto" pitchFamily="2" charset="0"/>
                <a:ea typeface="Roboto" pitchFamily="2" charset="0"/>
                <a:cs typeface="Source Sans Pro"/>
              </a:rPr>
              <a:t>decision</a:t>
            </a:r>
            <a:endParaRPr lang="it-IT" sz="2800" dirty="0">
              <a:solidFill>
                <a:srgbClr val="666666"/>
              </a:solidFill>
              <a:latin typeface="Roboto" pitchFamily="2" charset="0"/>
              <a:ea typeface="Roboto" pitchFamily="2" charset="0"/>
              <a:cs typeface="Source Sans Pro"/>
            </a:endParaRPr>
          </a:p>
          <a:p>
            <a:pPr marL="514350" indent="-514350">
              <a:buAutoNum type="arabicPeriod"/>
            </a:pPr>
            <a:endParaRPr lang="it-IT" sz="2800" dirty="0">
              <a:solidFill>
                <a:srgbClr val="666666"/>
              </a:solidFill>
              <a:latin typeface="Roboto" pitchFamily="2" charset="0"/>
              <a:ea typeface="Roboto" pitchFamily="2" charset="0"/>
              <a:cs typeface="Source Sans Pro"/>
            </a:endParaRPr>
          </a:p>
          <a:p>
            <a:pPr marL="514350" indent="-514350">
              <a:buAutoNum type="arabicPeriod"/>
            </a:pPr>
            <a:r>
              <a:rPr lang="en-US" sz="2800" dirty="0">
                <a:solidFill>
                  <a:srgbClr val="666666"/>
                </a:solidFill>
                <a:latin typeface="Roboto" pitchFamily="2" charset="0"/>
                <a:ea typeface="Roboto" pitchFamily="2" charset="0"/>
                <a:cs typeface="Source Sans Pro"/>
              </a:rPr>
              <a:t>This reaction is </a:t>
            </a:r>
            <a:r>
              <a:rPr lang="en-US" sz="2800" b="1" dirty="0">
                <a:solidFill>
                  <a:srgbClr val="666666"/>
                </a:solidFill>
                <a:latin typeface="Roboto" pitchFamily="2" charset="0"/>
                <a:ea typeface="Roboto" pitchFamily="2" charset="0"/>
                <a:cs typeface="Source Sans Pro"/>
              </a:rPr>
              <a:t>proportional to the appraised risk</a:t>
            </a:r>
          </a:p>
          <a:p>
            <a:pPr marL="514350" indent="-514350">
              <a:buAutoNum type="arabicPeriod"/>
            </a:pPr>
            <a:endParaRPr lang="en-US" sz="2800" dirty="0">
              <a:solidFill>
                <a:srgbClr val="666666"/>
              </a:solidFill>
              <a:latin typeface="Roboto" pitchFamily="2" charset="0"/>
              <a:ea typeface="Roboto" pitchFamily="2" charset="0"/>
              <a:cs typeface="Source Sans Pro"/>
            </a:endParaRPr>
          </a:p>
          <a:p>
            <a:pPr marL="514350" indent="-514350">
              <a:buAutoNum type="arabicPeriod"/>
            </a:pPr>
            <a:r>
              <a:rPr lang="en-US" sz="2800" dirty="0">
                <a:solidFill>
                  <a:srgbClr val="666666"/>
                </a:solidFill>
                <a:latin typeface="Roboto" pitchFamily="2" charset="0"/>
                <a:ea typeface="Roboto" pitchFamily="2" charset="0"/>
                <a:cs typeface="Source Sans Pro"/>
              </a:rPr>
              <a:t>It is possible to </a:t>
            </a:r>
            <a:r>
              <a:rPr lang="en-US" sz="2800" b="1" dirty="0">
                <a:solidFill>
                  <a:srgbClr val="666666"/>
                </a:solidFill>
                <a:latin typeface="Roboto" pitchFamily="2" charset="0"/>
                <a:ea typeface="Roboto" pitchFamily="2" charset="0"/>
                <a:cs typeface="Source Sans Pro"/>
              </a:rPr>
              <a:t>predict in advance </a:t>
            </a:r>
            <a:r>
              <a:rPr lang="en-US" sz="2800" dirty="0">
                <a:solidFill>
                  <a:srgbClr val="666666"/>
                </a:solidFill>
                <a:latin typeface="Roboto" pitchFamily="2" charset="0"/>
                <a:ea typeface="Roboto" pitchFamily="2" charset="0"/>
                <a:cs typeface="Source Sans Pro"/>
              </a:rPr>
              <a:t>(even a few seconds) </a:t>
            </a:r>
            <a:r>
              <a:rPr lang="en-US" sz="2800" b="1" dirty="0">
                <a:solidFill>
                  <a:srgbClr val="666666"/>
                </a:solidFill>
                <a:latin typeface="Roboto" pitchFamily="2" charset="0"/>
                <a:ea typeface="Roboto" pitchFamily="2" charset="0"/>
                <a:cs typeface="Source Sans Pro"/>
              </a:rPr>
              <a:t>a risky decision</a:t>
            </a:r>
          </a:p>
          <a:p>
            <a:pPr marL="514350" indent="-514350">
              <a:buAutoNum type="arabicPeriod"/>
            </a:pPr>
            <a:endParaRPr lang="en-US" sz="2800" dirty="0">
              <a:solidFill>
                <a:srgbClr val="666666"/>
              </a:solidFill>
              <a:latin typeface="Roboto" pitchFamily="2" charset="0"/>
              <a:ea typeface="Roboto" pitchFamily="2" charset="0"/>
              <a:cs typeface="Source Sans Pro"/>
            </a:endParaRPr>
          </a:p>
          <a:p>
            <a:pPr marL="514350" indent="-514350">
              <a:buAutoNum type="arabicPeriod"/>
            </a:pPr>
            <a:r>
              <a:rPr lang="en-US" sz="2800" b="1" dirty="0">
                <a:solidFill>
                  <a:srgbClr val="666666"/>
                </a:solidFill>
                <a:latin typeface="Roboto" pitchFamily="2" charset="0"/>
                <a:ea typeface="Roboto" pitchFamily="2" charset="0"/>
                <a:cs typeface="Source Sans Pro"/>
              </a:rPr>
              <a:t>Social Engineering </a:t>
            </a:r>
            <a:r>
              <a:rPr lang="en-US" sz="2800" dirty="0">
                <a:solidFill>
                  <a:srgbClr val="666666"/>
                </a:solidFill>
                <a:latin typeface="Roboto" pitchFamily="2" charset="0"/>
                <a:ea typeface="Roboto" pitchFamily="2" charset="0"/>
                <a:cs typeface="Source Sans Pro"/>
              </a:rPr>
              <a:t>and persuasion bias our appraisal of the risk, </a:t>
            </a:r>
            <a:r>
              <a:rPr lang="en-US" sz="2800" b="1" dirty="0">
                <a:solidFill>
                  <a:srgbClr val="666666"/>
                </a:solidFill>
                <a:latin typeface="Roboto" pitchFamily="2" charset="0"/>
                <a:ea typeface="Roboto" pitchFamily="2" charset="0"/>
                <a:cs typeface="Source Sans Pro"/>
              </a:rPr>
              <a:t>decreasing the reaction</a:t>
            </a:r>
            <a:r>
              <a:rPr lang="en-US" sz="2800" dirty="0">
                <a:solidFill>
                  <a:srgbClr val="666666"/>
                </a:solidFill>
                <a:latin typeface="Roboto" pitchFamily="2" charset="0"/>
                <a:ea typeface="Roboto" pitchFamily="2" charset="0"/>
                <a:cs typeface="Source Sans Pro"/>
              </a:rPr>
              <a:t>.</a:t>
            </a:r>
          </a:p>
        </p:txBody>
      </p:sp>
    </p:spTree>
    <p:extLst>
      <p:ext uri="{BB962C8B-B14F-4D97-AF65-F5344CB8AC3E}">
        <p14:creationId xmlns:p14="http://schemas.microsoft.com/office/powerpoint/2010/main" val="67250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Method</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922453"/>
            <a:ext cx="11239500" cy="5693866"/>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A Textual Choose-your-own adventure where the player experience several risky trials and Social Engineering attacks.</a:t>
            </a:r>
          </a:p>
          <a:p>
            <a:endParaRPr lang="en-US" sz="2800" b="1"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adventure is meant to stimulate </a:t>
            </a:r>
            <a:r>
              <a:rPr lang="en-US" sz="2800" b="1" dirty="0">
                <a:solidFill>
                  <a:srgbClr val="666666"/>
                </a:solidFill>
                <a:latin typeface="Roboto" pitchFamily="2" charset="0"/>
                <a:ea typeface="Roboto" pitchFamily="2" charset="0"/>
                <a:cs typeface="Source Sans Pro"/>
              </a:rPr>
              <a:t>Transposition </a:t>
            </a:r>
            <a:r>
              <a:rPr lang="en-US" sz="2800" dirty="0">
                <a:solidFill>
                  <a:srgbClr val="666666"/>
                </a:solidFill>
                <a:latin typeface="Roboto" pitchFamily="2" charset="0"/>
                <a:ea typeface="Roboto" pitchFamily="2" charset="0"/>
                <a:cs typeface="Source Sans Pro"/>
              </a:rPr>
              <a:t>and </a:t>
            </a:r>
            <a:r>
              <a:rPr lang="en-US" sz="2800" b="1" dirty="0">
                <a:solidFill>
                  <a:srgbClr val="666666"/>
                </a:solidFill>
                <a:latin typeface="Roboto" pitchFamily="2" charset="0"/>
                <a:ea typeface="Roboto" pitchFamily="2" charset="0"/>
                <a:cs typeface="Source Sans Pro"/>
              </a:rPr>
              <a:t>Impersonation</a:t>
            </a:r>
            <a:r>
              <a:rPr lang="en-US" sz="2800" dirty="0">
                <a:solidFill>
                  <a:srgbClr val="666666"/>
                </a:solidFill>
                <a:latin typeface="Roboto" pitchFamily="2" charset="0"/>
                <a:ea typeface="Roboto" pitchFamily="2" charset="0"/>
                <a:cs typeface="Source Sans Pro"/>
              </a:rPr>
              <a:t>, making the players taking decision (and hopefully physiologically react) as they are in the presented situation.</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To achieve this is important that</a:t>
            </a:r>
          </a:p>
          <a:p>
            <a:pPr marL="457200" indent="-457200">
              <a:buFontTx/>
              <a:buChar char="-"/>
            </a:pPr>
            <a:r>
              <a:rPr lang="en-US" sz="2800" dirty="0">
                <a:solidFill>
                  <a:srgbClr val="666666"/>
                </a:solidFill>
                <a:latin typeface="Roboto" pitchFamily="2" charset="0"/>
                <a:ea typeface="Roboto" pitchFamily="2" charset="0"/>
                <a:cs typeface="Source Sans Pro"/>
              </a:rPr>
              <a:t>players’ actions and decision in the story are meaningful</a:t>
            </a:r>
          </a:p>
          <a:p>
            <a:pPr marL="457200" indent="-457200">
              <a:buFontTx/>
              <a:buChar char="-"/>
            </a:pPr>
            <a:r>
              <a:rPr lang="en-US" sz="2800" dirty="0">
                <a:solidFill>
                  <a:srgbClr val="666666"/>
                </a:solidFill>
                <a:latin typeface="Roboto" pitchFamily="2" charset="0"/>
                <a:ea typeface="Roboto" pitchFamily="2" charset="0"/>
                <a:cs typeface="Source Sans Pro"/>
              </a:rPr>
              <a:t>Players’ must have a reason/objective</a:t>
            </a:r>
          </a:p>
          <a:p>
            <a:pPr marL="457200" indent="-457200">
              <a:buFontTx/>
              <a:buChar char="-"/>
            </a:pPr>
            <a:r>
              <a:rPr lang="en-US" sz="2800" dirty="0">
                <a:solidFill>
                  <a:srgbClr val="666666"/>
                </a:solidFill>
                <a:latin typeface="Roboto" pitchFamily="2" charset="0"/>
                <a:ea typeface="Roboto" pitchFamily="2" charset="0"/>
                <a:cs typeface="Source Sans Pro"/>
              </a:rPr>
              <a:t>There should be some challenge</a:t>
            </a:r>
          </a:p>
          <a:p>
            <a:pPr marL="457200" indent="-457200">
              <a:buFontTx/>
              <a:buChar char="-"/>
            </a:pPr>
            <a:r>
              <a:rPr lang="en-US" sz="2800" dirty="0">
                <a:solidFill>
                  <a:srgbClr val="666666"/>
                </a:solidFill>
                <a:latin typeface="Roboto" pitchFamily="2" charset="0"/>
                <a:ea typeface="Roboto" pitchFamily="2" charset="0"/>
                <a:cs typeface="Source Sans Pro"/>
              </a:rPr>
              <a:t>The player must want to be transposed</a:t>
            </a:r>
          </a:p>
          <a:p>
            <a:pPr marL="457200" indent="-457200">
              <a:buFontTx/>
              <a:buChar char="-"/>
            </a:pPr>
            <a:r>
              <a:rPr lang="en-US" sz="2800" dirty="0">
                <a:solidFill>
                  <a:srgbClr val="666666"/>
                </a:solidFill>
                <a:latin typeface="Roboto" pitchFamily="2" charset="0"/>
                <a:ea typeface="Roboto" pitchFamily="2" charset="0"/>
                <a:cs typeface="Source Sans Pro"/>
              </a:rPr>
              <a:t>…</a:t>
            </a:r>
          </a:p>
        </p:txBody>
      </p:sp>
    </p:spTree>
    <p:extLst>
      <p:ext uri="{BB962C8B-B14F-4D97-AF65-F5344CB8AC3E}">
        <p14:creationId xmlns:p14="http://schemas.microsoft.com/office/powerpoint/2010/main" val="373533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Method 2</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711437"/>
            <a:ext cx="11239500" cy="5693866"/>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The Textual Adventure is composed by </a:t>
            </a:r>
            <a:r>
              <a:rPr lang="en-US" sz="2800" b="1" dirty="0">
                <a:solidFill>
                  <a:srgbClr val="666666"/>
                </a:solidFill>
                <a:latin typeface="Roboto" pitchFamily="2" charset="0"/>
                <a:ea typeface="Roboto" pitchFamily="2" charset="0"/>
                <a:cs typeface="Source Sans Pro"/>
              </a:rPr>
              <a:t>21</a:t>
            </a:r>
            <a:r>
              <a:rPr lang="en-US" sz="2800" dirty="0">
                <a:solidFill>
                  <a:srgbClr val="666666"/>
                </a:solidFill>
                <a:latin typeface="Roboto" pitchFamily="2" charset="0"/>
                <a:ea typeface="Roboto" pitchFamily="2" charset="0"/>
                <a:cs typeface="Source Sans Pro"/>
              </a:rPr>
              <a:t> trials divided into 3 conditions:</a:t>
            </a:r>
          </a:p>
          <a:p>
            <a:endParaRPr lang="en-US" sz="2800"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r>
              <a:rPr lang="en-US" sz="2800" b="1" dirty="0">
                <a:solidFill>
                  <a:srgbClr val="666666"/>
                </a:solidFill>
                <a:latin typeface="Roboto" pitchFamily="2" charset="0"/>
                <a:ea typeface="Roboto" pitchFamily="2" charset="0"/>
                <a:cs typeface="Source Sans Pro"/>
              </a:rPr>
              <a:t>Risk:</a:t>
            </a:r>
            <a:r>
              <a:rPr lang="en-US" sz="2800" dirty="0">
                <a:solidFill>
                  <a:srgbClr val="666666"/>
                </a:solidFill>
                <a:latin typeface="Roboto" pitchFamily="2" charset="0"/>
                <a:ea typeface="Roboto" pitchFamily="2" charset="0"/>
                <a:cs typeface="Source Sans Pro"/>
              </a:rPr>
              <a:t> 7 trials inspired from the 7 categories of the DOSPERT questionnaire (i.e., fight an extremely dangerous monster to get a treasure)</a:t>
            </a: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r>
              <a:rPr lang="en-US" sz="2800" b="1" dirty="0">
                <a:solidFill>
                  <a:srgbClr val="666666"/>
                </a:solidFill>
                <a:latin typeface="Roboto" pitchFamily="2" charset="0"/>
                <a:ea typeface="Roboto" pitchFamily="2" charset="0"/>
                <a:cs typeface="Source Sans Pro"/>
              </a:rPr>
              <a:t>Social Engineering: </a:t>
            </a:r>
            <a:r>
              <a:rPr lang="en-US" sz="2800" dirty="0">
                <a:solidFill>
                  <a:srgbClr val="666666"/>
                </a:solidFill>
                <a:latin typeface="Roboto" pitchFamily="2" charset="0"/>
                <a:ea typeface="Roboto" pitchFamily="2" charset="0"/>
                <a:cs typeface="Source Sans Pro"/>
              </a:rPr>
              <a:t>7 trials where an external agent or entity makes an attack to the PC and iCub (i.e., insert the license in a glowing totem to access a treasure room)</a:t>
            </a: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r>
              <a:rPr lang="en-US" sz="2800" b="1" dirty="0">
                <a:solidFill>
                  <a:srgbClr val="666666"/>
                </a:solidFill>
                <a:latin typeface="Roboto" pitchFamily="2" charset="0"/>
                <a:ea typeface="Roboto" pitchFamily="2" charset="0"/>
                <a:cs typeface="Source Sans Pro"/>
              </a:rPr>
              <a:t>iCub Social Engineering:</a:t>
            </a:r>
            <a:r>
              <a:rPr lang="en-US" sz="2800" dirty="0">
                <a:solidFill>
                  <a:srgbClr val="666666"/>
                </a:solidFill>
                <a:latin typeface="Roboto" pitchFamily="2" charset="0"/>
                <a:ea typeface="Roboto" pitchFamily="2" charset="0"/>
                <a:cs typeface="Source Sans Pro"/>
              </a:rPr>
              <a:t> the same 7 trials with iCub as an attacker. (i.e., give the license to iCub to receive a big power-up)</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418555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 design - Rooms</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874088"/>
            <a:ext cx="11239500" cy="1815882"/>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Each trial is translated into a </a:t>
            </a:r>
            <a:r>
              <a:rPr lang="en-US" sz="2800" b="1" dirty="0">
                <a:solidFill>
                  <a:srgbClr val="666666"/>
                </a:solidFill>
                <a:latin typeface="Roboto" pitchFamily="2" charset="0"/>
                <a:ea typeface="Roboto" pitchFamily="2" charset="0"/>
                <a:cs typeface="Source Sans Pro"/>
              </a:rPr>
              <a:t>Room</a:t>
            </a:r>
            <a:r>
              <a:rPr lang="en-US" sz="2800" dirty="0">
                <a:solidFill>
                  <a:srgbClr val="666666"/>
                </a:solidFill>
                <a:latin typeface="Roboto" pitchFamily="2" charset="0"/>
                <a:ea typeface="Roboto" pitchFamily="2" charset="0"/>
                <a:cs typeface="Source Sans Pro"/>
              </a:rPr>
              <a:t> (an atomic standalone scene).</a:t>
            </a:r>
          </a:p>
          <a:p>
            <a:endParaRPr lang="en-US" sz="2800" b="1"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Each room is composed by a set of </a:t>
            </a:r>
            <a:r>
              <a:rPr lang="en-US" sz="2800" b="1" dirty="0">
                <a:solidFill>
                  <a:srgbClr val="666666"/>
                </a:solidFill>
                <a:latin typeface="Roboto" pitchFamily="2" charset="0"/>
                <a:ea typeface="Roboto" pitchFamily="2" charset="0"/>
                <a:cs typeface="Source Sans Pro"/>
              </a:rPr>
              <a:t>Passages</a:t>
            </a:r>
            <a:r>
              <a:rPr lang="en-US" sz="2800" dirty="0">
                <a:solidFill>
                  <a:srgbClr val="666666"/>
                </a:solidFill>
                <a:latin typeface="Roboto" pitchFamily="2" charset="0"/>
                <a:ea typeface="Roboto" pitchFamily="2" charset="0"/>
                <a:cs typeface="Source Sans Pro"/>
              </a:rPr>
              <a:t>,  a sequence of text to read and decisions to make structured as a flow diagram</a:t>
            </a:r>
          </a:p>
        </p:txBody>
      </p:sp>
      <p:sp>
        <p:nvSpPr>
          <p:cNvPr id="2" name="Rectangle 1">
            <a:extLst>
              <a:ext uri="{FF2B5EF4-FFF2-40B4-BE49-F238E27FC236}">
                <a16:creationId xmlns:a16="http://schemas.microsoft.com/office/drawing/2014/main" id="{C034987E-DF8C-48B9-B126-78BD658EE882}"/>
              </a:ext>
            </a:extLst>
          </p:cNvPr>
          <p:cNvSpPr/>
          <p:nvPr/>
        </p:nvSpPr>
        <p:spPr>
          <a:xfrm>
            <a:off x="709318" y="3861580"/>
            <a:ext cx="2576440" cy="1315329"/>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666666"/>
                </a:solidFill>
                <a:latin typeface="Roboto" pitchFamily="2" charset="0"/>
                <a:ea typeface="Roboto" pitchFamily="2" charset="0"/>
              </a:rPr>
              <a:t>There is a big alien guarding a shining treasure. Several death bodies lie on the ground</a:t>
            </a:r>
          </a:p>
        </p:txBody>
      </p:sp>
      <p:sp>
        <p:nvSpPr>
          <p:cNvPr id="5" name="Rectangle 4">
            <a:extLst>
              <a:ext uri="{FF2B5EF4-FFF2-40B4-BE49-F238E27FC236}">
                <a16:creationId xmlns:a16="http://schemas.microsoft.com/office/drawing/2014/main" id="{5A9E5A67-4CD2-4A69-B951-25C188D06E10}"/>
              </a:ext>
            </a:extLst>
          </p:cNvPr>
          <p:cNvSpPr/>
          <p:nvPr/>
        </p:nvSpPr>
        <p:spPr>
          <a:xfrm>
            <a:off x="4071204" y="4154569"/>
            <a:ext cx="1854298" cy="729352"/>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666666"/>
                </a:solidFill>
                <a:latin typeface="Roboto" pitchFamily="2" charset="0"/>
                <a:ea typeface="Roboto" pitchFamily="2" charset="0"/>
              </a:rPr>
              <a:t>What do you</a:t>
            </a:r>
          </a:p>
          <a:p>
            <a:pPr algn="ctr"/>
            <a:r>
              <a:rPr lang="en-US" sz="1600" dirty="0">
                <a:solidFill>
                  <a:srgbClr val="666666"/>
                </a:solidFill>
                <a:latin typeface="Roboto" pitchFamily="2" charset="0"/>
                <a:ea typeface="Roboto" pitchFamily="2" charset="0"/>
              </a:rPr>
              <a:t>want to do?</a:t>
            </a:r>
          </a:p>
        </p:txBody>
      </p:sp>
      <p:sp>
        <p:nvSpPr>
          <p:cNvPr id="6" name="Rectangle 5">
            <a:extLst>
              <a:ext uri="{FF2B5EF4-FFF2-40B4-BE49-F238E27FC236}">
                <a16:creationId xmlns:a16="http://schemas.microsoft.com/office/drawing/2014/main" id="{0D115C0D-AD43-4E2D-8F93-C7C95F350083}"/>
              </a:ext>
            </a:extLst>
          </p:cNvPr>
          <p:cNvSpPr/>
          <p:nvPr/>
        </p:nvSpPr>
        <p:spPr>
          <a:xfrm>
            <a:off x="6886281" y="3082251"/>
            <a:ext cx="1854298" cy="729352"/>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666666"/>
                </a:solidFill>
                <a:latin typeface="Roboto" pitchFamily="2" charset="0"/>
                <a:ea typeface="Roboto" pitchFamily="2" charset="0"/>
              </a:rPr>
              <a:t>FIGHT</a:t>
            </a:r>
          </a:p>
        </p:txBody>
      </p:sp>
      <p:sp>
        <p:nvSpPr>
          <p:cNvPr id="8" name="Rectangle 7">
            <a:extLst>
              <a:ext uri="{FF2B5EF4-FFF2-40B4-BE49-F238E27FC236}">
                <a16:creationId xmlns:a16="http://schemas.microsoft.com/office/drawing/2014/main" id="{15594D72-0A08-4433-9503-5996FA50CD05}"/>
              </a:ext>
            </a:extLst>
          </p:cNvPr>
          <p:cNvSpPr/>
          <p:nvPr/>
        </p:nvSpPr>
        <p:spPr>
          <a:xfrm>
            <a:off x="6886281" y="5417211"/>
            <a:ext cx="1854298" cy="729352"/>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666666"/>
                </a:solidFill>
                <a:latin typeface="Roboto" pitchFamily="2" charset="0"/>
                <a:ea typeface="Roboto" pitchFamily="2" charset="0"/>
              </a:rPr>
              <a:t>FLEE</a:t>
            </a:r>
          </a:p>
        </p:txBody>
      </p:sp>
      <p:sp>
        <p:nvSpPr>
          <p:cNvPr id="9" name="Rectangle 8">
            <a:extLst>
              <a:ext uri="{FF2B5EF4-FFF2-40B4-BE49-F238E27FC236}">
                <a16:creationId xmlns:a16="http://schemas.microsoft.com/office/drawing/2014/main" id="{B4711599-FC0F-40E3-AAA5-14ACF87804B1}"/>
              </a:ext>
            </a:extLst>
          </p:cNvPr>
          <p:cNvSpPr/>
          <p:nvPr/>
        </p:nvSpPr>
        <p:spPr>
          <a:xfrm>
            <a:off x="9540826" y="4154568"/>
            <a:ext cx="1854298" cy="729352"/>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666666"/>
                </a:solidFill>
                <a:latin typeface="Roboto" pitchFamily="2" charset="0"/>
                <a:ea typeface="Roboto" pitchFamily="2" charset="0"/>
              </a:rPr>
              <a:t>ENDING</a:t>
            </a:r>
          </a:p>
        </p:txBody>
      </p:sp>
      <p:cxnSp>
        <p:nvCxnSpPr>
          <p:cNvPr id="4" name="Straight Arrow Connector 3">
            <a:extLst>
              <a:ext uri="{FF2B5EF4-FFF2-40B4-BE49-F238E27FC236}">
                <a16:creationId xmlns:a16="http://schemas.microsoft.com/office/drawing/2014/main" id="{AAE80FC4-93B2-4577-B2C4-53933048F51D}"/>
              </a:ext>
            </a:extLst>
          </p:cNvPr>
          <p:cNvCxnSpPr>
            <a:stCxn id="2" idx="3"/>
            <a:endCxn id="5" idx="1"/>
          </p:cNvCxnSpPr>
          <p:nvPr/>
        </p:nvCxnSpPr>
        <p:spPr>
          <a:xfrm>
            <a:off x="3285758" y="4519245"/>
            <a:ext cx="78544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3564DA4-A180-45D0-98F3-1094C7C5BF1F}"/>
              </a:ext>
            </a:extLst>
          </p:cNvPr>
          <p:cNvCxnSpPr>
            <a:cxnSpLocks/>
            <a:stCxn id="5" idx="3"/>
            <a:endCxn id="6" idx="1"/>
          </p:cNvCxnSpPr>
          <p:nvPr/>
        </p:nvCxnSpPr>
        <p:spPr>
          <a:xfrm flipV="1">
            <a:off x="5925502" y="3446927"/>
            <a:ext cx="960779" cy="1072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E633D6A-9AEF-477D-85F5-633551FA73F2}"/>
              </a:ext>
            </a:extLst>
          </p:cNvPr>
          <p:cNvCxnSpPr>
            <a:cxnSpLocks/>
            <a:stCxn id="5" idx="3"/>
            <a:endCxn id="8" idx="1"/>
          </p:cNvCxnSpPr>
          <p:nvPr/>
        </p:nvCxnSpPr>
        <p:spPr>
          <a:xfrm>
            <a:off x="5925502" y="4519245"/>
            <a:ext cx="960779" cy="1262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B760EA5-B152-4518-BA1E-5A8770776E4D}"/>
              </a:ext>
            </a:extLst>
          </p:cNvPr>
          <p:cNvCxnSpPr>
            <a:cxnSpLocks/>
            <a:stCxn id="8" idx="3"/>
            <a:endCxn id="9" idx="1"/>
          </p:cNvCxnSpPr>
          <p:nvPr/>
        </p:nvCxnSpPr>
        <p:spPr>
          <a:xfrm flipV="1">
            <a:off x="8740579" y="4519244"/>
            <a:ext cx="800247" cy="1262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9380B94-F9DD-4691-AF0E-C218917D007C}"/>
              </a:ext>
            </a:extLst>
          </p:cNvPr>
          <p:cNvCxnSpPr>
            <a:cxnSpLocks/>
            <a:stCxn id="6" idx="3"/>
            <a:endCxn id="9" idx="1"/>
          </p:cNvCxnSpPr>
          <p:nvPr/>
        </p:nvCxnSpPr>
        <p:spPr>
          <a:xfrm>
            <a:off x="8740579" y="3446927"/>
            <a:ext cx="800247" cy="1072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 design - Dungeon</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53160"/>
            <a:ext cx="11239500" cy="1815882"/>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The sequence of the 21 rooms composes the </a:t>
            </a:r>
            <a:r>
              <a:rPr lang="en-US" sz="2800" b="1" dirty="0">
                <a:solidFill>
                  <a:srgbClr val="666666"/>
                </a:solidFill>
                <a:latin typeface="Roboto" pitchFamily="2" charset="0"/>
                <a:ea typeface="Roboto" pitchFamily="2" charset="0"/>
                <a:cs typeface="Source Sans Pro"/>
              </a:rPr>
              <a:t>Dungeon.</a:t>
            </a:r>
          </a:p>
          <a:p>
            <a:endParaRPr lang="en-US" sz="2800" b="1"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a:t>
            </a:r>
            <a:r>
              <a:rPr lang="en-US" sz="2800" b="1" dirty="0">
                <a:solidFill>
                  <a:srgbClr val="666666"/>
                </a:solidFill>
                <a:latin typeface="Roboto" pitchFamily="2" charset="0"/>
                <a:ea typeface="Roboto" pitchFamily="2" charset="0"/>
                <a:cs typeface="Source Sans Pro"/>
              </a:rPr>
              <a:t>room order</a:t>
            </a:r>
            <a:r>
              <a:rPr lang="en-US" sz="2800" dirty="0">
                <a:solidFill>
                  <a:srgbClr val="666666"/>
                </a:solidFill>
                <a:latin typeface="Roboto" pitchFamily="2" charset="0"/>
                <a:ea typeface="Roboto" pitchFamily="2" charset="0"/>
                <a:cs typeface="Source Sans Pro"/>
              </a:rPr>
              <a:t> </a:t>
            </a:r>
            <a:r>
              <a:rPr lang="en-US" sz="2800" b="1" dirty="0">
                <a:solidFill>
                  <a:srgbClr val="666666"/>
                </a:solidFill>
                <a:latin typeface="Roboto" pitchFamily="2" charset="0"/>
                <a:ea typeface="Roboto" pitchFamily="2" charset="0"/>
                <a:cs typeface="Source Sans Pro"/>
              </a:rPr>
              <a:t>is predefined,</a:t>
            </a:r>
            <a:r>
              <a:rPr lang="en-US" sz="2800" dirty="0">
                <a:solidFill>
                  <a:srgbClr val="666666"/>
                </a:solidFill>
                <a:latin typeface="Roboto" pitchFamily="2" charset="0"/>
                <a:ea typeface="Roboto" pitchFamily="2" charset="0"/>
                <a:cs typeface="Source Sans Pro"/>
              </a:rPr>
              <a:t> but the PCs are led to believe they decide how to explore it.</a:t>
            </a:r>
          </a:p>
        </p:txBody>
      </p:sp>
      <p:pic>
        <p:nvPicPr>
          <p:cNvPr id="9" name="Picture 8">
            <a:extLst>
              <a:ext uri="{FF2B5EF4-FFF2-40B4-BE49-F238E27FC236}">
                <a16:creationId xmlns:a16="http://schemas.microsoft.com/office/drawing/2014/main" id="{A07AC49B-F5F3-49A1-9C0E-22C10A675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40" y="4065132"/>
            <a:ext cx="2414868" cy="926126"/>
          </a:xfrm>
          <a:prstGeom prst="rect">
            <a:avLst/>
          </a:prstGeom>
        </p:spPr>
      </p:pic>
      <p:pic>
        <p:nvPicPr>
          <p:cNvPr id="14" name="Picture 13">
            <a:extLst>
              <a:ext uri="{FF2B5EF4-FFF2-40B4-BE49-F238E27FC236}">
                <a16:creationId xmlns:a16="http://schemas.microsoft.com/office/drawing/2014/main" id="{D979E922-DC23-483E-B3C7-BA77E83A8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498" y="4519687"/>
            <a:ext cx="2414868" cy="926126"/>
          </a:xfrm>
          <a:prstGeom prst="rect">
            <a:avLst/>
          </a:prstGeom>
        </p:spPr>
      </p:pic>
      <p:pic>
        <p:nvPicPr>
          <p:cNvPr id="16" name="Picture 15">
            <a:extLst>
              <a:ext uri="{FF2B5EF4-FFF2-40B4-BE49-F238E27FC236}">
                <a16:creationId xmlns:a16="http://schemas.microsoft.com/office/drawing/2014/main" id="{5859C00B-61DD-4AFD-8287-0EC933038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864" y="4878714"/>
            <a:ext cx="2414868" cy="926126"/>
          </a:xfrm>
          <a:prstGeom prst="rect">
            <a:avLst/>
          </a:prstGeom>
        </p:spPr>
      </p:pic>
      <p:pic>
        <p:nvPicPr>
          <p:cNvPr id="17" name="Picture 16">
            <a:extLst>
              <a:ext uri="{FF2B5EF4-FFF2-40B4-BE49-F238E27FC236}">
                <a16:creationId xmlns:a16="http://schemas.microsoft.com/office/drawing/2014/main" id="{16CFEF08-D03B-4B89-9C76-9F0CD656B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230" y="4519687"/>
            <a:ext cx="2414868" cy="926126"/>
          </a:xfrm>
          <a:prstGeom prst="rect">
            <a:avLst/>
          </a:prstGeom>
        </p:spPr>
      </p:pic>
    </p:spTree>
    <p:extLst>
      <p:ext uri="{BB962C8B-B14F-4D97-AF65-F5344CB8AC3E}">
        <p14:creationId xmlns:p14="http://schemas.microsoft.com/office/powerpoint/2010/main" val="17543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2" y="65106"/>
            <a:ext cx="11748429"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 design – Dungeon – Exploration &amp; Backtracking</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53160"/>
            <a:ext cx="11239500" cy="3108543"/>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The rooms are in a predefined order.</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Each time the PC decides where to go in a crossroad, the </a:t>
            </a:r>
            <a:r>
              <a:rPr lang="en-US" sz="2800" b="1" dirty="0">
                <a:solidFill>
                  <a:srgbClr val="666666"/>
                </a:solidFill>
                <a:latin typeface="Roboto" pitchFamily="2" charset="0"/>
                <a:ea typeface="Roboto" pitchFamily="2" charset="0"/>
                <a:cs typeface="Source Sans Pro"/>
              </a:rPr>
              <a:t>next room </a:t>
            </a:r>
            <a:r>
              <a:rPr lang="en-US" sz="2800" dirty="0">
                <a:solidFill>
                  <a:srgbClr val="666666"/>
                </a:solidFill>
                <a:latin typeface="Roboto" pitchFamily="2" charset="0"/>
                <a:ea typeface="Roboto" pitchFamily="2" charset="0"/>
                <a:cs typeface="Source Sans Pro"/>
              </a:rPr>
              <a:t>is picked. So, everybody plays all the rooms in the same order.</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PC can also go back and take the other route in certain rooms (i.e., to flee)</a:t>
            </a:r>
          </a:p>
        </p:txBody>
      </p:sp>
      <p:pic>
        <p:nvPicPr>
          <p:cNvPr id="9" name="Picture 8">
            <a:extLst>
              <a:ext uri="{FF2B5EF4-FFF2-40B4-BE49-F238E27FC236}">
                <a16:creationId xmlns:a16="http://schemas.microsoft.com/office/drawing/2014/main" id="{A07AC49B-F5F3-49A1-9C0E-22C10A675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40" y="4585637"/>
            <a:ext cx="2414868" cy="926126"/>
          </a:xfrm>
          <a:prstGeom prst="rect">
            <a:avLst/>
          </a:prstGeom>
        </p:spPr>
      </p:pic>
      <p:pic>
        <p:nvPicPr>
          <p:cNvPr id="14" name="Picture 13">
            <a:extLst>
              <a:ext uri="{FF2B5EF4-FFF2-40B4-BE49-F238E27FC236}">
                <a16:creationId xmlns:a16="http://schemas.microsoft.com/office/drawing/2014/main" id="{D979E922-DC23-483E-B3C7-BA77E83A8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498" y="5040192"/>
            <a:ext cx="2414868" cy="926126"/>
          </a:xfrm>
          <a:prstGeom prst="rect">
            <a:avLst/>
          </a:prstGeom>
        </p:spPr>
      </p:pic>
      <p:pic>
        <p:nvPicPr>
          <p:cNvPr id="16" name="Picture 15">
            <a:extLst>
              <a:ext uri="{FF2B5EF4-FFF2-40B4-BE49-F238E27FC236}">
                <a16:creationId xmlns:a16="http://schemas.microsoft.com/office/drawing/2014/main" id="{5859C00B-61DD-4AFD-8287-0EC933038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864" y="5399219"/>
            <a:ext cx="2414868" cy="926126"/>
          </a:xfrm>
          <a:prstGeom prst="rect">
            <a:avLst/>
          </a:prstGeom>
        </p:spPr>
      </p:pic>
      <p:pic>
        <p:nvPicPr>
          <p:cNvPr id="17" name="Picture 16">
            <a:extLst>
              <a:ext uri="{FF2B5EF4-FFF2-40B4-BE49-F238E27FC236}">
                <a16:creationId xmlns:a16="http://schemas.microsoft.com/office/drawing/2014/main" id="{16CFEF08-D03B-4B89-9C76-9F0CD656B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230" y="5040192"/>
            <a:ext cx="2414868" cy="926126"/>
          </a:xfrm>
          <a:prstGeom prst="rect">
            <a:avLst/>
          </a:prstGeom>
        </p:spPr>
      </p:pic>
    </p:spTree>
    <p:extLst>
      <p:ext uri="{BB962C8B-B14F-4D97-AF65-F5344CB8AC3E}">
        <p14:creationId xmlns:p14="http://schemas.microsoft.com/office/powerpoint/2010/main" val="170606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Story</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922453"/>
            <a:ext cx="11239500" cy="5262979"/>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The PC is an </a:t>
            </a:r>
            <a:r>
              <a:rPr lang="en-US" sz="2800" b="1" dirty="0">
                <a:solidFill>
                  <a:srgbClr val="666666"/>
                </a:solidFill>
                <a:latin typeface="Roboto" pitchFamily="2" charset="0"/>
                <a:ea typeface="Roboto" pitchFamily="2" charset="0"/>
                <a:cs typeface="Source Sans Pro"/>
              </a:rPr>
              <a:t>interstellar hunter </a:t>
            </a:r>
            <a:r>
              <a:rPr lang="en-US" sz="2800" dirty="0">
                <a:solidFill>
                  <a:srgbClr val="666666"/>
                </a:solidFill>
                <a:latin typeface="Roboto" pitchFamily="2" charset="0"/>
                <a:ea typeface="Roboto" pitchFamily="2" charset="0"/>
                <a:cs typeface="Source Sans Pro"/>
              </a:rPr>
              <a:t>searching for a lost source of </a:t>
            </a:r>
            <a:r>
              <a:rPr lang="en-US" sz="2800" b="1" dirty="0">
                <a:solidFill>
                  <a:srgbClr val="666666"/>
                </a:solidFill>
                <a:latin typeface="Roboto" pitchFamily="2" charset="0"/>
                <a:ea typeface="Roboto" pitchFamily="2" charset="0"/>
                <a:cs typeface="Source Sans Pro"/>
              </a:rPr>
              <a:t>Quantum Energy</a:t>
            </a:r>
            <a:r>
              <a:rPr lang="en-US" sz="2800" dirty="0">
                <a:solidFill>
                  <a:srgbClr val="666666"/>
                </a:solidFill>
                <a:latin typeface="Roboto" pitchFamily="2" charset="0"/>
                <a:ea typeface="Roboto" pitchFamily="2" charset="0"/>
                <a:cs typeface="Source Sans Pro"/>
              </a:rPr>
              <a:t> inside </a:t>
            </a:r>
            <a:r>
              <a:rPr lang="en-US" sz="2800" b="1" dirty="0">
                <a:solidFill>
                  <a:srgbClr val="666666"/>
                </a:solidFill>
                <a:latin typeface="Roboto" pitchFamily="2" charset="0"/>
                <a:ea typeface="Roboto" pitchFamily="2" charset="0"/>
                <a:cs typeface="Source Sans Pro"/>
              </a:rPr>
              <a:t>The Crypt</a:t>
            </a:r>
            <a:r>
              <a:rPr lang="en-US" sz="2800" dirty="0">
                <a:solidFill>
                  <a:srgbClr val="666666"/>
                </a:solidFill>
                <a:latin typeface="Roboto" pitchFamily="2" charset="0"/>
                <a:ea typeface="Roboto" pitchFamily="2" charset="0"/>
                <a:cs typeface="Source Sans Pro"/>
              </a:rPr>
              <a:t> a ruined research facility on the planet Pandora.</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PC has a </a:t>
            </a:r>
            <a:r>
              <a:rPr lang="en-US" sz="2800" b="1" dirty="0">
                <a:solidFill>
                  <a:srgbClr val="666666"/>
                </a:solidFill>
                <a:latin typeface="Roboto" pitchFamily="2" charset="0"/>
                <a:ea typeface="Roboto" pitchFamily="2" charset="0"/>
                <a:cs typeface="Source Sans Pro"/>
              </a:rPr>
              <a:t>Hunter License</a:t>
            </a:r>
            <a:r>
              <a:rPr lang="en-US" sz="2800" dirty="0">
                <a:solidFill>
                  <a:srgbClr val="666666"/>
                </a:solidFill>
                <a:latin typeface="Roboto" pitchFamily="2" charset="0"/>
                <a:ea typeface="Roboto" pitchFamily="2" charset="0"/>
                <a:cs typeface="Source Sans Pro"/>
              </a:rPr>
              <a:t> which serves as power supply/storage/ID and is needed to enter end exit the Crypt.</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a:t>
            </a:r>
            <a:r>
              <a:rPr lang="en-US" sz="2800" b="1" dirty="0">
                <a:solidFill>
                  <a:srgbClr val="666666"/>
                </a:solidFill>
                <a:latin typeface="Roboto" pitchFamily="2" charset="0"/>
                <a:ea typeface="Roboto" pitchFamily="2" charset="0"/>
                <a:cs typeface="Source Sans Pro"/>
              </a:rPr>
              <a:t>Quantum Energy</a:t>
            </a:r>
            <a:r>
              <a:rPr lang="en-US" sz="2800" dirty="0">
                <a:solidFill>
                  <a:srgbClr val="666666"/>
                </a:solidFill>
                <a:latin typeface="Roboto" pitchFamily="2" charset="0"/>
                <a:ea typeface="Roboto" pitchFamily="2" charset="0"/>
                <a:cs typeface="Source Sans Pro"/>
              </a:rPr>
              <a:t> is both a resource and a currency. If the PC runs out of it is dead.</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Inside the </a:t>
            </a:r>
            <a:r>
              <a:rPr lang="en-US" sz="2800" b="1" dirty="0">
                <a:solidFill>
                  <a:srgbClr val="666666"/>
                </a:solidFill>
                <a:latin typeface="Roboto" pitchFamily="2" charset="0"/>
                <a:ea typeface="Roboto" pitchFamily="2" charset="0"/>
                <a:cs typeface="Source Sans Pro"/>
              </a:rPr>
              <a:t>Crypt </a:t>
            </a:r>
            <a:r>
              <a:rPr lang="en-US" sz="2800" dirty="0">
                <a:solidFill>
                  <a:srgbClr val="666666"/>
                </a:solidFill>
                <a:latin typeface="Roboto" pitchFamily="2" charset="0"/>
                <a:ea typeface="Roboto" pitchFamily="2" charset="0"/>
                <a:cs typeface="Source Sans Pro"/>
              </a:rPr>
              <a:t>the PC will combat </a:t>
            </a:r>
            <a:r>
              <a:rPr lang="en-US" sz="2800" b="1" dirty="0">
                <a:solidFill>
                  <a:srgbClr val="666666"/>
                </a:solidFill>
                <a:latin typeface="Roboto" pitchFamily="2" charset="0"/>
                <a:ea typeface="Roboto" pitchFamily="2" charset="0"/>
                <a:cs typeface="Source Sans Pro"/>
              </a:rPr>
              <a:t>creatures</a:t>
            </a:r>
            <a:r>
              <a:rPr lang="en-US" sz="2800" dirty="0">
                <a:solidFill>
                  <a:srgbClr val="666666"/>
                </a:solidFill>
                <a:latin typeface="Roboto" pitchFamily="2" charset="0"/>
                <a:ea typeface="Roboto" pitchFamily="2" charset="0"/>
                <a:cs typeface="Source Sans Pro"/>
              </a:rPr>
              <a:t> and find </a:t>
            </a:r>
            <a:r>
              <a:rPr lang="en-US" sz="2800" b="1" dirty="0">
                <a:solidFill>
                  <a:srgbClr val="666666"/>
                </a:solidFill>
                <a:latin typeface="Roboto" pitchFamily="2" charset="0"/>
                <a:ea typeface="Roboto" pitchFamily="2" charset="0"/>
                <a:cs typeface="Source Sans Pro"/>
              </a:rPr>
              <a:t>object</a:t>
            </a:r>
            <a:r>
              <a:rPr lang="en-US" sz="2800" dirty="0">
                <a:solidFill>
                  <a:srgbClr val="666666"/>
                </a:solidFill>
                <a:latin typeface="Roboto" pitchFamily="2" charset="0"/>
                <a:ea typeface="Roboto" pitchFamily="2" charset="0"/>
                <a:cs typeface="Source Sans Pro"/>
              </a:rPr>
              <a:t> and powerful </a:t>
            </a:r>
            <a:r>
              <a:rPr lang="en-US" sz="2800" b="1" dirty="0">
                <a:solidFill>
                  <a:srgbClr val="666666"/>
                </a:solidFill>
                <a:latin typeface="Roboto" pitchFamily="2" charset="0"/>
                <a:ea typeface="Roboto" pitchFamily="2" charset="0"/>
                <a:cs typeface="Source Sans Pro"/>
              </a:rPr>
              <a:t>artifacts</a:t>
            </a:r>
            <a:r>
              <a:rPr lang="en-US" sz="2800" dirty="0">
                <a:solidFill>
                  <a:srgbClr val="666666"/>
                </a:solidFill>
                <a:latin typeface="Roboto" pitchFamily="2" charset="0"/>
                <a:ea typeface="Roboto" pitchFamily="2" charset="0"/>
                <a:cs typeface="Source Sans Pro"/>
              </a:rPr>
              <a:t> to ease the adventure.</a:t>
            </a:r>
          </a:p>
        </p:txBody>
      </p:sp>
    </p:spTree>
    <p:extLst>
      <p:ext uri="{BB962C8B-B14F-4D97-AF65-F5344CB8AC3E}">
        <p14:creationId xmlns:p14="http://schemas.microsoft.com/office/powerpoint/2010/main" val="319535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1224</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Dario Pasquali</dc:creator>
  <cp:lastModifiedBy>Dario Pasquali</cp:lastModifiedBy>
  <cp:revision>25</cp:revision>
  <dcterms:created xsi:type="dcterms:W3CDTF">2021-04-28T19:41:10Z</dcterms:created>
  <dcterms:modified xsi:type="dcterms:W3CDTF">2021-04-29T11:49:56Z</dcterms:modified>
</cp:coreProperties>
</file>