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2" r:id="rId16"/>
    <p:sldId id="275" r:id="rId17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rio Alejandro Peñaloza" initials="DA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91"/>
    <p:restoredTop sz="94683"/>
  </p:normalViewPr>
  <p:slideViewPr>
    <p:cSldViewPr snapToGrid="0" snapToObjects="1">
      <p:cViewPr>
        <p:scale>
          <a:sx n="60" d="100"/>
          <a:sy n="60" d="100"/>
        </p:scale>
        <p:origin x="181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64B0F-E2EA-ED43-9FC3-FE253959CE70}" type="datetimeFigureOut">
              <a:rPr lang="es-ES_tradnl" smtClean="0"/>
              <a:t>12/6/19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64F7B-2C09-F34B-A6D3-6240DA84910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293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6E33-A688-9447-8557-0EEBC352208E}" type="datetimeFigureOut">
              <a:rPr lang="es-ES_tradnl" smtClean="0"/>
              <a:t>12/6/19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7F6C-E7D8-8043-8627-B2500493D311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6E33-A688-9447-8557-0EEBC352208E}" type="datetimeFigureOut">
              <a:rPr lang="es-ES_tradnl" smtClean="0"/>
              <a:t>12/6/19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7F6C-E7D8-8043-8627-B2500493D311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6E33-A688-9447-8557-0EEBC352208E}" type="datetimeFigureOut">
              <a:rPr lang="es-ES_tradnl" smtClean="0"/>
              <a:t>12/6/19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7F6C-E7D8-8043-8627-B2500493D311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6E33-A688-9447-8557-0EEBC352208E}" type="datetimeFigureOut">
              <a:rPr lang="es-ES_tradnl" smtClean="0"/>
              <a:t>12/6/19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7F6C-E7D8-8043-8627-B2500493D311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6E33-A688-9447-8557-0EEBC352208E}" type="datetimeFigureOut">
              <a:rPr lang="es-ES_tradnl" smtClean="0"/>
              <a:t>12/6/19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7F6C-E7D8-8043-8627-B2500493D311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6E33-A688-9447-8557-0EEBC352208E}" type="datetimeFigureOut">
              <a:rPr lang="es-ES_tradnl" smtClean="0"/>
              <a:t>12/6/19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7F6C-E7D8-8043-8627-B2500493D311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6E33-A688-9447-8557-0EEBC352208E}" type="datetimeFigureOut">
              <a:rPr lang="es-ES_tradnl" smtClean="0"/>
              <a:t>12/6/19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7F6C-E7D8-8043-8627-B2500493D311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6E33-A688-9447-8557-0EEBC352208E}" type="datetimeFigureOut">
              <a:rPr lang="es-ES_tradnl" smtClean="0"/>
              <a:t>12/6/19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7F6C-E7D8-8043-8627-B2500493D311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6E33-A688-9447-8557-0EEBC352208E}" type="datetimeFigureOut">
              <a:rPr lang="es-ES_tradnl" smtClean="0"/>
              <a:t>12/6/19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7F6C-E7D8-8043-8627-B2500493D311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6E33-A688-9447-8557-0EEBC352208E}" type="datetimeFigureOut">
              <a:rPr lang="es-ES_tradnl" smtClean="0"/>
              <a:t>12/6/19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7F6C-E7D8-8043-8627-B2500493D311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6E33-A688-9447-8557-0EEBC352208E}" type="datetimeFigureOut">
              <a:rPr lang="es-ES_tradnl" smtClean="0"/>
              <a:t>12/6/19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7F6C-E7D8-8043-8627-B2500493D311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46E33-A688-9447-8557-0EEBC352208E}" type="datetimeFigureOut">
              <a:rPr lang="es-ES_tradnl" smtClean="0"/>
              <a:t>12/6/19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17F6C-E7D8-8043-8627-B2500493D31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964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99564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AutoShape 4" descr="data:image/jpeg;base64,/9j/4AAQSkZJRgABAQAAAQABAAD/2wCEAAkGBxITEhUSEBIVEBUVFRUVFhYVFRUVDxUQGBUWFhYWFxUYHSggGBomHRUVITEhJikrLjouFx8zODMsNygtLisBCgoKDg0OGhAQGy0mHyUtLy0tLi0tLSstKy0tLysuLS0rLS0tLS0vLS0tLS0tLS8uLS0tLS0tLS0tLy8tLS0tLf/AABEIAMYA/gMBIgACEQEDEQH/xAAcAAEAAQUBAQAAAAAAAAAAAAAABgIDBAUHAQj/xABGEAABAwIDBQQGBgcHBAMAAAABAAIDBBEFITEGEkFRYRMiMnEHQmJygbEUI1JzkaEkM0OCssHRNFNjorPh8SWSwvAVFkT/xAAZAQEAAwEBAAAAAAAAAAAAAAAAAgMEAQX/xAAsEQACAQQABQIFBQEAAAAAAAAAAQIDESExBBIyQVEzoWFxgZGxEyLB0fAj/9oADAMBAAIRAxEAPwDuKIiAIiIAiIgCIiAIiIAiIgCIiAIrckoGpWJLWn1clJRb0RckjPRatlW4dVlxVjTrkuum0cU0zJReAr1QJhERAEREAREQBERAEREAREQBERAEREAREQBERAEReEoD1FZfOOCsPkJUlFs42ZD5wOqxZaknoo1tDttRUl2vk7SQfs4u++/tHRvxK5zinpAr6x/Y0TDCHZBsQL6gjq+3d+AHmroUrlUpnTsd2jpqUXqJgw8GDvSnyYM/jouc436Tp5T2dDF2e8bBzh2lQ73WDIH/ALlcwX0V1DwZ8QkdC3xOYy81U7ibkXF/LeKs1G2lNQ70WE0YieO66eoaTPf3T3h8SPJWK2ln8EHfvgtUm2mJ0LgyuidK12YE7SyWxz7kgH5G/wAFO8A20o6qzWSdjIf2ctmuJ9l3hd8Dfoue4d6Samxjro48Qhce82RrQ8X+yQLfAj4hZn/1zC8Qzw6o+hzH/wDNUeAnkwnP8C7yUmrbVvlo4s6yddZK5vToVlxVw9YWXERiWL4SQydpfCDYCS8tOR7EoN2eVx5KYYB6RKOos2UmkkPCQ3hJ9mUZD96yhKmnn8HVNo6Q14OhuqlpmPIsQcjmCDcEdCNVkxVx9YXVDpvsWqou5sEVuOZrtD/VXFWWBERAEREAREQBERAEREAREQBERAFS54CtVk4YLuNhz/L+aoZZwu0hwPELqRy5W+bkrL38SbAak6AK5uLj/pMwXFSXPfI6qprkhsQLWsb7cIzPvd74KyEU3YjJ2VyT7Q+kmip7tiJqpBwjP1YPWXT8LqAVe02K4m8xU7Xhp1jpwWtA/wASUn5kDotRsa/DxN/1JsjmZbpYfqgf8QN7xHkfguq7UsrfozTgRg+jbuYpg0VHUtPhPw7yvaUHa31eilNyV/xsh0OwlLRtEmMVbY+Ip4TvSu6EgXPwHxVFX6QmwsMOE0zKKPQyOAdUO68RfqS5QSpLy9xlLi+/e394yb3tb2d/NbfZTZuaum7KIbrRnJIfBGzmevIKxxW5v+iHN2ija7H/APyVXV71NUSiQ2MsrnucxrL6vBydxs1SH0hVza2RtJRQCsmjsJalsYMhcMi1rmgAC+pOXAKQVGM4Th1MaSN5mP7RsJvLI71u0kbYC/K4yy0Uaptrqupe2jwuCOiY42AiaN8N4uc+1mgDMkC/VVpuT5ktE8JWue4D6JZXkGslbALXMbCHz26nwt/NaXatlKJPoOFwdpum0koBlqJZAfC12oYDysCRyGfSquSgoKZ1PUVTjI/OZzXF1ZMTqCRdzRw1Fhx4ph2M0tHQuq20jaOJ2ULMvpM59Uu5X6k5C6iqkr3347EuRaIPDjeJ4ZEwVhZLHJk2lqHdpMY+Lri5Y3h3ifJefRMGxH9U84VUH1HW+jOd09X8C09FDsdxWWqmfPMbvef3Wt4NaOAC1jlcqffT+BVz9uxPJMPxjCDvRkvg1uz66kI5uYc2edh5qRYD6T6aWzathpnfbbd9Oev2mfmOq0vo0GMEj6I4imvmai5pbcQwHvH9zLms30mOwcbwa0Gr4mls2MP49pq3Xhm5Qb/dyvfw/klbF17nRaaZr2iSJ7ZGHRzHBzD8QsyKscNc1897HRYgZf8Apxka6/fINoB95funyNzyXdcPZMImiocx8tu+6NpbGT0BJ/HLyC5OC0zsZeDdxVbXcbHqshaVsZOgVujxePtxA2QPfxaLkD46X6KiVPwWxn5N8iIqiwIiIAiIgCIiAIiIAiIgMDG2/VFaKkqXMN2m3TgfMKQ4o28TvI/JRCurGwxPlffdY0udYXdYa2Ctho4SqkxBr8j3T+R8is0tULwvEop2CSB4kaeWoPIjUHoVu6Svc3I94cjqPIrko2Omj2s9G9LV3fGPo0xz32DuOPts0PmLFcwmpcUwWXeBdGwnxN79JL7w0B87HkvoGCdrx3T8OK9nga9pZI0Pa4WLXAFpHIg6qUazWHlFcqaeVs5FFtBheLAR4hGKOptZs7TZpPD6y3+V+XIrUbUbI4jRxbkb3T0mbrw90G/rTMbm7K2Z3h5KT7W+iWN95MPcIna9i8/Un3Has8sx5KGYRtPiOEydhK124NYJr7m7zjdwHVtx0V0Wn0P6Mqljq+5FGO5LYUOLzQte2GQxb+TyzuyFv2d8ZhvQFdC+hYTjGdO76BWHMsIAD3dW+GTzbY81B9pNlaqidaoj7l7Nlb3oXfveqehsrVNSw9lbi1lG49G+Cw1dX+kyNDWWf2bnd+Z98hY6t4n/AHV70pzVjqm9TE6GFvdgAzh3Oe8Mt48tdBwURwyimnkEdPG+WTUBgzHUn1R1Nl2rCnvoqMjHKqKVjhZsTx2klvs72sp6WPmoTfLK+/gTirxt7nHsD2fqax+5TRGT7TtIm+885Dy16KdN2dwvCgH4lIKyotdsDRdgPDucR7T7Dotbj/pMeWfR8MiFFCO6C0ATEeyBkz4XPUKxsz6OKqrPa1RdTxuNy593VMnUNdmPN34FG28ywvc4rLWWWse25rq9wp6ZroY3ZNhguZHN5OcMyOgsFutlvRYcpK91uIhYc/J7x8m/iui4Ds5TUbNynjDL+J5zlf7zzmfLRbOSzWlz3BjQLlzjZoHmVB1ElaOCXK27sw6KhjiYI4WNjYNGtADR8BxVOJ10NO3fqHhnJozkd5NUYx/b5rbsohvHQyuHdHuNOvmcvNQOpqXyuL5HOkcdS43P/HRWQoyll4XuclNIk2O7ZTT3ZD+jxcgfrHD2ncPIfmrno+Z+lt91yiME7XOLWuBLbXtoL346XyU39HUf6QTyYf6KypGMabsQi25q501FS0qpeYbQiIgCIiAIiIAiIgCIiAsVouxw6KCbRR71JUN5wy/wEqfzDunyKhlbHdkjebHt/FpCsg8A4ThmJS07xJA8xu6aEcnDRw8103Zn0gRTWjqbQSaB37Fx8z4D0OXVcnZoPJVFq3TgpbMcKjjo+kIpbWIPxC2lNiHB/wCP9V8+7NbY1FJZt+2i/u3HQew71fLRdX2d2kp6tt4X94eKN2UrfhxHUZLHUpOOTVCpGZO2uBzGawMZwWnqozHUxNlbwuO8082uGbT1Cxaect0Pw4LZQVQdrkVSnYm4nGtq/RTPCTLQONQwG/ZnKoZ7p0fb4HzWJs76SaiAGnr4zVxeBwkH6Q0cQd7x+Ts+q7uo7tTsZSVwvMzcktYSss2Ucrn1h0N1ojWTVplDp2zE51ifpHp6dhhwambCHZmVzA3M8mauI5uNuhUawfZzEMVk7UlzwT3qiYnswOTfteTcvJdH2b9E1NC/fqn/AEsg91pbuQgcN5tzvHzNui6FHGGgNaA0DIACwA5ADRddWMej7nOSUuoiOyno/paKz93t5h+1kAyPsN0Z569VLNxYuLYtBTM355AwcBq9x5NbqVzPaPbyae7Ke9PHpcH65w6uHh8h+K5CnOq7+4k4wJntFtfT0t2g9vL/AHbTk0+271fLXouaY5j9RVuvM/u+rG3KJvw4nqVq2t4nzJP8ytbW4wBlF3j9o+EeQ4rdClClnbKJTcjPqJ2xi7zbkPWPkFo63FXPyb3G9PEfM/yWFJI5xu4lxPEqmy65NkbG+2VZnIfcH8S6t6O4+/IfZA/MLmWyEfcefaA/Bv8AuurbBMsJD7o+arrYov8A3cnT9RE0aVcCssKutK8w2lSIiAIiIAiIgCIiAIiIDx4yKicre8R1/mpaotUizz5qcQfPH0dxe5jWucWl2TQSbNJubDgFcjaCFIMGqnwYjUNif2Ukn0mCN+Xdlc+8ZuchdzWt/eV9tCa4ns4RBVsdaaPwRyXuO0DT+rfvWa5ul3NOWa3qXkxcpFJIlTDK5jg9jixzTcOaSHA9CFnVMDmOLJGljmmzmuFnA8iCsSRimROhbLekq1o64X4CZoz/AH2j5j8F02jqWSND43Nka4XDmkFpHmF80kLbbP7R1FG/egfYE96N2cTvNvA9Rms1Th08xL4V2sSPpGCoI1zH5rMY8HRQHZPbunq7Md9RMf2bjk4+w71vLVTCN1ljknF2ZpVpK6M6WRrQXOIaALkkgNA5knRQLaT0isbeOiAkdoZXfqx7o9bz081rPSzVSdvHFvns+zDiwHul5c4XI46BQRzg0XcQ0DiVvocNFxU5GSpVafKjJraySZ5kme6Rx4uNz5DkOgWFVVjI/FmfsjX48lrqzFicou6PtHxHy5fNawrU5pYiU28mTWVz5NTZvBo8P+5WOGr1rVu8A2fkqSdwhrWyQxuccyDNII22bx4nhoqm+7OpXNOGq9FQSPjkla36uINL3HJo3nbrQOZJ4DkV0Wo2SoI3wyDtXwMY7tgTaSWX6QKeMADwtLt85cGrJ9IlFuYWGQtDI4at0ZA17ASStiueQcbXPJV/qptJFn6bs2yL7HR/Uk85HfJoXUtjG2jcebvkub7Is/Rm9XPP+Yj+S6XsvlF5uP8AJS4j0TlH1CSxlX2lYsTlkMK802F0L1UhVIAiIgCIiAIiIAiIgCjWID6x3mpKo9ijfrCpRBwLa+Pdrqkf4rj+Pe/mt9s7tiGvaamJssvci+klxbKIO0Y5wkAyksG5E59VqvSDHu4hP1MbvxiYtHGVvjFSirmNtqTJ1j9EJKNs3btqCyUQxkkfSSAXNdE7+8aCGOa77L1GMawuSnldDMN17bXtmLEAgg8Rmr2AY0IHs7RgmjbKyUsOR7RmjmngeB5j4KWwGjq4jVSh9Q+KKYyw7xZLvOPaNc141YCZrHqARkuXcPkLKRzd4VC3WMYaxo7WmeZoTu5kWlic7etHKPtdx2YyNlpSFYncg0bDZ3+10338P+o1fSYXzXs9/a6f7+H/AFGr6UCx8XtGrhtM556VB+lR/ct/jeuc494G+8fkukelEfpTPuW/xPXONoPCz3j8gt1L0UZqnWzSKtrVlYPhklRK2KIXJIBNu6xpcGl7jwaLhS/ZLZf6+aWUh1NTtn+sLcpLMkaHxMPjtYu14BQlJIKLZE8PoJJXtjiaXucQ0crk2FzwHVdT2a2eNIeyMjJu0qKB4ezwEfWvsDxHd1Sh2ci3HU0TXNa51GX7rj2jy2mkneN7gXafFWdoNrIaazWMaZ4/ozmMYb07CyFzS0uBzDd8i2uiolNzwi2MVHLNhieNUjoR9KLKV+5DMGNHfkiiqnvjY0HMlwb/AJ7rmW021c9WSLmKJ27eIG7XOaXO3nG2Z3nuNtNOS1+LYjLUSummdvveczoOQAA0AGQCwCrYUlErlUcjomzLLU0Xuk/i4n+a6DgWUbVB8DZanhH+Ez82gqbYUe43yXOJ9OJKh1s38JWWxYNOVmxrzzWX2qpUNVaAIiIAiIgCIiAIiIAtHiw+s+A+S3i1GKs7111BHJvSPstO+R1XCO1buND2NuZW7otvbvrNtbTRc5aV9IeSh21uwkVTeWn3YJ9SNIJT1A8DvaGXPmtVKtbDKalG+UcjLll4ViksD9+J26dDldrm3B3XA6jIKzX0UkMjopmGN7dWuFj59R1GSsNWnDM2iawxQTwVDaMObJIxkhprFzmvikBcYneuwte+w8QsdVrKfZSSWmZPFIx73ukDYMxM5sZs4sJyc7ju625rTUs7mODmOLHNN2uaSHAjQgjRTfB9qe3H0eoETS4h4LrxxyzaEue39TKbMLZG27zc/EVXLmjomrPZDsAFqunByIqIRY6g9o3Ir6TC+egHjEYmyMMbmVELC136ywkbul5GTnbtruGuvFfQrVl4t5iX8P3Of+k/+1M+5b/E9c42j8DPed8gukek3+1M+5b/ABPXOdpPCz3nfILfSf8AyRnqdbJ9gmCQRvaGRjs56XDmuBuQ9007ny719biM/BZFRJvO7DtGQsGFVDm7x3YmullIvYcmhYlTj0VPSYXM475tC57Gkb5ZBFM1uvDfkGfRc7xjF31DmuksNyNkTQBkGMva/M5k36rNGDk7stbSRKdpNuN/dbRB0H6t75LkTOlbD2RAzsGhpt+ahD3qguVBcr4xUdFMm3s9c5bDBsElqSezAaxvikdlG3pfi7oM1tcC2VLrSVV2MObYxlK8cz9hvXXlzUyjaAA1rQxjRZrWizWjoP56qaTkR0KaLda1oz3Wtb8AAP5KT4a7IfBR1uWqkOFDIKnjGklFF3Dp3bN/TLYRrCpgs1i881F1qrVLVUgCIiAIiIAiIgCIiALErYd4LLVDwgIxLKYzaTTg7l5/1V23LP5LOxClDgo0+SSnOQ32cW8R1aeHkpXOpl7HsBgrI+zqG3t4JG5Sxn2TxHsnJcd2p2Unond8dpETZkzQdw9HD1HdD8LruVHUslbvRm448weRHAq5NC1zXMe0PY4Wc1wuxw5EFWQquHyITpKeT5uY5Vucp7th6OnR701ADIzV0OZlYOJYfXb0181z262xmpK6MkouLszPwVxNXTkkk9vBqbnKRoC+k2r5qwI/pVP9/D/qNX0o1Y+L2jRw3cgXpL/tTPuW/wAT1zracd2Pzd8gujekcfpTfuWfxPXOtqR3Y/N3yatlL00Z6nUzQFx48rfDkvLrxbPBsEkqDcfVxg2dI7w35NHrO6D42UjhhUlK+V4jiaXuOgHzPIdSptguAxwWe+003PWGM+yD4ne0cuXNZlFSRws7OFu6D4nHOSQ83Hl7IyWXFGpKPk5cuNuTc5k6njdUVVW2PLxOOjR8zyCwKzFgO5B3naF+rR7vM9dF5h1ISbnMnMk5knzVVXiLYgWwo3zI2mHxOe7efmfyA5AKYYbFotRhlJopPRQ2WCTvs0pWM2nastoVqNqvtCgdKwvV4F6gCIiAIiIAiIgCIiALwr1EBYlYtVX0YIW7cFjysQHMsZEtM/tYDuuyuNWOF9HDiFvtndpI6kbhHZTAd6MnXqw+sPzVO2tIexc5ozAJHmMx8lHcQwQPayWIlpID2Obk4XzBBGhVsYqSI3aZP7KI7YbCxVd5YrQVGu9pFKf8QDQ+0PjdMC2sLSIa7unRs2jHdH/ZPXTyUxso/ug7om0pqzPnumw6WnroYp2GN7Z4cjxHaNsWnQjqF9EtWuxLCYajc7ZgeY3tex2j2PaQ4FruGYzGi2LUq1OexGlT5LkH9Ig/Sm/dM+blzra0d2Lzd8mrpG37f0kfdM+blHWxNuHFoLm33Scy0m1yOF8tVvpemjHU62RzBtmdJKoEDVsWjz1efVHTXyUn5AANAFmtAs1o5ADQL0NWLiuKxUzbyd5x8MbfG7r7LepVisssjsypXtY0vkcGMGrjp5dT0UYxDG3zndiBjhuAf7yT3uQ9n8Vr5ZZqt4dKch4WD9WwdBxPU5rb1NGI2xN4ucXfutH9SFXUk3FlsYpMy8OpsgpThlItXhNPeymGG0miwM0mbQU63UEas0sFlmsaos6VtCuAKkBVhcB6iIgCIiAIiIAiIgCIiAIiIDxUkKoqkoDVYzS77COYUb2Zb9W6nfrGTu+5rb/3mppMy4UWrYexmEwGWjra25/BThK2CMl3NXjeBh4OS0uF41NQkRyAzU/L9pGPYJ1Hs/hZdIdG2Ru8LG4vcaFR3F8IDgclamnhg3OH10czBJC8PYdCPkRwPQrMauUiOoopDLTG1/Gw/q3jkRz66qd7N7TQ1QsPq5R4o3eIdR9pvX5KqdNrKJxmarblt6kfdM+bloGxqQbbytEvaOIa1sbbuOTRYlcxxjHZJ7x09449C7SR4/8AFv5rdTdoIxyjeTM/G9pmxkxU9pJdC7WKM/8Ak7pp8loKKgfI4vkJe5xuXOzJKy8LwW1slM8JwUAbz7NaMyTkAF3eWdtbRi4HgvF2QGZPRYdYe1qSRo0brRyb/wC/NbrEMaYGFsIu3RvN7ufkqdmMHc47zhqblV1pWViVNXdzdYJQZDJSyjp7KigoLAZLaxxWWJs0HjGq6AvQFUAuAAKpeL1AEREAREQBERAEREAREQBERAeLyyqRAUELErKUPFis2y8LUBEA+SlcbAviOreI6hbKGuimbdhDunrD4Lbz0wcLEKNYls1nvxEsdzGX/KkpeTli3iFJG7iB55KK4hs6d4PjJa4G4c02cD0IW0q2VbMntEo56OWkq3v4xvaen/KvjKPkrafgwcQwaomI7eR8ttA45D4aXXseDxRC8j2Rjm5wHzWDV0cj/WlH4/1WDFsmXG5a93nYf7qzmiu5GzfY2s+1FFBlEHVT+AaCI7+8dfhdYZraurI7XuMv3YmZNHK/M+f4BbrB9iiPU3fhn+Oqm+E7MNZa4UJV7dJ1U77IvgezZcQ54vy5AdFP8Ow0MAFlm09G1ugWUGrM22XJWKWMsq7L2y9XAeWSy9RAEREAREQBERAEREAREQBERAEREAREQBERAF4QiIC1JTtOoWM/DIzqAiIC2MIj+yPwV1mHMHqheogL7IANArgaiID2y9REAREQBERAEREAREQBERAf/9k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28523" y="1848293"/>
            <a:ext cx="3572539" cy="3161414"/>
          </a:xfrm>
        </p:spPr>
        <p:txBody>
          <a:bodyPr anchor="b">
            <a:noAutofit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Instalación</a:t>
            </a:r>
            <a:r>
              <a:rPr lang="en-US" sz="3600" dirty="0" smtClean="0">
                <a:solidFill>
                  <a:schemeClr val="bg1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 de WINDOWS SERVER 2016</a:t>
            </a:r>
            <a:br>
              <a:rPr lang="en-US" sz="3600" dirty="0" smtClean="0">
                <a:solidFill>
                  <a:schemeClr val="bg1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</a:br>
            <a:r>
              <a:rPr lang="en-US" sz="3600" dirty="0" err="1" smtClean="0">
                <a:solidFill>
                  <a:schemeClr val="bg1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paso</a:t>
            </a:r>
            <a:r>
              <a:rPr lang="en-US" sz="3600" dirty="0" smtClean="0">
                <a:solidFill>
                  <a:schemeClr val="bg1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a </a:t>
            </a:r>
            <a:r>
              <a:rPr lang="en-US" sz="3600" dirty="0" err="1">
                <a:solidFill>
                  <a:schemeClr val="bg1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paso</a:t>
            </a:r>
            <a:r>
              <a:rPr lang="es-ES_tradnl" sz="3600" dirty="0">
                <a:solidFill>
                  <a:schemeClr val="bg1"/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8987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ttps://blogdesistemas.com/wp-content/uploads/2016/12/121916_1950_InstalarWin1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-19050"/>
            <a:ext cx="8940800" cy="68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lipse 5"/>
          <p:cNvSpPr/>
          <p:nvPr/>
        </p:nvSpPr>
        <p:spPr>
          <a:xfrm>
            <a:off x="-618060" y="3518005"/>
            <a:ext cx="6042030" cy="6042030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1669308" y="4215806"/>
            <a:ext cx="146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u="sng" dirty="0" smtClean="0"/>
              <a:t>PASO 10</a:t>
            </a:r>
            <a:endParaRPr lang="es-ES_tradnl" sz="2400" b="1" u="sng" dirty="0"/>
          </a:p>
        </p:txBody>
      </p:sp>
      <p:sp>
        <p:nvSpPr>
          <p:cNvPr id="8" name="CuadroTexto 7"/>
          <p:cNvSpPr txBox="1"/>
          <p:nvPr/>
        </p:nvSpPr>
        <p:spPr>
          <a:xfrm>
            <a:off x="70476" y="4827179"/>
            <a:ext cx="4805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/>
              <a:t>Pasados unos 5-10 minutos nos pedirá reiniciar el servidor. </a:t>
            </a:r>
            <a:endParaRPr lang="es-ES_tradnl" dirty="0"/>
          </a:p>
        </p:txBody>
      </p:sp>
      <p:sp>
        <p:nvSpPr>
          <p:cNvPr id="10" name="Pentágono 9"/>
          <p:cNvSpPr/>
          <p:nvPr/>
        </p:nvSpPr>
        <p:spPr>
          <a:xfrm>
            <a:off x="-45270" y="90376"/>
            <a:ext cx="2448225" cy="611373"/>
          </a:xfrm>
          <a:prstGeom prst="homePlate">
            <a:avLst>
              <a:gd name="adj" fmla="val 55882"/>
            </a:avLst>
          </a:prstGeom>
          <a:solidFill>
            <a:schemeClr val="bg1">
              <a:alpha val="6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b="1" dirty="0"/>
              <a:t>WS 2016</a:t>
            </a:r>
          </a:p>
        </p:txBody>
      </p:sp>
    </p:spTree>
    <p:extLst>
      <p:ext uri="{BB962C8B-B14F-4D97-AF65-F5344CB8AC3E}">
        <p14:creationId xmlns:p14="http://schemas.microsoft.com/office/powerpoint/2010/main" val="1897932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ttps://blogdesistemas.com/wp-content/uploads/2016/12/121916_1950_InstalarWin1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12700"/>
            <a:ext cx="8851900" cy="683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lipse 5"/>
          <p:cNvSpPr/>
          <p:nvPr/>
        </p:nvSpPr>
        <p:spPr>
          <a:xfrm>
            <a:off x="4974661" y="3645597"/>
            <a:ext cx="6042030" cy="6042030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6411424" y="4662374"/>
            <a:ext cx="146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u="sng" dirty="0" smtClean="0"/>
              <a:t>PASO 11</a:t>
            </a:r>
            <a:endParaRPr lang="es-ES_tradnl" sz="2400" b="1" u="sng" dirty="0"/>
          </a:p>
        </p:txBody>
      </p:sp>
      <p:sp>
        <p:nvSpPr>
          <p:cNvPr id="8" name="CuadroTexto 7"/>
          <p:cNvSpPr txBox="1"/>
          <p:nvPr/>
        </p:nvSpPr>
        <p:spPr>
          <a:xfrm>
            <a:off x="5514342" y="5358806"/>
            <a:ext cx="4805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/>
              <a:t>Reiniciará nuestro servidor </a:t>
            </a:r>
            <a:endParaRPr lang="es-ES_tradnl" dirty="0"/>
          </a:p>
        </p:txBody>
      </p:sp>
      <p:sp>
        <p:nvSpPr>
          <p:cNvPr id="10" name="Pentágono 9"/>
          <p:cNvSpPr/>
          <p:nvPr/>
        </p:nvSpPr>
        <p:spPr>
          <a:xfrm>
            <a:off x="-45270" y="90376"/>
            <a:ext cx="2448225" cy="611373"/>
          </a:xfrm>
          <a:prstGeom prst="homePlate">
            <a:avLst>
              <a:gd name="adj" fmla="val 55882"/>
            </a:avLst>
          </a:prstGeom>
          <a:solidFill>
            <a:schemeClr val="bg1">
              <a:alpha val="6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b="1" dirty="0"/>
              <a:t>WS 2016</a:t>
            </a:r>
          </a:p>
        </p:txBody>
      </p:sp>
    </p:spTree>
    <p:extLst>
      <p:ext uri="{BB962C8B-B14F-4D97-AF65-F5344CB8AC3E}">
        <p14:creationId xmlns:p14="http://schemas.microsoft.com/office/powerpoint/2010/main" val="1969540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ttps://blogdesistemas.com/wp-content/uploads/2016/12/121916_1950_InstalarWin1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44450"/>
            <a:ext cx="8788400" cy="6769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lipse 5"/>
          <p:cNvSpPr/>
          <p:nvPr/>
        </p:nvSpPr>
        <p:spPr>
          <a:xfrm>
            <a:off x="-214025" y="3411680"/>
            <a:ext cx="6042030" cy="6042030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2073343" y="4109481"/>
            <a:ext cx="146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u="sng" dirty="0" smtClean="0"/>
              <a:t>PASO 12</a:t>
            </a:r>
            <a:endParaRPr lang="es-ES_tradnl" sz="2400" b="1" u="sng" dirty="0"/>
          </a:p>
        </p:txBody>
      </p:sp>
      <p:sp>
        <p:nvSpPr>
          <p:cNvPr id="8" name="CuadroTexto 7"/>
          <p:cNvSpPr txBox="1"/>
          <p:nvPr/>
        </p:nvSpPr>
        <p:spPr>
          <a:xfrm>
            <a:off x="474511" y="4720854"/>
            <a:ext cx="4805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_tradnl" sz="2000" dirty="0" smtClean="0"/>
          </a:p>
          <a:p>
            <a:r>
              <a:rPr lang="es-ES_tradnl" sz="2000" dirty="0"/>
              <a:t>Introduciremos el </a:t>
            </a:r>
            <a:r>
              <a:rPr lang="es-ES_tradnl" sz="2000" dirty="0" err="1"/>
              <a:t>password</a:t>
            </a:r>
            <a:r>
              <a:rPr lang="es-ES_tradnl" sz="2000" dirty="0"/>
              <a:t> de Administrador </a:t>
            </a:r>
            <a:r>
              <a:rPr lang="es-ES_tradnl" sz="2000" dirty="0" smtClean="0"/>
              <a:t> </a:t>
            </a:r>
            <a:endParaRPr lang="es-ES_tradnl" dirty="0"/>
          </a:p>
        </p:txBody>
      </p:sp>
      <p:sp>
        <p:nvSpPr>
          <p:cNvPr id="10" name="Pentágono 9"/>
          <p:cNvSpPr/>
          <p:nvPr/>
        </p:nvSpPr>
        <p:spPr>
          <a:xfrm>
            <a:off x="-45270" y="90376"/>
            <a:ext cx="2448225" cy="611373"/>
          </a:xfrm>
          <a:prstGeom prst="homePlate">
            <a:avLst>
              <a:gd name="adj" fmla="val 55882"/>
            </a:avLst>
          </a:prstGeom>
          <a:solidFill>
            <a:schemeClr val="bg1">
              <a:alpha val="6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b="1" dirty="0"/>
              <a:t>WS 2016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037491" y="5751813"/>
            <a:ext cx="2486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P4$$w0rd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751492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ttps://blogdesistemas.com/wp-content/uploads/2016/12/121916_1950_InstalarWin1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50800"/>
            <a:ext cx="8737600" cy="67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lipse 5"/>
          <p:cNvSpPr/>
          <p:nvPr/>
        </p:nvSpPr>
        <p:spPr>
          <a:xfrm>
            <a:off x="3507370" y="3709390"/>
            <a:ext cx="6042030" cy="6042030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5794738" y="4407191"/>
            <a:ext cx="146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u="sng" dirty="0" smtClean="0"/>
              <a:t>PASO 13</a:t>
            </a:r>
            <a:endParaRPr lang="es-ES_tradnl" sz="2400" b="1" u="sng" dirty="0"/>
          </a:p>
        </p:txBody>
      </p:sp>
      <p:sp>
        <p:nvSpPr>
          <p:cNvPr id="8" name="CuadroTexto 7"/>
          <p:cNvSpPr txBox="1"/>
          <p:nvPr/>
        </p:nvSpPr>
        <p:spPr>
          <a:xfrm>
            <a:off x="4195906" y="5018564"/>
            <a:ext cx="4805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/>
              <a:t>Y para los que usamos Windows 10, veremos una pantalla muy conocida. Haremos </a:t>
            </a:r>
            <a:r>
              <a:rPr lang="es-ES_tradnl" sz="2000" dirty="0" err="1"/>
              <a:t>login</a:t>
            </a:r>
            <a:r>
              <a:rPr lang="es-ES_tradnl" sz="2000" dirty="0"/>
              <a:t> pulsando </a:t>
            </a:r>
            <a:r>
              <a:rPr lang="es-ES_tradnl" sz="2000" dirty="0" err="1"/>
              <a:t>Ctrl+Alt</a:t>
            </a:r>
            <a:r>
              <a:rPr lang="es-ES_tradnl" sz="2000" dirty="0"/>
              <a:t>+ </a:t>
            </a:r>
            <a:r>
              <a:rPr lang="es-ES_tradnl" sz="2000" dirty="0" err="1"/>
              <a:t>Sup</a:t>
            </a:r>
            <a:r>
              <a:rPr lang="es-ES_tradnl" sz="2000" dirty="0"/>
              <a:t> </a:t>
            </a:r>
            <a:endParaRPr lang="es-ES_tradnl" dirty="0"/>
          </a:p>
        </p:txBody>
      </p:sp>
      <p:sp>
        <p:nvSpPr>
          <p:cNvPr id="10" name="Pentágono 9"/>
          <p:cNvSpPr/>
          <p:nvPr/>
        </p:nvSpPr>
        <p:spPr>
          <a:xfrm>
            <a:off x="-45270" y="90376"/>
            <a:ext cx="2448225" cy="611373"/>
          </a:xfrm>
          <a:prstGeom prst="homePlate">
            <a:avLst>
              <a:gd name="adj" fmla="val 55882"/>
            </a:avLst>
          </a:prstGeom>
          <a:solidFill>
            <a:schemeClr val="bg1">
              <a:alpha val="6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b="1" dirty="0"/>
              <a:t>WS 2016</a:t>
            </a:r>
          </a:p>
        </p:txBody>
      </p:sp>
    </p:spTree>
    <p:extLst>
      <p:ext uri="{BB962C8B-B14F-4D97-AF65-F5344CB8AC3E}">
        <p14:creationId xmlns:p14="http://schemas.microsoft.com/office/powerpoint/2010/main" val="218658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ttps://blogdesistemas.com/wp-content/uploads/2016/12/121916_1950_InstalarWin1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0"/>
            <a:ext cx="8826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lipse 5"/>
          <p:cNvSpPr/>
          <p:nvPr/>
        </p:nvSpPr>
        <p:spPr>
          <a:xfrm>
            <a:off x="4572000" y="-2095985"/>
            <a:ext cx="6042030" cy="6042030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5932967" y="470916"/>
            <a:ext cx="146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u="sng" dirty="0" smtClean="0"/>
              <a:t>PASO 14</a:t>
            </a:r>
            <a:endParaRPr lang="es-ES_tradnl" sz="2400" b="1" u="sng" dirty="0"/>
          </a:p>
        </p:txBody>
      </p:sp>
      <p:sp>
        <p:nvSpPr>
          <p:cNvPr id="8" name="CuadroTexto 7"/>
          <p:cNvSpPr txBox="1"/>
          <p:nvPr/>
        </p:nvSpPr>
        <p:spPr>
          <a:xfrm>
            <a:off x="5039832" y="1326729"/>
            <a:ext cx="3253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/>
              <a:t>Este será nuestro escritorio en Windows Server 2016: </a:t>
            </a:r>
            <a:endParaRPr lang="es-ES_tradnl" dirty="0"/>
          </a:p>
        </p:txBody>
      </p:sp>
      <p:sp>
        <p:nvSpPr>
          <p:cNvPr id="10" name="Pentágono 9"/>
          <p:cNvSpPr/>
          <p:nvPr/>
        </p:nvSpPr>
        <p:spPr>
          <a:xfrm>
            <a:off x="-45270" y="90376"/>
            <a:ext cx="2448225" cy="611373"/>
          </a:xfrm>
          <a:prstGeom prst="homePlate">
            <a:avLst>
              <a:gd name="adj" fmla="val 55882"/>
            </a:avLst>
          </a:prstGeom>
          <a:solidFill>
            <a:schemeClr val="bg1">
              <a:alpha val="6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b="1" dirty="0"/>
              <a:t>WS 2016</a:t>
            </a:r>
          </a:p>
        </p:txBody>
      </p:sp>
    </p:spTree>
    <p:extLst>
      <p:ext uri="{BB962C8B-B14F-4D97-AF65-F5344CB8AC3E}">
        <p14:creationId xmlns:p14="http://schemas.microsoft.com/office/powerpoint/2010/main" val="656099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ttps://blogdesistemas.com/wp-content/uploads/2016/12/121916_1950_InstalarWin1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2700"/>
            <a:ext cx="8813800" cy="683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lipse 5"/>
          <p:cNvSpPr/>
          <p:nvPr/>
        </p:nvSpPr>
        <p:spPr>
          <a:xfrm>
            <a:off x="6673915" y="289737"/>
            <a:ext cx="6042030" cy="6042030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7511607" y="1196163"/>
            <a:ext cx="146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u="sng" dirty="0" smtClean="0"/>
              <a:t>PASO 15</a:t>
            </a:r>
            <a:endParaRPr lang="es-ES_tradnl" sz="2400" b="1" u="sng" dirty="0"/>
          </a:p>
        </p:txBody>
      </p:sp>
      <p:sp>
        <p:nvSpPr>
          <p:cNvPr id="8" name="CuadroTexto 7"/>
          <p:cNvSpPr txBox="1"/>
          <p:nvPr/>
        </p:nvSpPr>
        <p:spPr>
          <a:xfrm>
            <a:off x="7218295" y="1934865"/>
            <a:ext cx="17606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/>
              <a:t>Veremos el server manager igual que lo teníamos en Windows Server 2012R2. </a:t>
            </a:r>
            <a:endParaRPr lang="es-ES_tradnl" dirty="0"/>
          </a:p>
        </p:txBody>
      </p:sp>
      <p:sp>
        <p:nvSpPr>
          <p:cNvPr id="10" name="Pentágono 9"/>
          <p:cNvSpPr/>
          <p:nvPr/>
        </p:nvSpPr>
        <p:spPr>
          <a:xfrm>
            <a:off x="-45270" y="90376"/>
            <a:ext cx="2448225" cy="611373"/>
          </a:xfrm>
          <a:prstGeom prst="homePlate">
            <a:avLst>
              <a:gd name="adj" fmla="val 55882"/>
            </a:avLst>
          </a:prstGeom>
          <a:solidFill>
            <a:schemeClr val="bg1">
              <a:alpha val="6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b="1" dirty="0"/>
              <a:t>WS 2016</a:t>
            </a:r>
          </a:p>
        </p:txBody>
      </p:sp>
    </p:spTree>
    <p:extLst>
      <p:ext uri="{BB962C8B-B14F-4D97-AF65-F5344CB8AC3E}">
        <p14:creationId xmlns:p14="http://schemas.microsoft.com/office/powerpoint/2010/main" val="366177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ttps://blogdesistemas.com/wp-content/uploads/2016/12/121916_1950_InstalarWin1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-31750"/>
            <a:ext cx="8940800" cy="69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lipse 5"/>
          <p:cNvSpPr/>
          <p:nvPr/>
        </p:nvSpPr>
        <p:spPr>
          <a:xfrm>
            <a:off x="4808277" y="2539810"/>
            <a:ext cx="6042030" cy="6042030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6646309" y="3198167"/>
            <a:ext cx="146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u="sng" dirty="0" smtClean="0"/>
              <a:t>PASO 16</a:t>
            </a:r>
            <a:endParaRPr lang="es-ES_tradnl" sz="2400" b="1" u="sng" dirty="0"/>
          </a:p>
        </p:txBody>
      </p:sp>
      <p:sp>
        <p:nvSpPr>
          <p:cNvPr id="8" name="CuadroTexto 7"/>
          <p:cNvSpPr txBox="1"/>
          <p:nvPr/>
        </p:nvSpPr>
        <p:spPr>
          <a:xfrm>
            <a:off x="6096757" y="3800216"/>
            <a:ext cx="25663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/>
              <a:t>En nuestro </a:t>
            </a:r>
            <a:r>
              <a:rPr lang="es-ES_tradnl" sz="2000" dirty="0" err="1"/>
              <a:t>menu</a:t>
            </a:r>
            <a:r>
              <a:rPr lang="es-ES_tradnl" sz="2000" dirty="0"/>
              <a:t> de inicio vemos las Herramientas administrativas como en versiones anteriores. </a:t>
            </a:r>
            <a:endParaRPr lang="es-ES_tradnl" dirty="0"/>
          </a:p>
        </p:txBody>
      </p:sp>
      <p:sp>
        <p:nvSpPr>
          <p:cNvPr id="10" name="Pentágono 9"/>
          <p:cNvSpPr/>
          <p:nvPr/>
        </p:nvSpPr>
        <p:spPr>
          <a:xfrm>
            <a:off x="-45270" y="90376"/>
            <a:ext cx="2448225" cy="611373"/>
          </a:xfrm>
          <a:prstGeom prst="homePlate">
            <a:avLst>
              <a:gd name="adj" fmla="val 55882"/>
            </a:avLst>
          </a:prstGeom>
          <a:solidFill>
            <a:schemeClr val="bg1">
              <a:alpha val="6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b="1" dirty="0"/>
              <a:t>WS 2016</a:t>
            </a:r>
          </a:p>
        </p:txBody>
      </p:sp>
    </p:spTree>
    <p:extLst>
      <p:ext uri="{BB962C8B-B14F-4D97-AF65-F5344CB8AC3E}">
        <p14:creationId xmlns:p14="http://schemas.microsoft.com/office/powerpoint/2010/main" val="1330481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ttps://blogdesistemas.com/wp-content/uploads/2016/12/121916_1950_InstalarWin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9850"/>
            <a:ext cx="8712200" cy="67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lipse 5"/>
          <p:cNvSpPr/>
          <p:nvPr/>
        </p:nvSpPr>
        <p:spPr>
          <a:xfrm>
            <a:off x="268394" y="4134693"/>
            <a:ext cx="6042030" cy="6042030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2555762" y="4832494"/>
            <a:ext cx="146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u="sng" dirty="0" smtClean="0"/>
              <a:t>PASO 1</a:t>
            </a:r>
            <a:endParaRPr lang="es-ES_tradnl" sz="2400" b="1" u="sng" dirty="0"/>
          </a:p>
        </p:txBody>
      </p:sp>
      <p:sp>
        <p:nvSpPr>
          <p:cNvPr id="8" name="CuadroTexto 7"/>
          <p:cNvSpPr txBox="1"/>
          <p:nvPr/>
        </p:nvSpPr>
        <p:spPr>
          <a:xfrm>
            <a:off x="765545" y="5443867"/>
            <a:ext cx="480591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ES_tradnl" sz="2000" dirty="0"/>
              <a:t>Seleccionaremos el lenguaje, la zona horaria y teclado</a:t>
            </a:r>
            <a:r>
              <a:rPr lang="es-ES_tradnl" sz="2000" dirty="0" smtClean="0"/>
              <a:t>.</a:t>
            </a:r>
          </a:p>
          <a:p>
            <a:endParaRPr lang="es-ES_tradnl" dirty="0"/>
          </a:p>
        </p:txBody>
      </p:sp>
      <p:sp>
        <p:nvSpPr>
          <p:cNvPr id="10" name="Pentágono 9"/>
          <p:cNvSpPr/>
          <p:nvPr/>
        </p:nvSpPr>
        <p:spPr>
          <a:xfrm>
            <a:off x="-45270" y="90376"/>
            <a:ext cx="2448225" cy="611373"/>
          </a:xfrm>
          <a:prstGeom prst="homePlate">
            <a:avLst>
              <a:gd name="adj" fmla="val 55882"/>
            </a:avLst>
          </a:prstGeom>
          <a:solidFill>
            <a:schemeClr val="bg1">
              <a:alpha val="6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b="1" dirty="0" smtClean="0"/>
              <a:t>WS 2016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1925437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ttps://blogdesistemas.com/wp-content/uploads/2016/12/121916_1950_InstalarWin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700"/>
            <a:ext cx="8763000" cy="683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lipse 5"/>
          <p:cNvSpPr/>
          <p:nvPr/>
        </p:nvSpPr>
        <p:spPr>
          <a:xfrm>
            <a:off x="1487186" y="3888080"/>
            <a:ext cx="6042030" cy="6042030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3774554" y="4585881"/>
            <a:ext cx="146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u="sng" dirty="0" smtClean="0"/>
              <a:t>PASO 3</a:t>
            </a:r>
            <a:endParaRPr lang="es-ES_tradnl" sz="2400" b="1" u="sng" dirty="0"/>
          </a:p>
        </p:txBody>
      </p:sp>
      <p:sp>
        <p:nvSpPr>
          <p:cNvPr id="8" name="CuadroTexto 7"/>
          <p:cNvSpPr txBox="1"/>
          <p:nvPr/>
        </p:nvSpPr>
        <p:spPr>
          <a:xfrm>
            <a:off x="2111927" y="5197254"/>
            <a:ext cx="480591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s-ES_tradnl" sz="2000" dirty="0"/>
              <a:t>Pulsaremos </a:t>
            </a:r>
            <a:r>
              <a:rPr lang="es-ES_tradnl" sz="2000" dirty="0" err="1"/>
              <a:t>Install</a:t>
            </a:r>
            <a:r>
              <a:rPr lang="es-ES_tradnl" sz="2000" dirty="0"/>
              <a:t> NOW.</a:t>
            </a:r>
          </a:p>
          <a:p>
            <a:pPr marL="285750" lvl="0" indent="-285750">
              <a:buFont typeface="Arial" charset="0"/>
              <a:buChar char="•"/>
            </a:pPr>
            <a:endParaRPr lang="es-ES_tradnl" sz="2000" dirty="0" smtClean="0"/>
          </a:p>
          <a:p>
            <a:endParaRPr lang="es-ES_tradnl" dirty="0"/>
          </a:p>
        </p:txBody>
      </p:sp>
      <p:sp>
        <p:nvSpPr>
          <p:cNvPr id="10" name="Pentágono 9"/>
          <p:cNvSpPr/>
          <p:nvPr/>
        </p:nvSpPr>
        <p:spPr>
          <a:xfrm>
            <a:off x="-45270" y="90376"/>
            <a:ext cx="2448225" cy="611373"/>
          </a:xfrm>
          <a:prstGeom prst="homePlate">
            <a:avLst>
              <a:gd name="adj" fmla="val 55882"/>
            </a:avLst>
          </a:prstGeom>
          <a:solidFill>
            <a:schemeClr val="bg1">
              <a:alpha val="6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b="1" dirty="0"/>
              <a:t>WS </a:t>
            </a:r>
            <a:r>
              <a:rPr lang="es-ES_tradnl" sz="2400" b="1" dirty="0" smtClean="0"/>
              <a:t>2016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1469463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ttps://blogdesistemas.com/wp-content/uploads/2016/12/121916_1950_InstalarWin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82550"/>
            <a:ext cx="8724900" cy="669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lipse 5"/>
          <p:cNvSpPr/>
          <p:nvPr/>
        </p:nvSpPr>
        <p:spPr>
          <a:xfrm>
            <a:off x="-2189521" y="1589589"/>
            <a:ext cx="6042030" cy="6042030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1104235" y="3535742"/>
            <a:ext cx="146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u="sng" dirty="0" smtClean="0"/>
              <a:t>PASO 4</a:t>
            </a:r>
            <a:endParaRPr lang="es-ES_tradnl" sz="2400" b="1" u="sng" dirty="0"/>
          </a:p>
        </p:txBody>
      </p:sp>
      <p:sp>
        <p:nvSpPr>
          <p:cNvPr id="8" name="CuadroTexto 7"/>
          <p:cNvSpPr txBox="1"/>
          <p:nvPr/>
        </p:nvSpPr>
        <p:spPr>
          <a:xfrm>
            <a:off x="209550" y="4210494"/>
            <a:ext cx="3256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/>
              <a:t>Cargará el </a:t>
            </a:r>
            <a:r>
              <a:rPr lang="es-ES_tradnl" sz="2000" dirty="0" err="1"/>
              <a:t>setup</a:t>
            </a:r>
            <a:r>
              <a:rPr lang="es-ES_tradnl" sz="2000" dirty="0"/>
              <a:t> de instalación </a:t>
            </a:r>
            <a:endParaRPr lang="es-ES_tradnl" dirty="0"/>
          </a:p>
        </p:txBody>
      </p:sp>
      <p:sp>
        <p:nvSpPr>
          <p:cNvPr id="10" name="Pentágono 9"/>
          <p:cNvSpPr/>
          <p:nvPr/>
        </p:nvSpPr>
        <p:spPr>
          <a:xfrm>
            <a:off x="-45270" y="90376"/>
            <a:ext cx="2448225" cy="611373"/>
          </a:xfrm>
          <a:prstGeom prst="homePlate">
            <a:avLst>
              <a:gd name="adj" fmla="val 55882"/>
            </a:avLst>
          </a:prstGeom>
          <a:solidFill>
            <a:schemeClr val="bg1">
              <a:alpha val="6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b="1" dirty="0"/>
              <a:t>WS 2016</a:t>
            </a:r>
          </a:p>
        </p:txBody>
      </p:sp>
    </p:spTree>
    <p:extLst>
      <p:ext uri="{BB962C8B-B14F-4D97-AF65-F5344CB8AC3E}">
        <p14:creationId xmlns:p14="http://schemas.microsoft.com/office/powerpoint/2010/main" val="1220699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ttps://blogdesistemas.com/wp-content/uploads/2016/12/121916_1950_InstalarWin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50800"/>
            <a:ext cx="8775700" cy="67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lipse 5"/>
          <p:cNvSpPr/>
          <p:nvPr/>
        </p:nvSpPr>
        <p:spPr>
          <a:xfrm>
            <a:off x="-447940" y="3305355"/>
            <a:ext cx="6042030" cy="6042030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1839428" y="4003156"/>
            <a:ext cx="146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u="sng" dirty="0" smtClean="0"/>
              <a:t>PASO 5</a:t>
            </a:r>
            <a:endParaRPr lang="es-ES_tradnl" sz="2400" b="1" u="sng" dirty="0"/>
          </a:p>
        </p:txBody>
      </p:sp>
      <p:sp>
        <p:nvSpPr>
          <p:cNvPr id="8" name="CuadroTexto 7"/>
          <p:cNvSpPr txBox="1"/>
          <p:nvPr/>
        </p:nvSpPr>
        <p:spPr>
          <a:xfrm>
            <a:off x="219331" y="4614529"/>
            <a:ext cx="48059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ES_tradnl" sz="2000" dirty="0"/>
              <a:t>A continuación, nos pedirá la versión de Windows Server 2016 que queremos instalar. Por defecto nos pedirá instalar la versión server Core, sin entorno gráfico. Yo voy a instalar la versión con GUI, es decir, entorno gráfico y escritorio.</a:t>
            </a:r>
          </a:p>
          <a:p>
            <a:endParaRPr lang="es-ES_tradnl" dirty="0"/>
          </a:p>
        </p:txBody>
      </p:sp>
      <p:sp>
        <p:nvSpPr>
          <p:cNvPr id="10" name="Pentágono 9"/>
          <p:cNvSpPr/>
          <p:nvPr/>
        </p:nvSpPr>
        <p:spPr>
          <a:xfrm>
            <a:off x="-45270" y="90376"/>
            <a:ext cx="2448225" cy="611373"/>
          </a:xfrm>
          <a:prstGeom prst="homePlate">
            <a:avLst>
              <a:gd name="adj" fmla="val 55882"/>
            </a:avLst>
          </a:prstGeom>
          <a:solidFill>
            <a:schemeClr val="bg1">
              <a:alpha val="6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b="1" dirty="0"/>
              <a:t>WS 2016</a:t>
            </a:r>
          </a:p>
        </p:txBody>
      </p:sp>
    </p:spTree>
    <p:extLst>
      <p:ext uri="{BB962C8B-B14F-4D97-AF65-F5344CB8AC3E}">
        <p14:creationId xmlns:p14="http://schemas.microsoft.com/office/powerpoint/2010/main" val="1388006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ttps://blogdesistemas.com/wp-content/uploads/2016/12/121916_1950_InstalarWin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2700"/>
            <a:ext cx="8813800" cy="683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lipse 5"/>
          <p:cNvSpPr/>
          <p:nvPr/>
        </p:nvSpPr>
        <p:spPr>
          <a:xfrm>
            <a:off x="-618060" y="2901320"/>
            <a:ext cx="6042030" cy="6042030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1669308" y="3599121"/>
            <a:ext cx="146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u="sng" dirty="0" smtClean="0"/>
              <a:t>PASO 6</a:t>
            </a:r>
            <a:endParaRPr lang="es-ES_tradnl" sz="2400" b="1" u="sng" dirty="0"/>
          </a:p>
        </p:txBody>
      </p:sp>
      <p:sp>
        <p:nvSpPr>
          <p:cNvPr id="8" name="CuadroTexto 7"/>
          <p:cNvSpPr txBox="1"/>
          <p:nvPr/>
        </p:nvSpPr>
        <p:spPr>
          <a:xfrm>
            <a:off x="91741" y="4210494"/>
            <a:ext cx="4805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/>
              <a:t>Aceptamos la política y términos de licencia </a:t>
            </a:r>
            <a:endParaRPr lang="es-ES_tradnl" dirty="0"/>
          </a:p>
        </p:txBody>
      </p:sp>
      <p:sp>
        <p:nvSpPr>
          <p:cNvPr id="10" name="Pentágono 9"/>
          <p:cNvSpPr/>
          <p:nvPr/>
        </p:nvSpPr>
        <p:spPr>
          <a:xfrm>
            <a:off x="-45270" y="90376"/>
            <a:ext cx="2448225" cy="611373"/>
          </a:xfrm>
          <a:prstGeom prst="homePlate">
            <a:avLst>
              <a:gd name="adj" fmla="val 55882"/>
            </a:avLst>
          </a:prstGeom>
          <a:solidFill>
            <a:schemeClr val="bg1">
              <a:alpha val="6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b="1" dirty="0"/>
              <a:t>WS 2016</a:t>
            </a:r>
          </a:p>
        </p:txBody>
      </p:sp>
    </p:spTree>
    <p:extLst>
      <p:ext uri="{BB962C8B-B14F-4D97-AF65-F5344CB8AC3E}">
        <p14:creationId xmlns:p14="http://schemas.microsoft.com/office/powerpoint/2010/main" val="795397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ttps://blogdesistemas.com/wp-content/uploads/2016/12/121916_1950_InstalarWin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2700"/>
            <a:ext cx="8826500" cy="683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lipse 5"/>
          <p:cNvSpPr/>
          <p:nvPr/>
        </p:nvSpPr>
        <p:spPr>
          <a:xfrm>
            <a:off x="-618060" y="3432945"/>
            <a:ext cx="6042030" cy="6042030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1669308" y="4130746"/>
            <a:ext cx="146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u="sng" dirty="0" smtClean="0"/>
              <a:t>PASO 7</a:t>
            </a:r>
            <a:endParaRPr lang="es-ES_tradnl" sz="2400" b="1" u="sng" dirty="0"/>
          </a:p>
        </p:txBody>
      </p:sp>
      <p:sp>
        <p:nvSpPr>
          <p:cNvPr id="8" name="CuadroTexto 7"/>
          <p:cNvSpPr txBox="1"/>
          <p:nvPr/>
        </p:nvSpPr>
        <p:spPr>
          <a:xfrm>
            <a:off x="70476" y="4742119"/>
            <a:ext cx="4805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/>
              <a:t>Seleccionaremos </a:t>
            </a:r>
            <a:r>
              <a:rPr lang="es-ES_tradnl" sz="2000" dirty="0" err="1"/>
              <a:t>Custom</a:t>
            </a:r>
            <a:r>
              <a:rPr lang="es-ES_tradnl" sz="2000" dirty="0"/>
              <a:t>, para crear el particionado de disco como queramos </a:t>
            </a:r>
            <a:endParaRPr lang="es-ES_tradnl" dirty="0"/>
          </a:p>
        </p:txBody>
      </p:sp>
      <p:sp>
        <p:nvSpPr>
          <p:cNvPr id="10" name="Pentágono 9"/>
          <p:cNvSpPr/>
          <p:nvPr/>
        </p:nvSpPr>
        <p:spPr>
          <a:xfrm>
            <a:off x="-45270" y="90376"/>
            <a:ext cx="2448225" cy="611373"/>
          </a:xfrm>
          <a:prstGeom prst="homePlate">
            <a:avLst>
              <a:gd name="adj" fmla="val 55882"/>
            </a:avLst>
          </a:prstGeom>
          <a:solidFill>
            <a:schemeClr val="bg1">
              <a:alpha val="6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b="1" dirty="0"/>
              <a:t>WS 2016</a:t>
            </a:r>
          </a:p>
          <a:p>
            <a:pPr algn="ctr"/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160416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ttps://blogdesistemas.com/wp-content/uploads/2016/12/121916_1950_InstalarWin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-25400"/>
            <a:ext cx="8928100" cy="69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lipse 5"/>
          <p:cNvSpPr/>
          <p:nvPr/>
        </p:nvSpPr>
        <p:spPr>
          <a:xfrm>
            <a:off x="-618060" y="3241560"/>
            <a:ext cx="6042030" cy="6042030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1669308" y="3939361"/>
            <a:ext cx="146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u="sng" dirty="0" smtClean="0"/>
              <a:t>PASO 8</a:t>
            </a:r>
            <a:endParaRPr lang="es-ES_tradnl" sz="2400" b="1" u="sng" dirty="0"/>
          </a:p>
        </p:txBody>
      </p:sp>
      <p:sp>
        <p:nvSpPr>
          <p:cNvPr id="8" name="CuadroTexto 7"/>
          <p:cNvSpPr txBox="1"/>
          <p:nvPr/>
        </p:nvSpPr>
        <p:spPr>
          <a:xfrm>
            <a:off x="70476" y="4550734"/>
            <a:ext cx="4805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/>
              <a:t>Si no vamos a crear particiones pulsaremos </a:t>
            </a:r>
            <a:r>
              <a:rPr lang="es-ES_tradnl" sz="2000" dirty="0" err="1"/>
              <a:t>Next</a:t>
            </a:r>
            <a:r>
              <a:rPr lang="es-ES_tradnl" sz="2000" dirty="0"/>
              <a:t>, sino crearemos las particiones que necesitemos. </a:t>
            </a:r>
            <a:endParaRPr lang="es-ES_tradnl" dirty="0"/>
          </a:p>
        </p:txBody>
      </p:sp>
      <p:sp>
        <p:nvSpPr>
          <p:cNvPr id="10" name="Pentágono 9"/>
          <p:cNvSpPr/>
          <p:nvPr/>
        </p:nvSpPr>
        <p:spPr>
          <a:xfrm>
            <a:off x="-45270" y="90376"/>
            <a:ext cx="2448225" cy="611373"/>
          </a:xfrm>
          <a:prstGeom prst="homePlate">
            <a:avLst>
              <a:gd name="adj" fmla="val 55882"/>
            </a:avLst>
          </a:prstGeom>
          <a:solidFill>
            <a:schemeClr val="bg1">
              <a:alpha val="6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b="1" dirty="0"/>
              <a:t>WS 2016</a:t>
            </a:r>
          </a:p>
        </p:txBody>
      </p:sp>
    </p:spTree>
    <p:extLst>
      <p:ext uri="{BB962C8B-B14F-4D97-AF65-F5344CB8AC3E}">
        <p14:creationId xmlns:p14="http://schemas.microsoft.com/office/powerpoint/2010/main" val="1020827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ttps://blogdesistemas.com/wp-content/uploads/2016/12/121916_1950_InstalarWin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-69850"/>
            <a:ext cx="9017000" cy="69977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lipse 5"/>
          <p:cNvSpPr/>
          <p:nvPr/>
        </p:nvSpPr>
        <p:spPr>
          <a:xfrm>
            <a:off x="-618060" y="4113426"/>
            <a:ext cx="6042030" cy="6042030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1669308" y="4811227"/>
            <a:ext cx="146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u="sng" dirty="0" smtClean="0"/>
              <a:t>PASO 9</a:t>
            </a:r>
            <a:endParaRPr lang="es-ES_tradnl" sz="2400" b="1" u="sng" dirty="0"/>
          </a:p>
        </p:txBody>
      </p:sp>
      <p:sp>
        <p:nvSpPr>
          <p:cNvPr id="8" name="CuadroTexto 7"/>
          <p:cNvSpPr txBox="1"/>
          <p:nvPr/>
        </p:nvSpPr>
        <p:spPr>
          <a:xfrm>
            <a:off x="91741" y="5422600"/>
            <a:ext cx="4805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/>
              <a:t>Empezará el proceso de instalación copiando los ficheros necesarios. </a:t>
            </a:r>
            <a:endParaRPr lang="es-ES_tradnl" dirty="0"/>
          </a:p>
        </p:txBody>
      </p:sp>
      <p:sp>
        <p:nvSpPr>
          <p:cNvPr id="10" name="Pentágono 9"/>
          <p:cNvSpPr/>
          <p:nvPr/>
        </p:nvSpPr>
        <p:spPr>
          <a:xfrm>
            <a:off x="-45270" y="90376"/>
            <a:ext cx="2448225" cy="611373"/>
          </a:xfrm>
          <a:prstGeom prst="homePlate">
            <a:avLst>
              <a:gd name="adj" fmla="val 55882"/>
            </a:avLst>
          </a:prstGeom>
          <a:solidFill>
            <a:schemeClr val="bg1">
              <a:alpha val="6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400" b="1" dirty="0"/>
              <a:t>WS 2016</a:t>
            </a:r>
          </a:p>
        </p:txBody>
      </p:sp>
    </p:spTree>
    <p:extLst>
      <p:ext uri="{BB962C8B-B14F-4D97-AF65-F5344CB8AC3E}">
        <p14:creationId xmlns:p14="http://schemas.microsoft.com/office/powerpoint/2010/main" val="1340325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163</TotalTime>
  <Words>251</Words>
  <Application>Microsoft Macintosh PowerPoint</Application>
  <PresentationFormat>Presentación en pantalla (4:3)</PresentationFormat>
  <Paragraphs>48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Copperplate Gothic Bold</vt:lpstr>
      <vt:lpstr>Tema de Office</vt:lpstr>
      <vt:lpstr>Instalación de WINDOWS SERVER 2016 paso a paso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Dario Alejandro Peñaloza</dc:creator>
  <cp:lastModifiedBy>Dario Alejandro Peñaloza</cp:lastModifiedBy>
  <cp:revision>15</cp:revision>
  <dcterms:created xsi:type="dcterms:W3CDTF">2019-05-14T20:14:07Z</dcterms:created>
  <dcterms:modified xsi:type="dcterms:W3CDTF">2019-06-12T12:24:36Z</dcterms:modified>
</cp:coreProperties>
</file>