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A26F"/>
    <a:srgbClr val="D87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642" autoAdjust="0"/>
  </p:normalViewPr>
  <p:slideViewPr>
    <p:cSldViewPr snapToGrid="0">
      <p:cViewPr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3C2B4-764E-4DF8-9F6B-E820245787C7}" type="datetimeFigureOut">
              <a:rPr lang="pt-PT" smtClean="0"/>
              <a:t>17/12/2019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D4CD1-A212-4C47-87F7-FF92B04B50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737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Boa tarde! Vamos apresentar o nosso projeto que tem o nome “Snake”, versão 2.0!</a:t>
            </a:r>
          </a:p>
          <a:p>
            <a:r>
              <a:rPr lang="pt-PT" dirty="0"/>
              <a:t>Esse é o nosso grupo: … (apresentar cada pessoa)</a:t>
            </a:r>
          </a:p>
          <a:p>
            <a:endParaRPr lang="pt-PT" dirty="0"/>
          </a:p>
          <a:p>
            <a:r>
              <a:rPr lang="pt-PT" dirty="0"/>
              <a:t>O projeto foi feito em Java puro e só usamos uma biblioteca externa (</a:t>
            </a:r>
            <a:r>
              <a:rPr lang="pt-PT" dirty="0" err="1"/>
              <a:t>JFreeChart</a:t>
            </a:r>
            <a:r>
              <a:rPr lang="pt-PT" dirty="0"/>
              <a:t>) para testar as variáveis com os histogramas. O código está guardado no GitHub, nesse link (…)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D4CD1-A212-4C47-87F7-FF92B04B508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6890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Essa variável tem uma configuração inicial em que a probabilidade de ser gerado um inimigo é 10% e de não ser gerado é 90%. A cada 3 vezes que a cobra come, a probabilidade de ser gerado um inimigo aumenta em 0.1, tornando o jogo mais difícil. A probabilidade aumenta até o limite em que será 100% provável que o inimigo seja gerado, ou seja, sempre vai ser gerado o inimigo. (a altura dos Deltas de Dirac vão se alterando: o primeiro desce e o segundo cresce).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D4CD1-A212-4C47-87F7-FF92B04B508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3429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Apresentar primeiro os histogramas. Dizer o número de amostras. Explicar que os gráficos foram gerados usando a biblioteca </a:t>
            </a:r>
            <a:r>
              <a:rPr lang="pt-PT" dirty="0" err="1"/>
              <a:t>JFreeChart</a:t>
            </a:r>
            <a:endParaRPr lang="pt-PT" dirty="0"/>
          </a:p>
          <a:p>
            <a:r>
              <a:rPr lang="pt-PT" dirty="0"/>
              <a:t>Atenção especial à temperatura: explicar a altura dos Deltas de Dirac: as barras não abrangem apenas um valor (por exemplo o 15). Vários valores são agrupados, causando que a altura do Delta de Dirac no histograma seja maior do que o esperado.</a:t>
            </a:r>
          </a:p>
          <a:p>
            <a:r>
              <a:rPr lang="pt-PT" dirty="0"/>
              <a:t>Demonstração do jogo: demonstrar a variação de velocidade, probabilidade do inimigo, pontuação esperada, número de comidas. A função de </a:t>
            </a:r>
            <a:r>
              <a:rPr lang="pt-PT" dirty="0" err="1"/>
              <a:t>restart</a:t>
            </a:r>
            <a:r>
              <a:rPr lang="pt-PT" dirty="0"/>
              <a:t> (R), Pause (P). As Regras, secção Sobre…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D4CD1-A212-4C47-87F7-FF92B04B5086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991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-&gt; As paredes tornam o jogo mais difícil, pois podem estar no meio do cenário, não apenas nas extremidades. Se a cobra bater numa parede, perde o jogo.</a:t>
            </a:r>
          </a:p>
          <a:p>
            <a:endParaRPr lang="pt-PT" dirty="0"/>
          </a:p>
          <a:p>
            <a:r>
              <a:rPr lang="pt-PT" dirty="0"/>
              <a:t>-&gt; Quanto maior for a temperatura, maior é a velocidade da cobra. Quanto menor a temperatura, mais lenta a cobra fica.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D4CD1-A212-4C47-87F7-FF92B04B508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0473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Apenas dizer o nome de cada variável.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D4CD1-A212-4C47-87F7-FF92B04B508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362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Apenas dizer o nome de cada variável.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D4CD1-A212-4C47-87F7-FF92B04B5086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410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primeira variável é a temperatura ambiente, que se altera a cada 5 segundos. Essa temperatura segue uma distribuição normal/gaussiana, com média igual a 25 e desvio padrão igual a 5. Além disso, está limitada entre 15 e 35 graus, como podemos ver através da função u e dos deltas de Dirac.</a:t>
            </a:r>
          </a:p>
          <a:p>
            <a:r>
              <a:rPr lang="pt-PT" dirty="0"/>
              <a:t>Usamos duas funções para gerar essa variável. A função </a:t>
            </a:r>
            <a:r>
              <a:rPr lang="pt-PT" dirty="0" err="1"/>
              <a:t>generateTemp</a:t>
            </a:r>
            <a:r>
              <a:rPr lang="pt-PT" dirty="0"/>
              <a:t>() serve para limitar a temperatura entre 15 e 35 graus.</a:t>
            </a:r>
          </a:p>
          <a:p>
            <a:r>
              <a:rPr lang="pt-PT" dirty="0"/>
              <a:t>A função generateTemp1() é a que gera a função gaussiana, garantindo que são gerados apenas valores maiores que 15 e menores que 35.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D4CD1-A212-4C47-87F7-FF92B04B508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6062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posição das paredes tem maior probabilidade de sair nas extremidades, mas também pode sair no meio. A primeira função gera os valores </a:t>
            </a:r>
            <a:r>
              <a:rPr lang="pt-PT" dirty="0" err="1"/>
              <a:t>double</a:t>
            </a:r>
            <a:r>
              <a:rPr lang="pt-PT" dirty="0"/>
              <a:t> de acordo com a função densidade probabilidade. A segunda função usa a primeira para gerar valores para as coordenadas x e y da posição e arredonda o valor para um múltiplo de 20, que é necessário para garantir a correta colisão no jogo (porque o tamanho das </a:t>
            </a:r>
            <a:r>
              <a:rPr lang="pt-PT" dirty="0" err="1"/>
              <a:t>imanges</a:t>
            </a:r>
            <a:r>
              <a:rPr lang="pt-PT" dirty="0"/>
              <a:t> é 20x20)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D4CD1-A212-4C47-87F7-FF92B04B5086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165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Essa é uma função uniforme. Basicamente a comida pode ser gerada em qualquer posição entre 0 e 360, com igual probabilidade de sair. Depois também arredondamos para um múltiplo de 20 para garantir a colisão.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D4CD1-A212-4C47-87F7-FF92B04B5086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4776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comida pode ser de 4 tipos diferentes, com pontuações diferentes e probabilidades diferentes. A mais comum vale 1 ponto e tem probabilidade de 45%. A segunda vale 3 pontos e tem 30% de probabilidade. A terceira vale 6 pontos e tem 20% de probabilidade e a mais rara vale 10 pontos e tem 5% de probabilidade de ser gerada.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D4CD1-A212-4C47-87F7-FF92B04B508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5851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número de paredes segue uma distribuição uniforme. As paredes são geradas no início do jogo e pode ser gerado um número entre 0 e 9 paredes, cada um com 10% de probabilidade.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D4CD1-A212-4C47-87F7-FF92B04B508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949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87DE2-F641-4882-9C20-AAECA5FCF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D81DBC-0F89-44FC-A091-33B7242BC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1409DF-DF79-4E29-A22B-ABC435E5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F8A3-B85E-446C-8D8F-504E6CD3A1CE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1982F05-8D79-46A9-8730-303CD1A0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0E106AF-819F-4100-9E02-26252D30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DF1F-8C55-4507-ABFB-E244DBE4C1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027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801C9-7D14-4647-B24B-2A7D27BC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497AF80-AAA2-4479-A58F-AD9406D78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84747C-AD33-4787-AFCD-007FAFF3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F8A3-B85E-446C-8D8F-504E6CD3A1CE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55FF47F-46C0-4023-8915-555762AF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4FDE83-88AA-4C7F-AAAC-4B619F9A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DF1F-8C55-4507-ABFB-E244DBE4C1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339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2E2353-BCA4-477B-BDC0-0EF3197E2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2B2E5EA-58A9-4808-9B62-7B2A44AB5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CE3ADE-967A-4C25-A13E-AB21F8C0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F8A3-B85E-446C-8D8F-504E6CD3A1CE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3D5562A-494F-411F-BB06-3E610888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0E2F51E-DCFB-488D-8E7E-9F3B47AA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DF1F-8C55-4507-ABFB-E244DBE4C1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457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F4ABF8A3-B85E-446C-8D8F-504E6CD3A1CE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644DF1F-8C55-4507-ABFB-E244DBE4C1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9718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F8A3-B85E-446C-8D8F-504E6CD3A1CE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DF1F-8C55-4507-ABFB-E244DBE4C1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7829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4ABF8A3-B85E-446C-8D8F-504E6CD3A1CE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644DF1F-8C55-4507-ABFB-E244DBE4C1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7668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F8A3-B85E-446C-8D8F-504E6CD3A1CE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DF1F-8C55-4507-ABFB-E244DBE4C1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7193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F8A3-B85E-446C-8D8F-504E6CD3A1CE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DF1F-8C55-4507-ABFB-E244DBE4C1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7066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F8A3-B85E-446C-8D8F-504E6CD3A1CE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DF1F-8C55-4507-ABFB-E244DBE4C1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5412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F8A3-B85E-446C-8D8F-504E6CD3A1CE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DF1F-8C55-4507-ABFB-E244DBE4C1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2994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F8A3-B85E-446C-8D8F-504E6CD3A1CE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pt-P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44DF1F-8C55-4507-ABFB-E244DBE4C182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021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60584-0411-4BB8-8B2F-924F35D3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DC11550-F2BB-433E-98E0-DCC07061F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F40B590-A0BF-4854-92DF-AFA327D2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F8A3-B85E-446C-8D8F-504E6CD3A1CE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3ADBB6E-C06C-45B7-B110-8BF4061E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512BFE5-C4F4-4230-886E-0F87C26D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DF1F-8C55-4507-ABFB-E244DBE4C1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56374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4ABF8A3-B85E-446C-8D8F-504E6CD3A1CE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44DF1F-8C55-4507-ABFB-E244DBE4C182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4773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F8A3-B85E-446C-8D8F-504E6CD3A1CE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DF1F-8C55-4507-ABFB-E244DBE4C1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6339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F8A3-B85E-446C-8D8F-504E6CD3A1CE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DF1F-8C55-4507-ABFB-E244DBE4C1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40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87AEE-5CAA-4F85-AE6E-CEAB4E06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837811D-C151-49D0-95AF-81BC7084B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AC27D87-1018-41EE-A322-EA54822C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F8A3-B85E-446C-8D8F-504E6CD3A1CE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A2D338C-050F-47E1-A102-C1B3D233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4621ABD-0653-40B3-8A36-2039927A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DF1F-8C55-4507-ABFB-E244DBE4C1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733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514DA-4EE0-4FCF-B963-998EEE2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449608-A4F2-40D5-95B7-89B647E2F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18D8790-DC11-4B00-BAE9-B78361927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DDAABB3-BDEE-4A52-830E-F549EE29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F8A3-B85E-446C-8D8F-504E6CD3A1CE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7D59006-A895-450F-A381-CC2FA254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A48A197-82A8-40DA-B484-D657F608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DF1F-8C55-4507-ABFB-E244DBE4C1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597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045D7-B454-4299-8225-7185A87C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70CF43A-C6AD-4A3B-B5BC-33FBC69E1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BF5C3BF-2B1B-490F-87E6-190A8AF08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37322C6-461E-416B-9098-59AFD23F8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49AF9CA-F51F-422D-B202-0BAAA2DB3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79A9BD5-993D-4064-99FD-D141ED26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F8A3-B85E-446C-8D8F-504E6CD3A1CE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F00FFEA-9A7E-4293-8EF7-AC25C7C9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D8E35D7-755D-4DCE-AC10-1D7BABF5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DF1F-8C55-4507-ABFB-E244DBE4C1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740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5305E-1FB0-4C84-BBA8-F002C870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EE6E4BA-3E61-44AC-BBA4-E611AE01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F8A3-B85E-446C-8D8F-504E6CD3A1CE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DD82E9B-4A53-4934-AD50-8E65973A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B722C56-A5FB-41A5-B028-BB00F004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DF1F-8C55-4507-ABFB-E244DBE4C1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53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F1562D0-6F7D-4D61-B99D-B2AEC986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F8A3-B85E-446C-8D8F-504E6CD3A1CE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0579CEE-98D2-4DF8-B74C-41826D8D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7B4408B-0D60-473A-BFBC-4C435517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DF1F-8C55-4507-ABFB-E244DBE4C1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697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11128-83B5-4121-88F7-2578C97C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6CDA7C-28CD-4DEC-9091-92F585A4B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F3E03B-BBBC-492D-A53B-9FA1C458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32CE12E-7187-4AA8-9318-EB2CD0EA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F8A3-B85E-446C-8D8F-504E6CD3A1CE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18BBF17-3B01-4BA3-8B08-99FFD4E4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CC7B3D9-920D-4ACD-83D1-21D2F7D2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DF1F-8C55-4507-ABFB-E244DBE4C1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107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530AA-EB83-413D-9379-75EAA1B4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5D91692-3FDF-4225-A469-EC1C86C0C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697A2B3-1AFC-4851-9E40-1A2AA324D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8995D6A-3F3F-4437-87E7-7A80B80D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F8A3-B85E-446C-8D8F-504E6CD3A1CE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77FE9EC-B8A9-430F-94F6-C7774BBC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C3C1424-27BC-4713-AF8C-D82A8C24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DF1F-8C55-4507-ABFB-E244DBE4C1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583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3178BD5-5AB6-4F81-939F-8D4C4F98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2659D2-DDAF-434F-B247-6FF8C1F4E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9C088AD-BF14-407E-AC60-061AE648D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F8A3-B85E-446C-8D8F-504E6CD3A1CE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AA194CB-07F8-4C8C-B7B2-27E918FD5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A6434E7-2969-424B-B0BB-38547D75D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4DF1F-8C55-4507-ABFB-E244DBE4C1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802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4ABF8A3-B85E-446C-8D8F-504E6CD3A1CE}" type="datetimeFigureOut">
              <a:rPr lang="pt-PT" smtClean="0"/>
              <a:t>16/12/2019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644DF1F-8C55-4507-ABFB-E244DBE4C18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852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riopereiradp/Snake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free.org/jfreechar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62B3D-EA2C-4C1E-B28F-EAEF5FC4A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3505" y="97313"/>
            <a:ext cx="4418214" cy="1651577"/>
          </a:xfrm>
        </p:spPr>
        <p:txBody>
          <a:bodyPr anchor="b">
            <a:normAutofit/>
          </a:bodyPr>
          <a:lstStyle/>
          <a:p>
            <a:pPr algn="l"/>
            <a:r>
              <a:rPr lang="pt-PT" sz="8000" b="1" dirty="0">
                <a:latin typeface="Agency FB" panose="020B0503020202020204" pitchFamily="34" charset="0"/>
              </a:rPr>
              <a:t>Snake v2.0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EED5E1-7DEC-44FD-A65A-E21EA1CC4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2033516"/>
            <a:ext cx="4645250" cy="4393789"/>
          </a:xfrm>
        </p:spPr>
        <p:txBody>
          <a:bodyPr anchor="t">
            <a:normAutofit/>
          </a:bodyPr>
          <a:lstStyle/>
          <a:p>
            <a:pPr algn="l"/>
            <a:r>
              <a:rPr lang="pt-PT" sz="2000" dirty="0"/>
              <a:t>Projeto de Processamento da Informação</a:t>
            </a:r>
          </a:p>
          <a:p>
            <a:pPr algn="l"/>
            <a:r>
              <a:rPr lang="pt-PT" sz="2000" dirty="0"/>
              <a:t>1º Semestre de 2019-2020</a:t>
            </a:r>
          </a:p>
          <a:p>
            <a:pPr algn="l"/>
            <a:r>
              <a:rPr lang="pt-PT" sz="2000" dirty="0"/>
              <a:t>Engenharia Informática - ISCTE-IUL</a:t>
            </a:r>
          </a:p>
          <a:p>
            <a:pPr algn="l"/>
            <a:endParaRPr lang="pt-PT" sz="2000" dirty="0"/>
          </a:p>
          <a:p>
            <a:pPr algn="l"/>
            <a:r>
              <a:rPr lang="pt-PT" sz="2000" dirty="0"/>
              <a:t>82745 – Dário Pereira</a:t>
            </a:r>
          </a:p>
          <a:p>
            <a:pPr algn="l"/>
            <a:r>
              <a:rPr lang="pt-PT" sz="2000" dirty="0"/>
              <a:t>82222 – João Mendes</a:t>
            </a:r>
          </a:p>
          <a:p>
            <a:pPr algn="l"/>
            <a:r>
              <a:rPr lang="pt-PT" sz="2000" dirty="0"/>
              <a:t>82270 – Rodrigo Alves</a:t>
            </a:r>
          </a:p>
          <a:p>
            <a:pPr algn="l"/>
            <a:r>
              <a:rPr lang="pt-PT" sz="2000" dirty="0"/>
              <a:t>83404 – Éric Sancha</a:t>
            </a:r>
          </a:p>
          <a:p>
            <a:pPr algn="l"/>
            <a:endParaRPr lang="pt-PT" sz="2000" dirty="0"/>
          </a:p>
          <a:p>
            <a:pPr algn="l"/>
            <a:r>
              <a:rPr lang="pt-PT" sz="2000" dirty="0"/>
              <a:t>Código (Java) do projeto em: </a:t>
            </a:r>
            <a:r>
              <a:rPr lang="pt-PT" sz="2000" dirty="0">
                <a:hlinkClick r:id="rId3"/>
              </a:rPr>
              <a:t>https://github.com/dariopereiradp/Snake2</a:t>
            </a:r>
            <a:endParaRPr lang="pt-PT" sz="2000" dirty="0"/>
          </a:p>
        </p:txBody>
      </p:sp>
      <p:sp>
        <p:nvSpPr>
          <p:cNvPr id="17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4071AD-7087-4EB0-A336-D26BB89B4F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322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755A8B9-ABDF-4B4A-BCFE-567A04952AD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36003" y="5363570"/>
            <a:ext cx="514714" cy="94149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EF5F852-A9C2-4041-B66D-801887340F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1718" y="805191"/>
            <a:ext cx="1200318" cy="6001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47804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CB4D7-0806-4C93-B053-3ECA4387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40854"/>
            <a:ext cx="10058400" cy="1150321"/>
          </a:xfrm>
        </p:spPr>
        <p:txBody>
          <a:bodyPr/>
          <a:lstStyle/>
          <a:p>
            <a:r>
              <a:rPr lang="pt-PT" dirty="0"/>
              <a:t>Número de Inimigos</a:t>
            </a:r>
          </a:p>
        </p:txBody>
      </p:sp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1DC98804-00BE-4003-B315-17FCE8A93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7"/>
          <a:stretch/>
        </p:blipFill>
        <p:spPr>
          <a:xfrm>
            <a:off x="452808" y="2774393"/>
            <a:ext cx="3859872" cy="338306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4611B31-4798-4541-862C-4884C7DEBDC2}"/>
                  </a:ext>
                </a:extLst>
              </p:cNvPr>
              <p:cNvSpPr txBox="1"/>
              <p:nvPr/>
            </p:nvSpPr>
            <p:spPr>
              <a:xfrm>
                <a:off x="458535" y="1245650"/>
                <a:ext cx="11280657" cy="14619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=0,9∗</m:t>
                    </m:r>
                    <m:r>
                      <a:rPr lang="pt-PT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PT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PT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+0,1∗</m:t>
                    </m:r>
                    <m:r>
                      <a:rPr lang="pt-PT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PT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PT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pt-PT" sz="1900" dirty="0"/>
                  <a:t> -&gt; Caso inicial</a:t>
                </a:r>
              </a:p>
              <a:p>
                <a:pPr algn="ctr"/>
                <a:r>
                  <a:rPr lang="pt-PT" sz="1900" dirty="0"/>
                  <a:t>(a cada 3 comidas)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9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PT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1900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pt-PT" sz="19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pt-PT" sz="19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PT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pt-PT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+0,</m:t>
                      </m:r>
                      <m:r>
                        <a:rPr lang="pt-PT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pt-PT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PT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pt-PT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PT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pt-PT" sz="1900" dirty="0"/>
              </a:p>
              <a:p>
                <a:pPr algn="ctr"/>
                <a:r>
                  <a:rPr lang="pt-PT" sz="1900" dirty="0"/>
                  <a:t>…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=0∗</m:t>
                    </m:r>
                    <m:r>
                      <a:rPr lang="pt-PT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PT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PT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PT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pt-PT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pt-PT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PT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PT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pt-PT" sz="1900" dirty="0"/>
                  <a:t> -&gt; Caso final</a:t>
                </a: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4611B31-4798-4541-862C-4884C7DEB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35" y="1245650"/>
                <a:ext cx="11280657" cy="1461939"/>
              </a:xfrm>
              <a:prstGeom prst="rect">
                <a:avLst/>
              </a:prstGeom>
              <a:blipFill>
                <a:blip r:embed="rId4"/>
                <a:stretch>
                  <a:fillRect t="-5000" b="-958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DAB8A97F-B0AF-43A9-92A2-179645946B28}"/>
              </a:ext>
            </a:extLst>
          </p:cNvPr>
          <p:cNvSpPr txBox="1"/>
          <p:nvPr/>
        </p:nvSpPr>
        <p:spPr>
          <a:xfrm>
            <a:off x="4778995" y="2898058"/>
            <a:ext cx="70809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public</a:t>
            </a:r>
            <a:r>
              <a:rPr lang="pt-PT" sz="1600" dirty="0"/>
              <a:t> </a:t>
            </a:r>
            <a:r>
              <a:rPr lang="pt-PT" sz="1600" dirty="0" err="1"/>
              <a:t>static</a:t>
            </a:r>
            <a:r>
              <a:rPr lang="pt-PT" sz="1600" dirty="0"/>
              <a:t> </a:t>
            </a:r>
            <a:r>
              <a:rPr lang="pt-PT" sz="1600" dirty="0" err="1"/>
              <a:t>boolean</a:t>
            </a:r>
            <a:r>
              <a:rPr lang="pt-PT" sz="1600" dirty="0"/>
              <a:t> </a:t>
            </a:r>
            <a:r>
              <a:rPr lang="pt-PT" sz="1600" dirty="0" err="1"/>
              <a:t>geraInimigo</a:t>
            </a:r>
            <a:r>
              <a:rPr lang="pt-PT" sz="1600" dirty="0"/>
              <a:t>() {</a:t>
            </a:r>
          </a:p>
          <a:p>
            <a:r>
              <a:rPr lang="pt-PT" sz="1600" dirty="0"/>
              <a:t>	</a:t>
            </a:r>
            <a:r>
              <a:rPr lang="pt-PT" sz="1600" dirty="0" err="1"/>
              <a:t>double</a:t>
            </a:r>
            <a:r>
              <a:rPr lang="pt-PT" sz="1600" dirty="0"/>
              <a:t> u = </a:t>
            </a:r>
            <a:r>
              <a:rPr lang="pt-PT" sz="1600" dirty="0" err="1"/>
              <a:t>Math.random</a:t>
            </a:r>
            <a:r>
              <a:rPr lang="pt-PT" sz="1600" dirty="0"/>
              <a:t>();</a:t>
            </a:r>
          </a:p>
          <a:p>
            <a:r>
              <a:rPr lang="pt-PT" sz="1600" dirty="0"/>
              <a:t>	</a:t>
            </a:r>
            <a:r>
              <a:rPr lang="pt-PT" sz="1600" dirty="0" err="1"/>
              <a:t>if</a:t>
            </a:r>
            <a:r>
              <a:rPr lang="pt-PT" sz="1600" dirty="0"/>
              <a:t>(u&lt;=</a:t>
            </a:r>
            <a:r>
              <a:rPr lang="pt-PT" sz="1600" dirty="0" err="1"/>
              <a:t>probabilidade_sim</a:t>
            </a:r>
            <a:r>
              <a:rPr lang="pt-PT" sz="1600" dirty="0"/>
              <a:t>)</a:t>
            </a:r>
          </a:p>
          <a:p>
            <a:r>
              <a:rPr lang="pt-PT" sz="1600" dirty="0"/>
              <a:t>		</a:t>
            </a:r>
            <a:r>
              <a:rPr lang="pt-PT" sz="1600" dirty="0" err="1"/>
              <a:t>return</a:t>
            </a:r>
            <a:r>
              <a:rPr lang="pt-PT" sz="1600" dirty="0"/>
              <a:t> </a:t>
            </a:r>
            <a:r>
              <a:rPr lang="pt-PT" sz="1600" dirty="0" err="1"/>
              <a:t>true</a:t>
            </a:r>
            <a:r>
              <a:rPr lang="pt-PT" sz="1600" dirty="0"/>
              <a:t>;</a:t>
            </a:r>
          </a:p>
          <a:p>
            <a:r>
              <a:rPr lang="pt-PT" sz="1600" dirty="0"/>
              <a:t>	</a:t>
            </a:r>
            <a:r>
              <a:rPr lang="pt-PT" sz="1600" dirty="0" err="1"/>
              <a:t>else</a:t>
            </a:r>
            <a:endParaRPr lang="pt-PT" sz="1600" dirty="0"/>
          </a:p>
          <a:p>
            <a:r>
              <a:rPr lang="pt-PT" sz="1600" dirty="0"/>
              <a:t>		</a:t>
            </a:r>
            <a:r>
              <a:rPr lang="pt-PT" sz="1600" dirty="0" err="1"/>
              <a:t>return</a:t>
            </a:r>
            <a:r>
              <a:rPr lang="pt-PT" sz="1600" dirty="0"/>
              <a:t> false;</a:t>
            </a:r>
          </a:p>
          <a:p>
            <a:r>
              <a:rPr lang="pt-PT" sz="1600" dirty="0"/>
              <a:t>}</a:t>
            </a:r>
          </a:p>
          <a:p>
            <a:endParaRPr lang="pt-PT" sz="1600" dirty="0"/>
          </a:p>
          <a:p>
            <a:endParaRPr lang="pt-PT" sz="1600" dirty="0"/>
          </a:p>
          <a:p>
            <a:r>
              <a:rPr lang="pt-PT" sz="1600" dirty="0"/>
              <a:t>// A cada 3 comidas essa função é chamada</a:t>
            </a:r>
          </a:p>
          <a:p>
            <a:r>
              <a:rPr lang="pt-PT" sz="1600" dirty="0" err="1"/>
              <a:t>public</a:t>
            </a:r>
            <a:r>
              <a:rPr lang="pt-PT" sz="1600" dirty="0"/>
              <a:t> </a:t>
            </a:r>
            <a:r>
              <a:rPr lang="pt-PT" sz="1600" dirty="0" err="1"/>
              <a:t>static</a:t>
            </a:r>
            <a:r>
              <a:rPr lang="pt-PT" sz="1600" dirty="0"/>
              <a:t> </a:t>
            </a:r>
            <a:r>
              <a:rPr lang="pt-PT" sz="1600" dirty="0" err="1"/>
              <a:t>void</a:t>
            </a:r>
            <a:r>
              <a:rPr lang="pt-PT" sz="1600" dirty="0"/>
              <a:t> </a:t>
            </a:r>
            <a:r>
              <a:rPr lang="pt-PT" sz="1600" dirty="0" err="1"/>
              <a:t>change_probabilidades</a:t>
            </a:r>
            <a:r>
              <a:rPr lang="pt-PT" sz="1600" dirty="0"/>
              <a:t>() {</a:t>
            </a:r>
          </a:p>
          <a:p>
            <a:r>
              <a:rPr lang="pt-PT" sz="1600" dirty="0"/>
              <a:t>	</a:t>
            </a:r>
            <a:r>
              <a:rPr lang="pt-PT" sz="1600" dirty="0" err="1"/>
              <a:t>if</a:t>
            </a:r>
            <a:r>
              <a:rPr lang="pt-PT" sz="1600" dirty="0"/>
              <a:t> (</a:t>
            </a:r>
            <a:r>
              <a:rPr lang="pt-PT" sz="1600" dirty="0" err="1"/>
              <a:t>probabilidade_sim</a:t>
            </a:r>
            <a:r>
              <a:rPr lang="pt-PT" sz="1600" dirty="0"/>
              <a:t> &lt; 1)</a:t>
            </a:r>
          </a:p>
          <a:p>
            <a:r>
              <a:rPr lang="pt-PT" sz="1600" dirty="0"/>
              <a:t>		</a:t>
            </a:r>
            <a:r>
              <a:rPr lang="pt-PT" sz="1600" dirty="0" err="1"/>
              <a:t>probabilidade_sim</a:t>
            </a:r>
            <a:r>
              <a:rPr lang="pt-PT" sz="1600" dirty="0"/>
              <a:t> += 0.1;</a:t>
            </a:r>
          </a:p>
          <a:p>
            <a:r>
              <a:rPr lang="pt-PT" sz="1600" dirty="0"/>
              <a:t>}</a:t>
            </a:r>
            <a:endParaRPr lang="en-US" sz="1600" dirty="0"/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15F10006-92E4-4DB2-A5F5-6B3F5A349674}"/>
              </a:ext>
            </a:extLst>
          </p:cNvPr>
          <p:cNvCxnSpPr>
            <a:cxnSpLocks/>
          </p:cNvCxnSpPr>
          <p:nvPr/>
        </p:nvCxnSpPr>
        <p:spPr>
          <a:xfrm flipV="1">
            <a:off x="756901" y="2898058"/>
            <a:ext cx="0" cy="293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70A035C1-1271-4678-B9C7-1087C78BE130}"/>
              </a:ext>
            </a:extLst>
          </p:cNvPr>
          <p:cNvCxnSpPr>
            <a:cxnSpLocks/>
          </p:cNvCxnSpPr>
          <p:nvPr/>
        </p:nvCxnSpPr>
        <p:spPr>
          <a:xfrm flipV="1">
            <a:off x="4074957" y="5462077"/>
            <a:ext cx="0" cy="34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3F12FD59-CB1E-4BB2-B4D1-F55C9C79B351}"/>
              </a:ext>
            </a:extLst>
          </p:cNvPr>
          <p:cNvSpPr txBox="1"/>
          <p:nvPr/>
        </p:nvSpPr>
        <p:spPr>
          <a:xfrm>
            <a:off x="785956" y="6157453"/>
            <a:ext cx="319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Gráfico do caso inicial</a:t>
            </a:r>
          </a:p>
        </p:txBody>
      </p:sp>
    </p:spTree>
    <p:extLst>
      <p:ext uri="{BB962C8B-B14F-4D97-AF65-F5344CB8AC3E}">
        <p14:creationId xmlns:p14="http://schemas.microsoft.com/office/powerpoint/2010/main" val="1167204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62B3D-EA2C-4C1E-B28F-EAEF5FC4A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968989"/>
            <a:ext cx="4645250" cy="1325811"/>
          </a:xfrm>
        </p:spPr>
        <p:txBody>
          <a:bodyPr anchor="b">
            <a:normAutofit/>
          </a:bodyPr>
          <a:lstStyle/>
          <a:p>
            <a:pPr algn="l"/>
            <a:r>
              <a:rPr lang="pt-PT" sz="8000" b="1" dirty="0">
                <a:latin typeface="Agency FB" panose="020B0503020202020204" pitchFamily="34" charset="0"/>
              </a:rPr>
              <a:t>Snake v2.0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EED5E1-7DEC-44FD-A65A-E21EA1CC4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4154" y="2702257"/>
            <a:ext cx="5931285" cy="3329263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700" dirty="0"/>
              <a:t>Demonstração das variáveis aleatórias</a:t>
            </a:r>
          </a:p>
          <a:p>
            <a:pPr algn="l"/>
            <a:r>
              <a:rPr lang="pt-PT" sz="2000" dirty="0"/>
              <a:t>(Histogramas gerados com a biblioteca </a:t>
            </a:r>
            <a:r>
              <a:rPr lang="pt-PT" sz="2000" dirty="0" err="1"/>
              <a:t>JFreeChart</a:t>
            </a:r>
            <a:r>
              <a:rPr lang="pt-PT" sz="2000" dirty="0"/>
              <a:t>: </a:t>
            </a:r>
            <a:r>
              <a:rPr lang="pt-PT" sz="2000" dirty="0">
                <a:hlinkClick r:id="rId3"/>
              </a:rPr>
              <a:t>http://www.jfree.org/jfreechart/</a:t>
            </a:r>
            <a:r>
              <a:rPr lang="pt-PT" sz="2000" dirty="0"/>
              <a:t>)</a:t>
            </a:r>
          </a:p>
          <a:p>
            <a:pPr algn="l"/>
            <a:endParaRPr lang="pt-P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700" dirty="0"/>
              <a:t>Demonstração do jogo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PT" sz="2700" dirty="0"/>
          </a:p>
          <a:p>
            <a:r>
              <a:rPr lang="pt-PT" sz="3000" b="1" i="1" dirty="0"/>
              <a:t>Snake v2.0.jar</a:t>
            </a:r>
          </a:p>
        </p:txBody>
      </p:sp>
      <p:sp>
        <p:nvSpPr>
          <p:cNvPr id="17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4071AD-7087-4EB0-A336-D26BB89B4F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322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9E4D84-2384-447C-8361-E2EF4A0D8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3768" y="3548418"/>
            <a:ext cx="1582931" cy="407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5258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CB4D7-0806-4C93-B053-3ECA4387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61C0F20-13DC-4B84-B194-F02FF5B9A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3529"/>
            <a:ext cx="10515600" cy="2981878"/>
          </a:xfrm>
        </p:spPr>
        <p:txBody>
          <a:bodyPr>
            <a:normAutofit/>
          </a:bodyPr>
          <a:lstStyle/>
          <a:p>
            <a:r>
              <a:rPr lang="pt-PT" sz="2300" dirty="0"/>
              <a:t>Acrescentamos um inimigo, que movimenta-se à volta da comida, quando aparece.</a:t>
            </a:r>
          </a:p>
          <a:p>
            <a:r>
              <a:rPr lang="pt-PT" sz="2300" dirty="0"/>
              <a:t> Podem aparecer algumas paredes com número aleatório e posição aleatória.</a:t>
            </a:r>
          </a:p>
          <a:p>
            <a:r>
              <a:rPr lang="pt-PT" sz="2300" dirty="0"/>
              <a:t> A cobra tem uma velocidade variável, proporcional à temperatura.</a:t>
            </a:r>
          </a:p>
          <a:p>
            <a:r>
              <a:rPr lang="pt-PT" sz="2300" dirty="0"/>
              <a:t> Há 4 tipos de comida, com pontuações diferentes: quanto mais alta for a pontuação, menor a probabilidade de sair essa comida.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046421-0106-4BB9-8792-DA0205ED1B9E}"/>
              </a:ext>
            </a:extLst>
          </p:cNvPr>
          <p:cNvSpPr txBox="1"/>
          <p:nvPr/>
        </p:nvSpPr>
        <p:spPr>
          <a:xfrm>
            <a:off x="838200" y="1702114"/>
            <a:ext cx="10515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500" b="1" i="1" dirty="0"/>
              <a:t>Reproduzir o jogo clássico da Nokia, Snake. Implementamos algumas melhorias e adaptamos o jogo para o uso de aleatoriedades:</a:t>
            </a:r>
          </a:p>
        </p:txBody>
      </p:sp>
    </p:spTree>
    <p:extLst>
      <p:ext uri="{BB962C8B-B14F-4D97-AF65-F5344CB8AC3E}">
        <p14:creationId xmlns:p14="http://schemas.microsoft.com/office/powerpoint/2010/main" val="10109850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CB4D7-0806-4C93-B053-3ECA4387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Variáveis Aleatórias - Contínuas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61C0F20-13DC-4B84-B194-F02FF5B9A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2346"/>
            <a:ext cx="10515600" cy="1464367"/>
          </a:xfrm>
        </p:spPr>
        <p:txBody>
          <a:bodyPr>
            <a:normAutofit/>
          </a:bodyPr>
          <a:lstStyle/>
          <a:p>
            <a:r>
              <a:rPr lang="pt-PT" sz="2300" dirty="0"/>
              <a:t>Temperatura Ambiente</a:t>
            </a:r>
          </a:p>
          <a:p>
            <a:r>
              <a:rPr lang="pt-PT" sz="2300" dirty="0"/>
              <a:t>Posição das Paredes</a:t>
            </a:r>
          </a:p>
          <a:p>
            <a:r>
              <a:rPr lang="pt-PT" sz="2300" dirty="0"/>
              <a:t>Posição das comidas</a:t>
            </a:r>
          </a:p>
        </p:txBody>
      </p:sp>
    </p:spTree>
    <p:extLst>
      <p:ext uri="{BB962C8B-B14F-4D97-AF65-F5344CB8AC3E}">
        <p14:creationId xmlns:p14="http://schemas.microsoft.com/office/powerpoint/2010/main" val="2790585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CB4D7-0806-4C93-B053-3ECA4387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Variáveis Aleatórias - Discretas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61C0F20-13DC-4B84-B194-F02FF5B9A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2346"/>
            <a:ext cx="10515600" cy="1464367"/>
          </a:xfrm>
        </p:spPr>
        <p:txBody>
          <a:bodyPr>
            <a:normAutofit/>
          </a:bodyPr>
          <a:lstStyle/>
          <a:p>
            <a:r>
              <a:rPr lang="pt-PT" sz="2300" dirty="0"/>
              <a:t>Pontuação das comidas</a:t>
            </a:r>
          </a:p>
          <a:p>
            <a:r>
              <a:rPr lang="pt-PT" sz="2300" dirty="0"/>
              <a:t>Número de Paredes</a:t>
            </a:r>
          </a:p>
          <a:p>
            <a:r>
              <a:rPr lang="pt-PT" sz="2300" dirty="0"/>
              <a:t>Número de inimigos</a:t>
            </a:r>
          </a:p>
        </p:txBody>
      </p:sp>
    </p:spTree>
    <p:extLst>
      <p:ext uri="{BB962C8B-B14F-4D97-AF65-F5344CB8AC3E}">
        <p14:creationId xmlns:p14="http://schemas.microsoft.com/office/powerpoint/2010/main" val="2240505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CB4D7-0806-4C93-B053-3ECA4387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40854"/>
            <a:ext cx="10058400" cy="1150321"/>
          </a:xfrm>
        </p:spPr>
        <p:txBody>
          <a:bodyPr/>
          <a:lstStyle/>
          <a:p>
            <a:r>
              <a:rPr lang="pt-PT" dirty="0"/>
              <a:t>Temperatura ambiente</a:t>
            </a:r>
          </a:p>
        </p:txBody>
      </p:sp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1DC98804-00BE-4003-B315-17FCE8A93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71" y="2061739"/>
            <a:ext cx="4264164" cy="427025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4611B31-4798-4541-862C-4884C7DEBDC2}"/>
                  </a:ext>
                </a:extLst>
              </p:cNvPr>
              <p:cNvSpPr txBox="1"/>
              <p:nvPr/>
            </p:nvSpPr>
            <p:spPr>
              <a:xfrm>
                <a:off x="455671" y="1172818"/>
                <a:ext cx="11280657" cy="6367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PT" sz="2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PT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PT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PT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PT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P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pt-P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∗5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pt-PT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pt-PT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PT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sz="2200" b="0" i="1" smtClean="0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pt-PT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PT" sz="2200" b="0" i="1" smtClean="0">
                                    <a:latin typeface="Cambria Math" panose="02040503050406030204" pitchFamily="18" charset="0"/>
                                  </a:rPr>
                                  <m:t>−25)</m:t>
                                </m:r>
                              </m:e>
                              <m:sup>
                                <m:r>
                                  <a:rPr lang="pt-PT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pt-PT" sz="2200" b="0" i="1" smtClean="0">
                                <a:latin typeface="Cambria Math" panose="02040503050406030204" pitchFamily="18" charset="0"/>
                              </a:rPr>
                              <m:t>2∗</m:t>
                            </m:r>
                            <m:sSup>
                              <m:sSupPr>
                                <m:ctrlPr>
                                  <a:rPr lang="pt-PT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sz="2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pt-PT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pt-PT" sz="22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pt-PT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pt-PT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PT" sz="2200" b="0" i="1" smtClean="0">
                                <a:latin typeface="Cambria Math" panose="02040503050406030204" pitchFamily="18" charset="0"/>
                              </a:rPr>
                              <m:t>−15</m:t>
                            </m:r>
                          </m:e>
                        </m:d>
                        <m:r>
                          <a:rPr lang="pt-PT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pt-PT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PT" sz="2200" b="0" i="1" smtClean="0">
                                <a:latin typeface="Cambria Math" panose="02040503050406030204" pitchFamily="18" charset="0"/>
                              </a:rPr>
                              <m:t>−35</m:t>
                            </m:r>
                          </m:e>
                        </m:d>
                      </m:e>
                    </m:d>
                    <m:r>
                      <a:rPr lang="pt-PT" sz="2200" b="0" i="1" smtClean="0">
                        <a:latin typeface="Cambria Math" panose="02040503050406030204" pitchFamily="18" charset="0"/>
                      </a:rPr>
                      <m:t>+0,025∗</m:t>
                    </m:r>
                    <m:r>
                      <a:rPr lang="pt-P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P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pt-P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−15</m:t>
                        </m:r>
                      </m:e>
                    </m:d>
                    <m:r>
                      <a:rPr lang="pt-P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+0,025 ∗ </m:t>
                    </m:r>
                    <m:r>
                      <a:rPr lang="pt-P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P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P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−35)</m:t>
                    </m:r>
                  </m:oMath>
                </a14:m>
                <a:r>
                  <a:rPr lang="pt-PT" sz="2200" dirty="0"/>
                  <a:t> </a:t>
                </a: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4611B31-4798-4541-862C-4884C7DEB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71" y="1172818"/>
                <a:ext cx="11280657" cy="6367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DAB8A97F-B0AF-43A9-92A2-179645946B28}"/>
              </a:ext>
            </a:extLst>
          </p:cNvPr>
          <p:cNvSpPr txBox="1"/>
          <p:nvPr/>
        </p:nvSpPr>
        <p:spPr>
          <a:xfrm>
            <a:off x="4844955" y="1851401"/>
            <a:ext cx="700130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public</a:t>
            </a:r>
            <a:r>
              <a:rPr lang="pt-PT" sz="1400" dirty="0"/>
              <a:t> </a:t>
            </a:r>
            <a:r>
              <a:rPr lang="pt-PT" sz="1400" dirty="0" err="1"/>
              <a:t>static</a:t>
            </a:r>
            <a:r>
              <a:rPr lang="pt-PT" sz="1400" dirty="0"/>
              <a:t> </a:t>
            </a:r>
            <a:r>
              <a:rPr lang="pt-PT" sz="1400" dirty="0" err="1"/>
              <a:t>double</a:t>
            </a:r>
            <a:r>
              <a:rPr lang="pt-PT" sz="1400" dirty="0"/>
              <a:t> generateTemp1() {</a:t>
            </a:r>
          </a:p>
          <a:p>
            <a:r>
              <a:rPr lang="pt-PT" sz="1400" dirty="0"/>
              <a:t>	</a:t>
            </a:r>
            <a:r>
              <a:rPr lang="pt-PT" sz="1400" dirty="0" err="1"/>
              <a:t>double</a:t>
            </a:r>
            <a:r>
              <a:rPr lang="pt-PT" sz="1400" dirty="0"/>
              <a:t> </a:t>
            </a:r>
            <a:r>
              <a:rPr lang="pt-PT" sz="1400" dirty="0" err="1"/>
              <a:t>value</a:t>
            </a:r>
            <a:r>
              <a:rPr lang="pt-PT" sz="1400" dirty="0"/>
              <a:t> = 0.0;</a:t>
            </a:r>
          </a:p>
          <a:p>
            <a:r>
              <a:rPr lang="pt-PT" sz="1400" dirty="0"/>
              <a:t>	do {</a:t>
            </a:r>
          </a:p>
          <a:p>
            <a:r>
              <a:rPr lang="pt-PT" sz="1400" dirty="0"/>
              <a:t>		</a:t>
            </a:r>
            <a:r>
              <a:rPr lang="pt-PT" sz="1400" dirty="0" err="1"/>
              <a:t>double</a:t>
            </a:r>
            <a:r>
              <a:rPr lang="pt-PT" sz="1400" dirty="0"/>
              <a:t> p1, p2, p;</a:t>
            </a:r>
          </a:p>
          <a:p>
            <a:r>
              <a:rPr lang="pt-PT" sz="1400" dirty="0"/>
              <a:t>		do {</a:t>
            </a:r>
          </a:p>
          <a:p>
            <a:r>
              <a:rPr lang="pt-PT" sz="1400" dirty="0"/>
              <a:t>			p1 = -1 + (1 + 1) * </a:t>
            </a:r>
            <a:r>
              <a:rPr lang="pt-PT" sz="1400" dirty="0" err="1"/>
              <a:t>Math.random</a:t>
            </a:r>
            <a:r>
              <a:rPr lang="pt-PT" sz="1400" dirty="0"/>
              <a:t>();</a:t>
            </a:r>
          </a:p>
          <a:p>
            <a:r>
              <a:rPr lang="pt-PT" sz="1400" dirty="0"/>
              <a:t>			p2 = -1 + (1 + 1) * </a:t>
            </a:r>
            <a:r>
              <a:rPr lang="pt-PT" sz="1400" dirty="0" err="1"/>
              <a:t>Math.random</a:t>
            </a:r>
            <a:r>
              <a:rPr lang="pt-PT" sz="1400" dirty="0"/>
              <a:t>();</a:t>
            </a:r>
          </a:p>
          <a:p>
            <a:r>
              <a:rPr lang="pt-PT" sz="1400" dirty="0"/>
              <a:t>			p = p1 * p1 + p2 * p2;</a:t>
            </a:r>
          </a:p>
          <a:p>
            <a:r>
              <a:rPr lang="pt-PT" sz="1400" dirty="0"/>
              <a:t>		} </a:t>
            </a:r>
            <a:r>
              <a:rPr lang="pt-PT" sz="1400" dirty="0" err="1"/>
              <a:t>while</a:t>
            </a:r>
            <a:r>
              <a:rPr lang="pt-PT" sz="1400" dirty="0"/>
              <a:t> (p &gt;= 1);</a:t>
            </a:r>
          </a:p>
          <a:p>
            <a:endParaRPr lang="pt-PT" sz="1400" dirty="0"/>
          </a:p>
          <a:p>
            <a:r>
              <a:rPr lang="pt-PT" sz="1400" dirty="0"/>
              <a:t>	</a:t>
            </a:r>
            <a:r>
              <a:rPr lang="pt-PT" sz="1400" dirty="0" err="1"/>
              <a:t>value</a:t>
            </a:r>
            <a:r>
              <a:rPr lang="pt-PT" sz="1400" dirty="0"/>
              <a:t> = media + sigma * p1 * </a:t>
            </a:r>
            <a:r>
              <a:rPr lang="pt-PT" sz="1400" dirty="0" err="1"/>
              <a:t>Math.sqrt</a:t>
            </a:r>
            <a:r>
              <a:rPr lang="pt-PT" sz="1400" dirty="0"/>
              <a:t>(-2 * Math.log(p) / p);</a:t>
            </a:r>
          </a:p>
          <a:p>
            <a:r>
              <a:rPr lang="pt-PT" sz="1400" dirty="0"/>
              <a:t>	} </a:t>
            </a:r>
            <a:r>
              <a:rPr lang="pt-PT" sz="1400" dirty="0" err="1"/>
              <a:t>while</a:t>
            </a:r>
            <a:r>
              <a:rPr lang="pt-PT" sz="1400" dirty="0"/>
              <a:t> (</a:t>
            </a:r>
            <a:r>
              <a:rPr lang="pt-PT" sz="1400" dirty="0" err="1"/>
              <a:t>value</a:t>
            </a:r>
            <a:r>
              <a:rPr lang="pt-PT" sz="1400" dirty="0"/>
              <a:t> &lt;= 15 || </a:t>
            </a:r>
            <a:r>
              <a:rPr lang="pt-PT" sz="1400" dirty="0" err="1"/>
              <a:t>value</a:t>
            </a:r>
            <a:r>
              <a:rPr lang="pt-PT" sz="1400" dirty="0"/>
              <a:t> &gt;= 35);</a:t>
            </a:r>
          </a:p>
          <a:p>
            <a:r>
              <a:rPr lang="pt-PT" sz="1400" dirty="0"/>
              <a:t>	</a:t>
            </a:r>
            <a:r>
              <a:rPr lang="pt-PT" sz="1400" dirty="0" err="1"/>
              <a:t>return</a:t>
            </a:r>
            <a:r>
              <a:rPr lang="pt-PT" sz="1400" dirty="0"/>
              <a:t> </a:t>
            </a:r>
            <a:r>
              <a:rPr lang="pt-PT" sz="1400" dirty="0" err="1"/>
              <a:t>value</a:t>
            </a:r>
            <a:r>
              <a:rPr lang="pt-PT" sz="1400" dirty="0"/>
              <a:t>;</a:t>
            </a:r>
          </a:p>
          <a:p>
            <a:r>
              <a:rPr lang="pt-PT" sz="1400" dirty="0"/>
              <a:t>}</a:t>
            </a:r>
          </a:p>
          <a:p>
            <a:endParaRPr lang="pt-PT" sz="1400" dirty="0"/>
          </a:p>
          <a:p>
            <a:r>
              <a:rPr lang="en-US" sz="1400" dirty="0"/>
              <a:t>public static double </a:t>
            </a:r>
            <a:r>
              <a:rPr lang="en-US" sz="1400" dirty="0" err="1"/>
              <a:t>generateTemp</a:t>
            </a:r>
            <a:r>
              <a:rPr lang="en-US" sz="1400" dirty="0"/>
              <a:t>() {</a:t>
            </a:r>
          </a:p>
          <a:p>
            <a:r>
              <a:rPr lang="en-US" sz="1400" dirty="0"/>
              <a:t>	double u = </a:t>
            </a:r>
            <a:r>
              <a:rPr lang="en-US" sz="1400" dirty="0" err="1"/>
              <a:t>Math.random</a:t>
            </a:r>
            <a:r>
              <a:rPr lang="en-US" sz="1400" dirty="0"/>
              <a:t>();</a:t>
            </a:r>
          </a:p>
          <a:p>
            <a:r>
              <a:rPr lang="en-US" sz="1400" dirty="0"/>
              <a:t>	if (u &lt; 0.025)	return 15;</a:t>
            </a:r>
          </a:p>
          <a:p>
            <a:r>
              <a:rPr lang="en-US" sz="1400" dirty="0"/>
              <a:t>	else if (u &gt; (1 - 0.025))		return 35;</a:t>
            </a:r>
          </a:p>
          <a:p>
            <a:r>
              <a:rPr lang="en-US" sz="1400" dirty="0"/>
              <a:t>	else	return generateTemp1();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9338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CB4D7-0806-4C93-B053-3ECA4387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40854"/>
            <a:ext cx="10058400" cy="1150321"/>
          </a:xfrm>
        </p:spPr>
        <p:txBody>
          <a:bodyPr/>
          <a:lstStyle/>
          <a:p>
            <a:r>
              <a:rPr lang="pt-PT" dirty="0"/>
              <a:t>Posição das Paredes</a:t>
            </a:r>
          </a:p>
        </p:txBody>
      </p:sp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1DC98804-00BE-4003-B315-17FCE8A93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71" y="2061739"/>
            <a:ext cx="4270256" cy="427025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4611B31-4798-4541-862C-4884C7DEBDC2}"/>
                  </a:ext>
                </a:extLst>
              </p:cNvPr>
              <p:cNvSpPr txBox="1"/>
              <p:nvPr/>
            </p:nvSpPr>
            <p:spPr>
              <a:xfrm>
                <a:off x="455671" y="1172818"/>
                <a:ext cx="11280657" cy="549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9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PT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900" b="0" i="1" smtClean="0">
                              <a:latin typeface="Cambria Math" panose="02040503050406030204" pitchFamily="18" charset="0"/>
                            </a:rPr>
                            <m:t>125</m:t>
                          </m:r>
                        </m:den>
                      </m:f>
                      <m:r>
                        <a:rPr lang="pt-PT" sz="19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PT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9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pt-PT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PT" sz="1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sz="19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pt-PT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sz="1900" b="0" i="1" smtClean="0">
                                  <a:latin typeface="Cambria Math" panose="02040503050406030204" pitchFamily="18" charset="0"/>
                                </a:rPr>
                                <m:t>−50</m:t>
                              </m:r>
                            </m:e>
                          </m:d>
                        </m:e>
                      </m:d>
                      <m:r>
                        <a:rPr lang="pt-PT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900" b="0" i="1" smtClean="0">
                              <a:latin typeface="Cambria Math" panose="02040503050406030204" pitchFamily="18" charset="0"/>
                            </a:rPr>
                            <m:t>1500</m:t>
                          </m:r>
                        </m:den>
                      </m:f>
                      <m:r>
                        <a:rPr lang="pt-PT" sz="19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PT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9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pt-PT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sz="1900" b="0" i="1" smtClean="0">
                                  <a:latin typeface="Cambria Math" panose="02040503050406030204" pitchFamily="18" charset="0"/>
                                </a:rPr>
                                <m:t>−50</m:t>
                              </m:r>
                            </m:e>
                          </m:d>
                          <m:r>
                            <a:rPr lang="pt-PT" sz="1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sz="19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pt-PT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sz="1900" b="0" i="1" smtClean="0">
                                  <a:latin typeface="Cambria Math" panose="02040503050406030204" pitchFamily="18" charset="0"/>
                                </a:rPr>
                                <m:t>−350</m:t>
                              </m:r>
                            </m:e>
                          </m:d>
                        </m:e>
                      </m:d>
                      <m:r>
                        <a:rPr lang="pt-PT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900" b="0" i="1" smtClean="0">
                              <a:latin typeface="Cambria Math" panose="02040503050406030204" pitchFamily="18" charset="0"/>
                            </a:rPr>
                            <m:t>125</m:t>
                          </m:r>
                        </m:den>
                      </m:f>
                      <m:r>
                        <a:rPr lang="pt-PT" sz="1900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pt-PT" sz="19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pt-PT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900" b="0" i="1" smtClean="0">
                              <a:latin typeface="Cambria Math" panose="02040503050406030204" pitchFamily="18" charset="0"/>
                            </a:rPr>
                            <m:t>−350</m:t>
                          </m:r>
                        </m:e>
                      </m:d>
                      <m:r>
                        <a:rPr lang="pt-PT" sz="19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19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PT" sz="1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sz="19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900" b="0" i="1" smtClean="0">
                          <a:latin typeface="Cambria Math" panose="02040503050406030204" pitchFamily="18" charset="0"/>
                        </a:rPr>
                        <m:t>−400)</m:t>
                      </m:r>
                    </m:oMath>
                  </m:oMathPara>
                </a14:m>
                <a:endParaRPr lang="pt-PT" sz="19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4611B31-4798-4541-862C-4884C7DEB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71" y="1172818"/>
                <a:ext cx="11280657" cy="5493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DAB8A97F-B0AF-43A9-92A2-179645946B28}"/>
              </a:ext>
            </a:extLst>
          </p:cNvPr>
          <p:cNvSpPr txBox="1"/>
          <p:nvPr/>
        </p:nvSpPr>
        <p:spPr>
          <a:xfrm>
            <a:off x="4858603" y="2061739"/>
            <a:ext cx="70013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public</a:t>
            </a:r>
            <a:r>
              <a:rPr lang="pt-PT" sz="1400" dirty="0"/>
              <a:t> </a:t>
            </a:r>
            <a:r>
              <a:rPr lang="pt-PT" sz="1400" dirty="0" err="1"/>
              <a:t>static</a:t>
            </a:r>
            <a:r>
              <a:rPr lang="pt-PT" sz="1400" dirty="0"/>
              <a:t> </a:t>
            </a:r>
            <a:r>
              <a:rPr lang="pt-PT" sz="1400" dirty="0" err="1"/>
              <a:t>double</a:t>
            </a:r>
            <a:r>
              <a:rPr lang="pt-PT" sz="1400" dirty="0"/>
              <a:t> </a:t>
            </a:r>
            <a:r>
              <a:rPr lang="pt-PT" sz="1400" dirty="0" err="1"/>
              <a:t>generateRandomPosition</a:t>
            </a:r>
            <a:r>
              <a:rPr lang="pt-PT" sz="1400" dirty="0"/>
              <a:t>() {</a:t>
            </a:r>
          </a:p>
          <a:p>
            <a:r>
              <a:rPr lang="pt-PT" sz="1400" dirty="0"/>
              <a:t>	</a:t>
            </a:r>
            <a:r>
              <a:rPr lang="pt-PT" sz="1400" dirty="0" err="1"/>
              <a:t>double</a:t>
            </a:r>
            <a:r>
              <a:rPr lang="pt-PT" sz="1400" dirty="0"/>
              <a:t> u = </a:t>
            </a:r>
            <a:r>
              <a:rPr lang="pt-PT" sz="1400" dirty="0" err="1"/>
              <a:t>Math.random</a:t>
            </a:r>
            <a:r>
              <a:rPr lang="pt-PT" sz="1400" dirty="0"/>
              <a:t>();</a:t>
            </a:r>
          </a:p>
          <a:p>
            <a:r>
              <a:rPr lang="pt-PT" sz="1400" dirty="0"/>
              <a:t>	</a:t>
            </a:r>
            <a:r>
              <a:rPr lang="pt-PT" sz="1400" dirty="0" err="1"/>
              <a:t>if</a:t>
            </a:r>
            <a:r>
              <a:rPr lang="pt-PT" sz="1400" dirty="0"/>
              <a:t> (u &lt;= 0.4)</a:t>
            </a:r>
          </a:p>
          <a:p>
            <a:r>
              <a:rPr lang="pt-PT" sz="1400" dirty="0"/>
              <a:t>		</a:t>
            </a:r>
            <a:r>
              <a:rPr lang="pt-PT" sz="1400" dirty="0" err="1"/>
              <a:t>return</a:t>
            </a:r>
            <a:r>
              <a:rPr lang="pt-PT" sz="1400" dirty="0"/>
              <a:t> 0 + (</a:t>
            </a:r>
            <a:r>
              <a:rPr lang="pt-PT" sz="1400" dirty="0" err="1"/>
              <a:t>Math.random</a:t>
            </a:r>
            <a:r>
              <a:rPr lang="pt-PT" sz="1400" dirty="0"/>
              <a:t>() * ((50 - 0) + 1));</a:t>
            </a:r>
          </a:p>
          <a:p>
            <a:r>
              <a:rPr lang="pt-PT" sz="1400" dirty="0"/>
              <a:t>	</a:t>
            </a:r>
            <a:r>
              <a:rPr lang="pt-PT" sz="1400" dirty="0" err="1"/>
              <a:t>else</a:t>
            </a:r>
            <a:r>
              <a:rPr lang="pt-PT" sz="1400" dirty="0"/>
              <a:t> {</a:t>
            </a:r>
          </a:p>
          <a:p>
            <a:r>
              <a:rPr lang="pt-PT" sz="1400" dirty="0"/>
              <a:t>		</a:t>
            </a:r>
            <a:r>
              <a:rPr lang="pt-PT" sz="1400" dirty="0" err="1"/>
              <a:t>if</a:t>
            </a:r>
            <a:r>
              <a:rPr lang="pt-PT" sz="1400" dirty="0"/>
              <a:t> (u &lt;= 0.8)</a:t>
            </a:r>
          </a:p>
          <a:p>
            <a:r>
              <a:rPr lang="pt-PT" sz="1400" dirty="0"/>
              <a:t>			</a:t>
            </a:r>
            <a:r>
              <a:rPr lang="pt-PT" sz="1400" dirty="0" err="1"/>
              <a:t>return</a:t>
            </a:r>
            <a:r>
              <a:rPr lang="pt-PT" sz="1400" dirty="0"/>
              <a:t> 350 + (</a:t>
            </a:r>
            <a:r>
              <a:rPr lang="pt-PT" sz="1400" dirty="0" err="1"/>
              <a:t>Math.random</a:t>
            </a:r>
            <a:r>
              <a:rPr lang="pt-PT" sz="1400" dirty="0"/>
              <a:t>() * ((400 - 350) + 1));</a:t>
            </a:r>
          </a:p>
          <a:p>
            <a:r>
              <a:rPr lang="pt-PT" sz="1400" dirty="0"/>
              <a:t>		</a:t>
            </a:r>
            <a:r>
              <a:rPr lang="pt-PT" sz="1400" dirty="0" err="1"/>
              <a:t>else</a:t>
            </a:r>
            <a:endParaRPr lang="pt-PT" sz="1400" dirty="0"/>
          </a:p>
          <a:p>
            <a:r>
              <a:rPr lang="pt-PT" sz="1400" dirty="0"/>
              <a:t>			</a:t>
            </a:r>
            <a:r>
              <a:rPr lang="pt-PT" sz="1400" dirty="0" err="1"/>
              <a:t>return</a:t>
            </a:r>
            <a:r>
              <a:rPr lang="pt-PT" sz="1400" dirty="0"/>
              <a:t> 50 + (</a:t>
            </a:r>
            <a:r>
              <a:rPr lang="pt-PT" sz="1400" dirty="0" err="1"/>
              <a:t>Math.random</a:t>
            </a:r>
            <a:r>
              <a:rPr lang="pt-PT" sz="1400" dirty="0"/>
              <a:t>() * (350 - 50) + 1);</a:t>
            </a:r>
          </a:p>
          <a:p>
            <a:r>
              <a:rPr lang="pt-PT" sz="1400" dirty="0"/>
              <a:t>	}</a:t>
            </a:r>
          </a:p>
          <a:p>
            <a:r>
              <a:rPr lang="pt-PT" sz="1400" dirty="0"/>
              <a:t>}</a:t>
            </a:r>
          </a:p>
          <a:p>
            <a:endParaRPr lang="pt-PT" sz="1400" dirty="0"/>
          </a:p>
          <a:p>
            <a:r>
              <a:rPr lang="en-US" sz="1400" dirty="0"/>
              <a:t>public void </a:t>
            </a:r>
            <a:r>
              <a:rPr lang="en-US" sz="1400" dirty="0" err="1"/>
              <a:t>generatePosition</a:t>
            </a:r>
            <a:r>
              <a:rPr lang="en-US" sz="1400" dirty="0"/>
              <a:t>() {</a:t>
            </a:r>
          </a:p>
          <a:p>
            <a:r>
              <a:rPr lang="en-US" sz="1400" dirty="0"/>
              <a:t>	x = round20((int) </a:t>
            </a:r>
            <a:r>
              <a:rPr lang="en-US" sz="1400" dirty="0" err="1"/>
              <a:t>generateRandomPosition</a:t>
            </a:r>
            <a:r>
              <a:rPr lang="en-US" sz="1400" dirty="0"/>
              <a:t>());</a:t>
            </a:r>
          </a:p>
          <a:p>
            <a:r>
              <a:rPr lang="en-US" sz="1400" dirty="0"/>
              <a:t>	y = round20((int) </a:t>
            </a:r>
            <a:r>
              <a:rPr lang="en-US" sz="1400" dirty="0" err="1"/>
              <a:t>generateRandomPosition</a:t>
            </a:r>
            <a:r>
              <a:rPr lang="en-US" sz="1400" dirty="0"/>
              <a:t>());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public static Integer round20(Integer b) {</a:t>
            </a:r>
          </a:p>
          <a:p>
            <a:r>
              <a:rPr lang="en-US" sz="1400" dirty="0"/>
              <a:t>		return b - (b % 20);</a:t>
            </a:r>
          </a:p>
          <a:p>
            <a:r>
              <a:rPr lang="en-US" sz="1400" dirty="0"/>
              <a:t>}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85629E03-3B81-46EE-BABA-EEDBDB08B089}"/>
              </a:ext>
            </a:extLst>
          </p:cNvPr>
          <p:cNvCxnSpPr>
            <a:cxnSpLocks/>
          </p:cNvCxnSpPr>
          <p:nvPr/>
        </p:nvCxnSpPr>
        <p:spPr>
          <a:xfrm>
            <a:off x="973394" y="2832847"/>
            <a:ext cx="1" cy="2838824"/>
          </a:xfrm>
          <a:prstGeom prst="line">
            <a:avLst/>
          </a:prstGeom>
          <a:ln>
            <a:solidFill>
              <a:srgbClr val="65A26F"/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5E1C12DA-0CF2-4656-AF3D-542CD4C1BC10}"/>
              </a:ext>
            </a:extLst>
          </p:cNvPr>
          <p:cNvCxnSpPr>
            <a:cxnSpLocks/>
          </p:cNvCxnSpPr>
          <p:nvPr/>
        </p:nvCxnSpPr>
        <p:spPr>
          <a:xfrm>
            <a:off x="4091828" y="2832847"/>
            <a:ext cx="0" cy="2838824"/>
          </a:xfrm>
          <a:prstGeom prst="line">
            <a:avLst/>
          </a:prstGeom>
          <a:ln>
            <a:solidFill>
              <a:srgbClr val="65A26F"/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490A44C5-B29A-434F-847B-EBF22796F8F8}"/>
              </a:ext>
            </a:extLst>
          </p:cNvPr>
          <p:cNvCxnSpPr>
            <a:cxnSpLocks/>
          </p:cNvCxnSpPr>
          <p:nvPr/>
        </p:nvCxnSpPr>
        <p:spPr>
          <a:xfrm>
            <a:off x="4609988" y="2832847"/>
            <a:ext cx="0" cy="3098826"/>
          </a:xfrm>
          <a:prstGeom prst="line">
            <a:avLst/>
          </a:prstGeom>
          <a:ln>
            <a:solidFill>
              <a:srgbClr val="65A26F"/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6FD2DB2B-4584-4DA7-852C-F4DF841D36D5}"/>
              </a:ext>
            </a:extLst>
          </p:cNvPr>
          <p:cNvCxnSpPr>
            <a:cxnSpLocks/>
          </p:cNvCxnSpPr>
          <p:nvPr/>
        </p:nvCxnSpPr>
        <p:spPr>
          <a:xfrm>
            <a:off x="455671" y="2832847"/>
            <a:ext cx="0" cy="3098826"/>
          </a:xfrm>
          <a:prstGeom prst="line">
            <a:avLst/>
          </a:prstGeom>
          <a:ln>
            <a:solidFill>
              <a:srgbClr val="65A26F"/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64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CB4D7-0806-4C93-B053-3ECA4387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40854"/>
            <a:ext cx="10058400" cy="1150321"/>
          </a:xfrm>
        </p:spPr>
        <p:txBody>
          <a:bodyPr/>
          <a:lstStyle/>
          <a:p>
            <a:r>
              <a:rPr lang="pt-PT" dirty="0"/>
              <a:t>Posição das Comidas</a:t>
            </a:r>
          </a:p>
        </p:txBody>
      </p:sp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1DC98804-00BE-4003-B315-17FCE8A93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71" y="2061739"/>
            <a:ext cx="4270256" cy="427025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4611B31-4798-4541-862C-4884C7DEBDC2}"/>
                  </a:ext>
                </a:extLst>
              </p:cNvPr>
              <p:cNvSpPr txBox="1"/>
              <p:nvPr/>
            </p:nvSpPr>
            <p:spPr>
              <a:xfrm>
                <a:off x="455671" y="1378295"/>
                <a:ext cx="11280657" cy="547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9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PT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900" b="0" i="1" smtClean="0">
                              <a:latin typeface="Cambria Math" panose="02040503050406030204" pitchFamily="18" charset="0"/>
                            </a:rPr>
                            <m:t>360</m:t>
                          </m:r>
                        </m:den>
                      </m:f>
                      <m:r>
                        <a:rPr lang="pt-PT" sz="1900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pt-PT" sz="19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pt-PT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19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19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pt-PT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900" b="0" i="1" smtClean="0">
                              <a:latin typeface="Cambria Math" panose="02040503050406030204" pitchFamily="18" charset="0"/>
                            </a:rPr>
                            <m:t>−360</m:t>
                          </m:r>
                        </m:e>
                      </m:d>
                      <m:r>
                        <a:rPr lang="pt-PT" sz="1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sz="19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4611B31-4798-4541-862C-4884C7DEB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71" y="1378295"/>
                <a:ext cx="11280657" cy="5473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DAB8A97F-B0AF-43A9-92A2-179645946B28}"/>
              </a:ext>
            </a:extLst>
          </p:cNvPr>
          <p:cNvSpPr txBox="1"/>
          <p:nvPr/>
        </p:nvSpPr>
        <p:spPr>
          <a:xfrm>
            <a:off x="5390866" y="2922494"/>
            <a:ext cx="63483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public</a:t>
            </a:r>
            <a:r>
              <a:rPr lang="pt-PT" sz="2000" dirty="0"/>
              <a:t> </a:t>
            </a:r>
            <a:r>
              <a:rPr lang="pt-PT" sz="2000" dirty="0" err="1"/>
              <a:t>void</a:t>
            </a:r>
            <a:r>
              <a:rPr lang="pt-PT" sz="2000" dirty="0"/>
              <a:t> </a:t>
            </a:r>
            <a:r>
              <a:rPr lang="pt-PT" sz="2000" dirty="0" err="1"/>
              <a:t>genaratePosition</a:t>
            </a:r>
            <a:r>
              <a:rPr lang="pt-PT" sz="2000" dirty="0"/>
              <a:t>() {</a:t>
            </a:r>
          </a:p>
          <a:p>
            <a:r>
              <a:rPr lang="pt-PT" sz="2000" dirty="0"/>
              <a:t>	</a:t>
            </a:r>
            <a:r>
              <a:rPr lang="pt-PT" sz="2000" dirty="0" err="1"/>
              <a:t>int</a:t>
            </a:r>
            <a:r>
              <a:rPr lang="pt-PT" sz="2000" dirty="0"/>
              <a:t> r = (</a:t>
            </a:r>
            <a:r>
              <a:rPr lang="pt-PT" sz="2000" dirty="0" err="1"/>
              <a:t>int</a:t>
            </a:r>
            <a:r>
              <a:rPr lang="pt-PT" sz="2000" dirty="0"/>
              <a:t>) (</a:t>
            </a:r>
            <a:r>
              <a:rPr lang="pt-PT" sz="2000" dirty="0" err="1"/>
              <a:t>Math.random</a:t>
            </a:r>
            <a:r>
              <a:rPr lang="pt-PT" sz="2000" dirty="0"/>
              <a:t>() * 19);</a:t>
            </a:r>
          </a:p>
          <a:p>
            <a:r>
              <a:rPr lang="pt-PT" sz="2000" dirty="0"/>
              <a:t>	x = ((r * 20));</a:t>
            </a:r>
          </a:p>
          <a:p>
            <a:endParaRPr lang="pt-PT" sz="2000" dirty="0"/>
          </a:p>
          <a:p>
            <a:r>
              <a:rPr lang="pt-PT" sz="2000" dirty="0"/>
              <a:t>	r = (</a:t>
            </a:r>
            <a:r>
              <a:rPr lang="pt-PT" sz="2000" dirty="0" err="1"/>
              <a:t>int</a:t>
            </a:r>
            <a:r>
              <a:rPr lang="pt-PT" sz="2000" dirty="0"/>
              <a:t>) (</a:t>
            </a:r>
            <a:r>
              <a:rPr lang="pt-PT" sz="2000" dirty="0" err="1"/>
              <a:t>Math.random</a:t>
            </a:r>
            <a:r>
              <a:rPr lang="pt-PT" sz="2000" dirty="0"/>
              <a:t>() * 19);</a:t>
            </a:r>
          </a:p>
          <a:p>
            <a:r>
              <a:rPr lang="pt-PT" sz="2000" dirty="0"/>
              <a:t>	y = ((r * 20));</a:t>
            </a:r>
          </a:p>
          <a:p>
            <a:r>
              <a:rPr lang="pt-PT" sz="2000" dirty="0"/>
              <a:t>}</a:t>
            </a:r>
            <a:endParaRPr lang="en-US" sz="2000" dirty="0"/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85629E03-3B81-46EE-BABA-EEDBDB08B089}"/>
              </a:ext>
            </a:extLst>
          </p:cNvPr>
          <p:cNvCxnSpPr>
            <a:cxnSpLocks/>
          </p:cNvCxnSpPr>
          <p:nvPr/>
        </p:nvCxnSpPr>
        <p:spPr>
          <a:xfrm>
            <a:off x="552450" y="4857750"/>
            <a:ext cx="0" cy="1104900"/>
          </a:xfrm>
          <a:prstGeom prst="line">
            <a:avLst/>
          </a:prstGeom>
          <a:ln>
            <a:solidFill>
              <a:srgbClr val="65A26F"/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5E1C12DA-0CF2-4656-AF3D-542CD4C1BC10}"/>
              </a:ext>
            </a:extLst>
          </p:cNvPr>
          <p:cNvCxnSpPr>
            <a:cxnSpLocks/>
          </p:cNvCxnSpPr>
          <p:nvPr/>
        </p:nvCxnSpPr>
        <p:spPr>
          <a:xfrm>
            <a:off x="4206128" y="4857750"/>
            <a:ext cx="0" cy="1104900"/>
          </a:xfrm>
          <a:prstGeom prst="line">
            <a:avLst/>
          </a:prstGeom>
          <a:ln>
            <a:solidFill>
              <a:srgbClr val="65A26F"/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773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CB4D7-0806-4C93-B053-3ECA4387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40854"/>
            <a:ext cx="10058400" cy="1150321"/>
          </a:xfrm>
        </p:spPr>
        <p:txBody>
          <a:bodyPr/>
          <a:lstStyle/>
          <a:p>
            <a:r>
              <a:rPr lang="pt-PT" dirty="0"/>
              <a:t>Pontuação das Comidas</a:t>
            </a:r>
          </a:p>
        </p:txBody>
      </p:sp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1DC98804-00BE-4003-B315-17FCE8A93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0" b="4691"/>
          <a:stretch/>
        </p:blipFill>
        <p:spPr>
          <a:xfrm>
            <a:off x="668739" y="2156359"/>
            <a:ext cx="4057187" cy="388959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4611B31-4798-4541-862C-4884C7DEBDC2}"/>
                  </a:ext>
                </a:extLst>
              </p:cNvPr>
              <p:cNvSpPr txBox="1"/>
              <p:nvPr/>
            </p:nvSpPr>
            <p:spPr>
              <a:xfrm>
                <a:off x="455671" y="1515565"/>
                <a:ext cx="11280657" cy="2923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9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PT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1900" b="0" i="1" smtClean="0">
                          <a:latin typeface="Cambria Math" panose="02040503050406030204" pitchFamily="18" charset="0"/>
                        </a:rPr>
                        <m:t>=0,45∗</m:t>
                      </m:r>
                      <m:r>
                        <a:rPr lang="pt-PT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pt-PT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PT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+0.3∗</m:t>
                      </m:r>
                      <m:r>
                        <a:rPr lang="pt-PT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pt-PT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pt-PT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+0.2∗</m:t>
                      </m:r>
                      <m:r>
                        <a:rPr lang="pt-PT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pt-PT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pt-PT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+0.05∗</m:t>
                      </m:r>
                      <m:r>
                        <a:rPr lang="pt-PT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pt-PT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PT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−10)</m:t>
                      </m:r>
                    </m:oMath>
                  </m:oMathPara>
                </a14:m>
                <a:endParaRPr lang="pt-PT" sz="19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4611B31-4798-4541-862C-4884C7DEB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71" y="1515565"/>
                <a:ext cx="11280657" cy="292388"/>
              </a:xfrm>
              <a:prstGeom prst="rect">
                <a:avLst/>
              </a:prstGeom>
              <a:blipFill>
                <a:blip r:embed="rId4"/>
                <a:stretch>
                  <a:fillRect b="-3958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DAB8A97F-B0AF-43A9-92A2-179645946B28}"/>
              </a:ext>
            </a:extLst>
          </p:cNvPr>
          <p:cNvSpPr txBox="1"/>
          <p:nvPr/>
        </p:nvSpPr>
        <p:spPr>
          <a:xfrm>
            <a:off x="4840405" y="2594947"/>
            <a:ext cx="68987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public</a:t>
            </a:r>
            <a:r>
              <a:rPr lang="pt-PT" sz="1600" dirty="0"/>
              <a:t> </a:t>
            </a:r>
            <a:r>
              <a:rPr lang="pt-PT" sz="1600" dirty="0" err="1"/>
              <a:t>void</a:t>
            </a:r>
            <a:r>
              <a:rPr lang="pt-PT" sz="1600" dirty="0"/>
              <a:t> </a:t>
            </a:r>
            <a:r>
              <a:rPr lang="pt-PT" sz="1600" dirty="0" err="1"/>
              <a:t>generateType</a:t>
            </a:r>
            <a:r>
              <a:rPr lang="pt-PT" sz="1600" dirty="0"/>
              <a:t>() {</a:t>
            </a:r>
          </a:p>
          <a:p>
            <a:r>
              <a:rPr lang="pt-PT" sz="1600" dirty="0"/>
              <a:t>	</a:t>
            </a:r>
            <a:r>
              <a:rPr lang="pt-PT" sz="1600" dirty="0" err="1"/>
              <a:t>double</a:t>
            </a:r>
            <a:r>
              <a:rPr lang="pt-PT" sz="1600" dirty="0"/>
              <a:t> u = </a:t>
            </a:r>
            <a:r>
              <a:rPr lang="pt-PT" sz="1600" dirty="0" err="1"/>
              <a:t>Math.random</a:t>
            </a:r>
            <a:r>
              <a:rPr lang="pt-PT" sz="1600" dirty="0"/>
              <a:t>();</a:t>
            </a:r>
          </a:p>
          <a:p>
            <a:r>
              <a:rPr lang="pt-PT" sz="1600" dirty="0"/>
              <a:t>	</a:t>
            </a:r>
            <a:r>
              <a:rPr lang="pt-PT" sz="1600" dirty="0" err="1"/>
              <a:t>if</a:t>
            </a:r>
            <a:r>
              <a:rPr lang="pt-PT" sz="1600" dirty="0"/>
              <a:t> (u &lt;= 0.05)</a:t>
            </a:r>
          </a:p>
          <a:p>
            <a:r>
              <a:rPr lang="pt-PT" sz="1600" dirty="0"/>
              <a:t>		</a:t>
            </a:r>
            <a:r>
              <a:rPr lang="pt-PT" sz="1600" dirty="0" err="1"/>
              <a:t>type</a:t>
            </a:r>
            <a:r>
              <a:rPr lang="pt-PT" sz="1600" dirty="0"/>
              <a:t> = </a:t>
            </a:r>
            <a:r>
              <a:rPr lang="pt-PT" sz="1600" dirty="0" err="1"/>
              <a:t>Food_Type.RUBY</a:t>
            </a:r>
            <a:r>
              <a:rPr lang="pt-PT" sz="1600" dirty="0"/>
              <a:t>;		// 10 pontos</a:t>
            </a:r>
          </a:p>
          <a:p>
            <a:r>
              <a:rPr lang="pt-PT" sz="1600" dirty="0"/>
              <a:t>	</a:t>
            </a:r>
            <a:r>
              <a:rPr lang="pt-PT" sz="1600" dirty="0" err="1"/>
              <a:t>else</a:t>
            </a:r>
            <a:r>
              <a:rPr lang="pt-PT" sz="1600" dirty="0"/>
              <a:t> </a:t>
            </a:r>
            <a:r>
              <a:rPr lang="pt-PT" sz="1600" dirty="0" err="1"/>
              <a:t>if</a:t>
            </a:r>
            <a:r>
              <a:rPr lang="pt-PT" sz="1600" dirty="0"/>
              <a:t> (u &gt; 0.05 &amp;&amp; u &lt;= 0.25)</a:t>
            </a:r>
          </a:p>
          <a:p>
            <a:r>
              <a:rPr lang="pt-PT" sz="1600" dirty="0"/>
              <a:t>		</a:t>
            </a:r>
            <a:r>
              <a:rPr lang="pt-PT" sz="1600" dirty="0" err="1"/>
              <a:t>type</a:t>
            </a:r>
            <a:r>
              <a:rPr lang="pt-PT" sz="1600" dirty="0"/>
              <a:t> = </a:t>
            </a:r>
            <a:r>
              <a:rPr lang="pt-PT" sz="1600" dirty="0" err="1"/>
              <a:t>Food_Type.CHERRY</a:t>
            </a:r>
            <a:r>
              <a:rPr lang="pt-PT" sz="1600" dirty="0"/>
              <a:t>;		// 6 pontos</a:t>
            </a:r>
          </a:p>
          <a:p>
            <a:r>
              <a:rPr lang="pt-PT" sz="1600" dirty="0"/>
              <a:t>	</a:t>
            </a:r>
            <a:r>
              <a:rPr lang="pt-PT" sz="1600" dirty="0" err="1"/>
              <a:t>else</a:t>
            </a:r>
            <a:r>
              <a:rPr lang="pt-PT" sz="1600" dirty="0"/>
              <a:t> </a:t>
            </a:r>
            <a:r>
              <a:rPr lang="pt-PT" sz="1600" dirty="0" err="1"/>
              <a:t>if</a:t>
            </a:r>
            <a:r>
              <a:rPr lang="pt-PT" sz="1600" dirty="0"/>
              <a:t> (u &gt; 0.25 &amp;&amp; u &lt;= 0.55)</a:t>
            </a:r>
          </a:p>
          <a:p>
            <a:r>
              <a:rPr lang="pt-PT" sz="1600" dirty="0"/>
              <a:t>		</a:t>
            </a:r>
            <a:r>
              <a:rPr lang="pt-PT" sz="1600" dirty="0" err="1"/>
              <a:t>type</a:t>
            </a:r>
            <a:r>
              <a:rPr lang="pt-PT" sz="1600" dirty="0"/>
              <a:t> = </a:t>
            </a:r>
            <a:r>
              <a:rPr lang="pt-PT" sz="1600" dirty="0" err="1"/>
              <a:t>Food_Type.RED_APPLE</a:t>
            </a:r>
            <a:r>
              <a:rPr lang="pt-PT" sz="1600" dirty="0"/>
              <a:t>;	// 3 pontos</a:t>
            </a:r>
          </a:p>
          <a:p>
            <a:r>
              <a:rPr lang="pt-PT" sz="1600" dirty="0"/>
              <a:t>	</a:t>
            </a:r>
            <a:r>
              <a:rPr lang="pt-PT" sz="1600" dirty="0" err="1"/>
              <a:t>else</a:t>
            </a:r>
            <a:r>
              <a:rPr lang="pt-PT" sz="1600" dirty="0"/>
              <a:t> </a:t>
            </a:r>
            <a:r>
              <a:rPr lang="pt-PT" sz="1600" dirty="0" err="1"/>
              <a:t>if</a:t>
            </a:r>
            <a:r>
              <a:rPr lang="pt-PT" sz="1600" dirty="0"/>
              <a:t> (u &gt; 0.55 &amp;&amp; u &lt;= 1)</a:t>
            </a:r>
          </a:p>
          <a:p>
            <a:r>
              <a:rPr lang="pt-PT" sz="1600" dirty="0"/>
              <a:t>		</a:t>
            </a:r>
            <a:r>
              <a:rPr lang="pt-PT" sz="1600" dirty="0" err="1"/>
              <a:t>type</a:t>
            </a:r>
            <a:r>
              <a:rPr lang="pt-PT" sz="1600" dirty="0"/>
              <a:t> = </a:t>
            </a:r>
            <a:r>
              <a:rPr lang="pt-PT" sz="1600" dirty="0" err="1"/>
              <a:t>Food_Type.PEAR</a:t>
            </a:r>
            <a:r>
              <a:rPr lang="pt-PT" sz="1600" dirty="0"/>
              <a:t>; 		// 1 ponto</a:t>
            </a:r>
          </a:p>
          <a:p>
            <a:r>
              <a:rPr lang="pt-PT" sz="1600" dirty="0"/>
              <a:t>}</a:t>
            </a:r>
            <a:endParaRPr lang="en-US" sz="1600" dirty="0"/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15F10006-92E4-4DB2-A5F5-6B3F5A349674}"/>
              </a:ext>
            </a:extLst>
          </p:cNvPr>
          <p:cNvCxnSpPr>
            <a:cxnSpLocks/>
          </p:cNvCxnSpPr>
          <p:nvPr/>
        </p:nvCxnSpPr>
        <p:spPr>
          <a:xfrm flipV="1">
            <a:off x="1296537" y="2326943"/>
            <a:ext cx="0" cy="335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B48E1223-2975-4E90-8E1D-AF08D3888733}"/>
              </a:ext>
            </a:extLst>
          </p:cNvPr>
          <p:cNvCxnSpPr>
            <a:cxnSpLocks/>
          </p:cNvCxnSpPr>
          <p:nvPr/>
        </p:nvCxnSpPr>
        <p:spPr>
          <a:xfrm flipV="1">
            <a:off x="2008495" y="3429000"/>
            <a:ext cx="0" cy="2248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C443A9F9-0CD2-4831-8EBD-C1C0C6C01323}"/>
              </a:ext>
            </a:extLst>
          </p:cNvPr>
          <p:cNvCxnSpPr>
            <a:cxnSpLocks/>
          </p:cNvCxnSpPr>
          <p:nvPr/>
        </p:nvCxnSpPr>
        <p:spPr>
          <a:xfrm flipV="1">
            <a:off x="3068471" y="4162567"/>
            <a:ext cx="0" cy="151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32CF6327-1F6C-4A5D-AA5A-584D798F2D6E}"/>
              </a:ext>
            </a:extLst>
          </p:cNvPr>
          <p:cNvCxnSpPr>
            <a:cxnSpLocks/>
          </p:cNvCxnSpPr>
          <p:nvPr/>
        </p:nvCxnSpPr>
        <p:spPr>
          <a:xfrm flipV="1">
            <a:off x="4483289" y="5288507"/>
            <a:ext cx="0" cy="38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83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CB4D7-0806-4C93-B053-3ECA4387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40854"/>
            <a:ext cx="10058400" cy="1150321"/>
          </a:xfrm>
        </p:spPr>
        <p:txBody>
          <a:bodyPr/>
          <a:lstStyle/>
          <a:p>
            <a:r>
              <a:rPr lang="pt-PT" dirty="0"/>
              <a:t>Número de Paredes</a:t>
            </a:r>
          </a:p>
        </p:txBody>
      </p:sp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1DC98804-00BE-4003-B315-17FCE8A93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6"/>
          <a:stretch/>
        </p:blipFill>
        <p:spPr>
          <a:xfrm>
            <a:off x="668739" y="2207514"/>
            <a:ext cx="4057187" cy="355184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4611B31-4798-4541-862C-4884C7DEBDC2}"/>
                  </a:ext>
                </a:extLst>
              </p:cNvPr>
              <p:cNvSpPr txBox="1"/>
              <p:nvPr/>
            </p:nvSpPr>
            <p:spPr>
              <a:xfrm>
                <a:off x="458535" y="1300242"/>
                <a:ext cx="11280657" cy="8530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9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PT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9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pt-PT" sz="1900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pt-PT" sz="1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sz="19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PT" sz="19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r>
                            <a:rPr lang="pt-PT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pt-PT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PT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PT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PT" sz="19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4611B31-4798-4541-862C-4884C7DEB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35" y="1300242"/>
                <a:ext cx="11280657" cy="853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DAB8A97F-B0AF-43A9-92A2-179645946B28}"/>
              </a:ext>
            </a:extLst>
          </p:cNvPr>
          <p:cNvSpPr txBox="1"/>
          <p:nvPr/>
        </p:nvSpPr>
        <p:spPr>
          <a:xfrm>
            <a:off x="4806290" y="3283519"/>
            <a:ext cx="7080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static</a:t>
            </a:r>
            <a:r>
              <a:rPr lang="pt-PT" dirty="0"/>
              <a:t> </a:t>
            </a:r>
            <a:r>
              <a:rPr lang="pt-PT" dirty="0" err="1"/>
              <a:t>int</a:t>
            </a:r>
            <a:r>
              <a:rPr lang="pt-PT" dirty="0"/>
              <a:t> </a:t>
            </a:r>
            <a:r>
              <a:rPr lang="pt-PT" dirty="0" err="1"/>
              <a:t>generateNParedes</a:t>
            </a:r>
            <a:r>
              <a:rPr lang="pt-PT" dirty="0"/>
              <a:t>() {</a:t>
            </a:r>
          </a:p>
          <a:p>
            <a:r>
              <a:rPr lang="pt-PT" dirty="0"/>
              <a:t>	</a:t>
            </a:r>
            <a:r>
              <a:rPr lang="pt-PT" dirty="0" err="1"/>
              <a:t>int</a:t>
            </a:r>
            <a:r>
              <a:rPr lang="pt-PT" dirty="0"/>
              <a:t> </a:t>
            </a:r>
            <a:r>
              <a:rPr lang="pt-PT" dirty="0" err="1"/>
              <a:t>nParedes</a:t>
            </a:r>
            <a:r>
              <a:rPr lang="pt-PT" dirty="0"/>
              <a:t> = 0 + (</a:t>
            </a:r>
            <a:r>
              <a:rPr lang="pt-PT" dirty="0" err="1"/>
              <a:t>int</a:t>
            </a:r>
            <a:r>
              <a:rPr lang="pt-PT" dirty="0"/>
              <a:t>) (</a:t>
            </a:r>
            <a:r>
              <a:rPr lang="pt-PT" dirty="0" err="1"/>
              <a:t>Math.random</a:t>
            </a:r>
            <a:r>
              <a:rPr lang="pt-PT" dirty="0"/>
              <a:t>() * ((9 - 0) + 1));</a:t>
            </a:r>
          </a:p>
          <a:p>
            <a:r>
              <a:rPr lang="pt-PT" dirty="0"/>
              <a:t>	</a:t>
            </a:r>
            <a:r>
              <a:rPr lang="pt-PT" dirty="0" err="1"/>
              <a:t>return</a:t>
            </a:r>
            <a:r>
              <a:rPr lang="pt-PT" dirty="0"/>
              <a:t> </a:t>
            </a:r>
            <a:r>
              <a:rPr lang="pt-PT" dirty="0" err="1"/>
              <a:t>nParedes</a:t>
            </a:r>
            <a:r>
              <a:rPr lang="pt-PT" dirty="0"/>
              <a:t>;</a:t>
            </a:r>
          </a:p>
          <a:p>
            <a:r>
              <a:rPr lang="pt-PT" dirty="0"/>
              <a:t>}</a:t>
            </a:r>
            <a:endParaRPr lang="en-US" dirty="0"/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15F10006-92E4-4DB2-A5F5-6B3F5A349674}"/>
              </a:ext>
            </a:extLst>
          </p:cNvPr>
          <p:cNvCxnSpPr>
            <a:cxnSpLocks/>
          </p:cNvCxnSpPr>
          <p:nvPr/>
        </p:nvCxnSpPr>
        <p:spPr>
          <a:xfrm flipV="1">
            <a:off x="996287" y="4237630"/>
            <a:ext cx="0" cy="107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BCA70BC8-0556-4538-A446-3F203E93634A}"/>
              </a:ext>
            </a:extLst>
          </p:cNvPr>
          <p:cNvCxnSpPr>
            <a:cxnSpLocks/>
          </p:cNvCxnSpPr>
          <p:nvPr/>
        </p:nvCxnSpPr>
        <p:spPr>
          <a:xfrm flipV="1">
            <a:off x="1380699" y="4237630"/>
            <a:ext cx="0" cy="107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499EE3FB-7525-4D0A-9684-E46232013F0D}"/>
              </a:ext>
            </a:extLst>
          </p:cNvPr>
          <p:cNvCxnSpPr>
            <a:cxnSpLocks/>
          </p:cNvCxnSpPr>
          <p:nvPr/>
        </p:nvCxnSpPr>
        <p:spPr>
          <a:xfrm flipV="1">
            <a:off x="1765111" y="4237629"/>
            <a:ext cx="0" cy="107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4DE6E127-E6F8-4F8C-AED1-202614772ACD}"/>
              </a:ext>
            </a:extLst>
          </p:cNvPr>
          <p:cNvCxnSpPr>
            <a:cxnSpLocks/>
          </p:cNvCxnSpPr>
          <p:nvPr/>
        </p:nvCxnSpPr>
        <p:spPr>
          <a:xfrm flipV="1">
            <a:off x="2154072" y="4237628"/>
            <a:ext cx="0" cy="107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774C127A-9BDE-406B-B070-1D43C614B729}"/>
              </a:ext>
            </a:extLst>
          </p:cNvPr>
          <p:cNvCxnSpPr>
            <a:cxnSpLocks/>
          </p:cNvCxnSpPr>
          <p:nvPr/>
        </p:nvCxnSpPr>
        <p:spPr>
          <a:xfrm flipV="1">
            <a:off x="2543034" y="4237627"/>
            <a:ext cx="0" cy="107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D04E0D3A-9F22-4868-93EF-4176C8591F77}"/>
              </a:ext>
            </a:extLst>
          </p:cNvPr>
          <p:cNvCxnSpPr>
            <a:cxnSpLocks/>
          </p:cNvCxnSpPr>
          <p:nvPr/>
        </p:nvCxnSpPr>
        <p:spPr>
          <a:xfrm flipV="1">
            <a:off x="2931994" y="4237626"/>
            <a:ext cx="0" cy="107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1A849F3B-B206-4EAC-8A6C-796460872D15}"/>
              </a:ext>
            </a:extLst>
          </p:cNvPr>
          <p:cNvCxnSpPr>
            <a:cxnSpLocks/>
          </p:cNvCxnSpPr>
          <p:nvPr/>
        </p:nvCxnSpPr>
        <p:spPr>
          <a:xfrm flipV="1">
            <a:off x="3320956" y="4237626"/>
            <a:ext cx="0" cy="107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9DE0D1E5-2C8A-4386-83FE-894318FA8BF3}"/>
              </a:ext>
            </a:extLst>
          </p:cNvPr>
          <p:cNvCxnSpPr>
            <a:cxnSpLocks/>
          </p:cNvCxnSpPr>
          <p:nvPr/>
        </p:nvCxnSpPr>
        <p:spPr>
          <a:xfrm flipV="1">
            <a:off x="3704241" y="4237626"/>
            <a:ext cx="0" cy="107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AAEDEBEF-C660-40F9-8511-C9A2F2422764}"/>
              </a:ext>
            </a:extLst>
          </p:cNvPr>
          <p:cNvCxnSpPr>
            <a:cxnSpLocks/>
          </p:cNvCxnSpPr>
          <p:nvPr/>
        </p:nvCxnSpPr>
        <p:spPr>
          <a:xfrm flipV="1">
            <a:off x="4093202" y="4237626"/>
            <a:ext cx="0" cy="107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70A035C1-1271-4678-B9C7-1087C78BE130}"/>
              </a:ext>
            </a:extLst>
          </p:cNvPr>
          <p:cNvCxnSpPr>
            <a:cxnSpLocks/>
          </p:cNvCxnSpPr>
          <p:nvPr/>
        </p:nvCxnSpPr>
        <p:spPr>
          <a:xfrm flipV="1">
            <a:off x="4483290" y="4237626"/>
            <a:ext cx="0" cy="107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F8761FC7-26B9-4BF0-8FCB-60D452910F89}"/>
              </a:ext>
            </a:extLst>
          </p:cNvPr>
          <p:cNvCxnSpPr>
            <a:cxnSpLocks/>
          </p:cNvCxnSpPr>
          <p:nvPr/>
        </p:nvCxnSpPr>
        <p:spPr>
          <a:xfrm>
            <a:off x="996287" y="5317505"/>
            <a:ext cx="3657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044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bão">
  <a:themeElements>
    <a:clrScheme name="Sabão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bão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bã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1129</TotalTime>
  <Words>1640</Words>
  <Application>Microsoft Office PowerPoint</Application>
  <PresentationFormat>Ecrã Panorâmico</PresentationFormat>
  <Paragraphs>157</Paragraphs>
  <Slides>11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11</vt:i4>
      </vt:variant>
    </vt:vector>
  </HeadingPairs>
  <TitlesOfParts>
    <vt:vector size="20" baseType="lpstr">
      <vt:lpstr>Agency FB</vt:lpstr>
      <vt:lpstr>Arial</vt:lpstr>
      <vt:lpstr>Calibri</vt:lpstr>
      <vt:lpstr>Calibri Light</vt:lpstr>
      <vt:lpstr>Cambria Math</vt:lpstr>
      <vt:lpstr>Century Gothic</vt:lpstr>
      <vt:lpstr>Garamond</vt:lpstr>
      <vt:lpstr>Tema do Office</vt:lpstr>
      <vt:lpstr>Sabão</vt:lpstr>
      <vt:lpstr>Snake v2.0</vt:lpstr>
      <vt:lpstr>Objetivos</vt:lpstr>
      <vt:lpstr>Variáveis Aleatórias - Contínuas</vt:lpstr>
      <vt:lpstr>Variáveis Aleatórias - Discretas</vt:lpstr>
      <vt:lpstr>Temperatura ambiente</vt:lpstr>
      <vt:lpstr>Posição das Paredes</vt:lpstr>
      <vt:lpstr>Posição das Comidas</vt:lpstr>
      <vt:lpstr>Pontuação das Comidas</vt:lpstr>
      <vt:lpstr>Número de Paredes</vt:lpstr>
      <vt:lpstr>Número de Inimigos</vt:lpstr>
      <vt:lpstr>Snake v2.0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v2.0</dc:title>
  <dc:creator>Dário Pereira</dc:creator>
  <cp:lastModifiedBy>Dário Pereira</cp:lastModifiedBy>
  <cp:revision>50</cp:revision>
  <dcterms:created xsi:type="dcterms:W3CDTF">2019-12-17T00:05:27Z</dcterms:created>
  <dcterms:modified xsi:type="dcterms:W3CDTF">2019-12-17T18:55:19Z</dcterms:modified>
</cp:coreProperties>
</file>