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6342" r:id="rId3"/>
    <p:sldId id="6345" r:id="rId4"/>
    <p:sldId id="6346" r:id="rId5"/>
    <p:sldId id="6347" r:id="rId6"/>
    <p:sldId id="6329" r:id="rId7"/>
    <p:sldId id="6337" r:id="rId8"/>
    <p:sldId id="6338" r:id="rId9"/>
    <p:sldId id="6343" r:id="rId10"/>
    <p:sldId id="6344" r:id="rId11"/>
    <p:sldId id="6348" r:id="rId12"/>
    <p:sldId id="546" r:id="rId13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19" autoAdjust="0"/>
    <p:restoredTop sz="94706"/>
  </p:normalViewPr>
  <p:slideViewPr>
    <p:cSldViewPr snapToGrid="0">
      <p:cViewPr varScale="1">
        <p:scale>
          <a:sx n="201" d="100"/>
          <a:sy n="201" d="100"/>
        </p:scale>
        <p:origin x="2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4630A-6D3B-4C97-A7DC-509EB0048625}" type="datetimeFigureOut">
              <a:rPr lang="it-CH" smtClean="0"/>
              <a:t>20.04.24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AB120-BC75-4CF8-A646-8F594D18F614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7435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7755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32222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65052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83624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89979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1968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25060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6324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05387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61144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20B484-5030-D323-3799-18FA1EE76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F607B8-D98E-2C2D-FD15-3E6921D6C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2C49ED-4AE3-3ABD-9CB8-D661A603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20.04.24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1FB008-ACE7-DA06-5DBF-8A809440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AAF54B-A0BB-172F-FFB5-76E038F2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0659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96D4D1-9A0B-C3B1-D44B-D74E4DD1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1BC625-60FE-6F53-1450-E2EED6AD6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B5FECE-4E78-A0B1-37BD-E54E1FB6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20.04.24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C8BB3-DB20-7A61-02FF-03A580D0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F7CA1F-E5A8-366B-4E60-D41A202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480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14F5905-E42A-0078-807D-D1FDD330B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9508D6-F0FC-F070-F9E6-8FE91B7D4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67D89D-2FB3-B467-D1BA-F5A1775B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20.04.24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0D6AAE-9366-A499-CBA6-7CFCF724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1487E1-D98D-28A9-E619-564484C7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51392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4ACBC1-7691-4B0F-B09B-D5FA1D46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C408B5E2-4029-434C-9F5D-FF2C2CDE6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539" y="622151"/>
            <a:ext cx="2994821" cy="5200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H2020-MSCA-RISE-2019</a:t>
            </a:r>
          </a:p>
          <a:p>
            <a:r>
              <a:rPr lang="pt-BR" dirty="0"/>
              <a:t>VIRTUOUS GA N</a:t>
            </a:r>
            <a:r>
              <a:rPr lang="pt-BR" dirty="0" err="1"/>
              <a:t>°</a:t>
            </a:r>
            <a:r>
              <a:rPr lang="pt-BR" dirty="0"/>
              <a:t> 872181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467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ACD8D2-7F26-51BF-53AF-D314B772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9697EA-A1D6-343E-9013-5B20BA7D3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D92C8-9503-541F-ED04-2CBCA584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20.04.24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1CF8E1-BCD7-AE00-D4F0-9AA87644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39E997-E27F-22A4-BDE8-0BB5D3C2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085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4FAE7E-1311-376E-12CD-43708CB8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59590-B5DF-055B-0A41-C61323F45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88A398-9D7E-9161-4789-27E7A86B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20.04.24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85AF01-354D-58B0-9B55-512AC002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12635B-81C4-B102-DBA3-C627FFC6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9215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870519-A0B9-6161-B990-85EC5319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B62B06-CA6D-DC89-D3F1-D9B689A87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332277-1682-7AB1-A155-EDC31B592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850E56-92AA-D52D-F08C-A8212F63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20.04.24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651B1D-DEE6-2B35-D94D-6787C83C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6BE208-B222-0984-247E-D53A9CAA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602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022027-0EF9-C671-52E4-20557A58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709EF0-8438-0DD6-4124-A0C50878A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62E512-0261-B21F-CA8C-50BFD0EE5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15CA723-7328-CED3-9475-D68C9B081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3D6203-BBF9-A08E-5229-DDA0B85CC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96AB44D-1F20-9C96-5CE3-46DAE87E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20.04.24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717CC5-EA27-DB3F-85C8-040F7257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A362AB5-378D-93CE-A14E-5E59B069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727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016366-24B4-9045-8CE8-113CADB6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C3538B-67EB-9087-DD95-7501248C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20.04.24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C76070-7C60-65D3-D778-2479CEEB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783E5A-A005-449B-90F2-109BB45A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5178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0BC331-97F2-ACC1-F23C-CE600766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20.04.24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A7527E-8A6D-DD64-3A80-16335E8A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F6F9BA-1DD3-EF35-4CAD-85C07999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1458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03D1C2-D40E-A5DB-586A-DFFEE484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1EA32E-BC47-511D-F5A7-5DD04E98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1C5C7E-DB9D-421C-13B1-569C5AD5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E291CC-2352-B728-EB3C-9C627413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20.04.24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1A0E64-AAB1-7067-F142-10B0F0DF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1FE456-524C-82F1-8545-CCB6E36F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564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CE44FD-2718-23AC-43E0-EDF4F4C0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2A1BE1-0B89-72BD-F44E-D30DFFC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F456F9-4757-5831-A5B0-1E5FE5963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FFAA7E-1BAE-3D49-3080-0B6CEEC6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20.04.24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C37025-82BA-C9E7-BCDF-672A9866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42D7A8-1672-AE15-148C-054E202A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7621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D291D90-F333-1EC7-570B-03EC023C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98149F-EF5F-F06A-84E3-2189368E5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4A68CE-624B-7CC1-9580-0547409D3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7C38-CC24-4E9D-9FE1-BE5105214113}" type="datetimeFigureOut">
              <a:rPr lang="it-CH" smtClean="0"/>
              <a:t>20.04.24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F897E9-F9F4-5B60-DEF7-EE25EBCFC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B8217B-F0E3-B9EE-4F9B-60C6D674E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4829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18.emf"/><Relationship Id="rId5" Type="http://schemas.openxmlformats.org/officeDocument/2006/relationships/image" Target="../media/image1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emf"/><Relationship Id="rId5" Type="http://schemas.openxmlformats.org/officeDocument/2006/relationships/image" Target="../media/image60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github.com/forgi86/pytorch-ident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44B9190-CC66-3045-B18E-543DD77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55801" y="3190028"/>
            <a:ext cx="11712374" cy="299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Deep learning for state-space identification</a:t>
            </a: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Exercises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Marco Forgione,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Dalle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Molle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 Institute for Artificial Intelligence, Lugano, Switzerland</a:t>
            </a:r>
          </a:p>
          <a:p>
            <a:pPr>
              <a:lnSpc>
                <a:spcPct val="150000"/>
              </a:lnSpc>
            </a:pP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  <a:p>
            <a:pPr>
              <a:lnSpc>
                <a:spcPct val="150000"/>
              </a:lnSpc>
            </a:pPr>
            <a:endParaRPr lang="en-US" sz="3600" b="1" dirty="0">
              <a:solidFill>
                <a:schemeClr val="accent1">
                  <a:lumMod val="7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4" name="Picture 52" descr="C:\Users\marco\Downloads\IDSIA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12" y="485678"/>
            <a:ext cx="1920867" cy="233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ampus Lugan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3" y="485678"/>
            <a:ext cx="3038676" cy="217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Immagine che contiene esterni, cielo, edificio, edificio governativo&#10;&#10;Descrizione generata automaticamente">
            <a:extLst>
              <a:ext uri="{FF2B5EF4-FFF2-40B4-BE49-F238E27FC236}">
                <a16:creationId xmlns:a16="http://schemas.microsoft.com/office/drawing/2014/main" id="{0874940B-3B5F-4726-B105-568BD2A322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15" y="504919"/>
            <a:ext cx="3040110" cy="2173767"/>
          </a:xfrm>
          <a:prstGeom prst="rect">
            <a:avLst/>
          </a:prstGeom>
        </p:spPr>
      </p:pic>
      <p:sp>
        <p:nvSpPr>
          <p:cNvPr id="10" name="Rechteck 5"/>
          <p:cNvSpPr/>
          <p:nvPr/>
        </p:nvSpPr>
        <p:spPr>
          <a:xfrm>
            <a:off x="387985" y="6365820"/>
            <a:ext cx="2547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Lugano, April</a:t>
            </a:r>
            <a:r>
              <a:rPr lang="en-US"/>
              <a:t>, 23</a:t>
            </a:r>
            <a:r>
              <a:rPr lang="en-US" baseline="30000"/>
              <a:t>rd</a:t>
            </a:r>
            <a:r>
              <a:rPr lang="en-US" dirty="0"/>
              <a:t>, 2024 </a:t>
            </a:r>
          </a:p>
        </p:txBody>
      </p:sp>
    </p:spTree>
    <p:extLst>
      <p:ext uri="{BB962C8B-B14F-4D97-AF65-F5344CB8AC3E}">
        <p14:creationId xmlns:p14="http://schemas.microsoft.com/office/powerpoint/2010/main" val="413006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Simulation error minimization – model #2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6025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000" dirty="0"/>
                  <a:t>Let us implement </a:t>
                </a:r>
                <a:r>
                  <a:rPr lang="it-CH" sz="2000" b="1" dirty="0"/>
                  <a:t>simulation error minimization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Where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CH" sz="2000" dirty="0"/>
                  <a:t> is a generic feed-forward neural networks with:</a:t>
                </a:r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CH" sz="2000" dirty="0"/>
                  <a:t> (not a choice, dimensionality constraint)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t-CH" sz="2000" dirty="0"/>
                  <a:t> (as known from the physics)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One hidden layer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Tanh non-linearity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64 hidden units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r>
                  <a:rPr lang="it-CH" sz="2000" dirty="0"/>
                  <a:t>And one of the two states is measured, i.e. y is one of the two states (as known from physics)</a:t>
                </a:r>
              </a:p>
              <a:p>
                <a:endParaRPr lang="it-CH" sz="2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6025817"/>
              </a:xfrm>
              <a:prstGeom prst="rect">
                <a:avLst/>
              </a:prstGeom>
              <a:blipFill>
                <a:blip r:embed="rId5"/>
                <a:stretch>
                  <a:fillRect l="-52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\sum_{k=0}^{\nsamp-1} \norm{\hat y_k^\mathrm{sim}(\theta, x_0) - y_k}^2&#10; \end{equation*}&#10;&#10;\end{document}" title="IguanaTex Bitmap Display">
            <a:extLst>
              <a:ext uri="{FF2B5EF4-FFF2-40B4-BE49-F238E27FC236}">
                <a16:creationId xmlns:a16="http://schemas.microsoft.com/office/drawing/2014/main" id="{9EB5E1F4-EBEF-4DEE-A61A-B4D3AFC8F3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522" y="1866284"/>
            <a:ext cx="4606561" cy="82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34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Simulation error minimization – model #3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47625" y="704850"/>
            <a:ext cx="12192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CH" sz="2400" dirty="0"/>
          </a:p>
          <a:p>
            <a:r>
              <a:rPr lang="it-CH" sz="2000" dirty="0"/>
              <a:t>Let us implement </a:t>
            </a:r>
            <a:r>
              <a:rPr lang="it-CH" sz="2000" b="1" dirty="0"/>
              <a:t>simulation error minimization</a:t>
            </a:r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r>
              <a:rPr lang="it-CH" sz="2000" dirty="0"/>
              <a:t>Implement and train a tailor-made architecture consistent with all the physics constraints assumed for model #3:</a:t>
            </a:r>
          </a:p>
          <a:p>
            <a:endParaRPr lang="it-CH" sz="2000" dirty="0"/>
          </a:p>
        </p:txBody>
      </p:sp>
      <p:pic>
        <p:nvPicPr>
          <p:cNvPr id="9" name="Picture 8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\sum_{k=0}^{\nsamp-1} \norm{\hat y_k^\mathrm{sim}(\theta, x_0) - y_k}^2&#10; \end{equation*}&#10;&#10;\end{document}" title="IguanaTex Bitmap Display">
            <a:extLst>
              <a:ext uri="{FF2B5EF4-FFF2-40B4-BE49-F238E27FC236}">
                <a16:creationId xmlns:a16="http://schemas.microsoft.com/office/drawing/2014/main" id="{9EB5E1F4-EBEF-4DEE-A61A-B4D3AFC8F3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2" y="1868292"/>
            <a:ext cx="4606561" cy="827526"/>
          </a:xfrm>
          <a:prstGeom prst="rect">
            <a:avLst/>
          </a:prstGeom>
        </p:spPr>
      </p:pic>
      <p:pic>
        <p:nvPicPr>
          <p:cNvPr id="5" name="Picture 4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_1 &amp;= f_1(x_1, u; \theta) \\&#10;\dot x_2 &amp;= f_2(x_1, x_2, u; \theta) \\&#10;y &amp;= x_2&#10;\end{align*}&#10;&#10;\end{document}" title="IguanaTex Bitmap Display">
            <a:extLst>
              <a:ext uri="{FF2B5EF4-FFF2-40B4-BE49-F238E27FC236}">
                <a16:creationId xmlns:a16="http://schemas.microsoft.com/office/drawing/2014/main" id="{23380F64-1B3F-FD31-2D53-8A003FF7B6B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820" y="4832822"/>
            <a:ext cx="2216153" cy="105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9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44B9190-CC66-3045-B18E-543DD77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0" y="3751368"/>
            <a:ext cx="12192000" cy="998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Thank you for your attention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4" name="Picture 52" descr="C:\Users\marco\Downloads\IDSIA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13" y="442046"/>
            <a:ext cx="1723868" cy="2093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ampus Lugan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3" y="485678"/>
            <a:ext cx="2727038" cy="194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Immagine che contiene esterni, cielo, edificio, edificio governativo&#10;&#10;Descrizione generata automaticamente">
            <a:extLst>
              <a:ext uri="{FF2B5EF4-FFF2-40B4-BE49-F238E27FC236}">
                <a16:creationId xmlns:a16="http://schemas.microsoft.com/office/drawing/2014/main" id="{0874940B-3B5F-4726-B105-568BD2A322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15" y="504920"/>
            <a:ext cx="2728325" cy="195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0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246581" y="670737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CH" sz="2400" dirty="0"/>
          </a:p>
          <a:p>
            <a:r>
              <a:rPr lang="it-CH" sz="2400" dirty="0"/>
              <a:t>Cascaded tanks system. Input: upper tank inlet flow u. Output: lower tank level. </a:t>
            </a:r>
          </a:p>
          <a:p>
            <a:br>
              <a:rPr lang="it-CH" sz="2400" dirty="0"/>
            </a:br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r>
              <a:rPr lang="it-CH" sz="2400" dirty="0"/>
              <a:t>The dataset has just N=1024 time points. We implement </a:t>
            </a:r>
            <a:r>
              <a:rPr lang="it-CH" sz="2400" b="1" dirty="0"/>
              <a:t>full simulation error minimization</a:t>
            </a:r>
            <a:r>
              <a:rPr lang="it-CH" sz="2400" dirty="0"/>
              <a:t>.</a:t>
            </a:r>
          </a:p>
        </p:txBody>
      </p:sp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3FCA984-9DD3-6EC4-262B-D6D0B9CAB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162" y="1916340"/>
            <a:ext cx="2568000" cy="3136142"/>
          </a:xfrm>
          <a:prstGeom prst="rect">
            <a:avLst/>
          </a:prstGeom>
        </p:spPr>
      </p:pic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AD899361-E4A6-B371-E2B8-A165D23EB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982" y="1916341"/>
            <a:ext cx="2352106" cy="3136141"/>
          </a:xfrm>
          <a:prstGeom prst="rect">
            <a:avLst/>
          </a:prstGeom>
        </p:spPr>
      </p:pic>
      <p:sp>
        <p:nvSpPr>
          <p:cNvPr id="11" name="CasellaDiTesto 3 1">
            <a:extLst>
              <a:ext uri="{FF2B5EF4-FFF2-40B4-BE49-F238E27FC236}">
                <a16:creationId xmlns:a16="http://schemas.microsoft.com/office/drawing/2014/main" id="{33FA8B89-75FC-4081-30E9-E27A6E0438BD}"/>
              </a:ext>
            </a:extLst>
          </p:cNvPr>
          <p:cNvSpPr txBox="1"/>
          <p:nvPr/>
        </p:nvSpPr>
        <p:spPr>
          <a:xfrm>
            <a:off x="923637" y="5328289"/>
            <a:ext cx="10030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Schoukens</a:t>
            </a:r>
            <a:r>
              <a:rPr lang="en-GB" sz="1200" dirty="0"/>
              <a:t>, M. et al. "Cascaded tanks benchmark combining soft and hard nonlinearities." Workshop on nonlinear system identification benchmarks, 2016.</a:t>
            </a:r>
          </a:p>
        </p:txBody>
      </p:sp>
    </p:spTree>
    <p:extLst>
      <p:ext uri="{BB962C8B-B14F-4D97-AF65-F5344CB8AC3E}">
        <p14:creationId xmlns:p14="http://schemas.microsoft.com/office/powerpoint/2010/main" val="321216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 – model #1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670737"/>
                <a:ext cx="1219200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400" dirty="0"/>
                  <a:t>Cascaded tanks system. Input: upper tank inlet flow u. Output: lower tank level. </a:t>
                </a:r>
              </a:p>
              <a:p>
                <a:endParaRPr lang="it-CH" sz="2400" dirty="0"/>
              </a:p>
              <a:p>
                <a:br>
                  <a:rPr lang="it-CH" sz="2400" dirty="0"/>
                </a:br>
                <a:r>
                  <a:rPr lang="it-CH" sz="2400" dirty="0"/>
                  <a:t>Intuitive physics: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system has two states: levels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 is measured: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CH" sz="2400" dirty="0"/>
                  <a:t> directly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670737"/>
                <a:ext cx="12192000" cy="4893647"/>
              </a:xfrm>
              <a:prstGeom prst="rect">
                <a:avLst/>
              </a:prstGeom>
              <a:blipFill>
                <a:blip r:embed="rId3"/>
                <a:stretch>
                  <a:fillRect l="-72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3FCA984-9DD3-6EC4-262B-D6D0B9CA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83" y="2084573"/>
            <a:ext cx="2513313" cy="3069355"/>
          </a:xfrm>
          <a:prstGeom prst="rect">
            <a:avLst/>
          </a:prstGeom>
        </p:spPr>
      </p:pic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AD899361-E4A6-B371-E2B8-A165D23EB3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035" y="2021073"/>
            <a:ext cx="2325829" cy="31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0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 – model #2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670737"/>
                <a:ext cx="121920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400" dirty="0"/>
                  <a:t>Cascaded tanks system. Input: upper tank inlet flow u. Output: lower tank level. </a:t>
                </a:r>
              </a:p>
              <a:p>
                <a:endParaRPr lang="it-CH" sz="2400" dirty="0"/>
              </a:p>
              <a:p>
                <a:br>
                  <a:rPr lang="it-CH" sz="2400" dirty="0"/>
                </a:br>
                <a:r>
                  <a:rPr lang="it-CH" sz="2400" dirty="0"/>
                  <a:t>Intuitive physics: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system has two states: levels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it-CH" sz="2400" b="1" dirty="0"/>
                  <a:t> is measured: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CH" sz="2400" dirty="0"/>
                  <a:t> directly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670737"/>
                <a:ext cx="12192000" cy="4524315"/>
              </a:xfrm>
              <a:prstGeom prst="rect">
                <a:avLst/>
              </a:prstGeom>
              <a:blipFill>
                <a:blip r:embed="rId3"/>
                <a:stretch>
                  <a:fillRect l="-72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3FCA984-9DD3-6EC4-262B-D6D0B9CA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83" y="2084573"/>
            <a:ext cx="2513313" cy="3069355"/>
          </a:xfrm>
          <a:prstGeom prst="rect">
            <a:avLst/>
          </a:prstGeom>
        </p:spPr>
      </p:pic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AD899361-E4A6-B371-E2B8-A165D23EB3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035" y="2021073"/>
            <a:ext cx="2325829" cy="31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3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 – model #3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670737"/>
                <a:ext cx="5785663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400" dirty="0"/>
                  <a:t>Cascaded tanks system. Input: upper tank inlet flow u. Output: lower tank level. </a:t>
                </a:r>
              </a:p>
              <a:p>
                <a:endParaRPr lang="it-CH" sz="2400" dirty="0"/>
              </a:p>
              <a:p>
                <a:br>
                  <a:rPr lang="it-CH" sz="2400" dirty="0"/>
                </a:br>
                <a:r>
                  <a:rPr lang="it-CH" sz="2400" dirty="0"/>
                  <a:t>Intuitive physics: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system has two states: levels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it-CH" sz="2400" b="1" dirty="0"/>
                  <a:t> is measured: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CH" sz="2400" b="1" dirty="0"/>
                  <a:t> does not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strike="sngStrike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trike="sngStrike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trike="sngStrike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it-CH" sz="2400" b="1" strike="sngStrike" dirty="0"/>
                  <a:t> does not depend on </a:t>
                </a:r>
                <a14:m>
                  <m:oMath xmlns:m="http://schemas.openxmlformats.org/officeDocument/2006/math">
                    <m:r>
                      <a:rPr lang="en-US" sz="2400" b="1" i="1" strike="sngStrike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it-CH" sz="2400" b="1" strike="sngStrike" dirty="0"/>
                  <a:t> directly </a:t>
                </a:r>
                <a:br>
                  <a:rPr lang="it-CH" sz="2400" b="1" strike="sngStrike" dirty="0"/>
                </a:br>
                <a:r>
                  <a:rPr lang="it-CH" sz="2400" dirty="0"/>
                  <a:t>(according to the benchmar description,  water overflows from upper tank. There is actually a direct tern from u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)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400" b="1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670737"/>
                <a:ext cx="5785663" cy="6370975"/>
              </a:xfrm>
              <a:prstGeom prst="rect">
                <a:avLst/>
              </a:prstGeom>
              <a:blipFill>
                <a:blip r:embed="rId3"/>
                <a:stretch>
                  <a:fillRect l="-1532" r="-153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3FCA984-9DD3-6EC4-262B-D6D0B9CA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83" y="2084573"/>
            <a:ext cx="2513313" cy="3069355"/>
          </a:xfrm>
          <a:prstGeom prst="rect">
            <a:avLst/>
          </a:prstGeom>
        </p:spPr>
      </p:pic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AD899361-E4A6-B371-E2B8-A165D23EB3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035" y="2021073"/>
            <a:ext cx="2325829" cy="31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4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Simulation error minimization – model #1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5718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000" dirty="0"/>
                  <a:t>Let us implement </a:t>
                </a:r>
                <a:r>
                  <a:rPr lang="it-CH" sz="2000" b="1" dirty="0"/>
                  <a:t>simulation error minimization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Where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CH" sz="2000" dirty="0"/>
                  <a:t> and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it-CH" sz="2000" dirty="0"/>
                  <a:t> are generic feed-forward neural networks with: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CH" sz="2000" dirty="0"/>
                  <a:t> (not a choice, dimensionality constraint)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t-CH" sz="2000" dirty="0"/>
                  <a:t> (as known from the physics)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One hidden layer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Tanh non-linearity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64 hidden units</a:t>
                </a:r>
              </a:p>
              <a:p>
                <a:endParaRPr lang="it-CH" sz="2000" dirty="0"/>
              </a:p>
              <a:p>
                <a:r>
                  <a:rPr lang="it-CH" sz="2000" dirty="0"/>
                  <a:t>NOTE: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Train also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CH" sz="2000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In test, exploit the additional knowledge from the benchmark info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CH" sz="2000" dirty="0"/>
                  <a:t>is the same in the two experiments.</a:t>
                </a:r>
              </a:p>
              <a:p>
                <a:endParaRPr lang="it-CH" sz="2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5718040"/>
              </a:xfrm>
              <a:prstGeom prst="rect">
                <a:avLst/>
              </a:prstGeom>
              <a:blipFill>
                <a:blip r:embed="rId5"/>
                <a:stretch>
                  <a:fillRect l="-52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&#10;\frac{1}{N}&#10;\sum_{k=0}^{\nsamp-1} \norm{\hat y_k^\mathrm{sim}(\theta, x_0) - y_k}^2&#10; \end{equation*}&#10;&#10;\end{document}" title="IguanaTex Bitmap Display">
            <a:extLst>
              <a:ext uri="{FF2B5EF4-FFF2-40B4-BE49-F238E27FC236}">
                <a16:creationId xmlns:a16="http://schemas.microsoft.com/office/drawing/2014/main" id="{0E8E94C7-1FE0-6DBF-AE3A-545D59C9480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18" y="1757427"/>
            <a:ext cx="4965156" cy="827526"/>
          </a:xfrm>
          <a:prstGeom prst="rect">
            <a:avLst/>
          </a:prstGeom>
        </p:spPr>
      </p:pic>
      <p:pic>
        <p:nvPicPr>
          <p:cNvPr id="6" name="Picture 5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 &amp;= x_k + f(x_k, u_k;\;\theta)\\&#10;  \hat{y}_k^{\rm sim} &amp;= g(x_k;\;\theta)&#10;  \end{split}&#10; \end{equation*}&#10;&#10;\end{document}" title="IguanaTex Bitmap Display">
            <a:extLst>
              <a:ext uri="{FF2B5EF4-FFF2-40B4-BE49-F238E27FC236}">
                <a16:creationId xmlns:a16="http://schemas.microsoft.com/office/drawing/2014/main" id="{919B4777-B83E-405D-7224-BD57CCC7A0B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38" y="1757427"/>
            <a:ext cx="2994002" cy="75549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7B81AC-8C95-C867-AF01-2C5F8A1E0849}"/>
              </a:ext>
            </a:extLst>
          </p:cNvPr>
          <p:cNvCxnSpPr/>
          <p:nvPr/>
        </p:nvCxnSpPr>
        <p:spPr>
          <a:xfrm>
            <a:off x="6282366" y="1713378"/>
            <a:ext cx="0" cy="102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9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PyTorch Implementation (hints)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246581" y="790250"/>
            <a:ext cx="121920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dirty="0"/>
          </a:p>
          <a:p>
            <a:r>
              <a:rPr lang="it-CH" dirty="0"/>
              <a:t>Code adapted from </a:t>
            </a:r>
            <a:r>
              <a:rPr lang="it-CH" dirty="0">
                <a:hlinkClick r:id="rId3"/>
              </a:rPr>
              <a:t>https://github.com/forgi86/pytorch-ident</a:t>
            </a:r>
            <a:endParaRPr lang="it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EE95F-0AB0-E6F2-EC84-71D287760E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89" t="-257" b="-1"/>
          <a:stretch/>
        </p:blipFill>
        <p:spPr>
          <a:xfrm>
            <a:off x="577850" y="1752998"/>
            <a:ext cx="4974182" cy="4069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414DD-4B17-15C7-9414-E11F7C15D356}"/>
                  </a:ext>
                </a:extLst>
              </p:cNvPr>
              <p:cNvSpPr txBox="1"/>
              <p:nvPr/>
            </p:nvSpPr>
            <p:spPr>
              <a:xfrm>
                <a:off x="533400" y="1287013"/>
                <a:ext cx="3717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r>
                  <a:rPr lang="en-CH" dirty="0"/>
                  <a:t>ustom state-update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414DD-4B17-15C7-9414-E11F7C15D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87013"/>
                <a:ext cx="3717813" cy="369332"/>
              </a:xfrm>
              <a:prstGeom prst="rect">
                <a:avLst/>
              </a:prstGeom>
              <a:blipFill>
                <a:blip r:embed="rId6"/>
                <a:stretch>
                  <a:fillRect l="-1706" t="-6667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018C5-8AEB-B8CD-D5D5-F0A9999111B0}"/>
                  </a:ext>
                </a:extLst>
              </p:cNvPr>
              <p:cNvSpPr txBox="1"/>
              <p:nvPr/>
            </p:nvSpPr>
            <p:spPr>
              <a:xfrm>
                <a:off x="6323531" y="1287013"/>
                <a:ext cx="3944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r>
                  <a:rPr lang="en-CH" dirty="0"/>
                  <a:t>ustom code to unroll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 dirty="0"/>
                  <a:t> over time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018C5-8AEB-B8CD-D5D5-F0A999911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531" y="1287013"/>
                <a:ext cx="3944093" cy="369332"/>
              </a:xfrm>
              <a:prstGeom prst="rect">
                <a:avLst/>
              </a:prstGeom>
              <a:blipFill>
                <a:blip r:embed="rId7"/>
                <a:stretch>
                  <a:fillRect l="-1282" t="-6667" r="-321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5E987CE-1081-4F9D-EE1D-210AF01FC5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2581" y="1724941"/>
            <a:ext cx="3678923" cy="317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9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PyTorch Implementation (hints)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790250"/>
                <a:ext cx="10383319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In general, the model accepts a batch of initial states (B, n_x) and input sequences (B, T, n_u)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en-US" sz="2000" dirty="0"/>
              </a:p>
              <a:p>
                <a:r>
                  <a:rPr lang="en-US" sz="2000" dirty="0"/>
                  <a:t>In our case: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 = 1 (we work on a single sequence)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We need another feed-forward neural network to implement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The initial state must be </a:t>
                </a:r>
                <a:r>
                  <a:rPr lang="it-CH" sz="2000" b="1" dirty="0"/>
                  <a:t>trainable</a:t>
                </a:r>
                <a:r>
                  <a:rPr lang="it-CH" sz="2000" dirty="0"/>
                  <a:t> (option requires_grad=True)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We need to </a:t>
                </a:r>
                <a:r>
                  <a:rPr lang="it-CH" sz="2000"/>
                  <a:t>specify all the optimization variables to the optimizer</a:t>
                </a:r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790250"/>
                <a:ext cx="10383319" cy="5940088"/>
              </a:xfrm>
              <a:prstGeom prst="rect">
                <a:avLst/>
              </a:prstGeom>
              <a:blipFill>
                <a:blip r:embed="rId3"/>
                <a:stretch>
                  <a:fillRect l="-61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91CB975-8C74-F331-9C2A-656D2B37E7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20" b="64610"/>
          <a:stretch/>
        </p:blipFill>
        <p:spPr>
          <a:xfrm>
            <a:off x="1748559" y="1183341"/>
            <a:ext cx="6591877" cy="1033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87164F-8194-9BA7-20E5-24321F5375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1587"/>
          <a:stretch/>
        </p:blipFill>
        <p:spPr>
          <a:xfrm>
            <a:off x="1748559" y="2871287"/>
            <a:ext cx="7772400" cy="103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9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PyTorch Implementation (hints)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246581" y="790250"/>
            <a:ext cx="103833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000" dirty="0"/>
              <a:t>Initializations</a:t>
            </a:r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r>
              <a:rPr lang="it-CH" sz="2000" dirty="0"/>
              <a:t>Define model and initial state</a:t>
            </a:r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r>
              <a:rPr lang="it-CH" sz="2000" dirty="0"/>
              <a:t>Define optimizer</a:t>
            </a:r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r>
              <a:rPr lang="it-CH" sz="2000" dirty="0"/>
              <a:t>Compute loss (in a trainig loop…)</a:t>
            </a:r>
          </a:p>
          <a:p>
            <a:endParaRPr lang="it-CH" sz="2000" dirty="0"/>
          </a:p>
          <a:p>
            <a:endParaRPr lang="it-CH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F36C41-D725-368A-ECD6-904F760E07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11" r="10728"/>
          <a:stretch/>
        </p:blipFill>
        <p:spPr>
          <a:xfrm>
            <a:off x="4255963" y="2110941"/>
            <a:ext cx="6518054" cy="8757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CD255B4-2AF3-A738-A387-D214B387B6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28" r="46021"/>
          <a:stretch/>
        </p:blipFill>
        <p:spPr>
          <a:xfrm>
            <a:off x="4311650" y="5371821"/>
            <a:ext cx="3719168" cy="7334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6EF0B0-B783-4D21-A69A-ADB47BE26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5963" y="825314"/>
            <a:ext cx="6045921" cy="11582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141180-026D-77ED-5F33-83C25DF914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5963" y="3321161"/>
            <a:ext cx="6901381" cy="145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041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"/>
  <p:tag name="ORIGINALWIDTH" val="180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&#10;\frac{1}{N}&#10;\sum_{k=0}^{\nsamp-1} \norm{\hat y_k^\mathrm{sim}(\theta, x_0) - y_k}^2&#10; \end{equation*}&#10;&#10;\end{document}"/>
  <p:tag name="IGUANATEXSIZE" val="24"/>
  <p:tag name="IGUANATEXCURSOR" val="489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"/>
  <p:tag name="ORIGINALWIDTH" val="107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 &amp;= x_k + f(x_k, u_k;\;\theta)\\&#10;  \hat{y}_k^{\rm sim} &amp;= g(x_k;\;\theta)&#10;  \end{split}&#10; \end{equation*}&#10;&#10;\end{document}"/>
  <p:tag name="IGUANATEXSIZE" val="24"/>
  <p:tag name="IGUANATEXCURSOR" val="465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"/>
  <p:tag name="ORIGINALWIDTH" val="167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\sum_{k=0}^{\nsamp-1} \norm{\hat y_k^\mathrm{sim}(\theta, x_0) - y_k}^2&#10; \end{equation*}&#10;&#10;\end{document}"/>
  <p:tag name="IGUANATEXSIZE" val="24"/>
  <p:tag name="IGUANATEXCURSOR" val="45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"/>
  <p:tag name="ORIGINALWIDTH" val="167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\sum_{k=0}^{\nsamp-1} \norm{\hat y_k^\mathrm{sim}(\theta, x_0) - y_k}^2&#10; \end{equation*}&#10;&#10;\end{document}"/>
  <p:tag name="IGUANATEXSIZE" val="24"/>
  <p:tag name="IGUANATEXCURSOR" val="45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"/>
  <p:tag name="ORIGINALWIDTH" val="84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_1 &amp;= f_1(x_1, u; \theta) \\&#10;\dot x_2 &amp;= f_2(x_1, x_2, u; \theta) \\&#10;y &amp;= x_2&#10;\end{align*}&#10;&#10;\end{document}"/>
  <p:tag name="IGUANATEXSIZE" val="18"/>
  <p:tag name="IGUANATEXCURSOR" val="484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26949</TotalTime>
  <Words>743</Words>
  <Application>Microsoft Macintosh PowerPoint</Application>
  <PresentationFormat>Widescreen</PresentationFormat>
  <Paragraphs>174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Trebuchet MS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Piga Dario</dc:creator>
  <cp:lastModifiedBy>Forgione Marco</cp:lastModifiedBy>
  <cp:revision>775</cp:revision>
  <dcterms:created xsi:type="dcterms:W3CDTF">2023-03-08T09:24:31Z</dcterms:created>
  <dcterms:modified xsi:type="dcterms:W3CDTF">2024-04-20T15:11:09Z</dcterms:modified>
</cp:coreProperties>
</file>