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6342" r:id="rId3"/>
    <p:sldId id="6345" r:id="rId4"/>
    <p:sldId id="6346" r:id="rId5"/>
    <p:sldId id="6347" r:id="rId6"/>
    <p:sldId id="6329" r:id="rId7"/>
    <p:sldId id="6337" r:id="rId8"/>
    <p:sldId id="6338" r:id="rId9"/>
    <p:sldId id="6343" r:id="rId10"/>
    <p:sldId id="6344" r:id="rId11"/>
    <p:sldId id="6348" r:id="rId12"/>
    <p:sldId id="546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706"/>
  </p:normalViewPr>
  <p:slideViewPr>
    <p:cSldViewPr snapToGrid="0">
      <p:cViewPr varScale="1">
        <p:scale>
          <a:sx n="201" d="100"/>
          <a:sy n="201" d="100"/>
        </p:scale>
        <p:origin x="2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75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2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505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362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997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538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14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0.emf"/><Relationship Id="rId5" Type="http://schemas.openxmlformats.org/officeDocument/2006/relationships/image" Target="../media/image170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tags" Target="../tags/tag7.xml"/><Relationship Id="rId7" Type="http://schemas.openxmlformats.org/officeDocument/2006/relationships/image" Target="../media/image8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0.emf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forgi86/pytorch-ident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Exercises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is a generic feed-forward neural networks with: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And one of the two states is measured, i.e. y is one of the two states (as known from physics)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3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000" dirty="0"/>
              <a:t>Let us implement </a:t>
            </a:r>
            <a:r>
              <a:rPr lang="it-CH" sz="2000" b="1" dirty="0"/>
              <a:t>simulation error minimization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Implement and train a tailor-made </a:t>
            </a:r>
            <a:r>
              <a:rPr lang="it-CH" sz="2000"/>
              <a:t>architecture consistent </a:t>
            </a:r>
            <a:r>
              <a:rPr lang="it-CH" sz="2000" dirty="0"/>
              <a:t>with all the physics constraints assumed for model #3:</a:t>
            </a:r>
          </a:p>
          <a:p>
            <a:endParaRPr lang="it-CH" sz="2000" dirty="0"/>
          </a:p>
        </p:txBody>
      </p:sp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23380F64-1B3F-FD31-2D53-8A003FF7B6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0" y="4832822"/>
            <a:ext cx="2216153" cy="10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670737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400" dirty="0"/>
              <a:t>Cascaded tanks system. Input: upper tank inlet flow u. Output: lower tank level. </a:t>
            </a:r>
          </a:p>
          <a:p>
            <a:br>
              <a:rPr lang="it-CH" sz="2400" dirty="0"/>
            </a:b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The dataset has just 1024 time points. We implement </a:t>
            </a:r>
            <a:r>
              <a:rPr lang="it-CH" sz="2400" b="1" dirty="0"/>
              <a:t>full simulation error minimization</a:t>
            </a:r>
            <a:r>
              <a:rPr lang="it-CH" sz="2400" dirty="0"/>
              <a:t>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2" y="1916340"/>
            <a:ext cx="2568000" cy="3136142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916341"/>
            <a:ext cx="2352106" cy="313614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923637" y="5328289"/>
            <a:ext cx="100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Schoukens</a:t>
            </a:r>
            <a:r>
              <a:rPr lang="en-GB" sz="1200" dirty="0"/>
              <a:t>, M. et al. "Cascaded tanks benchmark combining soft and hard nonlinearities." Workshop on nonlinear system identification benchmarks, 2016.</a:t>
            </a:r>
          </a:p>
        </p:txBody>
      </p:sp>
    </p:spTree>
    <p:extLst>
      <p:ext uri="{BB962C8B-B14F-4D97-AF65-F5344CB8AC3E}">
        <p14:creationId xmlns:p14="http://schemas.microsoft.com/office/powerpoint/2010/main" val="3212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 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5785663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CH" sz="2400" b="1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strike="sngStrike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strike="sngStrike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1" i="1" strike="sngStrike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CH" sz="2400" b="1" strike="sngStrike" dirty="0"/>
                  <a:t> directly </a:t>
                </a:r>
                <a:br>
                  <a:rPr lang="it-CH" sz="2400" b="1" strike="sngStrike" dirty="0"/>
                </a:br>
                <a:r>
                  <a:rPr lang="it-CH" sz="2400" dirty="0"/>
                  <a:t>(according to the benchmar description,  water overflows from upper tank. There is actually a direct tern from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b="1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5785663" cy="6370975"/>
              </a:xfrm>
              <a:prstGeom prst="rect">
                <a:avLst/>
              </a:prstGeom>
              <a:blipFill>
                <a:blip r:embed="rId3"/>
                <a:stretch>
                  <a:fillRect l="-1532" r="-15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000" dirty="0"/>
                  <a:t> are generic feed-forward neural networks with: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endParaRPr lang="it-CH" sz="2000" dirty="0"/>
              </a:p>
              <a:p>
                <a:r>
                  <a:rPr lang="it-CH" sz="2000" dirty="0"/>
                  <a:t>NOTE: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Train also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 test, exploit the additional knowledge from the benchmark info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CH" sz="2000" dirty="0"/>
                  <a:t>is the same in the two experiments.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0E8E94C7-1FE0-6DBF-AE3A-545D59C948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8" y="1757427"/>
            <a:ext cx="4965156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dirty="0"/>
          </a:p>
          <a:p>
            <a:r>
              <a:rPr lang="it-CH" dirty="0"/>
              <a:t>Code adapted from </a:t>
            </a:r>
            <a:r>
              <a:rPr lang="it-CH" dirty="0">
                <a:hlinkClick r:id="rId3"/>
              </a:rPr>
              <a:t>https://github.com/forgi86/pytorch-ident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t="-257" b="-1"/>
          <a:stretch/>
        </p:blipFill>
        <p:spPr>
          <a:xfrm>
            <a:off x="577850" y="1752998"/>
            <a:ext cx="4974182" cy="4069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E987CE-1081-4F9D-EE1D-210AF01FC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581" y="1724941"/>
            <a:ext cx="3678923" cy="3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In general, 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en-US" sz="2000" dirty="0"/>
              </a:p>
              <a:p>
                <a:r>
                  <a:rPr lang="en-US" sz="2000" dirty="0"/>
                  <a:t>In our case: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 = 1 (we work on a single sequence)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another feed-forward neural network to implement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The initial state must be </a:t>
                </a:r>
                <a:r>
                  <a:rPr lang="it-CH" sz="2000" b="1" dirty="0"/>
                  <a:t>trainable</a:t>
                </a:r>
                <a:r>
                  <a:rPr lang="it-CH" sz="2000" dirty="0"/>
                  <a:t> (option requires_grad=True)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to specify to the optimizer that we are optimizing</a:t>
                </a:r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1CB975-8C74-F331-9C2A-656D2B37E7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610"/>
          <a:stretch/>
        </p:blipFill>
        <p:spPr>
          <a:xfrm>
            <a:off x="1748559" y="899663"/>
            <a:ext cx="6591877" cy="131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7164F-8194-9BA7-20E5-24321F5375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587"/>
          <a:stretch/>
        </p:blipFill>
        <p:spPr>
          <a:xfrm>
            <a:off x="1748559" y="2871287"/>
            <a:ext cx="7772400" cy="10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0383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Initializations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model and initial state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optimizer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Compute loss (in a trainig loop…)</a:t>
            </a:r>
          </a:p>
          <a:p>
            <a:endParaRPr lang="it-CH" sz="2000" dirty="0"/>
          </a:p>
          <a:p>
            <a:endParaRPr lang="it-C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36C41-D725-368A-ECD6-904F760E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"/>
          <a:stretch/>
        </p:blipFill>
        <p:spPr>
          <a:xfrm>
            <a:off x="4255963" y="2110941"/>
            <a:ext cx="7351838" cy="875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D255B4-2AF3-A738-A387-D214B387B6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8"/>
          <a:stretch/>
        </p:blipFill>
        <p:spPr>
          <a:xfrm>
            <a:off x="4311649" y="5371821"/>
            <a:ext cx="7296151" cy="733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EF0B0-B783-4D21-A69A-ADB47BE2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963" y="825314"/>
            <a:ext cx="6045921" cy="1158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41180-026D-77ED-5F33-83C25DF91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963" y="3321161"/>
            <a:ext cx="6901381" cy="14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/>
  <p:tag name="IGUANATEXSIZE" val="24"/>
  <p:tag name="IGUANATEXCURSOR" val="48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/>
  <p:tag name="IGUANATEXSIZE" val="18"/>
  <p:tag name="IGUANATEXCURSOR" val="48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26933</TotalTime>
  <Words>741</Words>
  <Application>Microsoft Macintosh PowerPoint</Application>
  <PresentationFormat>Widescreen</PresentationFormat>
  <Paragraphs>174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767</cp:revision>
  <dcterms:created xsi:type="dcterms:W3CDTF">2023-03-08T09:24:31Z</dcterms:created>
  <dcterms:modified xsi:type="dcterms:W3CDTF">2024-04-16T16:26:08Z</dcterms:modified>
</cp:coreProperties>
</file>