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6342" r:id="rId3"/>
    <p:sldId id="6345" r:id="rId4"/>
    <p:sldId id="6346" r:id="rId5"/>
    <p:sldId id="6347" r:id="rId6"/>
    <p:sldId id="6329" r:id="rId7"/>
    <p:sldId id="6337" r:id="rId8"/>
    <p:sldId id="6338" r:id="rId9"/>
    <p:sldId id="6343" r:id="rId10"/>
    <p:sldId id="6344" r:id="rId11"/>
    <p:sldId id="6348" r:id="rId12"/>
    <p:sldId id="546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2" autoAdjust="0"/>
    <p:restoredTop sz="94706"/>
  </p:normalViewPr>
  <p:slideViewPr>
    <p:cSldViewPr snapToGrid="0">
      <p:cViewPr varScale="1">
        <p:scale>
          <a:sx n="201" d="100"/>
          <a:sy n="201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75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2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505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3624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997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538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14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09.04.24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emf"/><Relationship Id="rId5" Type="http://schemas.openxmlformats.org/officeDocument/2006/relationships/image" Target="../media/image170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7.xml"/><Relationship Id="rId7" Type="http://schemas.openxmlformats.org/officeDocument/2006/relationships/image" Target="../media/image8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emf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rgi86/pytorch-ident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303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Neural state-space models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April, 22</a:t>
            </a:r>
            <a:r>
              <a:rPr lang="en-US" baseline="30000" dirty="0"/>
              <a:t>nd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is a generic feed-forward neural networks with: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And one of the two states is measured, i.e. y is one of the two states (as known from physics)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25817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3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000" dirty="0"/>
              <a:t>Let us implement </a:t>
            </a:r>
            <a:r>
              <a:rPr lang="it-CH" sz="2000" b="1" dirty="0"/>
              <a:t>simulation error minimization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Implement and train a tailor-made architecture that is consistent with all the physics constraints assumed for model #3:</a:t>
            </a:r>
          </a:p>
          <a:p>
            <a:endParaRPr lang="it-CH" sz="2000" dirty="0"/>
          </a:p>
        </p:txBody>
      </p:sp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23380F64-1B3F-FD31-2D53-8A003FF7B6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0" y="4832822"/>
            <a:ext cx="2216153" cy="10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670737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400" dirty="0"/>
              <a:t>Cascaded tanks system. Input: upper tank inlet flow u. Output: lower tank level. </a:t>
            </a:r>
          </a:p>
          <a:p>
            <a:br>
              <a:rPr lang="it-CH" sz="2400" dirty="0"/>
            </a:b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The dataset has just 1024 time points. We implement </a:t>
            </a:r>
            <a:r>
              <a:rPr lang="it-CH" sz="2400" b="1" dirty="0"/>
              <a:t>full simulation error minimization</a:t>
            </a:r>
            <a:r>
              <a:rPr lang="it-CH" sz="2400" dirty="0"/>
              <a:t>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2" y="1916340"/>
            <a:ext cx="2568000" cy="3136142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916341"/>
            <a:ext cx="2352106" cy="313614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923637" y="5328289"/>
            <a:ext cx="100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Schoukens</a:t>
            </a:r>
            <a:r>
              <a:rPr lang="en-GB" sz="1200" dirty="0"/>
              <a:t>, M. et al. "Cascaded tanks benchmark combining soft and hard nonlinearities." Workshop on nonlinear system identification benchmarks, 2016.</a:t>
            </a:r>
          </a:p>
        </p:txBody>
      </p:sp>
    </p:spTree>
    <p:extLst>
      <p:ext uri="{BB962C8B-B14F-4D97-AF65-F5344CB8AC3E}">
        <p14:creationId xmlns:p14="http://schemas.microsoft.com/office/powerpoint/2010/main" val="3212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 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524315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3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5785663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CH" sz="2400" b="1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strike="sngStrike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trike="sngStrike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strike="sngStrike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1" i="1" strike="sngStrike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CH" sz="2400" b="1" strike="sngStrike" dirty="0"/>
                  <a:t> directly </a:t>
                </a:r>
                <a:br>
                  <a:rPr lang="it-CH" sz="2400" b="1" strike="sngStrike" dirty="0"/>
                </a:br>
                <a:r>
                  <a:rPr lang="it-CH" sz="2400" dirty="0"/>
                  <a:t>(since water overflows from upper tank, there is actually a direct tern from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b="1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5785663" cy="6001643"/>
              </a:xfrm>
              <a:prstGeom prst="rect">
                <a:avLst/>
              </a:prstGeom>
              <a:blipFill>
                <a:blip r:embed="rId3"/>
                <a:stretch>
                  <a:fillRect l="-1532" r="-196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000" dirty="0"/>
                  <a:t> are generic feed-forward neural networks with: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6" y="1757427"/>
            <a:ext cx="4606561" cy="827526"/>
          </a:xfrm>
          <a:prstGeom prst="rect">
            <a:avLst/>
          </a:prstGeom>
        </p:spPr>
      </p:pic>
      <p:pic>
        <p:nvPicPr>
          <p:cNvPr id="7" name="Picture 6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72134C9B-7B82-803B-E469-9D4FAFFBC7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574282" cy="7834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dirty="0"/>
          </a:p>
          <a:p>
            <a:r>
              <a:rPr lang="it-CH" dirty="0"/>
              <a:t>Code adapted from </a:t>
            </a:r>
            <a:r>
              <a:rPr lang="it-CH" dirty="0">
                <a:hlinkClick r:id="rId3"/>
              </a:rPr>
              <a:t>https://github.com/forgi86/pytorch-ident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t="-257" b="-1"/>
          <a:stretch/>
        </p:blipFill>
        <p:spPr>
          <a:xfrm>
            <a:off x="533400" y="1753897"/>
            <a:ext cx="4974182" cy="4069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B903FD-1140-9663-CC76-510DD33F4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262" y="1705121"/>
            <a:ext cx="5386054" cy="4166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In general, 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en-US" sz="2000" dirty="0"/>
                  <a:t>In our case: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 = 1 (we work on a single sequence)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another feed-forward neural network to implement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The initial state must be </a:t>
                </a:r>
                <a:r>
                  <a:rPr lang="it-CH" sz="2000" b="1" dirty="0"/>
                  <a:t>trainable</a:t>
                </a:r>
                <a:r>
                  <a:rPr lang="it-CH" sz="2000" dirty="0"/>
                  <a:t> (option requires_grad=True)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to specify to the optimizer that we are optimizing</a:t>
                </a:r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DCA627-BFBE-E4B3-3B8D-F72D2C3960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610"/>
          <a:stretch/>
        </p:blipFill>
        <p:spPr>
          <a:xfrm>
            <a:off x="1887105" y="871377"/>
            <a:ext cx="6591877" cy="1317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DA420A-7877-B4C5-4C0A-C4F91D8EB6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946" r="114" b="28856"/>
          <a:stretch/>
        </p:blipFill>
        <p:spPr>
          <a:xfrm>
            <a:off x="1748559" y="2873005"/>
            <a:ext cx="6584373" cy="13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0383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Initializations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model and initial state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optimizer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Compute loss (in a trainig loop…)</a:t>
            </a:r>
          </a:p>
          <a:p>
            <a:endParaRPr lang="it-CH" sz="2000" dirty="0"/>
          </a:p>
          <a:p>
            <a:endParaRPr lang="it-C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36C41-D725-368A-ECD6-904F760E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1" y="2110941"/>
            <a:ext cx="7772400" cy="875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5C9209-E253-0C09-6D44-80C500F16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01" y="3548166"/>
            <a:ext cx="7772400" cy="14260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D50FEF-0A39-ECB5-72EC-E875F8F24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1" y="952997"/>
            <a:ext cx="7772400" cy="8985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D255B4-2AF3-A738-A387-D214B387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401" y="5371821"/>
            <a:ext cx="7772400" cy="7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9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^{\rm sim} &amp;= f(x_k^{\rm sim}, u_k;\;\theta)\\&#10;  \hat{y}_k^{\rm sim} &amp;= g(x_k;\;\theta)&#10;  \end{split}&#10; \end{equation*}&#10;&#10;\end{document}"/>
  <p:tag name="IGUANATEXSIZE" val="24"/>
  <p:tag name="IGUANATEXCURSOR" val="52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/>
  <p:tag name="IGUANATEXSIZE" val="18"/>
  <p:tag name="IGUANATEXCURSOR" val="48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26881</TotalTime>
  <Words>706</Words>
  <Application>Microsoft Macintosh PowerPoint</Application>
  <PresentationFormat>Widescreen</PresentationFormat>
  <Paragraphs>173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752</cp:revision>
  <dcterms:created xsi:type="dcterms:W3CDTF">2023-03-08T09:24:31Z</dcterms:created>
  <dcterms:modified xsi:type="dcterms:W3CDTF">2024-04-09T10:28:03Z</dcterms:modified>
</cp:coreProperties>
</file>