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511" r:id="rId3"/>
    <p:sldId id="519" r:id="rId4"/>
    <p:sldId id="6341" r:id="rId5"/>
    <p:sldId id="520" r:id="rId6"/>
    <p:sldId id="521" r:id="rId7"/>
    <p:sldId id="522" r:id="rId8"/>
    <p:sldId id="6342" r:id="rId9"/>
    <p:sldId id="6343" r:id="rId10"/>
    <p:sldId id="6344" r:id="rId11"/>
    <p:sldId id="526" r:id="rId12"/>
    <p:sldId id="543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9841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510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329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0989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619F-8F4E-7DAD-A531-7E402F30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DF4960-BDC8-498F-65F9-968531D12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EA8EF3-1E13-8EEA-9A77-0DD903EEF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CC0986-9E60-B1A1-DB89-B470A8020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337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9554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998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050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6640-A0F7-CC25-1C41-F9DED317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F343E4-80F6-8B7E-F3E9-319288620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32E99B-8019-2FB0-B0F7-A730A4CF7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884012-5C9D-9C12-CF01-03B7B92B0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100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376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EEA1-6695-1C81-812A-84FD70F7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D138E3-3F09-40AE-E0E6-373750950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3625E6C-3A60-8E7E-568D-6421928C9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3436ED-AFAC-0DC6-F6D1-2133634AC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89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08.04.2024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47.png"/><Relationship Id="rId26" Type="http://schemas.openxmlformats.org/officeDocument/2006/relationships/image" Target="../media/image53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46.png"/><Relationship Id="rId25" Type="http://schemas.openxmlformats.org/officeDocument/2006/relationships/image" Target="../media/image52.png"/><Relationship Id="rId2" Type="http://schemas.openxmlformats.org/officeDocument/2006/relationships/tags" Target="../tags/tag54.xml"/><Relationship Id="rId16" Type="http://schemas.openxmlformats.org/officeDocument/2006/relationships/image" Target="../media/image45.png"/><Relationship Id="rId20" Type="http://schemas.openxmlformats.org/officeDocument/2006/relationships/image" Target="../media/image38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51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9.xml"/><Relationship Id="rId23" Type="http://schemas.openxmlformats.org/officeDocument/2006/relationships/image" Target="../media/image50.png"/><Relationship Id="rId10" Type="http://schemas.openxmlformats.org/officeDocument/2006/relationships/tags" Target="../tags/tag62.xml"/><Relationship Id="rId19" Type="http://schemas.openxmlformats.org/officeDocument/2006/relationships/image" Target="../media/image48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orgi86/dynonet" TargetMode="External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8.xml"/><Relationship Id="rId16" Type="http://schemas.openxmlformats.org/officeDocument/2006/relationships/image" Target="../media/image16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image" Target="../media/image15.png"/><Relationship Id="rId10" Type="http://schemas.openxmlformats.org/officeDocument/2006/relationships/notesSlide" Target="../notesSlides/notesSlide3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19.png"/><Relationship Id="rId26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22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4.xml"/><Relationship Id="rId25" Type="http://schemas.openxmlformats.org/officeDocument/2006/relationships/image" Target="../media/image26.png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21.png"/><Relationship Id="rId29" Type="http://schemas.openxmlformats.org/officeDocument/2006/relationships/image" Target="../media/image16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25.png"/><Relationship Id="rId32" Type="http://schemas.openxmlformats.org/officeDocument/2006/relationships/image" Target="../media/image1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24.png"/><Relationship Id="rId28" Type="http://schemas.openxmlformats.org/officeDocument/2006/relationships/image" Target="../media/image15.png"/><Relationship Id="rId10" Type="http://schemas.openxmlformats.org/officeDocument/2006/relationships/tags" Target="../tags/tag24.xml"/><Relationship Id="rId19" Type="http://schemas.openxmlformats.org/officeDocument/2006/relationships/image" Target="../media/image20.png"/><Relationship Id="rId31" Type="http://schemas.openxmlformats.org/officeDocument/2006/relationships/image" Target="../media/image18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23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9.png"/><Relationship Id="rId18" Type="http://schemas.openxmlformats.org/officeDocument/2006/relationships/image" Target="../media/image26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8.png"/><Relationship Id="rId17" Type="http://schemas.openxmlformats.org/officeDocument/2006/relationships/image" Target="../media/image25.png"/><Relationship Id="rId2" Type="http://schemas.openxmlformats.org/officeDocument/2006/relationships/tags" Target="../tags/tag31.xml"/><Relationship Id="rId16" Type="http://schemas.openxmlformats.org/officeDocument/2006/relationships/image" Target="../media/image32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7.png"/><Relationship Id="rId5" Type="http://schemas.openxmlformats.org/officeDocument/2006/relationships/tags" Target="../tags/tag34.xml"/><Relationship Id="rId15" Type="http://schemas.openxmlformats.org/officeDocument/2006/relationships/image" Target="../media/image31.png"/><Relationship Id="rId10" Type="http://schemas.openxmlformats.org/officeDocument/2006/relationships/image" Target="../media/image5.png"/><Relationship Id="rId4" Type="http://schemas.openxmlformats.org/officeDocument/2006/relationships/tags" Target="../tags/tag33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9.xml"/><Relationship Id="rId7" Type="http://schemas.openxmlformats.org/officeDocument/2006/relationships/image" Target="../media/image34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2" Type="http://schemas.openxmlformats.org/officeDocument/2006/relationships/tags" Target="../tags/tag41.xml"/><Relationship Id="rId16" Type="http://schemas.openxmlformats.org/officeDocument/2006/relationships/image" Target="../media/image10.png"/><Relationship Id="rId20" Type="http://schemas.openxmlformats.org/officeDocument/2006/relationships/image" Target="../media/image42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44.xml"/><Relationship Id="rId15" Type="http://schemas.openxmlformats.org/officeDocument/2006/relationships/image" Target="../media/image38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41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51.xml"/><Relationship Id="rId7" Type="http://schemas.openxmlformats.org/officeDocument/2006/relationships/image" Target="../media/image3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4.png"/><Relationship Id="rId4" Type="http://schemas.openxmlformats.org/officeDocument/2006/relationships/tags" Target="../tags/tag52.xml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dynoNet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: transfer functions in deep learning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Dario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Piga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, Marco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Forgione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Molle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229CE-8B7D-0609-A5F4-D8471309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F143B8E-1A9A-1E30-4BDE-846127D066DD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8757B83-9B86-6999-ABD7-3CDC28E00E61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pass: </a:t>
            </a:r>
            <a:r>
              <a:rPr lang="it-IT" sz="3600" dirty="0" err="1">
                <a:solidFill>
                  <a:schemeClr val="accent1"/>
                </a:solidFill>
              </a:rPr>
              <a:t>computational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complexity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D1150CB-58AD-5B7A-06F2-61F812F8C478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color{red}{\bar{\bf{u}}_{t} = \sum_{\tau=t}^T \bar{\bf{y}}_{\tau}  {\bf{g}}_{\tau-t}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2555403-918A-ED39-3FBE-D64FBC4390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35" y="2217094"/>
            <a:ext cx="2075048" cy="872596"/>
          </a:xfrm>
          <a:prstGeom prst="rect">
            <a:avLst/>
          </a:prstGeom>
        </p:spPr>
      </p:pic>
      <p:pic>
        <p:nvPicPr>
          <p:cNvPr id="51" name="Immagine 5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bar{\bf{y}}_{T-h}  {\bf{g}}_{T-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06A8FC3-653A-973A-60CA-5C0271DA1D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6" y="3626031"/>
            <a:ext cx="3178410" cy="1001450"/>
          </a:xfrm>
          <a:prstGeom prst="rect">
            <a:avLst/>
          </a:prstGeom>
        </p:spPr>
      </p:pic>
      <p:pic>
        <p:nvPicPr>
          <p:cNvPr id="64" name="Immagine 6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textbf{flip}(\bar{\bf{y}})_{h}  {\bf{g}}_{T-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1E27EFB-DD83-6975-58FD-633342600F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05" y="3790493"/>
            <a:ext cx="2984360" cy="835296"/>
          </a:xfrm>
          <a:prstGeom prst="rect">
            <a:avLst/>
          </a:prstGeom>
        </p:spPr>
      </p:pic>
      <p:pic>
        <p:nvPicPr>
          <p:cNvPr id="66" name="Immagine 6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-t} = \sum_{h=0}^{t} \textbf{flip}(\bar{\bf{y}})_{h}  {\bf{g}}_{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4EE8351-B6EC-1410-357F-8F44C0CD62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16" y="3814312"/>
            <a:ext cx="2764233" cy="766267"/>
          </a:xfrm>
          <a:prstGeom prst="rect">
            <a:avLst/>
          </a:prstGeom>
        </p:spPr>
      </p:pic>
      <p:pic>
        <p:nvPicPr>
          <p:cNvPr id="61" name="Immagine 6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1A4A6CCC-79D3-D799-F2D9-B5E8C1D5EF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20" y="810870"/>
            <a:ext cx="2803292" cy="529291"/>
          </a:xfrm>
          <a:prstGeom prst="rect">
            <a:avLst/>
          </a:prstGeom>
        </p:spPr>
      </p:pic>
      <p:pic>
        <p:nvPicPr>
          <p:cNvPr id="62" name="Immagine 6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AFFC69E-7C80-EA87-14B0-0D3F35B953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20" y="1870776"/>
            <a:ext cx="6431584" cy="224999"/>
          </a:xfrm>
          <a:prstGeom prst="rect">
            <a:avLst/>
          </a:prstGeom>
        </p:spPr>
      </p:pic>
      <p:pic>
        <p:nvPicPr>
          <p:cNvPr id="27" name="Immagine 2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u}}_{\tau}{\bf{g}}_{t-\tau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58F5D82-9376-35BD-AB29-1423A41DE7D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7" y="1011619"/>
            <a:ext cx="2226699" cy="91939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0BEF925-6DA1-DD31-2A79-AE5D8CFDEC73}"/>
              </a:ext>
            </a:extLst>
          </p:cNvPr>
          <p:cNvCxnSpPr/>
          <p:nvPr/>
        </p:nvCxnSpPr>
        <p:spPr>
          <a:xfrm flipV="1">
            <a:off x="3076575" y="1152525"/>
            <a:ext cx="1344432" cy="31879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5B9B93E-6AD2-5621-4E13-8449E57143A2}"/>
              </a:ext>
            </a:extLst>
          </p:cNvPr>
          <p:cNvCxnSpPr/>
          <p:nvPr/>
        </p:nvCxnSpPr>
        <p:spPr>
          <a:xfrm>
            <a:off x="3076575" y="1471317"/>
            <a:ext cx="1344432" cy="39945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6A5DAC-9A5E-F17F-ED96-3D68028DE849}"/>
              </a:ext>
            </a:extLst>
          </p:cNvPr>
          <p:cNvSpPr txBox="1"/>
          <p:nvPr/>
        </p:nvSpPr>
        <p:spPr>
          <a:xfrm>
            <a:off x="183136" y="2383772"/>
            <a:ext cx="1018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Can we also compute                              recursively?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02EE346-C90D-1613-B2B3-66129D03EC23}"/>
              </a:ext>
            </a:extLst>
          </p:cNvPr>
          <p:cNvCxnSpPr>
            <a:cxnSpLocks/>
          </p:cNvCxnSpPr>
          <p:nvPr/>
        </p:nvCxnSpPr>
        <p:spPr>
          <a:xfrm flipH="1">
            <a:off x="2533650" y="3108194"/>
            <a:ext cx="2323880" cy="8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h = T -\tau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D59F7A0-85A1-BD4C-CABF-6A1BCEDE026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77" y="3212113"/>
            <a:ext cx="954914" cy="155953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4DC7471-9501-F09B-8D7B-8C734989AE06}"/>
              </a:ext>
            </a:extLst>
          </p:cNvPr>
          <p:cNvCxnSpPr/>
          <p:nvPr/>
        </p:nvCxnSpPr>
        <p:spPr>
          <a:xfrm>
            <a:off x="3566035" y="4206825"/>
            <a:ext cx="854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0F7CFA3-E018-739E-EA21-3FFBC69626CA}"/>
              </a:ext>
            </a:extLst>
          </p:cNvPr>
          <p:cNvCxnSpPr>
            <a:cxnSpLocks/>
          </p:cNvCxnSpPr>
          <p:nvPr/>
        </p:nvCxnSpPr>
        <p:spPr>
          <a:xfrm>
            <a:off x="7852285" y="4206825"/>
            <a:ext cx="118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t \rightarrow T -t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094D479-4793-5316-6FDE-20D5D8BB93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93" y="3914775"/>
            <a:ext cx="922924" cy="152754"/>
          </a:xfrm>
          <a:prstGeom prst="rect">
            <a:avLst/>
          </a:prstGeom>
        </p:spPr>
      </p:pic>
      <p:pic>
        <p:nvPicPr>
          <p:cNvPr id="30" name="Immagine 2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7E390948-B837-EC78-5FDF-C5945C513E1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60" y="3857763"/>
            <a:ext cx="429821" cy="254488"/>
          </a:xfrm>
          <a:prstGeom prst="rect">
            <a:avLst/>
          </a:prstGeom>
        </p:spPr>
      </p:pic>
      <p:pic>
        <p:nvPicPr>
          <p:cNvPr id="70" name="Immagine 6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bf{flip}(\bar{\bf{u}})_{t}   = \sum_{h=0}^{t} \textbf{flip}(\bar{\bf{y}})_{h}  {\bf{g}}_{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6B71833-3EC8-4A91-409A-1851228EFE6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8" y="5200650"/>
            <a:ext cx="3073782" cy="766267"/>
          </a:xfrm>
          <a:prstGeom prst="rect">
            <a:avLst/>
          </a:prstGeom>
        </p:spPr>
      </p:pic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BD638A3F-B973-95FA-63E9-9CC2A4727FD1}"/>
              </a:ext>
            </a:extLst>
          </p:cNvPr>
          <p:cNvCxnSpPr>
            <a:cxnSpLocks/>
          </p:cNvCxnSpPr>
          <p:nvPr/>
        </p:nvCxnSpPr>
        <p:spPr>
          <a:xfrm flipH="1">
            <a:off x="3076575" y="4438650"/>
            <a:ext cx="6619875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4A1CDB55-91C4-7C49-F7F3-FDF85442328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81" y="4872842"/>
            <a:ext cx="429821" cy="254488"/>
          </a:xfrm>
          <a:prstGeom prst="rect">
            <a:avLst/>
          </a:prstGeom>
        </p:spPr>
      </p:pic>
      <p:pic>
        <p:nvPicPr>
          <p:cNvPr id="76" name="Immagine 7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textbf{flip}(\bar{\bf{u}})_{t} =  \frac{B(q^{-1},\textcolor{red}{b})}{A(q^{-1}, \textcolor{red}{a})}\textbf{flip}(\bar{\bf{y}})_{t} = G(q^{-1})\textbf{flip}(\bar{\bf{y}})_{t}&#10; \end{align*}&#10;&#10;&#10;\end{document}" title="IguanaTex Bitmap Display">
            <a:extLst>
              <a:ext uri="{FF2B5EF4-FFF2-40B4-BE49-F238E27FC236}">
                <a16:creationId xmlns:a16="http://schemas.microsoft.com/office/drawing/2014/main" id="{09998E9F-1BF4-1E26-B255-F78744C47F4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37" y="5287624"/>
            <a:ext cx="4774566" cy="581212"/>
          </a:xfrm>
          <a:prstGeom prst="rect">
            <a:avLst/>
          </a:prstGeom>
        </p:spPr>
      </p:pic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0BAE27A6-F47E-2C3B-9AA0-064DD7186BE8}"/>
              </a:ext>
            </a:extLst>
          </p:cNvPr>
          <p:cNvCxnSpPr>
            <a:cxnSpLocks/>
          </p:cNvCxnSpPr>
          <p:nvPr/>
        </p:nvCxnSpPr>
        <p:spPr>
          <a:xfrm flipV="1">
            <a:off x="3791160" y="5595507"/>
            <a:ext cx="2327102" cy="1868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B4DCE17-0CE8-0A68-B251-0051AE19CDDC}"/>
              </a:ext>
            </a:extLst>
          </p:cNvPr>
          <p:cNvSpPr txBox="1"/>
          <p:nvPr/>
        </p:nvSpPr>
        <p:spPr>
          <a:xfrm>
            <a:off x="8052820" y="6045554"/>
            <a:ext cx="260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B050"/>
                </a:solidFill>
                <a:latin typeface="Chalkduster" panose="03050602040202020205"/>
              </a:rPr>
              <a:t>Complexity</a:t>
            </a:r>
            <a:r>
              <a:rPr lang="it-CH" sz="2400" i="1" dirty="0">
                <a:solidFill>
                  <a:srgbClr val="00B050"/>
                </a:solidFill>
              </a:rPr>
              <a:t>: O(T)</a:t>
            </a:r>
          </a:p>
        </p:txBody>
      </p:sp>
    </p:spTree>
    <p:extLst>
      <p:ext uri="{BB962C8B-B14F-4D97-AF65-F5344CB8AC3E}">
        <p14:creationId xmlns:p14="http://schemas.microsoft.com/office/powerpoint/2010/main" val="20699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PyTorch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implementation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E796B4-2FCB-E0B4-6A96-F177E2DFB80C}"/>
              </a:ext>
            </a:extLst>
          </p:cNvPr>
          <p:cNvSpPr txBox="1"/>
          <p:nvPr/>
        </p:nvSpPr>
        <p:spPr>
          <a:xfrm>
            <a:off x="154112" y="944880"/>
            <a:ext cx="1183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>
                <a:solidFill>
                  <a:schemeClr val="accent6">
                    <a:lumMod val="75000"/>
                  </a:schemeClr>
                </a:solidFill>
              </a:rPr>
              <a:t>PyTorch</a:t>
            </a:r>
            <a:r>
              <a:rPr lang="it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CH" sz="2400" dirty="0" err="1">
                <a:solidFill>
                  <a:schemeClr val="accent6">
                    <a:lumMod val="75000"/>
                  </a:schemeClr>
                </a:solidFill>
              </a:rPr>
              <a:t>implementation</a:t>
            </a:r>
            <a:r>
              <a:rPr lang="it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CH" sz="2400" dirty="0"/>
              <a:t>of the </a:t>
            </a:r>
            <a:r>
              <a:rPr lang="it-CH" sz="2400" i="1" dirty="0"/>
              <a:t>G</a:t>
            </a:r>
            <a:r>
              <a:rPr lang="it-CH" sz="2400" dirty="0"/>
              <a:t>-</a:t>
            </a:r>
            <a:r>
              <a:rPr lang="it-CH" sz="2400" dirty="0" err="1"/>
              <a:t>block</a:t>
            </a:r>
            <a:r>
              <a:rPr lang="it-CH" sz="2400" dirty="0"/>
              <a:t> in the repository: </a:t>
            </a:r>
            <a:r>
              <a:rPr lang="it-CH" sz="2400" b="0" i="1" u="none" strike="noStrike" baseline="0" dirty="0">
                <a:latin typeface="CMTT10"/>
              </a:rPr>
              <a:t>https://github.com/forgi86/dynonet</a:t>
            </a:r>
            <a:endParaRPr lang="it-CH" sz="2400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F9B58C-D07E-832B-C606-D868E0C03289}"/>
              </a:ext>
            </a:extLst>
          </p:cNvPr>
          <p:cNvSpPr txBox="1"/>
          <p:nvPr/>
        </p:nvSpPr>
        <p:spPr>
          <a:xfrm>
            <a:off x="990600" y="1449070"/>
            <a:ext cx="313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70C0"/>
                </a:solidFill>
              </a:rPr>
              <a:t>dynoNet</a:t>
            </a:r>
            <a:r>
              <a:rPr lang="it-CH" sz="2400" dirty="0">
                <a:solidFill>
                  <a:srgbClr val="0070C0"/>
                </a:solidFill>
              </a:rPr>
              <a:t> </a:t>
            </a:r>
            <a:r>
              <a:rPr lang="it-CH" sz="2400" dirty="0" err="1">
                <a:solidFill>
                  <a:srgbClr val="0070C0"/>
                </a:solidFill>
              </a:rPr>
              <a:t>architecture</a:t>
            </a:r>
            <a:endParaRPr lang="it-CH" sz="2400" dirty="0">
              <a:solidFill>
                <a:srgbClr val="0070C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1BA478-1275-4487-A26A-6D0CD371837A}"/>
              </a:ext>
            </a:extLst>
          </p:cNvPr>
          <p:cNvSpPr txBox="1"/>
          <p:nvPr/>
        </p:nvSpPr>
        <p:spPr>
          <a:xfrm>
            <a:off x="8168640" y="1449070"/>
            <a:ext cx="313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>
                <a:solidFill>
                  <a:srgbClr val="0070C0"/>
                </a:solidFill>
              </a:rPr>
              <a:t>Python code</a:t>
            </a:r>
            <a:endParaRPr lang="it-CH" sz="2400" dirty="0">
              <a:solidFill>
                <a:srgbClr val="0070C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8B889E-3C91-8A3D-53B7-37CB6311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1" y="2240281"/>
            <a:ext cx="3981050" cy="245933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26C32D-4B48-77CC-FA65-92DC80BD8B66}"/>
              </a:ext>
            </a:extLst>
          </p:cNvPr>
          <p:cNvSpPr txBox="1"/>
          <p:nvPr/>
        </p:nvSpPr>
        <p:spPr>
          <a:xfrm>
            <a:off x="287462" y="5795010"/>
            <a:ext cx="1183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/>
              <a:t>Any</a:t>
            </a:r>
            <a:r>
              <a:rPr lang="it-CH" sz="2400" dirty="0"/>
              <a:t> </a:t>
            </a:r>
            <a:r>
              <a:rPr lang="it-CH" sz="2400" dirty="0" err="1">
                <a:solidFill>
                  <a:srgbClr val="00B0F0"/>
                </a:solidFill>
              </a:rPr>
              <a:t>gradient-based</a:t>
            </a:r>
            <a:r>
              <a:rPr lang="it-CH" sz="2400" dirty="0"/>
              <a:t> </a:t>
            </a:r>
            <a:r>
              <a:rPr lang="it-CH" sz="2400" dirty="0" err="1"/>
              <a:t>optimization</a:t>
            </a:r>
            <a:r>
              <a:rPr lang="it-CH" sz="2400" dirty="0"/>
              <a:t> </a:t>
            </a:r>
            <a:r>
              <a:rPr lang="it-CH" sz="2400" dirty="0" err="1"/>
              <a:t>algorithm</a:t>
            </a:r>
            <a:r>
              <a:rPr lang="it-CH" sz="2400" dirty="0"/>
              <a:t> can be </a:t>
            </a:r>
            <a:r>
              <a:rPr lang="it-CH" sz="2400" dirty="0" err="1"/>
              <a:t>used</a:t>
            </a:r>
            <a:r>
              <a:rPr lang="it-CH" sz="2400" dirty="0"/>
              <a:t> to </a:t>
            </a:r>
            <a:r>
              <a:rPr lang="it-CH" sz="2400" dirty="0" err="1"/>
              <a:t>train</a:t>
            </a:r>
            <a:r>
              <a:rPr lang="it-CH" sz="2400" dirty="0"/>
              <a:t> the network, with </a:t>
            </a:r>
            <a:r>
              <a:rPr lang="it-CH" sz="2400" dirty="0" err="1"/>
              <a:t>gradients</a:t>
            </a:r>
            <a:r>
              <a:rPr lang="it-CH" sz="2400" dirty="0"/>
              <a:t> </a:t>
            </a:r>
            <a:r>
              <a:rPr lang="it-CH" sz="2400" dirty="0" err="1"/>
              <a:t>readily</a:t>
            </a:r>
            <a:r>
              <a:rPr lang="it-CH" sz="2400" dirty="0"/>
              <a:t> </a:t>
            </a:r>
            <a:r>
              <a:rPr lang="it-CH" sz="2400" dirty="0" err="1"/>
              <a:t>obtained</a:t>
            </a:r>
            <a:r>
              <a:rPr lang="it-CH" sz="2400" dirty="0"/>
              <a:t> </a:t>
            </a:r>
            <a:r>
              <a:rPr lang="it-CH" sz="2400" dirty="0" err="1"/>
              <a:t>through</a:t>
            </a:r>
            <a:r>
              <a:rPr lang="it-CH" sz="2400" dirty="0"/>
              <a:t> </a:t>
            </a:r>
            <a:r>
              <a:rPr lang="it-CH" sz="2400" dirty="0">
                <a:solidFill>
                  <a:srgbClr val="00B0F0"/>
                </a:solidFill>
              </a:rPr>
              <a:t>back-</a:t>
            </a:r>
            <a:r>
              <a:rPr lang="it-CH" sz="2400" dirty="0" err="1">
                <a:solidFill>
                  <a:srgbClr val="00B0F0"/>
                </a:solidFill>
              </a:rPr>
              <a:t>propagation</a:t>
            </a:r>
            <a:endParaRPr lang="it-CH" sz="2400" i="1" dirty="0">
              <a:solidFill>
                <a:srgbClr val="00B0F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2260598-24E6-3DC2-8636-4E165704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88" y="1905636"/>
            <a:ext cx="7419456" cy="35206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E22D2EE-B884-154F-49F7-A0E18A996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89" y="5488905"/>
            <a:ext cx="2055612" cy="2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</a:t>
            </a:r>
            <a:r>
              <a:rPr lang="it-IT" sz="3600" dirty="0" err="1">
                <a:solidFill>
                  <a:schemeClr val="accent1"/>
                </a:solidFill>
              </a:rPr>
              <a:t>conclusions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DC09EB-6828-8967-5E25-0A109C26E568}"/>
              </a:ext>
            </a:extLst>
          </p:cNvPr>
          <p:cNvSpPr txBox="1"/>
          <p:nvPr/>
        </p:nvSpPr>
        <p:spPr>
          <a:xfrm>
            <a:off x="308926" y="1588770"/>
            <a:ext cx="1188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Differentiable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Extension of block-oriented models with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 interconnections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Training through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back-propagation at a cost </a:t>
            </a:r>
            <a:r>
              <a:rPr lang="en-GB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O(T)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 specialized algorithm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CH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BBDE70-7D5A-E3A6-0F07-6F83BC181C55}"/>
              </a:ext>
            </a:extLst>
          </p:cNvPr>
          <p:cNvSpPr txBox="1"/>
          <p:nvPr/>
        </p:nvSpPr>
        <p:spPr>
          <a:xfrm>
            <a:off x="371475" y="4114800"/>
            <a:ext cx="380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solidFill>
                  <a:srgbClr val="0070C0"/>
                </a:solidFill>
              </a:rPr>
              <a:t>Current</a:t>
            </a:r>
            <a:r>
              <a:rPr lang="it-CH" sz="3200" dirty="0">
                <a:solidFill>
                  <a:srgbClr val="0070C0"/>
                </a:solidFill>
              </a:rPr>
              <a:t> work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F6147E-FCE8-EE19-3743-C355B2EEC589}"/>
              </a:ext>
            </a:extLst>
          </p:cNvPr>
          <p:cNvSpPr txBox="1"/>
          <p:nvPr/>
        </p:nvSpPr>
        <p:spPr>
          <a:xfrm>
            <a:off x="308926" y="4779645"/>
            <a:ext cx="1188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System analysis and model reduction through linear tools</a:t>
            </a:r>
            <a:endParaRPr lang="it-CH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4A4161-F6C0-0DEE-43F7-696A148FC38E}"/>
              </a:ext>
            </a:extLst>
          </p:cNvPr>
          <p:cNvSpPr txBox="1"/>
          <p:nvPr/>
        </p:nvSpPr>
        <p:spPr>
          <a:xfrm>
            <a:off x="308926" y="848796"/>
            <a:ext cx="590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>
                <a:solidFill>
                  <a:srgbClr val="0070C0"/>
                </a:solidFill>
              </a:rPr>
              <a:t>Key takeaways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E35430-57C4-B1B4-1AF6-C7EFC113FC3D}"/>
              </a:ext>
            </a:extLst>
          </p:cNvPr>
          <p:cNvSpPr txBox="1"/>
          <p:nvPr/>
        </p:nvSpPr>
        <p:spPr>
          <a:xfrm>
            <a:off x="790057" y="5954495"/>
            <a:ext cx="11732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600" dirty="0"/>
              <a:t>M. Forgione, D. Piga, </a:t>
            </a:r>
            <a:r>
              <a:rPr lang="en-US" sz="1600" i="1" dirty="0" err="1"/>
              <a:t>dynoNet</a:t>
            </a:r>
            <a:r>
              <a:rPr lang="en-US" sz="1600" i="1" dirty="0"/>
              <a:t>: A neural network architecture for learning dynamical systems</a:t>
            </a:r>
            <a:r>
              <a:rPr lang="it-CH" sz="1600" dirty="0"/>
              <a:t>, </a:t>
            </a:r>
            <a:r>
              <a:rPr lang="en-US" sz="1600" dirty="0"/>
              <a:t>IJACSP</a:t>
            </a:r>
            <a:r>
              <a:rPr lang="it-CH" sz="1600" dirty="0"/>
              <a:t>, 2021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6641E9-6BE9-1DEB-31DE-4B3114F3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2" y="5983605"/>
            <a:ext cx="253894" cy="2380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84B5AA-28C5-DE45-7DF4-801891B2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" y="6355651"/>
            <a:ext cx="231039" cy="21659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77E18C-7826-EC21-1BFB-5C8512DA24E3}"/>
              </a:ext>
            </a:extLst>
          </p:cNvPr>
          <p:cNvSpPr txBox="1"/>
          <p:nvPr/>
        </p:nvSpPr>
        <p:spPr>
          <a:xfrm>
            <a:off x="761482" y="6293049"/>
            <a:ext cx="11732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600" dirty="0"/>
              <a:t> </a:t>
            </a:r>
            <a:r>
              <a:rPr lang="it-CH" sz="1600" dirty="0">
                <a:hlinkClick r:id="rId5"/>
              </a:rPr>
              <a:t>https://github.com/forgi86/dynonet</a:t>
            </a:r>
            <a:r>
              <a:rPr lang="it-CH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332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</a:t>
            </a:r>
            <a:r>
              <a:rPr lang="it-IT" sz="3600" dirty="0" err="1">
                <a:solidFill>
                  <a:schemeClr val="accent1"/>
                </a:solidFill>
              </a:rPr>
              <a:t>main</a:t>
            </a:r>
            <a:r>
              <a:rPr lang="it-IT" sz="3600" dirty="0">
                <a:solidFill>
                  <a:schemeClr val="accent1"/>
                </a:solidFill>
              </a:rPr>
              <a:t> idea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A22CC84C-E595-37C5-C5F5-7C9D39FB1F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81"/>
          <a:stretch/>
        </p:blipFill>
        <p:spPr bwMode="auto">
          <a:xfrm>
            <a:off x="1600070" y="1134636"/>
            <a:ext cx="3601851" cy="154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369EDF-6BDB-0713-190B-425878B352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7"/>
          <a:stretch/>
        </p:blipFill>
        <p:spPr bwMode="auto">
          <a:xfrm>
            <a:off x="7498080" y="1060433"/>
            <a:ext cx="3703451" cy="154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7D9037-16EC-8EC8-0EA7-F6388B1AD9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9" r="57465" b="11915"/>
          <a:stretch/>
        </p:blipFill>
        <p:spPr>
          <a:xfrm>
            <a:off x="503776" y="3716581"/>
            <a:ext cx="5185824" cy="24708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4D449E5-485B-7A29-6AD3-67383A48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781" b="8217"/>
          <a:stretch/>
        </p:blipFill>
        <p:spPr>
          <a:xfrm>
            <a:off x="6664962" y="3772856"/>
            <a:ext cx="5527038" cy="241458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DBFC5-695A-5267-B211-CD8A704645CC}"/>
              </a:ext>
            </a:extLst>
          </p:cNvPr>
          <p:cNvSpPr txBox="1"/>
          <p:nvPr/>
        </p:nvSpPr>
        <p:spPr>
          <a:xfrm>
            <a:off x="1823590" y="3293673"/>
            <a:ext cx="231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>
                <a:solidFill>
                  <a:srgbClr val="FF0000"/>
                </a:solidFill>
              </a:rPr>
              <a:t>feedforward</a:t>
            </a:r>
            <a:r>
              <a:rPr lang="it-CH" sz="2400" dirty="0">
                <a:solidFill>
                  <a:srgbClr val="FF0000"/>
                </a:solidFill>
              </a:rPr>
              <a:t> 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7E1E2B0-A59E-D52A-57F6-AF8BC29840A1}"/>
              </a:ext>
            </a:extLst>
          </p:cNvPr>
          <p:cNvSpPr txBox="1"/>
          <p:nvPr/>
        </p:nvSpPr>
        <p:spPr>
          <a:xfrm>
            <a:off x="8773030" y="3293646"/>
            <a:ext cx="180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chemeClr val="accent1">
                    <a:lumMod val="75000"/>
                  </a:schemeClr>
                </a:solidFill>
              </a:rPr>
              <a:t>dynoNet</a:t>
            </a:r>
            <a:endParaRPr lang="it-CH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LTI operator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369EDF-6BDB-0713-190B-425878B352C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7"/>
          <a:stretch/>
        </p:blipFill>
        <p:spPr bwMode="auto">
          <a:xfrm>
            <a:off x="7445369" y="886825"/>
            <a:ext cx="4488837" cy="1872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ruppo 51">
            <a:extLst>
              <a:ext uri="{FF2B5EF4-FFF2-40B4-BE49-F238E27FC236}">
                <a16:creationId xmlns:a16="http://schemas.microsoft.com/office/drawing/2014/main" id="{10258713-52A4-D2BC-A073-B1E3A6EFB430}"/>
              </a:ext>
            </a:extLst>
          </p:cNvPr>
          <p:cNvGrpSpPr/>
          <p:nvPr/>
        </p:nvGrpSpPr>
        <p:grpSpPr>
          <a:xfrm>
            <a:off x="829647" y="1506421"/>
            <a:ext cx="1581152" cy="624288"/>
            <a:chOff x="685800" y="972105"/>
            <a:chExt cx="1581152" cy="624288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A439B4B-2DE4-F132-3F65-BE8DB5AA3E39}"/>
                </a:ext>
              </a:extLst>
            </p:cNvPr>
            <p:cNvSpPr/>
            <p:nvPr/>
          </p:nvSpPr>
          <p:spPr>
            <a:xfrm>
              <a:off x="1143001" y="1086481"/>
              <a:ext cx="666750" cy="50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i="1" dirty="0"/>
                <a:t>G(q)</a:t>
              </a:r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63BB2551-E587-0534-77F5-245FA01151A0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685800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FA3CCA2C-24D3-27A3-9578-77D10E3EFF16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1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309C2E7-399E-2121-D639-5D5494C56A91}"/>
                </a:ext>
              </a:extLst>
            </p:cNvPr>
            <p:cNvSpPr txBox="1"/>
            <p:nvPr/>
          </p:nvSpPr>
          <p:spPr>
            <a:xfrm>
              <a:off x="7572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u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DCE0597-98E4-A604-0598-59276AF960D6}"/>
                </a:ext>
              </a:extLst>
            </p:cNvPr>
            <p:cNvSpPr txBox="1"/>
            <p:nvPr/>
          </p:nvSpPr>
          <p:spPr>
            <a:xfrm>
              <a:off x="19383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y</a:t>
              </a:r>
            </a:p>
          </p:txBody>
        </p:sp>
      </p:grpSp>
      <p:pic>
        <p:nvPicPr>
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underset{A(q^{-1},\textcolor{red}{a})}{\underbrace{\left(1 -\textcolor{red}{a_1}q^{-1} - \ldots -\textcolor{red}{a_{n_a}}q^{-n_a} \right)}} {\bf{y}}_t = \underset{B(q^{-1},\textcolor{red}{b})}{\underbrace{ \left(\textcolor{red}{b_{0}} +\textcolor{red}{b_1}q^{-1} - \ldots -\textcolor{red}{b_{n_b}}q^{-n_b} \right)}}{\bf{u}}_t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E154078-9AE2-9036-760D-3FB1EC5916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5" y="2957821"/>
            <a:ext cx="6585263" cy="663957"/>
          </a:xfrm>
          <a:prstGeom prst="rect">
            <a:avLst/>
          </a:prstGeom>
        </p:spPr>
      </p:pic>
      <p:sp>
        <p:nvSpPr>
          <p:cNvPr id="82" name="Ovale 81">
            <a:extLst>
              <a:ext uri="{FF2B5EF4-FFF2-40B4-BE49-F238E27FC236}">
                <a16:creationId xmlns:a16="http://schemas.microsoft.com/office/drawing/2014/main" id="{EEAA411C-E7BE-D218-7089-1602BFA66613}"/>
              </a:ext>
            </a:extLst>
          </p:cNvPr>
          <p:cNvSpPr/>
          <p:nvPr/>
        </p:nvSpPr>
        <p:spPr>
          <a:xfrm>
            <a:off x="568960" y="4238732"/>
            <a:ext cx="6876409" cy="1091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4" name="TextBox 69 1">
            <a:extLst>
              <a:ext uri="{FF2B5EF4-FFF2-40B4-BE49-F238E27FC236}">
                <a16:creationId xmlns:a16="http://schemas.microsoft.com/office/drawing/2014/main" id="{56121C9D-94D6-8DB9-EF4D-D5FA857BD348}"/>
              </a:ext>
            </a:extLst>
          </p:cNvPr>
          <p:cNvSpPr txBox="1"/>
          <p:nvPr/>
        </p:nvSpPr>
        <p:spPr>
          <a:xfrm>
            <a:off x="7714616" y="5353755"/>
            <a:ext cx="3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recurrence equation</a:t>
            </a: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450731C-491B-9740-53CD-021289C430CA}"/>
              </a:ext>
            </a:extLst>
          </p:cNvPr>
          <p:cNvCxnSpPr>
            <a:cxnSpLocks/>
          </p:cNvCxnSpPr>
          <p:nvPr/>
        </p:nvCxnSpPr>
        <p:spPr>
          <a:xfrm flipH="1" flipV="1">
            <a:off x="6941591" y="5087770"/>
            <a:ext cx="182372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9 2">
            <a:extLst>
              <a:ext uri="{FF2B5EF4-FFF2-40B4-BE49-F238E27FC236}">
                <a16:creationId xmlns:a16="http://schemas.microsoft.com/office/drawing/2014/main" id="{08F7F0E3-CC5B-D4B9-8100-D809217E4C65}"/>
              </a:ext>
            </a:extLst>
          </p:cNvPr>
          <p:cNvSpPr txBox="1"/>
          <p:nvPr/>
        </p:nvSpPr>
        <p:spPr>
          <a:xfrm>
            <a:off x="246581" y="1026862"/>
            <a:ext cx="3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LTI linear operator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4326948-84B2-C258-F965-29AD8EC03C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568410" y="985256"/>
            <a:ext cx="2845533" cy="1491859"/>
            <a:chOff x="3568410" y="985256"/>
            <a:chExt cx="2845533" cy="1491859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ED52FC30-6870-33DA-E047-6160B012C1EB}"/>
                </a:ext>
              </a:extLst>
            </p:cNvPr>
            <p:cNvSpPr/>
            <p:nvPr/>
          </p:nvSpPr>
          <p:spPr>
            <a:xfrm>
              <a:off x="4018038" y="1394935"/>
              <a:ext cx="1066801" cy="10821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pic>
          <p:nvPicPr>
            <p:cNvPr id="13" name="Immagine 1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&#10; \end{align*}&#10;% {\frac{A(q^{-1},\textcolor{red}{a})}{B(q^{-1}, %\textcolor{red}{b})}}&#10;%\underbrace{G(q^{-1},\textcolor{red}{\theta})}}&#10;&#10;&#10;&#10;&#10;\end{document}" title="IguanaTex Bitmap Display">
              <a:extLst>
                <a:ext uri="{FF2B5EF4-FFF2-40B4-BE49-F238E27FC236}">
                  <a16:creationId xmlns:a16="http://schemas.microsoft.com/office/drawing/2014/main" id="{5E3723E8-C029-166A-9A23-2A0838B6FBC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10" y="1678444"/>
              <a:ext cx="1756693" cy="573109"/>
            </a:xfrm>
            <a:prstGeom prst="rect">
              <a:avLst/>
            </a:prstGeom>
          </p:spPr>
        </p:pic>
        <p:pic>
          <p:nvPicPr>
            <p:cNvPr id="48" name="Immagine 4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G(q^{-1},\textcolor{red}{\theta})&#10; \end{align*}&#10;% {\frac{A(q^{-1},\textcolor{red}{a})}{B(q^{-1}, %\textcolor{red}{b})}}&#10;%\underbrace{G(q^{-1},\textcolor{red}{\theta})}}&#10;&#10;&#10;&#10;&#10;\end{document}" title="IguanaTex Bitmap Display">
              <a:extLst>
                <a:ext uri="{FF2B5EF4-FFF2-40B4-BE49-F238E27FC236}">
                  <a16:creationId xmlns:a16="http://schemas.microsoft.com/office/drawing/2014/main" id="{9EB9F74F-4C1A-B0A6-9B28-6B25717B6D0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417" y="985256"/>
              <a:ext cx="919526" cy="264904"/>
            </a:xfrm>
            <a:prstGeom prst="rect">
              <a:avLst/>
            </a:prstGeom>
          </p:spPr>
        </p:pic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BA7E6EC2-FC4B-5B7E-6317-344315D600E4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4928610" y="1231110"/>
              <a:ext cx="489604" cy="322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q^{-1}{\bf{y}}_t = {\bf{y}}_{t-1} 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7F9D26C1-C444-B3C2-3631-EB89EAFF78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54" y="1400388"/>
            <a:ext cx="1333864" cy="253017"/>
          </a:xfrm>
          <a:prstGeom prst="rect">
            <a:avLst/>
          </a:prstGeom>
        </p:spPr>
      </p:pic>
      <p:pic>
        <p:nvPicPr>
          <p:cNvPr id="9" name="Immagine 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980A39C0-B2E0-8416-964F-A9C37FA678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8" y="4665161"/>
            <a:ext cx="6431584" cy="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AAD-9F8A-941F-EEC0-64214561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F93A08D2-F2A2-A400-5D55-3D1777BD133C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8A714B-A89F-8786-8BAD-CCC08B6C5925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Integration in a DL framework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BE740F1-D5F5-60C0-DC70-0CDF325AF769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0007809C-530D-E8E1-B0E4-906F95406085}"/>
              </a:ext>
            </a:extLst>
          </p:cNvPr>
          <p:cNvSpPr/>
          <p:nvPr/>
        </p:nvSpPr>
        <p:spPr>
          <a:xfrm>
            <a:off x="151331" y="796024"/>
            <a:ext cx="9268894" cy="6612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What do we need to integrate the LTI dynamic block in a neural network architecture?</a:t>
            </a:r>
          </a:p>
        </p:txBody>
      </p:sp>
      <p:pic>
        <p:nvPicPr>
          <p:cNvPr id="34" name="Immagine 3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G(q^{-1};\textcolor{red}{a},\textcolor{red}{b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9553B553-2CCA-4FA4-8F9C-19341FE6BA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03" y="1799682"/>
            <a:ext cx="2158631" cy="298665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3489626E-7D7C-9DC6-3FCD-E1613F849BD7}"/>
              </a:ext>
            </a:extLst>
          </p:cNvPr>
          <p:cNvGrpSpPr/>
          <p:nvPr/>
        </p:nvGrpSpPr>
        <p:grpSpPr>
          <a:xfrm>
            <a:off x="9973303" y="763706"/>
            <a:ext cx="1857816" cy="794501"/>
            <a:chOff x="685800" y="972105"/>
            <a:chExt cx="1581152" cy="62428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968B5B5-C3A0-D881-29C6-1872A40CB884}"/>
                </a:ext>
              </a:extLst>
            </p:cNvPr>
            <p:cNvSpPr/>
            <p:nvPr/>
          </p:nvSpPr>
          <p:spPr>
            <a:xfrm>
              <a:off x="1143001" y="1086481"/>
              <a:ext cx="666750" cy="50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i="1" dirty="0"/>
                <a:t>G(q)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DBAE4C4-BAC6-39A9-AF33-8DA0877260B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85800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FDAAF301-CCA4-2AF5-1B09-C0465FA4600A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1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DBAC888-9F7B-636F-8D8E-909D5DA6452C}"/>
                </a:ext>
              </a:extLst>
            </p:cNvPr>
            <p:cNvSpPr txBox="1"/>
            <p:nvPr/>
          </p:nvSpPr>
          <p:spPr>
            <a:xfrm>
              <a:off x="7572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u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ECE8AFF-B230-8A19-FFD4-602F3DE7636D}"/>
                </a:ext>
              </a:extLst>
            </p:cNvPr>
            <p:cNvSpPr txBox="1"/>
            <p:nvPr/>
          </p:nvSpPr>
          <p:spPr>
            <a:xfrm>
              <a:off x="19383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y</a:t>
              </a:r>
            </a:p>
          </p:txBody>
        </p:sp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298F71-1359-E539-29CD-0845C44A44D1}"/>
              </a:ext>
            </a:extLst>
          </p:cNvPr>
          <p:cNvSpPr/>
          <p:nvPr/>
        </p:nvSpPr>
        <p:spPr>
          <a:xfrm>
            <a:off x="2506166" y="1848822"/>
            <a:ext cx="2999283" cy="461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 need derivatives!</a:t>
            </a:r>
          </a:p>
        </p:txBody>
      </p:sp>
      <p:pic>
        <p:nvPicPr>
          <p:cNvPr id="66" name="Immagine 6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\ \  \frac{\partial \mathcal{L}}{\partial \textcolor{red}{b}} \ \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3B948C2-9FDD-105D-DB4A-EEDD5192C0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24" y="1717897"/>
            <a:ext cx="1079683" cy="661266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AE8CD34-B52D-58D4-5D62-9729CCC8268B}"/>
              </a:ext>
            </a:extLst>
          </p:cNvPr>
          <p:cNvSpPr txBox="1"/>
          <p:nvPr/>
        </p:nvSpPr>
        <p:spPr>
          <a:xfrm>
            <a:off x="884216" y="2852601"/>
            <a:ext cx="1089848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CH" sz="2400" b="1" dirty="0">
                <a:solidFill>
                  <a:schemeClr val="bg1"/>
                </a:solidFill>
              </a:rPr>
              <a:t>More in general, </a:t>
            </a:r>
            <a:r>
              <a:rPr lang="it-CH" sz="2400" b="1" dirty="0" err="1">
                <a:solidFill>
                  <a:schemeClr val="bg1"/>
                </a:solidFill>
              </a:rPr>
              <a:t>we</a:t>
            </a:r>
            <a:r>
              <a:rPr lang="it-CH" sz="2400" b="1" dirty="0">
                <a:solidFill>
                  <a:schemeClr val="bg1"/>
                </a:solidFill>
              </a:rPr>
              <a:t> </a:t>
            </a:r>
            <a:r>
              <a:rPr lang="it-CH" sz="2400" b="1" dirty="0" err="1">
                <a:solidFill>
                  <a:schemeClr val="bg1"/>
                </a:solidFill>
              </a:rPr>
              <a:t>need</a:t>
            </a:r>
            <a:r>
              <a:rPr lang="it-CH" sz="2400" b="1" dirty="0">
                <a:solidFill>
                  <a:schemeClr val="bg1"/>
                </a:solidFill>
              </a:rPr>
              <a:t> to </a:t>
            </a:r>
            <a:r>
              <a:rPr lang="it-CH" sz="2400" b="1" dirty="0" err="1">
                <a:solidFill>
                  <a:schemeClr val="bg1"/>
                </a:solidFill>
              </a:rPr>
              <a:t>transfor</a:t>
            </a:r>
            <a:r>
              <a:rPr lang="it-CH" sz="2400" b="1" dirty="0">
                <a:solidFill>
                  <a:schemeClr val="bg1"/>
                </a:solidFill>
              </a:rPr>
              <a:t> the </a:t>
            </a:r>
            <a:r>
              <a:rPr lang="it-CH" sz="2400" b="1" i="1" dirty="0">
                <a:solidFill>
                  <a:schemeClr val="bg1"/>
                </a:solidFill>
              </a:rPr>
              <a:t>G</a:t>
            </a:r>
            <a:r>
              <a:rPr lang="it-CH" sz="2400" b="1" dirty="0">
                <a:solidFill>
                  <a:schemeClr val="bg1"/>
                </a:solidFill>
              </a:rPr>
              <a:t> operator </a:t>
            </a:r>
            <a:r>
              <a:rPr lang="it-CH" sz="2400" b="1" dirty="0" err="1">
                <a:solidFill>
                  <a:schemeClr val="bg1"/>
                </a:solidFill>
              </a:rPr>
              <a:t>into</a:t>
            </a:r>
            <a:r>
              <a:rPr lang="it-CH" sz="2400" b="1" dirty="0">
                <a:solidFill>
                  <a:schemeClr val="bg1"/>
                </a:solidFill>
              </a:rPr>
              <a:t> a </a:t>
            </a:r>
            <a:r>
              <a:rPr lang="it-CH" sz="2400" b="1" dirty="0" err="1">
                <a:solidFill>
                  <a:schemeClr val="bg1"/>
                </a:solidFill>
              </a:rPr>
              <a:t>differentiable</a:t>
            </a:r>
            <a:r>
              <a:rPr lang="it-CH" sz="2400" b="1" dirty="0">
                <a:solidFill>
                  <a:schemeClr val="bg1"/>
                </a:solidFill>
              </a:rPr>
              <a:t> </a:t>
            </a:r>
            <a:r>
              <a:rPr lang="it-CH" sz="2400" b="1" dirty="0" err="1">
                <a:solidFill>
                  <a:schemeClr val="bg1"/>
                </a:solidFill>
              </a:rPr>
              <a:t>layer</a:t>
            </a:r>
            <a:r>
              <a:rPr lang="it-CH" sz="2400" b="1" dirty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D0EE3C6E-6208-D177-715A-52B4045036F4}"/>
              </a:ext>
            </a:extLst>
          </p:cNvPr>
          <p:cNvGrpSpPr/>
          <p:nvPr/>
        </p:nvGrpSpPr>
        <p:grpSpPr>
          <a:xfrm>
            <a:off x="4088235" y="3704436"/>
            <a:ext cx="4384295" cy="2229917"/>
            <a:chOff x="1630785" y="3854210"/>
            <a:chExt cx="4384295" cy="2229917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35649A0E-4902-5D47-092B-9D7140B00DCD}"/>
                </a:ext>
              </a:extLst>
            </p:cNvPr>
            <p:cNvSpPr/>
            <p:nvPr/>
          </p:nvSpPr>
          <p:spPr>
            <a:xfrm>
              <a:off x="3262312" y="4779565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L</a:t>
              </a:r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7A64D672-59EF-B823-4972-D75DCED891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30785" y="5584209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5F736C5F-EBFA-ABD2-B338-57210AF553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26335" y="5584209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Immagine 5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9CF643D7-5A99-2BA6-E3A7-617DEE2985C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321" y="5646155"/>
              <a:ext cx="198864" cy="181972"/>
            </a:xfrm>
            <a:prstGeom prst="rect">
              <a:avLst/>
            </a:prstGeom>
          </p:spPr>
        </p:pic>
        <p:pic>
          <p:nvPicPr>
            <p:cNvPr id="55" name="Immagine 54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D72188E8-04C2-4A05-B0D6-2FB8022ADFD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429" y="5659167"/>
              <a:ext cx="1258788" cy="424960"/>
            </a:xfrm>
            <a:prstGeom prst="rect">
              <a:avLst/>
            </a:prstGeom>
          </p:spPr>
        </p:pic>
        <p:pic>
          <p:nvPicPr>
            <p:cNvPr id="56" name="Immagine 55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8FAE55C-2573-9FBB-3780-85535DFFBA1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285" y="5659167"/>
              <a:ext cx="848456" cy="424960"/>
            </a:xfrm>
            <a:prstGeom prst="rect">
              <a:avLst/>
            </a:prstGeom>
          </p:spPr>
        </p:pic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77E4EA9E-3598-944A-2ECC-58FB799BD64E}"/>
                </a:ext>
              </a:extLst>
            </p:cNvPr>
            <p:cNvCxnSpPr>
              <a:cxnSpLocks/>
            </p:cNvCxnSpPr>
            <p:nvPr/>
          </p:nvCxnSpPr>
          <p:spPr>
            <a:xfrm>
              <a:off x="1630785" y="509784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Immagine 5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73837172-7DF7-77FC-9388-FD20D791720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770" y="4826011"/>
              <a:ext cx="197486" cy="182126"/>
            </a:xfrm>
            <a:prstGeom prst="rect">
              <a:avLst/>
            </a:prstGeom>
          </p:spPr>
        </p:pic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32938A04-FD5D-3CFE-FAF6-1EC7528730F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35" y="509784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Immagine 6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D3BE3504-712E-CDF8-5C95-DAB80FA845C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924" y="4826011"/>
              <a:ext cx="1579156" cy="230400"/>
            </a:xfrm>
            <a:prstGeom prst="rect">
              <a:avLst/>
            </a:prstGeom>
          </p:spPr>
        </p:pic>
        <p:pic>
          <p:nvPicPr>
            <p:cNvPr id="62" name="Immagine 6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85E6097-8CB9-B8F0-1DB8-2D5FC8346C1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801" y="3854210"/>
              <a:ext cx="340845" cy="424960"/>
            </a:xfrm>
            <a:prstGeom prst="rect">
              <a:avLst/>
            </a:prstGeom>
          </p:spPr>
        </p:pic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77AAC032-F57B-6EDF-EF53-D9089140B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5224" y="4356912"/>
              <a:ext cx="0" cy="42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Transforming G into a differentiable layer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E3D682F1-509F-1F3D-9E68-C1C8A9725F1E}"/>
              </a:ext>
            </a:extLst>
          </p:cNvPr>
          <p:cNvGrpSpPr/>
          <p:nvPr/>
        </p:nvGrpSpPr>
        <p:grpSpPr>
          <a:xfrm>
            <a:off x="2382161" y="3299822"/>
            <a:ext cx="2712163" cy="2787973"/>
            <a:chOff x="2382161" y="3652247"/>
            <a:chExt cx="2712163" cy="2787973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6B0202ED-A95C-1668-E489-02CD41333876}"/>
                </a:ext>
              </a:extLst>
            </p:cNvPr>
            <p:cNvGrpSpPr/>
            <p:nvPr/>
          </p:nvGrpSpPr>
          <p:grpSpPr>
            <a:xfrm>
              <a:off x="3194527" y="4625910"/>
              <a:ext cx="1507145" cy="1644180"/>
              <a:chOff x="1332482" y="4391656"/>
              <a:chExt cx="1690197" cy="1869149"/>
            </a:xfrm>
          </p:grpSpPr>
          <p:pic>
            <p:nvPicPr>
              <p:cNvPr id="11" name="Immagine 1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u}$&#10;&#10;&#10;&#10;&#10;\end{document}" title="IguanaTex Bitmap Display">
                <a:extLst>
                  <a:ext uri="{FF2B5EF4-FFF2-40B4-BE49-F238E27FC236}">
                    <a16:creationId xmlns:a16="http://schemas.microsoft.com/office/drawing/2014/main" id="{E125D443-D109-94B1-E471-AC41A228DC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2482" y="4391656"/>
                <a:ext cx="247608" cy="196216"/>
              </a:xfrm>
              <a:prstGeom prst="rect">
                <a:avLst/>
              </a:prstGeom>
            </p:spPr>
          </p:pic>
          <p:pic>
            <p:nvPicPr>
              <p:cNvPr id="14" name="Immagine 1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a}$&#10;\end{document}" title="IguanaTex Bitmap Display">
                <a:extLst>
                  <a:ext uri="{FF2B5EF4-FFF2-40B4-BE49-F238E27FC236}">
                    <a16:creationId xmlns:a16="http://schemas.microsoft.com/office/drawing/2014/main" id="{F086318E-74BE-2C5E-74F5-3C83EBBBF75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8492" y="5087779"/>
                <a:ext cx="257357" cy="253302"/>
              </a:xfrm>
              <a:prstGeom prst="rect">
                <a:avLst/>
              </a:prstGeom>
            </p:spPr>
          </p:pic>
          <p:pic>
            <p:nvPicPr>
              <p:cNvPr id="20" name="Immagine 1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b&#10;}$&#10;\end{document}" title="IguanaTex Bitmap Display">
                <a:extLst>
                  <a:ext uri="{FF2B5EF4-FFF2-40B4-BE49-F238E27FC236}">
                    <a16:creationId xmlns:a16="http://schemas.microsoft.com/office/drawing/2014/main" id="{6E5C9144-87D0-FFC9-87F1-655C5CFAF5F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069" y="5881777"/>
                <a:ext cx="200206" cy="379028"/>
              </a:xfrm>
              <a:prstGeom prst="rect">
                <a:avLst/>
              </a:prstGeom>
            </p:spPr>
          </p:pic>
          <p:pic>
            <p:nvPicPr>
              <p:cNvPr id="23" name="Immagine 2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y}$&#10;&#10;&#10;&#10;&#10;\end{document}" title="IguanaTex Bitmap Display">
                <a:extLst>
                  <a:ext uri="{FF2B5EF4-FFF2-40B4-BE49-F238E27FC236}">
                    <a16:creationId xmlns:a16="http://schemas.microsoft.com/office/drawing/2014/main" id="{D16138F1-E3A3-05FA-33A7-7BBF3D1F9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1300" y="5087779"/>
                <a:ext cx="241379" cy="277194"/>
              </a:xfrm>
              <a:prstGeom prst="rect">
                <a:avLst/>
              </a:prstGeom>
            </p:spPr>
          </p:pic>
          <p:cxnSp>
            <p:nvCxnSpPr>
              <p:cNvPr id="25" name="Connettore 2 24">
                <a:extLst>
                  <a:ext uri="{FF2B5EF4-FFF2-40B4-BE49-F238E27FC236}">
                    <a16:creationId xmlns:a16="http://schemas.microsoft.com/office/drawing/2014/main" id="{DBAAC901-D3B7-8B16-50B6-F652A6A0C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053" y="4522462"/>
                <a:ext cx="916847" cy="505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5C1D9164-B336-E5D4-D29C-7553A46CB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053" y="5214430"/>
                <a:ext cx="9168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4BD92D9B-5951-BB80-B340-43CC3E09E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2053" y="5400149"/>
                <a:ext cx="916847" cy="63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8 1">
              <a:extLst>
                <a:ext uri="{FF2B5EF4-FFF2-40B4-BE49-F238E27FC236}">
                  <a16:creationId xmlns:a16="http://schemas.microsoft.com/office/drawing/2014/main" id="{C4C1AFAB-1755-5E4B-8D1E-6BD4016E5589}"/>
                </a:ext>
              </a:extLst>
            </p:cNvPr>
            <p:cNvSpPr/>
            <p:nvPr/>
          </p:nvSpPr>
          <p:spPr>
            <a:xfrm>
              <a:off x="2382161" y="3652247"/>
              <a:ext cx="2712163" cy="2787973"/>
            </a:xfrm>
            <a:prstGeom prst="rect">
              <a:avLst/>
            </a:prstGeom>
            <a:gradFill flip="none" rotWithShape="1">
              <a:gsLst>
                <a:gs pos="0">
                  <a:srgbClr val="AFCEA9"/>
                </a:gs>
                <a:gs pos="100000">
                  <a:srgbClr val="0064A6">
                    <a:tint val="23500"/>
                    <a:satMod val="160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 2">
              <a:extLst>
                <a:ext uri="{FF2B5EF4-FFF2-40B4-BE49-F238E27FC236}">
                  <a16:creationId xmlns:a16="http://schemas.microsoft.com/office/drawing/2014/main" id="{6B87518E-0116-3546-17F1-D692533BC5A9}"/>
                </a:ext>
              </a:extLst>
            </p:cNvPr>
            <p:cNvSpPr/>
            <p:nvPr/>
          </p:nvSpPr>
          <p:spPr>
            <a:xfrm>
              <a:off x="2491258" y="3714750"/>
              <a:ext cx="2480792" cy="521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2000" b="1" dirty="0" err="1"/>
                <a:t>Forward</a:t>
              </a:r>
              <a:r>
                <a:rPr lang="it-CH" sz="2000" b="1" dirty="0"/>
                <a:t> pass</a:t>
              </a: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C8A1173-1379-FA53-18F6-8C8A0C830D26}"/>
              </a:ext>
            </a:extLst>
          </p:cNvPr>
          <p:cNvGrpSpPr/>
          <p:nvPr/>
        </p:nvGrpSpPr>
        <p:grpSpPr>
          <a:xfrm>
            <a:off x="7780372" y="3981162"/>
            <a:ext cx="1581570" cy="2173065"/>
            <a:chOff x="7780372" y="3981162"/>
            <a:chExt cx="1581570" cy="2173065"/>
          </a:xfrm>
        </p:grpSpPr>
        <p:pic>
          <p:nvPicPr>
            <p:cNvPr id="36" name="Immagine 3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F26D3DF6-53AE-0850-AAB5-950DD9349C1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417" y="4776872"/>
              <a:ext cx="347525" cy="650936"/>
            </a:xfrm>
            <a:prstGeom prst="rect">
              <a:avLst/>
            </a:prstGeom>
          </p:spPr>
        </p:pic>
        <p:pic>
          <p:nvPicPr>
            <p:cNvPr id="45" name="Immagine 44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399A2C8-C69F-0017-8923-E4279CC3240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422" y="3981162"/>
              <a:ext cx="347525" cy="600308"/>
            </a:xfrm>
            <a:prstGeom prst="rect">
              <a:avLst/>
            </a:prstGeom>
          </p:spPr>
        </p:pic>
        <p:pic>
          <p:nvPicPr>
            <p:cNvPr id="46" name="Immagine 4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DE6EA67-192B-B3D0-47FF-A9E8382EF1D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559" y="4778117"/>
              <a:ext cx="347525" cy="600308"/>
            </a:xfrm>
            <a:prstGeom prst="rect">
              <a:avLst/>
            </a:prstGeom>
          </p:spPr>
        </p:pic>
        <p:pic>
          <p:nvPicPr>
            <p:cNvPr id="49" name="Immagine 4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41E20658-4A74-7323-92DF-3F977E7E76B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372" y="5553919"/>
              <a:ext cx="347525" cy="600308"/>
            </a:xfrm>
            <a:prstGeom prst="rect">
              <a:avLst/>
            </a:prstGeom>
          </p:spPr>
        </p:pic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C83F177F-E8CB-6F81-DBBE-9D4AA6DEE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5631" y="5408314"/>
              <a:ext cx="557401" cy="40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F3D88831-BDC1-A03B-5D82-2AF8E1125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631" y="4392210"/>
              <a:ext cx="563452" cy="42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4D9468F8-5C42-2D84-5714-2A30978B1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7057" y="5092815"/>
              <a:ext cx="563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8 3">
            <a:extLst>
              <a:ext uri="{FF2B5EF4-FFF2-40B4-BE49-F238E27FC236}">
                <a16:creationId xmlns:a16="http://schemas.microsoft.com/office/drawing/2014/main" id="{CB4B2088-DDA7-4876-419E-057FF0F00CE8}"/>
              </a:ext>
            </a:extLst>
          </p:cNvPr>
          <p:cNvSpPr/>
          <p:nvPr/>
        </p:nvSpPr>
        <p:spPr>
          <a:xfrm>
            <a:off x="7026777" y="3299822"/>
            <a:ext cx="2712163" cy="2787973"/>
          </a:xfrm>
          <a:prstGeom prst="rect">
            <a:avLst/>
          </a:prstGeom>
          <a:gradFill flip="none" rotWithShape="1">
            <a:gsLst>
              <a:gs pos="0">
                <a:srgbClr val="AFCEA9"/>
              </a:gs>
              <a:gs pos="100000">
                <a:srgbClr val="0064A6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887209A-67FC-C63C-451E-AEFDECE41A74}"/>
              </a:ext>
            </a:extLst>
          </p:cNvPr>
          <p:cNvSpPr/>
          <p:nvPr/>
        </p:nvSpPr>
        <p:spPr>
          <a:xfrm>
            <a:off x="7118013" y="3372786"/>
            <a:ext cx="2480792" cy="52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000" b="1" dirty="0" err="1"/>
              <a:t>Backward</a:t>
            </a:r>
            <a:r>
              <a:rPr lang="it-CH" sz="2000" b="1" dirty="0"/>
              <a:t> pass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4E5D817-6642-5477-D346-5D216127CAB1}"/>
              </a:ext>
            </a:extLst>
          </p:cNvPr>
          <p:cNvSpPr txBox="1"/>
          <p:nvPr/>
        </p:nvSpPr>
        <p:spPr>
          <a:xfrm>
            <a:off x="4126621" y="5631007"/>
            <a:ext cx="169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00B050"/>
                </a:solidFill>
              </a:rPr>
              <a:t>Easy: </a:t>
            </a:r>
            <a:r>
              <a:rPr lang="it-CH" sz="2800" i="1" dirty="0">
                <a:solidFill>
                  <a:srgbClr val="00B050"/>
                </a:solidFill>
              </a:rPr>
              <a:t>O(T)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D124BE2-53AC-90D9-BC9C-ED27E46B81DE}"/>
              </a:ext>
            </a:extLst>
          </p:cNvPr>
          <p:cNvSpPr txBox="1"/>
          <p:nvPr/>
        </p:nvSpPr>
        <p:spPr>
          <a:xfrm>
            <a:off x="7495430" y="6173290"/>
            <a:ext cx="353452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CH" sz="2000" dirty="0" err="1"/>
              <a:t>Differentiating</a:t>
            </a:r>
            <a:r>
              <a:rPr lang="it-CH" sz="2000" dirty="0"/>
              <a:t> </a:t>
            </a:r>
            <a:r>
              <a:rPr lang="it-CH" sz="2000" dirty="0" err="1"/>
              <a:t>dynamical</a:t>
            </a:r>
            <a:r>
              <a:rPr lang="it-CH" sz="2000" dirty="0"/>
              <a:t> </a:t>
            </a:r>
            <a:r>
              <a:rPr lang="it-CH" sz="2000" dirty="0" err="1"/>
              <a:t>blocks</a:t>
            </a:r>
            <a:endParaRPr lang="it-CH" sz="2000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91BF6AE-5784-80E7-11FA-554C29AB3872}"/>
              </a:ext>
            </a:extLst>
          </p:cNvPr>
          <p:cNvGrpSpPr/>
          <p:nvPr/>
        </p:nvGrpSpPr>
        <p:grpSpPr>
          <a:xfrm>
            <a:off x="3926114" y="819228"/>
            <a:ext cx="4384295" cy="2229917"/>
            <a:chOff x="1630785" y="3854210"/>
            <a:chExt cx="4384295" cy="2229917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39A67E6-CE55-47D2-442D-FBF18527FBF5}"/>
                </a:ext>
              </a:extLst>
            </p:cNvPr>
            <p:cNvSpPr/>
            <p:nvPr/>
          </p:nvSpPr>
          <p:spPr>
            <a:xfrm>
              <a:off x="3262312" y="4779565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L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8423619B-AE38-5EEE-7D5A-A32933B60F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30785" y="5584209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9DC1A855-0BE4-607B-CBF7-B21719F8A2E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26335" y="5584209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magine 1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A51941FA-7A18-2AFF-0804-4FF8BFE68EE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321" y="5646155"/>
              <a:ext cx="198864" cy="181972"/>
            </a:xfrm>
            <a:prstGeom prst="rect">
              <a:avLst/>
            </a:prstGeom>
          </p:spPr>
        </p:pic>
        <p:pic>
          <p:nvPicPr>
            <p:cNvPr id="17" name="Immagine 16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63F88686-C44D-861B-C321-442970A20F4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429" y="5659167"/>
              <a:ext cx="1258788" cy="424960"/>
            </a:xfrm>
            <a:prstGeom prst="rect">
              <a:avLst/>
            </a:prstGeom>
          </p:spPr>
        </p:pic>
        <p:pic>
          <p:nvPicPr>
            <p:cNvPr id="18" name="Immagine 17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1E7D83D-4AD6-E52D-D885-CEB2546505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285" y="5659167"/>
              <a:ext cx="848456" cy="424960"/>
            </a:xfrm>
            <a:prstGeom prst="rect">
              <a:avLst/>
            </a:prstGeom>
          </p:spPr>
        </p:pic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C3EA71A8-B757-B974-1CCB-6D884FFDA009}"/>
                </a:ext>
              </a:extLst>
            </p:cNvPr>
            <p:cNvCxnSpPr>
              <a:cxnSpLocks/>
            </p:cNvCxnSpPr>
            <p:nvPr/>
          </p:nvCxnSpPr>
          <p:spPr>
            <a:xfrm>
              <a:off x="1630785" y="509784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Immagine 2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B8EAFBD-FDF6-F4EA-1339-E7621207AE2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770" y="4826011"/>
              <a:ext cx="197486" cy="182126"/>
            </a:xfrm>
            <a:prstGeom prst="rect">
              <a:avLst/>
            </a:prstGeom>
          </p:spPr>
        </p:pic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8FD11A66-C908-D29B-8819-672B53851AFD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35" y="509784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magine 3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02196E2-DC2B-4416-3FEB-A7F4D0BD77D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924" y="4826011"/>
              <a:ext cx="1579156" cy="230400"/>
            </a:xfrm>
            <a:prstGeom prst="rect">
              <a:avLst/>
            </a:prstGeom>
          </p:spPr>
        </p:pic>
        <p:pic>
          <p:nvPicPr>
            <p:cNvPr id="32" name="Immagine 3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9D41467-8863-8179-6521-BE0FBFC5964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801" y="3854210"/>
              <a:ext cx="340845" cy="424960"/>
            </a:xfrm>
            <a:prstGeom prst="rect">
              <a:avLst/>
            </a:prstGeom>
          </p:spPr>
        </p:pic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CC32A4A7-D6D8-55BE-8E33-B043CB246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5224" y="4356912"/>
              <a:ext cx="0" cy="42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Immagine 5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F566E02-4FC2-6BB3-AC2F-6273C35785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9" y="6290382"/>
            <a:ext cx="6431584" cy="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magine 120">
            <a:extLst>
              <a:ext uri="{FF2B5EF4-FFF2-40B4-BE49-F238E27FC236}">
                <a16:creationId xmlns:a16="http://schemas.microsoft.com/office/drawing/2014/main" id="{1963CB91-3B49-A2B1-1452-349FD748C1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781" b="8217"/>
          <a:stretch/>
        </p:blipFill>
        <p:spPr>
          <a:xfrm>
            <a:off x="4145338" y="4430103"/>
            <a:ext cx="5104281" cy="222989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F126F5E-F1F7-C4D5-4DF6-DD0DC99522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3950" y="819151"/>
            <a:ext cx="3293618" cy="145399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12" name="Immagine 1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= \sum_{t=0}^T\frac{\partial \mathcal{L}}{\partial {\bf{y}}_{t}} \frac{\partial {\bf{y}}_t}{\partial \textcolor{red}{a}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250A64E-261A-38CC-F866-74FCA45706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1" y="990601"/>
            <a:ext cx="2865016" cy="1078955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 = \sum_{t=0}^T\frac{\partial \mathcal{L}}{\partial {\bf{y}}_{t}} \frac{\partial {\bf{y}}_t}{\partial \textcolor{red}{b}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710DBEB-B075-85B9-0C52-156F146C7F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8" y="2243204"/>
            <a:ext cx="2865016" cy="1078955"/>
          </a:xfrm>
          <a:prstGeom prst="rect">
            <a:avLst/>
          </a:prstGeom>
        </p:spPr>
      </p:pic>
      <p:pic>
        <p:nvPicPr>
          <p:cNvPr id="18" name="Immagine 1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7D2DFDC-E8A7-D2F8-8CCF-11F24C211D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2" y="3529079"/>
            <a:ext cx="3097568" cy="1078955"/>
          </a:xfrm>
          <a:prstGeom prst="rect">
            <a:avLst/>
          </a:prstGeom>
        </p:spPr>
      </p:pic>
      <p:sp>
        <p:nvSpPr>
          <p:cNvPr id="87" name="Ovale 86">
            <a:extLst>
              <a:ext uri="{FF2B5EF4-FFF2-40B4-BE49-F238E27FC236}">
                <a16:creationId xmlns:a16="http://schemas.microsoft.com/office/drawing/2014/main" id="{7C81B27F-1B34-BFE0-6A1B-7A15A8860EE1}"/>
              </a:ext>
            </a:extLst>
          </p:cNvPr>
          <p:cNvSpPr/>
          <p:nvPr/>
        </p:nvSpPr>
        <p:spPr>
          <a:xfrm>
            <a:off x="2779788" y="990601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3ADDAC6F-3123-1BB7-55A1-4E69D979C27B}"/>
              </a:ext>
            </a:extLst>
          </p:cNvPr>
          <p:cNvSpPr/>
          <p:nvPr/>
        </p:nvSpPr>
        <p:spPr>
          <a:xfrm>
            <a:off x="2760738" y="2200276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6C9BA487-1896-37CF-CFB7-893BE95969A6}"/>
              </a:ext>
            </a:extLst>
          </p:cNvPr>
          <p:cNvSpPr/>
          <p:nvPr/>
        </p:nvSpPr>
        <p:spPr>
          <a:xfrm>
            <a:off x="2779788" y="3543301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2" name="TextBox 69 1">
            <a:extLst>
              <a:ext uri="{FF2B5EF4-FFF2-40B4-BE49-F238E27FC236}">
                <a16:creationId xmlns:a16="http://schemas.microsoft.com/office/drawing/2014/main" id="{1A1AEBB2-A0AC-4078-B75E-6A1323D9C97A}"/>
              </a:ext>
            </a:extLst>
          </p:cNvPr>
          <p:cNvSpPr txBox="1"/>
          <p:nvPr/>
        </p:nvSpPr>
        <p:spPr>
          <a:xfrm>
            <a:off x="4453382" y="851283"/>
            <a:ext cx="424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halkduster" panose="03050602040202020205" pitchFamily="66" charset="0"/>
              </a:rPr>
              <a:t>here’s what we really need</a:t>
            </a: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93B56880-46AA-A5C3-DA06-347CAFF7A899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3846589" y="1312948"/>
            <a:ext cx="1839836" cy="2187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FA11A501-FF98-6B16-525C-7DB4E6223AC6}"/>
              </a:ext>
            </a:extLst>
          </p:cNvPr>
          <p:cNvCxnSpPr>
            <a:cxnSpLocks/>
            <a:endCxn id="90" idx="6"/>
          </p:cNvCxnSpPr>
          <p:nvPr/>
        </p:nvCxnSpPr>
        <p:spPr>
          <a:xfrm flipH="1">
            <a:off x="3827539" y="1465348"/>
            <a:ext cx="2011286" cy="1276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955FCEA-F1C2-DB9C-3D0C-D1DD3B4D2AD4}"/>
              </a:ext>
            </a:extLst>
          </p:cNvPr>
          <p:cNvCxnSpPr>
            <a:cxnSpLocks/>
            <a:endCxn id="91" idx="6"/>
          </p:cNvCxnSpPr>
          <p:nvPr/>
        </p:nvCxnSpPr>
        <p:spPr>
          <a:xfrm flipH="1">
            <a:off x="3846589" y="1409276"/>
            <a:ext cx="2293475" cy="26751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D35A41A9-C1E9-B74E-AD1B-A6AD2C6BC92B}"/>
              </a:ext>
            </a:extLst>
          </p:cNvPr>
          <p:cNvSpPr/>
          <p:nvPr/>
        </p:nvSpPr>
        <p:spPr>
          <a:xfrm>
            <a:off x="9548368" y="2468880"/>
            <a:ext cx="2489200" cy="27051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3" name="Freccia a sinistra 122">
            <a:extLst>
              <a:ext uri="{FF2B5EF4-FFF2-40B4-BE49-F238E27FC236}">
                <a16:creationId xmlns:a16="http://schemas.microsoft.com/office/drawing/2014/main" id="{B2FE3A83-F50F-C1CB-EDFB-D7E087EA522C}"/>
              </a:ext>
            </a:extLst>
          </p:cNvPr>
          <p:cNvSpPr/>
          <p:nvPr/>
        </p:nvSpPr>
        <p:spPr>
          <a:xfrm>
            <a:off x="4626972" y="4281855"/>
            <a:ext cx="3910768" cy="184352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E51E3BA7-C501-4000-A177-A91B47479235}"/>
              </a:ext>
            </a:extLst>
          </p:cNvPr>
          <p:cNvGrpSpPr/>
          <p:nvPr/>
        </p:nvGrpSpPr>
        <p:grpSpPr>
          <a:xfrm>
            <a:off x="10032778" y="2698419"/>
            <a:ext cx="1660300" cy="2153337"/>
            <a:chOff x="10072899" y="3949284"/>
            <a:chExt cx="2086769" cy="2571466"/>
          </a:xfrm>
        </p:grpSpPr>
        <p:pic>
          <p:nvPicPr>
            <p:cNvPr id="3" name="Immagine 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_t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4130489C-2B99-F163-ADFF-21D4A2806A5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4296" y="4875944"/>
              <a:ext cx="545372" cy="777333"/>
            </a:xfrm>
            <a:prstGeom prst="rect">
              <a:avLst/>
            </a:prstGeom>
          </p:spPr>
        </p:pic>
        <p:pic>
          <p:nvPicPr>
  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t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37C2E34E-4BBE-63F1-F90F-8E6D400309B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2899" y="3949284"/>
              <a:ext cx="556477" cy="762527"/>
            </a:xfrm>
            <a:prstGeom prst="rect">
              <a:avLst/>
            </a:prstGeom>
          </p:spPr>
        </p:pic>
        <p:pic>
          <p:nvPicPr>
            <p:cNvPr id="5" name="Immagine 4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A7EA03E2-14D1-F9F9-2924-9EAA2457BFC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9099" y="4877431"/>
              <a:ext cx="436791" cy="716874"/>
            </a:xfrm>
            <a:prstGeom prst="rect">
              <a:avLst/>
            </a:prstGeom>
          </p:spPr>
        </p:pic>
        <p:pic>
          <p:nvPicPr>
            <p:cNvPr id="7" name="Immagine 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9B401F1-B49E-F3F7-DEBB-A88C3696374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158" y="5803876"/>
              <a:ext cx="436791" cy="716874"/>
            </a:xfrm>
            <a:prstGeom prst="rect">
              <a:avLst/>
            </a:prstGeom>
          </p:spPr>
        </p:pic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D3C97203-9A51-3AD3-49DD-84BC4AFBB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4179" y="5629998"/>
              <a:ext cx="700576" cy="48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E29BEC13-A1EE-63B1-78B5-B3755754E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34180" y="4416589"/>
              <a:ext cx="708182" cy="502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F4F76BE-0DE4-E2D6-5080-23ACF73140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266" y="5253236"/>
              <a:ext cx="7081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 animBg="1"/>
      <p:bldP spid="91" grpId="0" animBg="1"/>
      <p:bldP spid="92" grpId="0"/>
      <p:bldP spid="1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a_1}} = ???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92B5063-F92C-EEB7-87C6-12556C4F26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9" y="1092200"/>
            <a:ext cx="1508253" cy="828005"/>
          </a:xfrm>
          <a:prstGeom prst="rect">
            <a:avLst/>
          </a:prstGeom>
          <a:ln>
            <a:noFill/>
          </a:ln>
        </p:spPr>
      </p:pic>
      <p:pic>
        <p:nvPicPr>
          <p:cNvPr id="46" name="Immagine 4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frac{\partial {\bf{y}}_t}{\partial \textcolor{red}{a_1}}  = {\bf{y}}_{t-1} + \textcolor{red}{a_1} \frac{\partial {\bf{y}}_{t-1}}{\partial \textcolor{red}{a_1}} + \dots + \textcolor{red}{a_{n_a}} \frac{\partial {\bf{y}}_{t-n_a}}{\partial \textcolor{red}{a_1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5D1F8C79-AA4A-0570-9CC4-14AFEB27F2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93" y="2992424"/>
            <a:ext cx="5881126" cy="714442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0E08BEF9-80F0-E5AE-052A-89936364F85D}"/>
              </a:ext>
            </a:extLst>
          </p:cNvPr>
          <p:cNvSpPr/>
          <p:nvPr/>
        </p:nvSpPr>
        <p:spPr>
          <a:xfrm>
            <a:off x="2509520" y="2667304"/>
            <a:ext cx="6878419" cy="1437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8" name="TextBox 69 1">
            <a:extLst>
              <a:ext uri="{FF2B5EF4-FFF2-40B4-BE49-F238E27FC236}">
                <a16:creationId xmlns:a16="http://schemas.microsoft.com/office/drawing/2014/main" id="{49420E87-2C02-803D-19A6-EEEFE547F2B9}"/>
              </a:ext>
            </a:extLst>
          </p:cNvPr>
          <p:cNvSpPr txBox="1"/>
          <p:nvPr/>
        </p:nvSpPr>
        <p:spPr>
          <a:xfrm>
            <a:off x="8879218" y="4253500"/>
            <a:ext cx="40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recurrence equation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AC967EF-3991-62BE-40D2-A1B2FDA2DC16}"/>
              </a:ext>
            </a:extLst>
          </p:cNvPr>
          <p:cNvCxnSpPr>
            <a:cxnSpLocks/>
          </p:cNvCxnSpPr>
          <p:nvPr/>
        </p:nvCxnSpPr>
        <p:spPr>
          <a:xfrm flipH="1" flipV="1">
            <a:off x="8229699" y="3963973"/>
            <a:ext cx="2316480" cy="39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C9AFA4B-CCAB-2C4D-CCF3-8B35B4A097B0}"/>
              </a:ext>
            </a:extLst>
          </p:cNvPr>
          <p:cNvSpPr txBox="1"/>
          <p:nvPr/>
        </p:nvSpPr>
        <p:spPr>
          <a:xfrm>
            <a:off x="9185882" y="4773859"/>
            <a:ext cx="280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B050"/>
                </a:solidFill>
                <a:latin typeface="Chalkduster" panose="03050602040202020205"/>
              </a:rPr>
              <a:t>Complexity</a:t>
            </a:r>
            <a:r>
              <a:rPr lang="it-CH" sz="2400" i="1" dirty="0">
                <a:solidFill>
                  <a:srgbClr val="00B050"/>
                </a:solidFill>
              </a:rPr>
              <a:t>: O(T)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0E8500D-4819-72F5-B0A5-1039885A80BB}"/>
              </a:ext>
            </a:extLst>
          </p:cNvPr>
          <p:cNvSpPr/>
          <p:nvPr/>
        </p:nvSpPr>
        <p:spPr>
          <a:xfrm>
            <a:off x="428968" y="1007815"/>
            <a:ext cx="1908467" cy="1011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" name="Immagine 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6E4A04F-81AE-4EDA-314E-890AE5C554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8" y="1395733"/>
            <a:ext cx="9051692" cy="3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B75E1-0727-5C81-8395-5FB82C59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g}}_{t-\tau}{\bf{u}}_{\tau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37C859B-AD9D-DC34-EC8A-555DA41247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5" y="2502657"/>
            <a:ext cx="2226699" cy="919396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CBCD0B15-64C0-839C-6F74-7EA311BFEA97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A387F4C-F2C1-35CB-D52B-6C151685B5E1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497B34C-B6CA-A0E7-B3EB-C2B331097501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???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D4060F9-D759-F033-81F9-46E1B1F8B6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34" y="1092201"/>
            <a:ext cx="1568052" cy="830689"/>
          </a:xfrm>
          <a:prstGeom prst="rect">
            <a:avLst/>
          </a:prstGeom>
          <a:ln>
            <a:noFill/>
          </a:ln>
        </p:spPr>
      </p:pic>
      <p:sp>
        <p:nvSpPr>
          <p:cNvPr id="55" name="Rettangolo 54">
            <a:extLst>
              <a:ext uri="{FF2B5EF4-FFF2-40B4-BE49-F238E27FC236}">
                <a16:creationId xmlns:a16="http://schemas.microsoft.com/office/drawing/2014/main" id="{48E745C9-CA01-62F9-C545-20029B42877A}"/>
              </a:ext>
            </a:extLst>
          </p:cNvPr>
          <p:cNvSpPr/>
          <p:nvPr/>
        </p:nvSpPr>
        <p:spPr>
          <a:xfrm>
            <a:off x="743293" y="1007815"/>
            <a:ext cx="1908467" cy="1011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BBDFAF4-2F8E-6303-271B-DEFC5CE020FF}"/>
              </a:ext>
            </a:extLst>
          </p:cNvPr>
          <p:cNvSpPr/>
          <p:nvPr/>
        </p:nvSpPr>
        <p:spPr>
          <a:xfrm>
            <a:off x="1843726" y="2724777"/>
            <a:ext cx="808034" cy="56589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F9F6204-07AA-EE8D-EBCD-93B27DC5CC3D}"/>
              </a:ext>
            </a:extLst>
          </p:cNvPr>
          <p:cNvCxnSpPr>
            <a:cxnSpLocks/>
          </p:cNvCxnSpPr>
          <p:nvPr/>
        </p:nvCxnSpPr>
        <p:spPr>
          <a:xfrm flipH="1" flipV="1">
            <a:off x="2366332" y="3245809"/>
            <a:ext cx="1089061" cy="4119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9 1">
            <a:extLst>
              <a:ext uri="{FF2B5EF4-FFF2-40B4-BE49-F238E27FC236}">
                <a16:creationId xmlns:a16="http://schemas.microsoft.com/office/drawing/2014/main" id="{56017B30-B949-B897-F798-576E706C7A96}"/>
              </a:ext>
            </a:extLst>
          </p:cNvPr>
          <p:cNvSpPr txBox="1"/>
          <p:nvPr/>
        </p:nvSpPr>
        <p:spPr>
          <a:xfrm>
            <a:off x="2386652" y="3620695"/>
            <a:ext cx="40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halkduster" panose="03050602040202020205" pitchFamily="66" charset="0"/>
              </a:rPr>
              <a:t>Impulse response</a:t>
            </a:r>
          </a:p>
        </p:txBody>
      </p:sp>
      <p:pic>
        <p:nvPicPr>
          <p:cNvPr id="28" name="Immagine 2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D97C6A1-E285-20A3-41E9-D181BE0A6F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9" y="2620623"/>
            <a:ext cx="3371706" cy="749261"/>
          </a:xfrm>
          <a:prstGeom prst="rect">
            <a:avLst/>
          </a:prstGeom>
          <a:ln>
            <a:noFill/>
          </a:ln>
        </p:spPr>
      </p:pic>
      <p:pic>
        <p:nvPicPr>
          <p:cNvPr id="49" name="Immagine 4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8B198EB8-6473-5BA4-97BB-482D39776C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09" y="829220"/>
            <a:ext cx="2803292" cy="529291"/>
          </a:xfrm>
          <a:prstGeom prst="rect">
            <a:avLst/>
          </a:prstGeom>
        </p:spPr>
      </p:pic>
      <p:pic>
        <p:nvPicPr>
          <p:cNvPr id="7" name="Immagine 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107B5E1-0C0D-A2F6-D0F4-A8CA49FF76D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09" y="1605283"/>
            <a:ext cx="6431584" cy="224999"/>
          </a:xfrm>
          <a:prstGeom prst="rect">
            <a:avLst/>
          </a:prstGeom>
        </p:spPr>
      </p:pic>
      <p:pic>
        <p:nvPicPr>
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0 =   \textcolor{red}{b_0}{\bf{u}}_{0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F166589-30A8-4F8E-83EC-C86E1B4D0EB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" y="4241164"/>
            <a:ext cx="997638" cy="209716"/>
          </a:xfrm>
          <a:prstGeom prst="rect">
            <a:avLst/>
          </a:prstGeom>
        </p:spPr>
      </p:pic>
      <p:pic>
        <p:nvPicPr>
          <p:cNvPr id="10" name="Immagine 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1 = \textcolor{red}{a_1}{\bf{y}}_{0} +    \textcolor{red}{b_0}{\bf{u}}_{1} +\textcolor{red}{b_1}{\bf{u}}_{0}  = \textcolor{red}{a_1}\textcolor{red}{b_0}{\bf{u}}_{0} +    \textcolor{red}{b_0}{\bf{u}}_{1} +\textcolor{red}{b_1}{\bf{u}}_{0} = (\textcolor{red}{a_1}\textcolor{red}{b_0} + \textcolor{red}{b_1}){\bf{u}}_{0} +    \textcolor{red}{b_0}{\bf{u}}_{1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6DEB76A-5359-B95C-56B3-FD40028A09B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" y="4789838"/>
            <a:ext cx="7437710" cy="235187"/>
          </a:xfrm>
          <a:prstGeom prst="rect">
            <a:avLst/>
          </a:prstGeom>
        </p:spPr>
      </p:pic>
      <p:pic>
        <p:nvPicPr>
          <p:cNvPr id="20" name="Immagine 1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2 = \textcolor{red}{a_1}{\bf{y}}_{1} + \textcolor{red}{a_2}{\bf{y}}_{0} + \textcolor{red}{b_0}{\bf{u}}_{2} +  \textcolor{red}{b_1}{\bf{u}}_{1} +  \textcolor{red}{b_2}{\bf{u}}_{0} = &#10;\left( \textcolor{red}{a_1} (\textcolor{red}{a_1}\textcolor{red}{b_0} + \textcolor{red}{b_1}) +\textcolor{red}{a_2}\textcolor{red}{b_0} + \textcolor{red}{b_2}\right){\bf{u}}_{0} + (\textcolor{red}{a_1}\textcolor{red}{b_0} + \textcolor{red}{b_1}){\bf{u}}_{1} +    \textcolor{red}{b_0}{\bf{u}}_{2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0CCE27E-11BB-0069-01FC-7B2E1B6A3A4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4" y="5470494"/>
            <a:ext cx="9776856" cy="235187"/>
          </a:xfrm>
          <a:prstGeom prst="rect">
            <a:avLst/>
          </a:prstGeom>
        </p:spPr>
      </p:pic>
      <p:pic>
        <p:nvPicPr>
          <p:cNvPr id="48" name="Immagine 4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vdots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72F2667-3891-AAB1-C8D2-E0657E62852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4" y="6000407"/>
            <a:ext cx="26321" cy="2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ABF8F9F-D22E-59DE-3C69-24807D26D79C}"/>
              </a:ext>
            </a:extLst>
          </p:cNvPr>
          <p:cNvSpPr/>
          <p:nvPr/>
        </p:nvSpPr>
        <p:spPr>
          <a:xfrm>
            <a:off x="2976741" y="4424218"/>
            <a:ext cx="862319" cy="101991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9FBDC2DA-546D-C93C-1367-140390F2D46A}"/>
              </a:ext>
            </a:extLst>
          </p:cNvPr>
          <p:cNvSpPr/>
          <p:nvPr/>
        </p:nvSpPr>
        <p:spPr>
          <a:xfrm>
            <a:off x="3028960" y="2710077"/>
            <a:ext cx="862319" cy="102427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pass: </a:t>
            </a:r>
            <a:r>
              <a:rPr lang="it-IT" sz="3600" dirty="0" err="1">
                <a:solidFill>
                  <a:schemeClr val="accent1"/>
                </a:solidFill>
              </a:rPr>
              <a:t>computational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complexity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1A61070-3CD4-C370-5AB1-696B0C35A7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78" y="1031853"/>
            <a:ext cx="4472027" cy="993775"/>
          </a:xfrm>
          <a:prstGeom prst="rect">
            <a:avLst/>
          </a:prstGeom>
          <a:ln>
            <a:noFill/>
          </a:ln>
        </p:spPr>
      </p:pic>
      <p:pic>
        <p:nvPicPr>
          <p:cNvPr id="17" name="Immagine 1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CFB8AA9-9D3A-1AA1-C0A3-975BCAFA9F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2" y="2696819"/>
            <a:ext cx="3097568" cy="107895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1E745D8D-BFA5-5E09-160F-75BF0B253E00}"/>
              </a:ext>
            </a:extLst>
          </p:cNvPr>
          <p:cNvGrpSpPr/>
          <p:nvPr/>
        </p:nvGrpSpPr>
        <p:grpSpPr>
          <a:xfrm>
            <a:off x="4817495" y="3335299"/>
            <a:ext cx="5281162" cy="746797"/>
            <a:chOff x="4598420" y="2865821"/>
            <a:chExt cx="5281162" cy="746797"/>
          </a:xfrm>
        </p:grpSpPr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665878F-80EF-F1AF-F810-B53B0BA279F1}"/>
                </a:ext>
              </a:extLst>
            </p:cNvPr>
            <p:cNvSpPr txBox="1"/>
            <p:nvPr/>
          </p:nvSpPr>
          <p:spPr>
            <a:xfrm>
              <a:off x="4598420" y="3029304"/>
              <a:ext cx="4021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400" i="1" dirty="0" err="1">
                  <a:solidFill>
                    <a:srgbClr val="00B050"/>
                  </a:solidFill>
                  <a:latin typeface="Chalkduster" panose="03050602040202020205"/>
                </a:rPr>
                <a:t>Complexity</a:t>
              </a:r>
              <a:r>
                <a:rPr lang="it-CH" sz="2400" i="1" dirty="0">
                  <a:solidFill>
                    <a:srgbClr val="00B050"/>
                  </a:solidFill>
                </a:rPr>
                <a:t>: O(T), </a:t>
              </a:r>
              <a:r>
                <a:rPr lang="el-GR" sz="2400" i="1" dirty="0">
                  <a:solidFill>
                    <a:srgbClr val="00B050"/>
                  </a:solidFill>
                  <a:latin typeface="+mj-lt"/>
                  <a:cs typeface="Arial" panose="020B0604020202020204" pitchFamily="34" charset="0"/>
                </a:rPr>
                <a:t>τ</a:t>
              </a:r>
              <a:r>
                <a:rPr lang="it-CH" sz="2400" i="1" dirty="0">
                  <a:solidFill>
                    <a:srgbClr val="00B050"/>
                  </a:solidFill>
                </a:rPr>
                <a:t>=0,…,T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6B2F732-D1B8-8871-6ABE-E6316BF8A67D}"/>
                </a:ext>
              </a:extLst>
            </p:cNvPr>
            <p:cNvSpPr txBox="1"/>
            <p:nvPr/>
          </p:nvSpPr>
          <p:spPr>
            <a:xfrm>
              <a:off x="8937880" y="2998963"/>
              <a:ext cx="9417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CH" sz="2400" i="1" dirty="0">
                  <a:solidFill>
                    <a:srgbClr val="00B050"/>
                  </a:solidFill>
                </a:rPr>
                <a:t>O(T</a:t>
              </a:r>
              <a:r>
                <a:rPr lang="it-CH" sz="2400" i="1" baseline="30000" dirty="0">
                  <a:solidFill>
                    <a:srgbClr val="00B050"/>
                  </a:solidFill>
                </a:rPr>
                <a:t>2</a:t>
              </a:r>
              <a:r>
                <a:rPr lang="it-CH" sz="2400" i="1" dirty="0">
                  <a:solidFill>
                    <a:srgbClr val="00B050"/>
                  </a:solidFill>
                </a:rPr>
                <a:t>)</a:t>
              </a:r>
              <a:endParaRPr lang="it-CH" sz="2400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6D32216B-CAD9-1117-B2C4-82EABB0BC38B}"/>
                </a:ext>
              </a:extLst>
            </p:cNvPr>
            <p:cNvSpPr/>
            <p:nvPr/>
          </p:nvSpPr>
          <p:spPr>
            <a:xfrm>
              <a:off x="6339841" y="2865821"/>
              <a:ext cx="1798320" cy="7467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B29F6688-A0A6-495A-7A20-0D27C8C40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8481" y="3229795"/>
              <a:ext cx="799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Immagine 5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\tau}^T\frac{\partial \mathcal{L}}{\partial {\bf{y}}_{t}} {\bf{g}}_{t-\tau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B5CCFA1-2043-EBF1-B69E-5F17EC1D9B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" y="4371369"/>
            <a:ext cx="3120159" cy="1069561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6643D00-3B1E-CA31-1889-87512B04DF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27" y="4399944"/>
            <a:ext cx="2543435" cy="1069561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5246371-2683-7F49-FCC1-D72233808D5D}"/>
              </a:ext>
            </a:extLst>
          </p:cNvPr>
          <p:cNvCxnSpPr/>
          <p:nvPr/>
        </p:nvCxnSpPr>
        <p:spPr>
          <a:xfrm>
            <a:off x="4276725" y="4972824"/>
            <a:ext cx="200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85E223-E42F-040F-285D-392D6D65E2C6}"/>
              </a:ext>
            </a:extLst>
          </p:cNvPr>
          <p:cNvSpPr txBox="1"/>
          <p:nvPr/>
        </p:nvSpPr>
        <p:spPr>
          <a:xfrm>
            <a:off x="4265861" y="4438044"/>
            <a:ext cx="23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of notation</a:t>
            </a:r>
          </a:p>
        </p:txBody>
      </p:sp>
    </p:spTree>
    <p:extLst>
      <p:ext uri="{BB962C8B-B14F-4D97-AF65-F5344CB8AC3E}">
        <p14:creationId xmlns:p14="http://schemas.microsoft.com/office/powerpoint/2010/main" val="3536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86.4267"/>
  <p:tag name="ORIGINALWIDTH" val="5816.27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underset{A(q^{-1},\textcolor{red}{a})}{\underbrace{\left(1 -\textcolor{red}{a_1}q^{-1} - \ldots -\textcolor{red}{a_{n_a}}q^{-n_a} \right)}} {\bf{y}}_t = \underset{B(q^{-1},\textcolor{red}{b})}{\underbrace{ \left(\textcolor{red}{b_{0}} +\textcolor{red}{b_1}q^{-1} - \ldots -\textcolor{red}{b_{n_b}}q^{-n_b} \right)}}{\bf{u}}_t&#10; \end{align*}&#10;&#10;&#10;&#10;&#10;\end{document}"/>
  <p:tag name="IGUANATEXSIZE" val="24"/>
  <p:tag name="IGUANATEXCURSOR" val="58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1290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/>
  <p:tag name="IGUANATEXSIZE" val="16"/>
  <p:tag name="IGUANATEXCURSOR" val="3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69.8912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/>
  <p:tag name="IGUANATEXSIZE" val="16"/>
  <p:tag name="IGUANATEXCURSOR" val="33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349.4563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^{L}} &#10; \end{align*}&#10;&#10;&#10;&#10;&#10;\end{document}"/>
  <p:tag name="IGUANATEXSIZE" val="16"/>
  <p:tag name="IGUANATEXCURSOR" val="37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1290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/>
  <p:tag name="IGUANATEXSIZE" val="16"/>
  <p:tag name="IGUANATEXCURSOR" val="3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69.8912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/>
  <p:tag name="IGUANATEXSIZE" val="16"/>
  <p:tag name="IGUANATEXCURSOR" val="33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6"/>
  <p:tag name="LAY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349.4563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^{L}} &#10; \end{align*}&#10;&#10;&#10;&#10;&#10;\end{document}"/>
  <p:tag name="IGUANATEXSIZE" val="16"/>
  <p:tag name="IGUANATEXCURSOR" val="37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.48819"/>
  <p:tag name="ORIGINALWIDTH" val="119.235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u}$&#10;&#10;&#10;&#10;&#10;\end{document}"/>
  <p:tag name="IGUANATEXSIZE" val="24"/>
  <p:tag name="IGUANATEXCURSOR" val="33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.73827"/>
  <p:tag name="ORIGINALWIDTH" val="95.2381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a}$&#10;\end{document}"/>
  <p:tag name="IGUANATEXSIZE" val="24"/>
  <p:tag name="IGUANATEXCURSOR" val="35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.2317"/>
  <p:tag name="ORIGINALWIDTH" val="77.24032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b&#10;}$&#10;\end{document}"/>
  <p:tag name="IGUANATEXSIZE" val="24"/>
  <p:tag name="IGUANATEXCURSOR" val="35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3.4833"/>
  <p:tag name="ORIGINALWIDTH" val="116.23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y}$&#10;&#10;&#10;&#10;&#10;\end{document}"/>
  <p:tag name="IGUANATEXSIZE" val="24"/>
  <p:tag name="IGUANATEXCURSOR" val="33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3.472"/>
  <p:tag name="ORIGINALWIDTH" val="1178.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q^{-1}{\bf{y}}_t = {\bf{y}}_{t-1} &#10; \end{align*}&#10;% {\frac{A(q^{-1},\textcolor{red}{a})}{B(q^{-1}, %\textcolor{red}{b})}}&#10;%\underbrace{G(q^{-1},\textcolor{red}{\theta})}}&#10;&#10;&#10;&#10;&#10;\end{document}"/>
  <p:tag name="IGUANATEXSIZE" val="24"/>
  <p:tag name="IGUANATEXCURSOR" val="37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616.7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= \sum_{t=0}^T\frac{\partial \mathcal{L}}{\partial {\bf{y}}_{t}} \frac{\partial {\bf{y}}_t}{\partial \textcolor{red}{a}} 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616.7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 = \sum_{t=0}^T\frac{\partial \mathcal{L}}{\partial {\bf{y}}_{t}} \frac{\partial {\bf{y}}_t}{\partial \textcolor{red}{b}} 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748.03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331.458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_t}&#10;\end{align*}&#10;&#10;&#10;&#10;&#10;\end{document}"/>
  <p:tag name="IGUANATEXSIZE" val="24"/>
  <p:tag name="IGUANATEXCURSOR" val="3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3.442"/>
  <p:tag name="ORIGINALWIDTH" val="338.207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t}&#10;\end{align*}&#10;&#10;&#10;&#10;&#10;\end{document}"/>
  <p:tag name="IGUANATEXSIZE" val="24"/>
  <p:tag name="IGUANATEXCURSOR" val="38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851.143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a_1}} = ???&#10;\end{align*}&#10;&#10;&#10;&#10;&#10;\end{document}"/>
  <p:tag name="IGUANATEXSIZE" val="24"/>
  <p:tag name="IGUANATEXCURSOR" val="40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3808.77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frac{\partial {\bf{y}}_t}{\partial \textcolor{red}{a_1}}  = {\bf{y}}_{t-1} + \textcolor{red}{a_1} \frac{\partial {\bf{y}}_{t-1}}{\partial \textcolor{red}{a_1}} + \dots + \textcolor{red}{a_{n_a}} \frac{\partial {\bf{y}}_{t-n_a}}{\partial \textcolor{red}{a_1}}&#10; \end{align*}&#10;&#10;&#10;&#10;&#10;\end{document}"/>
  <p:tag name="IGUANATEXSIZE" val="24"/>
  <p:tag name="IGUANATEXCURSOR" val="5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5.4256"/>
  <p:tag name="ORIGINALWIDTH" val="1442.0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g}}_{t-\tau}{\bf{u}}_{\tau}&#10; 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4.192"/>
  <p:tag name="ORIGINALWIDTH" val="884.889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???&#10;\end{align*}&#10;&#10;&#10;&#10;&#10;\end{document}"/>
  <p:tag name="IGUANATEXSIZE" val="24"/>
  <p:tag name="IGUANATEXCURSOR" val="41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259.46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/>
  <p:tag name="IGUANATEXSIZE" val="24"/>
  <p:tag name="IGUANATEXCURSOR" val="45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2680.91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6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2269"/>
  <p:tag name="ORIGINALWIDTH" val="881.13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0 =   \textcolor{red}{b_0}{\bf{u}}_{0} &#10; \end{align*}&#10;&#10;&#10;&#10;&#10;\end{document}"/>
  <p:tag name="IGUANATEXSIZE" val="24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6569.17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1 = \textcolor{red}{a_1}{\bf{y}}_{0} +    \textcolor{red}{b_0}{\bf{u}}_{1} +\textcolor{red}{b_1}{\bf{u}}_{0}  = \textcolor{red}{a_1}\textcolor{red}{b_0}{\bf{u}}_{0} +    \textcolor{red}{b_0}{\bf{u}}_{1} +\textcolor{red}{b_1}{\bf{u}}_{0} = (\textcolor{red}{a_1}\textcolor{red}{b_0} + \textcolor{red}{b_1}){\bf{u}}_{0} +    \textcolor{red}{b_0}{\bf{u}}_{1}&#10; \end{align*}&#10;&#10;&#10;&#10;&#10;\end{document}"/>
  <p:tag name="IGUANATEXSIZE" val="24"/>
  <p:tag name="IGUANATEXCURSOR" val="71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8635.1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2 = \textcolor{red}{a_1}{\bf{y}}_{1} + \textcolor{red}{a_2}{\bf{y}}_{0} + \textcolor{red}{b_0}{\bf{u}}_{2} +  \textcolor{red}{b_1}{\bf{u}}_{1} +  \textcolor{red}{b_2}{\bf{u}}_{0} = &#10;\left( \textcolor{red}{a_1} (\textcolor{red}{a_1}\textcolor{red}{b_0} + \textcolor{red}{b_1}) +\textcolor{red}{a_2}\textcolor{red}{b_0} + \textcolor{red}{b_2}\right){\bf{u}}_{0} + (\textcolor{red}{a_1}\textcolor{red}{b_0} + \textcolor{red}{b_1}){\bf{u}}_{1} +    \textcolor{red}{b_0}{\bf{u}}_{2}&#10; \end{align*}&#10;&#10;&#10;&#10;&#10;\end{document}"/>
  <p:tag name="IGUANATEXSIZE" val="24"/>
  <p:tag name="IGUANATEXCURSOR" val="8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.9764"/>
  <p:tag name="ORIGINALWIDTH" val="23.2470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vdots&#10; \end{align*}&#10;&#10;&#10;&#10;&#10;\end{document}"/>
  <p:tag name="IGUANATEXSIZE" val="24"/>
  <p:tag name="IGUANATEXCURSOR" val="35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259.46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/>
  <p:tag name="IGUANATEXSIZE" val="24"/>
  <p:tag name="IGUANATEXCURSOR" val="45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1551.55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&#10; \end{align*}&#10;% {\frac{A(q^{-1},\textcolor{red}{a})}{B(q^{-1}, %\textcolor{red}{b})}}&#10;%\underbrace{G(q^{-1},\textcolor{red}{\theta})}}&#10;&#10;&#10;&#10;&#10;\end{document}"/>
  <p:tag name="IGUANATEXSIZE" val="24"/>
  <p:tag name="IGUANATEXCURSOR" val="43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748.03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760.7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\tau}^T\frac{\partial \mathcal{L}}{\partial {\bf{y}}_{t}} {\bf{g}}_{t-\tau}&#10;\end{align*}&#10;&#10;&#10;&#10;&#10;\end{document}"/>
  <p:tag name="IGUANATEXSIZE" val="24"/>
  <p:tag name="IGUANATEXCURSOR" val="48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435.32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/>
  <p:tag name="IGUANATEXSIZE" val="24"/>
  <p:tag name="IGUANATEXCURSOR" val="3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435.32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color{red}{\bar{\bf{u}}_{t} = \sum_{\tau=t}^T \bar{\bf{y}}_{\tau}  {\bf{g}}_{\tau-t}}&#10;\end{align*}&#10;&#10;&#10;&#10;&#10;\end{document}"/>
  <p:tag name="IGUANATEXSIZE" val="24"/>
  <p:tag name="IGUANATEXCURSOR" val="43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10.4237"/>
  <p:tag name="ORIGINALWIDTH" val="1956.50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bar{\bf{y}}_{T-h}  {\bf{g}}_{T-t-h}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10.4237"/>
  <p:tag name="ORIGINALWIDTH" val="2202.47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textbf{flip}(\bar{\bf{y}})_{h}  {\bf{g}}_{T-t-h}&#10;\end{align*}&#10;&#10;&#10;&#10;&#10;\end{document}"/>
  <p:tag name="IGUANATEXSIZE" val="24"/>
  <p:tag name="IGUANATEXCURSOR" val="41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196.47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-t} = \sum_{h=0}^{t} \textbf{flip}(\bar{\bf{y}})_{h}  {\bf{g}}_{t-h}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2680.91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6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5.4256"/>
  <p:tag name="ORIGINALWIDTH" val="1442.0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u}}_{\tau}{\bf{g}}_{t-\tau}&#10; \end{align*}&#10;&#10;&#10;&#10;&#10;\end{document}"/>
  <p:tag name="IGUANATEXSIZE" val="24"/>
  <p:tag name="IGUANATEXCURSOR" val="41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812.148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G(q^{-1},\textcolor{red}{\theta})&#10; \end{align*}&#10;% {\frac{A(q^{-1},\textcolor{red}{a})}{B(q^{-1}, %\textcolor{red}{b})}}&#10;%\underbrace{G(q^{-1},\textcolor{red}{\theta})}}&#10;&#10;&#10;&#10;&#10;\end{document}"/>
  <p:tag name="IGUANATEXSIZE" val="24"/>
  <p:tag name="IGUANATEXCURSOR" val="38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.2317"/>
  <p:tag name="ORIGINALWIDTH" val="895.388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h = T -\tau&#10; \end{align*}&#10;&#10;&#10;&#10;&#10;\end{document}"/>
  <p:tag name="IGUANATEXSIZE" val="24"/>
  <p:tag name="IGUANATEXCURSOR" val="36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3.2321"/>
  <p:tag name="ORIGINALWIDTH" val="865.391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t \rightarrow T -t&#10; \end{align*}&#10;&#10;&#10;&#10;&#10;\end{document}"/>
  <p:tag name="IGUANATEXSIZE" val="24"/>
  <p:tag name="IGUANATEXCURSOR" val="36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9768"/>
  <p:tag name="ORIGINALWIDTH" val="317.2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/>
  <p:tag name="IGUANATEXSIZE" val="24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442.44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bf{flip}(\bar{\bf{u}})_{t}   = \sum_{h=0}^{t} \textbf{flip}(\bar{\bf{y}})_{h}  {\bf{g}}_{t-h}&#10;\end{align*}&#10;&#10;&#10;&#10;&#10;\end{document}"/>
  <p:tag name="IGUANATEXSIZE" val="24"/>
  <p:tag name="IGUANATEXCURSOR" val="34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9768"/>
  <p:tag name="ORIGINALWIDTH" val="317.2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/>
  <p:tag name="IGUANATEXSIZE" val="24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4158.2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textbf{flip}(\bar{\bf{u}})_{t} =  \frac{B(q^{-1},\textcolor{red}{b})}{A(q^{-1}, \textcolor{red}{a})}\textbf{flip}(\bar{\bf{y}})_{t} = G(q^{-1})\textbf{flip}(\bar{\bf{y}})_{t}&#10; \end{align*}&#10;&#10;&#10;\end{document}"/>
  <p:tag name="IGUANATEXSIZE" val="24"/>
  <p:tag name="IGUANATEXCURSOR" val="51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1691.03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G(q^{-1};\textcolor{red}{a},\textcolor{red}{b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0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718.4102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\ \  \frac{\partial \mathcal{L}}{\partial \textcolor{red}{b}} \ \ &#10;\end{align*}&#10;&#10;&#10;&#10;&#10;\end{document}"/>
  <p:tag name="IGUANATEXSIZE" val="24"/>
  <p:tag name="IGUANATEXCURSOR" val="40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39021</TotalTime>
  <Words>301</Words>
  <Application>Microsoft Office PowerPoint</Application>
  <PresentationFormat>Widescreen</PresentationFormat>
  <Paragraphs>68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Chalkduster</vt:lpstr>
      <vt:lpstr>CMTT10</vt:lpstr>
      <vt:lpstr>Trebuchet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Piga Dario</cp:lastModifiedBy>
  <cp:revision>671</cp:revision>
  <dcterms:created xsi:type="dcterms:W3CDTF">2023-03-08T09:24:31Z</dcterms:created>
  <dcterms:modified xsi:type="dcterms:W3CDTF">2024-04-08T10:21:48Z</dcterms:modified>
</cp:coreProperties>
</file>