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6297" r:id="rId3"/>
    <p:sldId id="6325" r:id="rId4"/>
    <p:sldId id="6326" r:id="rId5"/>
    <p:sldId id="6328" r:id="rId6"/>
    <p:sldId id="6329" r:id="rId7"/>
    <p:sldId id="6330" r:id="rId8"/>
    <p:sldId id="6335" r:id="rId9"/>
    <p:sldId id="6332" r:id="rId10"/>
    <p:sldId id="6336" r:id="rId11"/>
    <p:sldId id="6333" r:id="rId12"/>
    <p:sldId id="6334" r:id="rId13"/>
    <p:sldId id="6337" r:id="rId14"/>
    <p:sldId id="6338" r:id="rId15"/>
    <p:sldId id="546" r:id="rId1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9" autoAdjust="0"/>
    <p:restoredTop sz="94706"/>
  </p:normalViewPr>
  <p:slideViewPr>
    <p:cSldViewPr snapToGrid="0">
      <p:cViewPr varScale="1">
        <p:scale>
          <a:sx n="201" d="100"/>
          <a:sy n="2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0908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913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886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5060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324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188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3236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69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914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5964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082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1272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2915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view_op=view_citation&amp;hl=en&amp;user=NlW9YVQAAAAJ&amp;sortby=pubdate&amp;citation_for_view=NlW9YVQAAAAJ:ufrVoPGSRks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recurrent-neural-networks/bptt.html" TargetMode="External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hyperlink" Target="https://github.com/pytorch/examples/blob/main/word_language_model/main.py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40.png"/><Relationship Id="rId5" Type="http://schemas.openxmlformats.org/officeDocument/2006/relationships/image" Target="../media/image21.png"/><Relationship Id="rId4" Type="http://schemas.openxmlformats.org/officeDocument/2006/relationships/hyperlink" Target="https://github.com/forgi86/pytorch-ident" TargetMode="External"/><Relationship Id="rId9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emf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emf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0947358021000169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6.12928" TargetMode="External"/><Relationship Id="rId7" Type="http://schemas.openxmlformats.org/officeDocument/2006/relationships/hyperlink" Target="https://arxiv.org/abs/2403.1483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arxiv.org/abs/2111.00396" TargetMode="External"/><Relationship Id="rId4" Type="http://schemas.openxmlformats.org/officeDocument/2006/relationships/hyperlink" Target="https://arxiv.org/abs/1906.0156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emf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hyperlink" Target="https://arxiv.org/abs/2206.129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303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Neural state-space models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Marco Forgione,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Molle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  <p:sp>
        <p:nvSpPr>
          <p:cNvPr id="10" name="Rechteck 5"/>
          <p:cNvSpPr/>
          <p:nvPr/>
        </p:nvSpPr>
        <p:spPr>
          <a:xfrm>
            <a:off x="387985" y="6365820"/>
            <a:ext cx="254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Lugano, April, 22</a:t>
            </a:r>
            <a:r>
              <a:rPr lang="en-US" baseline="30000" dirty="0"/>
              <a:t>nd</a:t>
            </a:r>
            <a:r>
              <a:rPr lang="en-US" dirty="0"/>
              <a:t>, 2024 </a:t>
            </a:r>
          </a:p>
        </p:txBody>
      </p:sp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Learn the hidden state sequence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b="1" dirty="0"/>
              </a:p>
              <a:p>
                <a:endParaRPr lang="it-CH" sz="2000" b="1" dirty="0"/>
              </a:p>
              <a:p>
                <a:endParaRPr lang="it-CH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Learn the sequence of states along with the system mappings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Regularize the learned state sequence with the systep mapping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Described in</a:t>
                </a:r>
                <a:r>
                  <a:rPr lang="it-CH" sz="1400" dirty="0"/>
                  <a:t> M.Forgione and D.Piga, </a:t>
                </a:r>
                <a:r>
                  <a:rPr lang="it-CH" sz="1400" dirty="0">
                    <a:hlinkClick r:id="rId3"/>
                  </a:rPr>
                  <a:t>Continuous-time system identification with neural networks</a:t>
                </a:r>
                <a:r>
                  <a:rPr lang="it-CH" sz="1400" dirty="0"/>
                  <a:t>, 2021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blipFill>
                <a:blip r:embed="rId4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9911236-8CE9-FFFC-723D-8FA10B93A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31" y="966784"/>
            <a:ext cx="6908195" cy="41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Learn a state estimator along with the model (SUBNET)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Use the initial samples of each sequence to learn a mapping that reconstruct the initial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See </a:t>
            </a:r>
            <a:r>
              <a:rPr lang="it-CH" sz="1400" dirty="0"/>
              <a:t>G. Beintema, M. Schoukens, R.Tóth </a:t>
            </a:r>
            <a:r>
              <a:rPr lang="en-GB" sz="14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Deep subspace encoders for nonlinear system identification</a:t>
            </a:r>
            <a:r>
              <a:rPr lang="en-GB" sz="14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2022</a:t>
            </a:r>
            <a:endParaRPr lang="it-CH" sz="2000" dirty="0"/>
          </a:p>
          <a:p>
            <a:endParaRPr lang="it-CH" sz="2000" dirty="0"/>
          </a:p>
        </p:txBody>
      </p:sp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BED8F971-40A6-0F49-3A60-4FC18C399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1" y="1498577"/>
            <a:ext cx="6241876" cy="2214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73EF27-9045-9805-1C45-2D4493049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75" y="966785"/>
            <a:ext cx="3532059" cy="3532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5937C-59EB-AE85-D652-254ED91E7307}"/>
              </a:ext>
            </a:extLst>
          </p:cNvPr>
          <p:cNvSpPr txBox="1"/>
          <p:nvPr/>
        </p:nvSpPr>
        <p:spPr>
          <a:xfrm>
            <a:off x="949036" y="3724271"/>
            <a:ext cx="616527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900" dirty="0"/>
              <a:t>From G. Beintema, M. Schoukens, R.Tóth </a:t>
            </a:r>
            <a:r>
              <a:rPr lang="en-GB" sz="9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Deep subspace encoders for nonlinear system identification</a:t>
            </a:r>
            <a:r>
              <a:rPr lang="en-GB" sz="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2022</a:t>
            </a:r>
            <a:endParaRPr lang="it-CH" sz="1100" dirty="0"/>
          </a:p>
        </p:txBody>
      </p:sp>
    </p:spTree>
    <p:extLst>
      <p:ext uri="{BB962C8B-B14F-4D97-AF65-F5344CB8AC3E}">
        <p14:creationId xmlns:p14="http://schemas.microsoft.com/office/powerpoint/2010/main" val="305241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back-propagation through time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21920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Simulate over the entire length sequence, but </a:t>
                </a:r>
                <a:r>
                  <a:rPr lang="it-CH" sz="2000" b="1" dirty="0"/>
                  <a:t>truncate</a:t>
                </a:r>
                <a:r>
                  <a:rPr lang="it-CH" sz="2000" dirty="0"/>
                  <a:t> derivative computation  every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steps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After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steps, only the state </a:t>
                </a:r>
                <a:r>
                  <a:rPr lang="it-CH" sz="2000" b="1" dirty="0"/>
                  <a:t>value</a:t>
                </a:r>
                <a:r>
                  <a:rPr lang="it-CH" sz="2000" dirty="0"/>
                  <a:t> is propagated, while its derivatives wrt parameters are discarderd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Sequential processing over the long sequence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Parallelized by processing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CH" sz="2000" dirty="0"/>
                  <a:t> long sequences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CH" sz="2000" dirty="0"/>
                  <a:t> altogether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Classical machine-learning approach described e.g. in the </a:t>
                </a:r>
                <a:r>
                  <a:rPr lang="it-CH" sz="2000" dirty="0">
                    <a:hlinkClick r:id="rId3"/>
                  </a:rPr>
                  <a:t>Dive into Deep Learning book, ch 9.7</a:t>
                </a:r>
                <a:r>
                  <a:rPr lang="it-CH" sz="2000" dirty="0"/>
                  <a:t>. </a:t>
                </a:r>
                <a:br>
                  <a:rPr lang="it-CH" sz="2000" dirty="0"/>
                </a:br>
                <a:r>
                  <a:rPr lang="it-CH" sz="2000" dirty="0"/>
                  <a:t>Nice illustrative example in the ufficial PyTorch example </a:t>
                </a:r>
                <a:r>
                  <a:rPr lang="it-CH" sz="2000" dirty="0">
                    <a:hlinkClick r:id="rId4"/>
                  </a:rPr>
                  <a:t>word language model</a:t>
                </a:r>
                <a:r>
                  <a:rPr lang="it-CH" sz="2000" dirty="0"/>
                  <a:t> (NLP)</a:t>
                </a:r>
                <a:endParaRPr lang="it-CH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2192000" cy="5016758"/>
              </a:xfrm>
              <a:prstGeom prst="rect">
                <a:avLst/>
              </a:prstGeom>
              <a:blipFill>
                <a:blip r:embed="rId5"/>
                <a:stretch>
                  <a:fillRect l="-520" b="-126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2B4266-913A-6987-DF50-22CC77C8F7C8}"/>
              </a:ext>
            </a:extLst>
          </p:cNvPr>
          <p:cNvCxnSpPr/>
          <p:nvPr/>
        </p:nvCxnSpPr>
        <p:spPr>
          <a:xfrm>
            <a:off x="1002508" y="2506893"/>
            <a:ext cx="7478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7BFD3BF-FAB4-9EA9-DF58-D2F88AF56E28}"/>
              </a:ext>
            </a:extLst>
          </p:cNvPr>
          <p:cNvSpPr/>
          <p:nvPr/>
        </p:nvSpPr>
        <p:spPr>
          <a:xfrm>
            <a:off x="979648" y="24840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D41CDA-59DE-D942-E1D6-9A7F67844CD5}"/>
              </a:ext>
            </a:extLst>
          </p:cNvPr>
          <p:cNvSpPr/>
          <p:nvPr/>
        </p:nvSpPr>
        <p:spPr>
          <a:xfrm>
            <a:off x="2459740" y="2486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7A0A3B-43DD-48E0-A289-D8FDCBEBC67C}"/>
              </a:ext>
            </a:extLst>
          </p:cNvPr>
          <p:cNvSpPr/>
          <p:nvPr/>
        </p:nvSpPr>
        <p:spPr>
          <a:xfrm>
            <a:off x="3955327" y="24840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BE03BE-2534-864E-AEE5-8F17548766AE}"/>
              </a:ext>
            </a:extLst>
          </p:cNvPr>
          <p:cNvCxnSpPr/>
          <p:nvPr/>
        </p:nvCxnSpPr>
        <p:spPr>
          <a:xfrm>
            <a:off x="3990717" y="2276571"/>
            <a:ext cx="15029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68CD33E-86EC-30D8-994B-E43DDE6395A2}"/>
              </a:ext>
            </a:extLst>
          </p:cNvPr>
          <p:cNvSpPr/>
          <p:nvPr/>
        </p:nvSpPr>
        <p:spPr>
          <a:xfrm>
            <a:off x="5471578" y="24762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C49577-9BFC-5D42-77F1-141FE9FEDF7E}"/>
              </a:ext>
            </a:extLst>
          </p:cNvPr>
          <p:cNvSpPr/>
          <p:nvPr/>
        </p:nvSpPr>
        <p:spPr>
          <a:xfrm>
            <a:off x="6998164" y="24840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4030E3-7294-E623-9B70-A0E6D051D6FE}"/>
                  </a:ext>
                </a:extLst>
              </p:cNvPr>
              <p:cNvSpPr txBox="1"/>
              <p:nvPr/>
            </p:nvSpPr>
            <p:spPr>
              <a:xfrm>
                <a:off x="4361851" y="1996799"/>
                <a:ext cx="760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H" sz="1400" dirty="0"/>
                  <a:t> steps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4030E3-7294-E623-9B70-A0E6D051D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51" y="1996799"/>
                <a:ext cx="760016" cy="307777"/>
              </a:xfrm>
              <a:prstGeom prst="rect">
                <a:avLst/>
              </a:prstGeom>
              <a:blipFill>
                <a:blip r:embed="rId6"/>
                <a:stretch>
                  <a:fillRect t="-4000" r="-1639" b="-20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0DB63D-D2B0-362F-3D22-CC9B339557EC}"/>
                  </a:ext>
                </a:extLst>
              </p:cNvPr>
              <p:cNvSpPr txBox="1"/>
              <p:nvPr/>
            </p:nvSpPr>
            <p:spPr>
              <a:xfrm>
                <a:off x="8171561" y="2555322"/>
                <a:ext cx="7600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sz="1400" dirty="0"/>
                  <a:t> steps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0DB63D-D2B0-362F-3D22-CC9B3395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61" y="2555322"/>
                <a:ext cx="760016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15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r>
              <a:rPr lang="en-US" sz="3600" dirty="0">
                <a:solidFill>
                  <a:schemeClr val="accent1"/>
                </a:solidFill>
              </a:rPr>
              <a:t> Implementation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2192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/>
              <a:t>Unlike with standard RNNs, we must work at a slightly lower level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we actually implement: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we make a custom weight initialization</a:t>
            </a:r>
            <a:endParaRPr lang="it-CH" dirty="0"/>
          </a:p>
          <a:p>
            <a:endParaRPr lang="it-CH" sz="1100" dirty="0"/>
          </a:p>
          <a:p>
            <a:r>
              <a:rPr lang="it-CH" sz="1100" dirty="0"/>
              <a:t>Code adapted from </a:t>
            </a:r>
            <a:r>
              <a:rPr lang="it-CH" sz="1100" dirty="0">
                <a:hlinkClick r:id="rId4"/>
              </a:rPr>
              <a:t>https://github.com/forgi86/pytorch-ident</a:t>
            </a:r>
            <a:endParaRPr lang="it-CH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EE95F-0AB0-E6F2-EC84-71D287760E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89" t="-257" b="-1"/>
          <a:stretch/>
        </p:blipFill>
        <p:spPr>
          <a:xfrm>
            <a:off x="549164" y="1775967"/>
            <a:ext cx="3953636" cy="3234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/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state-update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blipFill>
                <a:blip r:embed="rId6"/>
                <a:stretch>
                  <a:fillRect l="-1706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/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code to unroll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over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blipFill>
                <a:blip r:embed="rId7"/>
                <a:stretch>
                  <a:fillRect l="-1282" t="-6667" r="-321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D1BB49E-6745-3629-13AD-5FE840C2DD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6743" y="1775967"/>
            <a:ext cx="4301183" cy="2903983"/>
          </a:xfrm>
          <a:prstGeom prst="rect">
            <a:avLst/>
          </a:prstGeom>
        </p:spPr>
      </p:pic>
      <p:pic>
        <p:nvPicPr>
          <p:cNvPr id="8" name="Picture 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&#10;x_{k+1} = x_k + f(x_k, u_k; \theta) \\&#10;$&#10;&#10;\end{document}" title="IguanaTex Bitmap Display">
            <a:extLst>
              <a:ext uri="{FF2B5EF4-FFF2-40B4-BE49-F238E27FC236}">
                <a16:creationId xmlns:a16="http://schemas.microsoft.com/office/drawing/2014/main" id="{79CDBEE8-B02F-2F02-7882-1B7E0087F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99" y="5411667"/>
            <a:ext cx="2641601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r>
              <a:rPr lang="en-US" sz="3600" dirty="0">
                <a:solidFill>
                  <a:schemeClr val="accent1"/>
                </a:solidFill>
              </a:rPr>
              <a:t> Implementation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CH" sz="2000" dirty="0"/>
                  <a:t>We can then instantiate a model that behaves very similarly to a standard PyTorch RNN 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The model accepts a batch of initial states (B, n_x) and input sequences (B, T, n_u)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We may finally process batch_x_sim through a feed-forward network to simulate the output </a:t>
                </a:r>
              </a:p>
              <a:p>
                <a:r>
                  <a:rPr lang="it-CH" sz="2000" dirty="0"/>
                  <a:t>equation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CH" sz="2000" dirty="0"/>
                  <a:t>. Alternatively, we set the output to a subset of the simulated states. 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blipFill>
                <a:blip r:embed="rId3"/>
                <a:stretch>
                  <a:fillRect l="-611" t="-64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0DCA627-BFBE-E4B3-3B8D-F72D2C3960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610"/>
          <a:stretch/>
        </p:blipFill>
        <p:spPr>
          <a:xfrm>
            <a:off x="1822450" y="1287013"/>
            <a:ext cx="6591877" cy="13176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DA420A-7877-B4C5-4C0A-C4F91D8EB6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946" r="114"/>
          <a:stretch/>
        </p:blipFill>
        <p:spPr>
          <a:xfrm>
            <a:off x="1739323" y="3101418"/>
            <a:ext cx="6584373" cy="245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3751368"/>
            <a:ext cx="12192000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3" y="442046"/>
            <a:ext cx="1723868" cy="209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2727038" cy="19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20"/>
            <a:ext cx="2728325" cy="19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CH" sz="2400" dirty="0"/>
                  <a:t>They are defined in discrete/continuous time by: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CH" sz="2400" dirty="0"/>
                  <a:t> is the state vector. It is a latent, unobserved quantity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is the input vector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CH" sz="2400" dirty="0"/>
                  <a:t> is the output vector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CH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CH" sz="2400" dirty="0"/>
                  <a:t> is a vector of unknown parameters to be estimated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Powerful and flexible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Familiar to the system &amp; control practicioner/researcher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Suitable to embed physics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Might be harder to train than other sequence models</a:t>
                </a:r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728" t="-84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 title="IguanaTex Bitmap Display">
            <a:extLst>
              <a:ext uri="{FF2B5EF4-FFF2-40B4-BE49-F238E27FC236}">
                <a16:creationId xmlns:a16="http://schemas.microsoft.com/office/drawing/2014/main" id="{4ADC7F8C-D245-1369-36B2-EB3E2D21D2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77" y="1671735"/>
            <a:ext cx="2499360" cy="76200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 &amp;= f(x, u; \theta) \\&#10;y &amp;= g(x; \theta)&#10;\end{align*}&#10;&#10;\end{document}" title="IguanaTex Bitmap Display">
            <a:extLst>
              <a:ext uri="{FF2B5EF4-FFF2-40B4-BE49-F238E27FC236}">
                <a16:creationId xmlns:a16="http://schemas.microsoft.com/office/drawing/2014/main" id="{81594133-D61F-2183-B2FE-796E743FB3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31" y="1642188"/>
            <a:ext cx="1737360" cy="7620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C4619D-8E84-1ADA-74C7-D70D746CC2EF}"/>
              </a:ext>
            </a:extLst>
          </p:cNvPr>
          <p:cNvCxnSpPr/>
          <p:nvPr/>
        </p:nvCxnSpPr>
        <p:spPr>
          <a:xfrm>
            <a:off x="5909388" y="1513115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2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In our context, </a:t>
                </a:r>
                <a14:m>
                  <m:oMath xmlns:m="http://schemas.openxmlformats.org/officeDocument/2006/math">
                    <m:r>
                      <a:rPr lang="it-CH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400" dirty="0"/>
                  <a:t> and </a:t>
                </a:r>
                <a14:m>
                  <m:oMath xmlns:m="http://schemas.openxmlformats.org/officeDocument/2006/math">
                    <m:r>
                      <a:rPr lang="it-CH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CH" sz="2400" dirty="0"/>
                  <a:t> are feed-forward neural networks, e.g.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Overall, we define a </a:t>
                </a:r>
                <a:r>
                  <a:rPr lang="it-CH" sz="2400" b="1" dirty="0"/>
                  <a:t>neural state-space</a:t>
                </a:r>
                <a:r>
                  <a:rPr lang="it-CH" sz="2400" dirty="0"/>
                  <a:t> model, aka </a:t>
                </a:r>
                <a:r>
                  <a:rPr lang="it-CH" sz="2400" b="1" dirty="0"/>
                  <a:t>recurrent neural network</a:t>
                </a:r>
                <a:r>
                  <a:rPr lang="it-CH" sz="2400" dirty="0"/>
                  <a:t> (RNN)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With  respect to standard RNNs (Elman, LSTM, GRU), focus on: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Embedding prior (physical) knowledge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Reduced-order models that are suitable for control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f_\theta(z) &amp;= W_3 \sigma(W_2\sigma(W_1 z + b_1) + b_2) + b_3\\&#10;z &amp;= [x \;u]^\top\\&#10;\theta &amp;= \mathrm{vec}(W_1, W_2, W_3, b_1, b_2, b_3)&#10;\end{align*}&#10;&#10;\end{document}" title="IguanaTex Bitmap Display">
            <a:extLst>
              <a:ext uri="{FF2B5EF4-FFF2-40B4-BE49-F238E27FC236}">
                <a16:creationId xmlns:a16="http://schemas.microsoft.com/office/drawing/2014/main" id="{76B43E82-80C8-EB57-936C-6DC24EE979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403" y="1795963"/>
            <a:ext cx="4467808" cy="1097356"/>
          </a:xfrm>
          <a:prstGeom prst="rect">
            <a:avLst/>
          </a:prstGeom>
        </p:spPr>
      </p:pic>
      <p:pic>
        <p:nvPicPr>
          <p:cNvPr id="18" name="Picture 1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 title="IguanaTex Bitmap Display">
            <a:extLst>
              <a:ext uri="{FF2B5EF4-FFF2-40B4-BE49-F238E27FC236}">
                <a16:creationId xmlns:a16="http://schemas.microsoft.com/office/drawing/2014/main" id="{A4CC3EF9-2D5B-10AC-6D5D-843735917A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1" y="1795963"/>
            <a:ext cx="249936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9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Observations above are embedded in a </a:t>
                </a:r>
                <a:r>
                  <a:rPr lang="it-CH" sz="2400" b="1" dirty="0"/>
                  <a:t>physics-inspired</a:t>
                </a:r>
                <a:r>
                  <a:rPr lang="it-CH" sz="2400" dirty="0"/>
                  <a:t> neural state-space model: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blipFill>
                <a:blip r:embed="rId4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88" y="1630998"/>
            <a:ext cx="1787827" cy="2183364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30" y="1630998"/>
            <a:ext cx="1637523" cy="2183364"/>
          </a:xfrm>
          <a:prstGeom prst="rect">
            <a:avLst/>
          </a:prstGeom>
        </p:spPr>
      </p:pic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; \theta) \\&#10;y &amp;= x_2&#10;\end{align*}&#10;&#10;\end{document}" title="IguanaTex Bitmap Display">
            <a:extLst>
              <a:ext uri="{FF2B5EF4-FFF2-40B4-BE49-F238E27FC236}">
                <a16:creationId xmlns:a16="http://schemas.microsoft.com/office/drawing/2014/main" id="{5A54A43B-9438-3F21-A9DA-3A4485631A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56" y="5008499"/>
            <a:ext cx="1952325" cy="1055311"/>
          </a:xfrm>
          <a:prstGeom prst="rect">
            <a:avLst/>
          </a:prstGeom>
        </p:spPr>
      </p:pic>
      <p:sp>
        <p:nvSpPr>
          <p:cNvPr id="11" name="CasellaDiTesto 3 1">
            <a:extLst>
              <a:ext uri="{FF2B5EF4-FFF2-40B4-BE49-F238E27FC236}">
                <a16:creationId xmlns:a16="http://schemas.microsoft.com/office/drawing/2014/main" id="{33FA8B89-75FC-4081-30E9-E27A6E0438BD}"/>
              </a:ext>
            </a:extLst>
          </p:cNvPr>
          <p:cNvSpPr txBox="1"/>
          <p:nvPr/>
        </p:nvSpPr>
        <p:spPr>
          <a:xfrm>
            <a:off x="6239070" y="3963298"/>
            <a:ext cx="46777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/>
              <a:t>Schoukens</a:t>
            </a:r>
            <a:r>
              <a:rPr lang="en-GB" sz="1050" dirty="0"/>
              <a:t>, M. et al. "Cascaded tanks benchmark combining soft and hard nonlinearities." Workshop on nonlinear system identification benchmarks, 2016.</a:t>
            </a:r>
          </a:p>
        </p:txBody>
      </p:sp>
      <p:sp>
        <p:nvSpPr>
          <p:cNvPr id="12" name="CasellaDiTesto 3 2">
            <a:extLst>
              <a:ext uri="{FF2B5EF4-FFF2-40B4-BE49-F238E27FC236}">
                <a16:creationId xmlns:a16="http://schemas.microsoft.com/office/drawing/2014/main" id="{1F176A5C-D87A-E4A6-7A6A-3929858750CD}"/>
              </a:ext>
            </a:extLst>
          </p:cNvPr>
          <p:cNvSpPr txBox="1"/>
          <p:nvPr/>
        </p:nvSpPr>
        <p:spPr>
          <a:xfrm>
            <a:off x="154112" y="6210122"/>
            <a:ext cx="10880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Identification results published in Forgione, M. and </a:t>
            </a:r>
            <a:r>
              <a:rPr lang="en-GB" sz="1050" dirty="0" err="1"/>
              <a:t>Piga</a:t>
            </a:r>
            <a:r>
              <a:rPr lang="en-GB" sz="1050" dirty="0"/>
              <a:t>, D. "</a:t>
            </a:r>
            <a:r>
              <a:rPr lang="en-GB" sz="1050" dirty="0">
                <a:hlinkClick r:id="rId8"/>
              </a:rPr>
              <a:t>Continuous-time system identification with neural networks: Model structures and fitting criteria</a:t>
            </a:r>
            <a:r>
              <a:rPr lang="en-GB" sz="1050" dirty="0"/>
              <a:t>.” European Journal of Control, 2021</a:t>
            </a:r>
          </a:p>
        </p:txBody>
      </p:sp>
    </p:spTree>
    <p:extLst>
      <p:ext uri="{BB962C8B-B14F-4D97-AF65-F5344CB8AC3E}">
        <p14:creationId xmlns:p14="http://schemas.microsoft.com/office/powerpoint/2010/main" val="29401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863876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/>
              <a:t>Several contributions aim at embedding </a:t>
            </a:r>
            <a:r>
              <a:rPr lang="it-CH" sz="2400" b="1" dirty="0"/>
              <a:t>prior knowledge</a:t>
            </a:r>
            <a:r>
              <a:rPr lang="it-CH" sz="2400" dirty="0"/>
              <a:t> in the architecture. </a:t>
            </a:r>
          </a:p>
          <a:p>
            <a:br>
              <a:rPr lang="it-CH" sz="2400" dirty="0"/>
            </a:br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Lagrangian neural networks</a:t>
            </a:r>
          </a:p>
          <a:p>
            <a:r>
              <a:rPr lang="it-CH" sz="2400" dirty="0"/>
              <a:t>     </a:t>
            </a:r>
            <a:r>
              <a:rPr lang="it-CH" sz="1400" dirty="0"/>
              <a:t>M. Cranmer et al., </a:t>
            </a:r>
            <a:r>
              <a:rPr lang="it-CH" sz="1400" dirty="0">
                <a:hlinkClick r:id="rId3"/>
              </a:rPr>
              <a:t>Lagrangian Neural Networks</a:t>
            </a:r>
            <a:r>
              <a:rPr lang="it-CH" sz="1400" dirty="0"/>
              <a:t>, 2020</a:t>
            </a:r>
            <a:endParaRPr lang="it-CH" sz="2400" dirty="0"/>
          </a:p>
          <a:p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Hamiltonian neural networks </a:t>
            </a:r>
            <a:br>
              <a:rPr lang="it-CH" sz="2400" dirty="0"/>
            </a:br>
            <a:r>
              <a:rPr lang="it-CH" sz="1400" dirty="0"/>
              <a:t>S. Greydanus et al., </a:t>
            </a:r>
            <a:r>
              <a:rPr lang="it-CH" sz="1400" dirty="0">
                <a:hlinkClick r:id="rId4"/>
              </a:rPr>
              <a:t>Hamiltonian Neural Networks</a:t>
            </a:r>
            <a:r>
              <a:rPr lang="it-CH" sz="1400" dirty="0"/>
              <a:t>, 2019</a:t>
            </a:r>
          </a:p>
          <a:p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Structured state-space sequence models</a:t>
            </a:r>
            <a:br>
              <a:rPr lang="it-CH" sz="2400" dirty="0"/>
            </a:br>
            <a:r>
              <a:rPr lang="it-CH" sz="1400" dirty="0"/>
              <a:t>A. Gu et al., </a:t>
            </a:r>
            <a:r>
              <a:rPr lang="it-CH" sz="1400" dirty="0">
                <a:hlinkClick r:id="rId5"/>
              </a:rPr>
              <a:t>Efficiently Modeling Long Sequences with Structured State Spaces</a:t>
            </a:r>
            <a:r>
              <a:rPr lang="it-CH" sz="1400" dirty="0"/>
              <a:t>, 2022</a:t>
            </a:r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r>
              <a:rPr lang="it-CH" sz="2400" dirty="0"/>
              <a:t>    … and many, many more!</a:t>
            </a:r>
          </a:p>
        </p:txBody>
      </p:sp>
      <p:pic>
        <p:nvPicPr>
          <p:cNvPr id="4" name="Picture 3" descr="A diagram of a model&#10;&#10;Description automatically generated">
            <a:extLst>
              <a:ext uri="{FF2B5EF4-FFF2-40B4-BE49-F238E27FC236}">
                <a16:creationId xmlns:a16="http://schemas.microsoft.com/office/drawing/2014/main" id="{6B3DB385-C5B4-588C-5A3B-CD18EC416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524001"/>
            <a:ext cx="2514600" cy="315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9F9E1-16DB-69B9-20D0-4B7DE5849D83}"/>
              </a:ext>
            </a:extLst>
          </p:cNvPr>
          <p:cNvSpPr txBox="1"/>
          <p:nvPr/>
        </p:nvSpPr>
        <p:spPr>
          <a:xfrm>
            <a:off x="7823200" y="4780001"/>
            <a:ext cx="34242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000" dirty="0"/>
              <a:t>From M. Forgione, M. Mejari, and D. Piga </a:t>
            </a:r>
            <a:r>
              <a:rPr lang="en-GB" sz="10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/>
              </a:rPr>
              <a:t>Model order reduction of deep structured state-space models: A system-theoretic approach</a:t>
            </a:r>
            <a:r>
              <a:rPr lang="en-GB" sz="10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2024</a:t>
            </a:r>
            <a:endParaRPr lang="it-CH" sz="1200" dirty="0"/>
          </a:p>
        </p:txBody>
      </p:sp>
    </p:spTree>
    <p:extLst>
      <p:ext uri="{BB962C8B-B14F-4D97-AF65-F5344CB8AC3E}">
        <p14:creationId xmlns:p14="http://schemas.microsoft.com/office/powerpoint/2010/main" val="351178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0" y="693597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In principle, </a:t>
                </a:r>
                <a:r>
                  <a:rPr lang="it-CH" sz="2000" b="1" dirty="0"/>
                  <a:t>simulation error minimization</a:t>
                </a:r>
                <a:r>
                  <a:rPr lang="it-CH" sz="2000" dirty="0"/>
                  <a:t> might be a valid approach: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Minimization wrt both </a:t>
                </a:r>
                <a14:m>
                  <m:oMath xmlns:m="http://schemas.openxmlformats.org/officeDocument/2006/math">
                    <m:r>
                      <a:rPr lang="it-CH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CH" sz="2000" dirty="0"/>
                  <a:t> (model)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CH" sz="2000" dirty="0"/>
                  <a:t> (initial state)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is related to maximum likelihood under certain hypotheses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favors learning of </a:t>
                </a:r>
                <a:r>
                  <a:rPr lang="it-CH" sz="2000" b="1" dirty="0"/>
                  <a:t>long-term</a:t>
                </a:r>
                <a:r>
                  <a:rPr lang="it-CH" sz="2000" dirty="0"/>
                  <a:t> dependencies</a:t>
                </a:r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be </a:t>
                </a:r>
                <a:r>
                  <a:rPr lang="it-CH" sz="2000" b="1" dirty="0"/>
                  <a:t>computationally heavy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Processing of a long sequence only gives one gradient update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be numerically hard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Unstable/chaotic dynamics cannot be predicted on the long term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not match the intended model usage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 MPC only needs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-step-ahead prediction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r>
                  <a:rPr lang="it-CH" sz="2000" dirty="0"/>
                  <a:t>For these reasons, methods based on simulation on </a:t>
                </a:r>
                <a:r>
                  <a:rPr lang="it-CH" sz="2000" b="1" dirty="0"/>
                  <a:t>shorter sub-sequences</a:t>
                </a:r>
                <a:r>
                  <a:rPr lang="it-CH" sz="2000" dirty="0"/>
                  <a:t> have been developed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3597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520" b="-84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6" y="1757427"/>
            <a:ext cx="4606561" cy="827526"/>
          </a:xfrm>
          <a:prstGeom prst="rect">
            <a:avLst/>
          </a:prstGeom>
        </p:spPr>
      </p:pic>
      <p:pic>
        <p:nvPicPr>
          <p:cNvPr id="7" name="Picture 6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72134C9B-7B82-803B-E469-9D4FAFFBC7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574282" cy="783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r>
                  <a:rPr lang="it-CH" sz="2000" dirty="0"/>
                  <a:t>Different </a:t>
                </a:r>
                <a14:m>
                  <m:oMath xmlns:m="http://schemas.openxmlformats.org/officeDocument/2006/math">
                    <m:r>
                      <a:rPr lang="it-CH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CH" sz="2000" b="1" dirty="0"/>
                  <a:t>-step-ahead</a:t>
                </a:r>
                <a:r>
                  <a:rPr lang="it-CH" sz="2000" dirty="0"/>
                  <a:t> </a:t>
                </a:r>
                <a:r>
                  <a:rPr lang="it-CH" sz="2000" b="1" dirty="0"/>
                  <a:t>error minimization</a:t>
                </a:r>
                <a:r>
                  <a:rPr lang="it-CH" sz="2000" dirty="0"/>
                  <a:t> schemes have been developed: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Simulate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CH" sz="2000" dirty="0"/>
                  <a:t> (batch size) shorter sequences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extracted from the longer (length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CH" sz="2000" dirty="0"/>
                  <a:t>) trainign dataset.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Main variation is: how do we deal with all possible initial conditions?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blipFill>
                <a:blip r:embed="rId3"/>
                <a:stretch>
                  <a:fillRect l="-520" b="-89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9AB1AA7-F670-07E1-F01B-1BF0621F9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1" y="1525154"/>
            <a:ext cx="6880248" cy="36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8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r>
                  <a:rPr lang="it-CH" sz="2000" dirty="0"/>
                  <a:t>Different </a:t>
                </a:r>
                <a14:m>
                  <m:oMath xmlns:m="http://schemas.openxmlformats.org/officeDocument/2006/math">
                    <m:r>
                      <a:rPr lang="it-CH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CH" sz="2000" b="1" dirty="0"/>
                  <a:t>-step-ahead</a:t>
                </a:r>
                <a:r>
                  <a:rPr lang="it-CH" sz="2000" dirty="0"/>
                  <a:t> </a:t>
                </a:r>
                <a:r>
                  <a:rPr lang="it-CH" sz="2000" b="1" dirty="0"/>
                  <a:t>error minimization</a:t>
                </a:r>
                <a:r>
                  <a:rPr lang="it-CH" sz="2000" dirty="0"/>
                  <a:t> schemes have been developed: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Start from an arbitrary initial state and discard a few initial samples from the loss computation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Make the full state sequence learnable (and regularize it with the model)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Learn a state estimator together with the state-space matrices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Truncated back-propagation through time 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blipFill>
                <a:blip r:embed="rId3"/>
                <a:stretch>
                  <a:fillRect l="-520" b="-85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5CACB6-A0DD-364B-5E81-0B011FFBF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1" y="1525154"/>
            <a:ext cx="6713104" cy="35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Zero initialization strategy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CH" sz="2000" dirty="0"/>
          </a:p>
          <a:p>
            <a:endParaRPr lang="it-CH" sz="2000" b="1" dirty="0"/>
          </a:p>
          <a:p>
            <a:endParaRPr lang="it-CH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Initialize from arbitrary (ZERO) state and discard a few initial samples from the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Described as a baseline in </a:t>
            </a:r>
            <a:r>
              <a:rPr lang="it-CH" sz="1400" dirty="0"/>
              <a:t>M.Forgione and D.Piga, </a:t>
            </a:r>
            <a:r>
              <a:rPr lang="it-CH" sz="1400" dirty="0">
                <a:hlinkClick r:id="rId4"/>
              </a:rPr>
              <a:t>Learning neural state-space models: do we need a state estimator?</a:t>
            </a:r>
            <a:r>
              <a:rPr lang="it-CH" sz="1400" dirty="0"/>
              <a:t>, 2022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Very simple, yet effective when the system a short memory wrt sequence length m</a:t>
            </a:r>
          </a:p>
          <a:p>
            <a:endParaRPr lang="it-CH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3E8DDC-471C-AA1E-7ECE-820CBEDC0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50" y="966786"/>
            <a:ext cx="3652929" cy="3652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E2B560-7220-4261-2CAD-91B2D99DF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240" y="1251598"/>
            <a:ext cx="5767179" cy="3083304"/>
          </a:xfrm>
          <a:prstGeom prst="rect">
            <a:avLst/>
          </a:prstGeom>
        </p:spPr>
      </p:pic>
      <p:pic>
        <p:nvPicPr>
          <p:cNvPr id="4" name="Picture 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$&#10;\hat {\bf x}_{[:, 0]} = 0&#10;$$&#10;&#10;\end{document}" title="IguanaTex Bitmap Display">
            <a:extLst>
              <a:ext uri="{FF2B5EF4-FFF2-40B4-BE49-F238E27FC236}">
                <a16:creationId xmlns:a16="http://schemas.microsoft.com/office/drawing/2014/main" id="{DE6DF2B6-5180-4D36-EF30-F67CC354B6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1" y="3763794"/>
            <a:ext cx="773841" cy="2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08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8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/>
  <p:tag name="IGUANATEXSIZE" val="24"/>
  <p:tag name="IGUANATEXCURSOR" val="46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5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 &amp;= f(x, u; \theta) \\&#10;y &amp;= g(x; \theta)&#10;\end{align*}&#10;&#10;\end{document}"/>
  <p:tag name="IGUANATEXSIZE" val="18"/>
  <p:tag name="IGUANATEXCURSOR" val="44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"/>
  <p:tag name="ORIGINALWIDTH" val="171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f_\theta(z) &amp;= W_3 \sigma(W_2\sigma(W_1 z + b_1) + b_2) + b_3\\&#10;z &amp;= [x \;u]^\top\\&#10;\theta &amp;= \mathrm{vec}(W_1, W_2, W_3, b_1, b_2, b_3)&#10;\end{align*}&#10;&#10;\end{document}"/>
  <p:tag name="IGUANATEXSIZE" val="24"/>
  <p:tag name="IGUANATEXCURSOR" val="528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8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/>
  <p:tag name="IGUANATEXSIZE" val="24"/>
  <p:tag name="IGUANATEXCURSOR" val="476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7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; \theta) \\&#10;y &amp;= x_2&#10;\end{align*}&#10;&#10;\end{document}"/>
  <p:tag name="IGUANATEXSIZE" val="18"/>
  <p:tag name="IGUANATEXCURSOR" val="47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9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/>
  <p:tag name="IGUANATEXSIZE" val="24"/>
  <p:tag name="IGUANATEXCURSOR" val="52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38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$&#10;\hat {\bf x}_{[:, 0]} = 0&#10;$$&#10;&#10;\end{document}"/>
  <p:tag name="IGUANATEXSIZE" val="18"/>
  <p:tag name="IGUANATEXCURSOR" val="42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0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&#10;x_{k+1} = x_k + f(x_k, u_k; \theta) \\&#10;$&#10;&#10;\end{document}"/>
  <p:tag name="IGUANATEXSIZE" val="20"/>
  <p:tag name="IGUANATEXCURSOR" val="42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26780</TotalTime>
  <Words>1102</Words>
  <Application>Microsoft Macintosh PowerPoint</Application>
  <PresentationFormat>Widescreen</PresentationFormat>
  <Paragraphs>256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Trebuchet MS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709</cp:revision>
  <dcterms:created xsi:type="dcterms:W3CDTF">2023-03-08T09:24:31Z</dcterms:created>
  <dcterms:modified xsi:type="dcterms:W3CDTF">2024-04-09T10:36:53Z</dcterms:modified>
</cp:coreProperties>
</file>