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2" r:id="rId4"/>
    <p:sldId id="273" r:id="rId5"/>
    <p:sldId id="274" r:id="rId6"/>
    <p:sldId id="278" r:id="rId7"/>
    <p:sldId id="275" r:id="rId8"/>
    <p:sldId id="279" r:id="rId9"/>
    <p:sldId id="280" r:id="rId10"/>
    <p:sldId id="282" r:id="rId11"/>
    <p:sldId id="28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68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2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3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9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7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8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88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4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588E1-A104-40DB-AA7C-DA77BE0CBD9C}" type="datetimeFigureOut">
              <a:rPr lang="it-IT" smtClean="0"/>
              <a:t>15/01/2020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A2F6-6A26-44A3-800B-764280C57D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3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CCB7C-693B-4792-8311-71A02EB10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6" y="2100710"/>
            <a:ext cx="10893287" cy="1768926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Bahnschrift" panose="020B0502040204020203" pitchFamily="34" charset="0"/>
              </a:rPr>
              <a:t>SCOMMESSE SPORTIVE:</a:t>
            </a:r>
            <a:br>
              <a:rPr lang="it-IT" dirty="0">
                <a:latin typeface="Bahnschrift" panose="020B0502040204020203" pitchFamily="34" charset="0"/>
              </a:rPr>
            </a:br>
            <a:r>
              <a:rPr lang="it-IT" sz="5300" dirty="0">
                <a:latin typeface="Bahnschrift" panose="020B0502040204020203" pitchFamily="34" charset="0"/>
              </a:rPr>
              <a:t>PREVISIONI, STRATEGIE E MERCATO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EEE5E6-294D-4A61-952E-76671A2E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8366" y="5115340"/>
            <a:ext cx="4571996" cy="1046922"/>
          </a:xfrm>
        </p:spPr>
        <p:txBody>
          <a:bodyPr/>
          <a:lstStyle/>
          <a:p>
            <a:pPr algn="l"/>
            <a:r>
              <a:rPr lang="it-IT" dirty="0">
                <a:latin typeface="Bahnschrift" panose="020B0502040204020203" pitchFamily="34" charset="0"/>
              </a:rPr>
              <a:t>Laureando: </a:t>
            </a:r>
            <a:r>
              <a:rPr lang="it-IT" b="1" dirty="0">
                <a:latin typeface="Bahnschrift" panose="020B0502040204020203" pitchFamily="34" charset="0"/>
              </a:rPr>
              <a:t>Dario PIOVESANA</a:t>
            </a:r>
          </a:p>
          <a:p>
            <a:pPr algn="l"/>
            <a:r>
              <a:rPr lang="it-IT" dirty="0">
                <a:latin typeface="Bahnschrift" panose="020B0502040204020203" pitchFamily="34" charset="0"/>
              </a:rPr>
              <a:t>Matricola </a:t>
            </a:r>
            <a:r>
              <a:rPr lang="it-IT" b="1" dirty="0">
                <a:latin typeface="Bahnschrift" panose="020B0502040204020203" pitchFamily="34" charset="0"/>
              </a:rPr>
              <a:t>835078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FA8D64-BB9B-4490-9515-780BB8AB226A}"/>
              </a:ext>
            </a:extLst>
          </p:cNvPr>
          <p:cNvSpPr txBox="1"/>
          <p:nvPr/>
        </p:nvSpPr>
        <p:spPr>
          <a:xfrm>
            <a:off x="1285457" y="599679"/>
            <a:ext cx="938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" panose="020B0502040204020203" pitchFamily="34" charset="0"/>
              </a:rPr>
              <a:t>UNIVERSITA’ DEGLI STUDI DI MILANO-BICOCCA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A5CF-E1B1-43DD-B0F4-1E1C9E578F88}"/>
              </a:ext>
            </a:extLst>
          </p:cNvPr>
          <p:cNvSpPr txBox="1"/>
          <p:nvPr/>
        </p:nvSpPr>
        <p:spPr>
          <a:xfrm>
            <a:off x="1742658" y="1061344"/>
            <a:ext cx="846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Dipartimento di Economia, Metodi Quantitativi e Strategie di Impresa</a:t>
            </a:r>
          </a:p>
          <a:p>
            <a:pPr algn="ctr"/>
            <a:r>
              <a:rPr lang="it-IT" dirty="0">
                <a:latin typeface="Bahnschrift" panose="020B0502040204020203" pitchFamily="34" charset="0"/>
              </a:rPr>
              <a:t>Corso di Laurea Magistrale in Scienze Statistiche ed Economiche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81B75D-911A-41BB-B3CC-23C65C503DF5}"/>
              </a:ext>
            </a:extLst>
          </p:cNvPr>
          <p:cNvSpPr txBox="1"/>
          <p:nvPr/>
        </p:nvSpPr>
        <p:spPr>
          <a:xfrm>
            <a:off x="993917" y="4713242"/>
            <a:ext cx="42406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Relatore: Chiar.mo Prof. </a:t>
            </a:r>
          </a:p>
          <a:p>
            <a:r>
              <a:rPr lang="it-IT" sz="2400" b="1" dirty="0">
                <a:latin typeface="Bahnschrift" panose="020B0502040204020203" pitchFamily="34" charset="0"/>
              </a:rPr>
              <a:t>Aldo SOLARI</a:t>
            </a:r>
          </a:p>
          <a:p>
            <a:endParaRPr lang="it-IT" sz="1000" b="1" dirty="0">
              <a:latin typeface="Bahnschrift" panose="020B0502040204020203" pitchFamily="34" charset="0"/>
            </a:endParaRPr>
          </a:p>
          <a:p>
            <a:r>
              <a:rPr lang="it-IT" sz="2400" dirty="0">
                <a:latin typeface="Bahnschrift" panose="020B0502040204020203" pitchFamily="34" charset="0"/>
              </a:rPr>
              <a:t>Correlatore: Chiar.mo Prof. </a:t>
            </a:r>
            <a:r>
              <a:rPr lang="it-IT" sz="2400" b="1" dirty="0">
                <a:latin typeface="Bahnschrift" panose="020B0502040204020203" pitchFamily="34" charset="0"/>
              </a:rPr>
              <a:t>Matteo Maria PELAGATTI</a:t>
            </a:r>
          </a:p>
          <a:p>
            <a:endParaRPr lang="it-I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1B4A-DD74-4924-B00F-F80DF679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Perché funziona?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26F5FE7-6FC7-4CAD-A9B9-C4744A566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96190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Nel lungo periodo la strategia risulterà profittevole, perché?</a:t>
                </a:r>
              </a:p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Esempio: lancio moneta non truccata 100 volte e scommetto 1€ su testa tutte e 100 le volte.</a:t>
                </a:r>
              </a:p>
              <a:p>
                <a:pPr marL="0" indent="0">
                  <a:buNone/>
                </a:pPr>
                <a:endParaRPr lang="it-IT" sz="1000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𝑡𝑒𝑠𝑡𝑎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𝑟𝑒𝑎𝑙𝑒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𝑡𝑒𝑠𝑡𝑎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𝑏𝑜𝑜𝑘𝑚𝑎𝑘𝑒𝑟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𝑡𝑒𝑠𝑡𝑎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𝑟𝑒𝑎𝑙𝑒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𝑡𝑒𝑠𝑡𝑎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𝑏𝑜𝑜𝑘𝑚𝑎𝑘𝑒𝑟</m:t>
                        </m:r>
                      </m:sup>
                    </m:sSub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sz="1100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L’evento testa si verificherà in media 50 volte, il mio profitto se uscisse testa per 50 volte sarà:</a:t>
                </a:r>
              </a:p>
              <a:p>
                <a:pPr marL="0" indent="0">
                  <a:buNone/>
                </a:pPr>
                <a:endParaRPr lang="it-IT" sz="1000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50∗1€∗2.5−100€=25€</m:t>
                      </m:r>
                    </m:oMath>
                  </m:oMathPara>
                </a14:m>
                <a:endParaRPr lang="it-IT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it-IT" sz="1000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Questo metodo sfrutta l’errata previsione di alcuni bookmakers e si avvale dell’ipotesi molto forte che il bookmakers </a:t>
                </a:r>
                <a:r>
                  <a:rPr lang="it-IT" dirty="0" err="1">
                    <a:latin typeface="Bahnschrift" panose="020B0502040204020203" pitchFamily="34" charset="0"/>
                  </a:rPr>
                  <a:t>average</a:t>
                </a:r>
                <a:r>
                  <a:rPr lang="it-IT" dirty="0">
                    <a:latin typeface="Bahnschrift" panose="020B0502040204020203" pitchFamily="34" charset="0"/>
                  </a:rPr>
                  <a:t> sia una corretta previsione dell’evento.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26F5FE7-6FC7-4CAD-A9B9-C4744A566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961903"/>
              </a:xfrm>
              <a:blipFill>
                <a:blip r:embed="rId2"/>
                <a:stretch>
                  <a:fillRect l="-1043" t="-2703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8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8C9F1-1620-47BC-B628-C59C2DE0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Limiti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841C9-3C20-4AAC-80F2-FF1F15AE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965"/>
            <a:ext cx="10515600" cy="33409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I guadagni sono limitati dal tetto massimo della singola vincita.</a:t>
            </a:r>
          </a:p>
          <a:p>
            <a:pPr marL="514350" indent="-514350">
              <a:buFont typeface="+mj-lt"/>
              <a:buAutoNum type="arabicPeriod"/>
            </a:pPr>
            <a:endParaRPr lang="it-IT" sz="1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È necessario avvalersi di un alto numero di bookmakers.</a:t>
            </a:r>
          </a:p>
          <a:p>
            <a:pPr marL="514350" indent="-514350">
              <a:buFont typeface="+mj-lt"/>
              <a:buAutoNum type="arabicPeriod"/>
            </a:pPr>
            <a:endParaRPr lang="it-IT" sz="10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Richiede una spesa iniziale elevata.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41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B013640-F1E7-469A-86E8-936AD69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71932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Grazie per l’attenzione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7F31DC-5310-4D71-8A63-47ADF2CA5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5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BA9872C-8CF3-464D-B6CA-FB34C8FD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Quali scommesse?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72E35CD-3F13-4A09-B1E1-95B59B58C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006"/>
            <a:ext cx="9521942" cy="5272035"/>
          </a:xfrm>
        </p:spPr>
      </p:pic>
    </p:spTree>
    <p:extLst>
      <p:ext uri="{BB962C8B-B14F-4D97-AF65-F5344CB8AC3E}">
        <p14:creationId xmlns:p14="http://schemas.microsoft.com/office/powerpoint/2010/main" val="409942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15AA6-E894-42CB-9460-A36411B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Risultati di ieri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7084DE-DD11-45FC-984E-C45470A10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0" y="2001079"/>
            <a:ext cx="11133940" cy="3315644"/>
          </a:xfrm>
        </p:spPr>
      </p:pic>
    </p:spTree>
    <p:extLst>
      <p:ext uri="{BB962C8B-B14F-4D97-AF65-F5344CB8AC3E}">
        <p14:creationId xmlns:p14="http://schemas.microsoft.com/office/powerpoint/2010/main" val="213367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C89BD-C946-4839-A396-6151B604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Bilancio complessivo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636899C-5321-477D-AE8C-3D77E4201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543338"/>
            <a:ext cx="9236764" cy="4949537"/>
          </a:xfrm>
        </p:spPr>
      </p:pic>
    </p:spTree>
    <p:extLst>
      <p:ext uri="{BB962C8B-B14F-4D97-AF65-F5344CB8AC3E}">
        <p14:creationId xmlns:p14="http://schemas.microsoft.com/office/powerpoint/2010/main" val="296995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BAA0A-F7BF-4588-8FD7-6809714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Come funziona </a:t>
            </a:r>
            <a:r>
              <a:rPr lang="it-IT" dirty="0" err="1">
                <a:latin typeface="Bahnschrift" panose="020B0502040204020203" pitchFamily="34" charset="0"/>
              </a:rPr>
              <a:t>Odds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Bias</a:t>
            </a:r>
            <a:endParaRPr lang="it-IT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01A7AB-C88A-4939-827F-184B14638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2139"/>
                <a:ext cx="10515600" cy="38048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Quota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𝑏𝑜𝑜𝑘𝑚𝑎𝑘𝑒𝑟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+µ</m:t>
                        </m:r>
                      </m:den>
                    </m:f>
                  </m:oMath>
                </a14:m>
                <a:endParaRPr lang="it-IT" i="1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it-IT" i="1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Bahnschrift" panose="020B0502040204020203" pitchFamily="34" charset="0"/>
                  </a:rPr>
                  <a:t>Obiettivo: Trovare quote «vantaggiose», ovvero che rispettino il vincolo:</a:t>
                </a:r>
              </a:p>
              <a:p>
                <a:pPr marL="0" indent="0">
                  <a:buNone/>
                </a:pPr>
                <a:endParaRPr lang="it-IT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𝑚𝑜𝑑𝑒𝑙𝑙𝑜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it-IT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latin typeface="Bahnschrift" panose="020B0502040204020203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01A7AB-C88A-4939-827F-184B14638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2139"/>
                <a:ext cx="10515600" cy="3804824"/>
              </a:xfrm>
              <a:blipFill>
                <a:blip r:embed="rId2"/>
                <a:stretch>
                  <a:fillRect l="-1217" t="-11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3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0A043-2768-4F3E-80CE-8B6A0D1E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Web </a:t>
            </a:r>
            <a:r>
              <a:rPr lang="it-IT" dirty="0" err="1">
                <a:latin typeface="Bahnschrift" panose="020B0502040204020203" pitchFamily="34" charset="0"/>
              </a:rPr>
              <a:t>Scraping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9E6D8-8714-4FE0-B935-625D4537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Cos’è? Metodologia per ottenere i dati dai siti web.</a:t>
            </a: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Algoritmo a due step: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Registrare in un vettore i link di tutte le partite dalla pagina principale.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All’interno del primo link estrapolare le posizioni dalla sorgente della </a:t>
            </a:r>
            <a:r>
              <a:rPr lang="it-IT" dirty="0" err="1">
                <a:latin typeface="Bahnschrift" panose="020B0502040204020203" pitchFamily="34" charset="0"/>
              </a:rPr>
              <a:t>webpage</a:t>
            </a:r>
            <a:r>
              <a:rPr lang="it-IT" dirty="0">
                <a:latin typeface="Bahnschrift" panose="020B0502040204020203" pitchFamily="34" charset="0"/>
              </a:rPr>
              <a:t> dove sono contenuti i dati.</a:t>
            </a: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Si sfrutta il fatto che le pagine web siano strutturate nella stessa maniera.</a:t>
            </a: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I dati vengono importati nel software R, dove avviene l’analisi per filtrare le partite secondo la strategia scelta.</a:t>
            </a:r>
          </a:p>
        </p:txBody>
      </p:sp>
    </p:spTree>
    <p:extLst>
      <p:ext uri="{BB962C8B-B14F-4D97-AF65-F5344CB8AC3E}">
        <p14:creationId xmlns:p14="http://schemas.microsoft.com/office/powerpoint/2010/main" val="10898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0E8EF-B6B7-410C-9D51-C56B7A59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Bookmakers </a:t>
            </a:r>
            <a:r>
              <a:rPr lang="it-IT" dirty="0" err="1">
                <a:latin typeface="Bahnschrift" panose="020B0502040204020203" pitchFamily="34" charset="0"/>
              </a:rPr>
              <a:t>average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062E3-6B9C-4F81-A90F-5B31F257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Il modello che restituisce previsioni migliori è fornito dai bookmakers.</a:t>
            </a:r>
          </a:p>
          <a:p>
            <a:pPr marL="0" indent="0">
              <a:buNone/>
            </a:pPr>
            <a:endParaRPr lang="it-IT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10B631-3E2C-484A-B4D3-82F46863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5" y="2874693"/>
            <a:ext cx="5115639" cy="2857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32BA0C-C2C1-4275-8910-BADD7BCC6484}"/>
                  </a:ext>
                </a:extLst>
              </p:cNvPr>
              <p:cNvSpPr txBox="1"/>
              <p:nvPr/>
            </p:nvSpPr>
            <p:spPr>
              <a:xfrm>
                <a:off x="6096000" y="2517913"/>
                <a:ext cx="5671930" cy="376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1.04, 1.06, 1.05, 1.15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=1.075</m:t>
                    </m:r>
                  </m:oMath>
                </a14:m>
                <a:endParaRPr lang="it-IT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it-IT" sz="2000" b="0" dirty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=93.02%</m:t>
                    </m:r>
                  </m:oMath>
                </a14:m>
                <a:endParaRPr lang="it-IT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=86.95%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=6.07%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32BA0C-C2C1-4275-8910-BADD7BCC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7913"/>
                <a:ext cx="5671930" cy="3761543"/>
              </a:xfrm>
              <a:prstGeom prst="rect">
                <a:avLst/>
              </a:prstGeom>
              <a:blipFill>
                <a:blip r:embed="rId3"/>
                <a:stretch>
                  <a:fillRect l="-968" t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07D9FFBE-29A3-4044-AD38-A07654DEF44C}"/>
              </a:ext>
            </a:extLst>
          </p:cNvPr>
          <p:cNvSpPr/>
          <p:nvPr/>
        </p:nvSpPr>
        <p:spPr>
          <a:xfrm>
            <a:off x="6329040" y="5998107"/>
            <a:ext cx="978408" cy="48463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2C77F9-430E-44C4-8D88-DD1127750ADA}"/>
              </a:ext>
            </a:extLst>
          </p:cNvPr>
          <p:cNvSpPr txBox="1"/>
          <p:nvPr/>
        </p:nvSpPr>
        <p:spPr>
          <a:xfrm>
            <a:off x="7540487" y="5732592"/>
            <a:ext cx="341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Rispetta il vincolo.</a:t>
            </a:r>
          </a:p>
          <a:p>
            <a:r>
              <a:rPr lang="it-IT" sz="2000" dirty="0">
                <a:latin typeface="Bahnschrift" panose="020B0502040204020203" pitchFamily="34" charset="0"/>
              </a:rPr>
              <a:t>Scommetterò su questa partita con la quota 1.15.</a:t>
            </a:r>
          </a:p>
        </p:txBody>
      </p:sp>
    </p:spTree>
    <p:extLst>
      <p:ext uri="{BB962C8B-B14F-4D97-AF65-F5344CB8AC3E}">
        <p14:creationId xmlns:p14="http://schemas.microsoft.com/office/powerpoint/2010/main" val="26626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0FB2C-FF26-432F-91FC-077A5B50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Perché proprio </a:t>
            </a:r>
            <a:r>
              <a:rPr lang="it-IT" dirty="0" err="1">
                <a:latin typeface="Bahnschrift" panose="020B0502040204020203" pitchFamily="34" charset="0"/>
              </a:rPr>
              <a:t>Odds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Bias</a:t>
            </a:r>
            <a:r>
              <a:rPr lang="it-IT" dirty="0"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E3055-4973-4F4F-951B-B2BAFA3B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Processo di Training</a:t>
            </a: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Sono state verificate su serie storiche di dati le seguenti strategie: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Arbitraggio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Strategia X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Strategia del Favorito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Bahnschrift" panose="020B0502040204020203" pitchFamily="34" charset="0"/>
              </a:rPr>
              <a:t>Odds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Bias</a:t>
            </a:r>
            <a:endParaRPr lang="it-IT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it-IT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La strategia </a:t>
            </a:r>
            <a:r>
              <a:rPr lang="it-IT" dirty="0" err="1">
                <a:latin typeface="Bahnschrift" panose="020B0502040204020203" pitchFamily="34" charset="0"/>
              </a:rPr>
              <a:t>Odds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Bias</a:t>
            </a:r>
            <a:r>
              <a:rPr lang="it-IT" dirty="0">
                <a:latin typeface="Bahnschrift" panose="020B0502040204020203" pitchFamily="34" charset="0"/>
              </a:rPr>
              <a:t> è risultata la più profittevole.</a:t>
            </a:r>
          </a:p>
        </p:txBody>
      </p:sp>
    </p:spTree>
    <p:extLst>
      <p:ext uri="{BB962C8B-B14F-4D97-AF65-F5344CB8AC3E}">
        <p14:creationId xmlns:p14="http://schemas.microsoft.com/office/powerpoint/2010/main" val="428462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CDBBA-C08E-4FB0-B1F1-2CC90509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Metodi di stima della 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44046-7337-496C-A2F4-10B2E057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Sono stati utilizzati 4 metodi per stimare le probabilità legate agli esiti di una partita: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Bahnschrift" panose="020B0502040204020203" pitchFamily="34" charset="0"/>
              </a:rPr>
              <a:t>Elo</a:t>
            </a:r>
            <a:r>
              <a:rPr lang="it-IT" dirty="0">
                <a:latin typeface="Bahnschrift" panose="020B0502040204020203" pitchFamily="34" charset="0"/>
              </a:rPr>
              <a:t> rating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Modello log-lineare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Score Power Index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Bahnschrift" panose="020B0502040204020203" pitchFamily="34" charset="0"/>
              </a:rPr>
              <a:t>Bookmakers </a:t>
            </a:r>
            <a:r>
              <a:rPr lang="it-IT" dirty="0" err="1">
                <a:latin typeface="Bahnschrift" panose="020B0502040204020203" pitchFamily="34" charset="0"/>
              </a:rPr>
              <a:t>Average</a:t>
            </a:r>
            <a:endParaRPr lang="it-IT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" panose="020B0502040204020203" pitchFamily="34" charset="0"/>
              </a:rPr>
              <a:t>Utilizzare la media delle quote per ricavare la probabilità associata (Bookmakers </a:t>
            </a:r>
            <a:r>
              <a:rPr lang="it-IT" dirty="0" err="1">
                <a:latin typeface="Bahnschrift" panose="020B0502040204020203" pitchFamily="34" charset="0"/>
              </a:rPr>
              <a:t>Average</a:t>
            </a:r>
            <a:r>
              <a:rPr lang="it-IT" dirty="0">
                <a:latin typeface="Bahnschrift" panose="020B0502040204020203" pitchFamily="34" charset="0"/>
              </a:rPr>
              <a:t>) ha dato fornito le migliori previsioni.</a:t>
            </a:r>
          </a:p>
        </p:txBody>
      </p:sp>
    </p:spTree>
    <p:extLst>
      <p:ext uri="{BB962C8B-B14F-4D97-AF65-F5344CB8AC3E}">
        <p14:creationId xmlns:p14="http://schemas.microsoft.com/office/powerpoint/2010/main" val="43903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452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Cambria Math</vt:lpstr>
      <vt:lpstr>Tema di Office</vt:lpstr>
      <vt:lpstr>SCOMMESSE SPORTIVE: PREVISIONI, STRATEGIE E MERCATO</vt:lpstr>
      <vt:lpstr>Quali scommesse?</vt:lpstr>
      <vt:lpstr>Risultati di ieri</vt:lpstr>
      <vt:lpstr>Bilancio complessivo</vt:lpstr>
      <vt:lpstr>Come funziona Odds Bias</vt:lpstr>
      <vt:lpstr>Web Scraping</vt:lpstr>
      <vt:lpstr>Bookmakers average</vt:lpstr>
      <vt:lpstr>Perché proprio Odds Bias?</vt:lpstr>
      <vt:lpstr>Metodi di stima della probabilità</vt:lpstr>
      <vt:lpstr>Perché funziona?</vt:lpstr>
      <vt:lpstr>Limiti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d.piovesana@campus.unimib.it</dc:creator>
  <cp:lastModifiedBy>d.piovesana@campus.unimib.it</cp:lastModifiedBy>
  <cp:revision>66</cp:revision>
  <dcterms:created xsi:type="dcterms:W3CDTF">2020-01-11T17:27:43Z</dcterms:created>
  <dcterms:modified xsi:type="dcterms:W3CDTF">2020-01-15T23:07:59Z</dcterms:modified>
</cp:coreProperties>
</file>