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nton"/>
      <p:regular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
      <p:font typeface="Merriweather"/>
      <p:regular r:id="rId32"/>
      <p:bold r:id="rId33"/>
      <p:italic r:id="rId34"/>
      <p:boldItalic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regular.fntdata"/><Relationship Id="rId23" Type="http://schemas.openxmlformats.org/officeDocument/2006/relationships/font" Target="fonts/Anto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37" Type="http://schemas.openxmlformats.org/officeDocument/2006/relationships/font" Target="fonts/DMSans-bold.fntdata"/><Relationship Id="rId14" Type="http://schemas.openxmlformats.org/officeDocument/2006/relationships/slide" Target="slides/slide9.xml"/><Relationship Id="rId36" Type="http://schemas.openxmlformats.org/officeDocument/2006/relationships/font" Target="fonts/DMSans-regular.fntdata"/><Relationship Id="rId17" Type="http://schemas.openxmlformats.org/officeDocument/2006/relationships/slide" Target="slides/slide12.xml"/><Relationship Id="rId39" Type="http://schemas.openxmlformats.org/officeDocument/2006/relationships/font" Target="fonts/DMSans-boldItalic.fntdata"/><Relationship Id="rId16" Type="http://schemas.openxmlformats.org/officeDocument/2006/relationships/slide" Target="slides/slide11.xml"/><Relationship Id="rId38" Type="http://schemas.openxmlformats.org/officeDocument/2006/relationships/font" Target="fonts/DM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c2a7f30e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c2a7f30e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dc505af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dc505af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dc505af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dc505af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c2a7f30e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c2a7f30e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dc505af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dc505af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dc505af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dc505af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dc505afa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dc505afa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c2a7f30e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c2a7f30e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c2a7f30e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c2a7f30e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c2a7f30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c2a7f30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c2a7f30e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c2a7f30e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dc505afa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dc505afa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c2a7f30e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c2a7f30e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c2a7f30e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c2a7f30e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c2a7f30e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c2a7f30e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c2a7f30e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c2a7f30e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dc505af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dc505af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colab.research.google.com/drive/1IA68yYwM1aDbQ0jHlqfud-W4lDi12hyv?usp=driv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464100" y="847425"/>
            <a:ext cx="8520600" cy="11883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rPr lang="es" sz="6000">
                <a:solidFill>
                  <a:schemeClr val="lt1"/>
                </a:solidFill>
                <a:latin typeface="Anton"/>
                <a:ea typeface="Anton"/>
                <a:cs typeface="Anton"/>
                <a:sym typeface="Anton"/>
              </a:rPr>
              <a:t>League of Legends</a:t>
            </a:r>
            <a:endParaRPr>
              <a:solidFill>
                <a:schemeClr val="lt1"/>
              </a:solidFill>
            </a:endParaRPr>
          </a:p>
        </p:txBody>
      </p:sp>
      <p:sp>
        <p:nvSpPr>
          <p:cNvPr id="56" name="Google Shape;56;p13"/>
          <p:cNvSpPr txBox="1"/>
          <p:nvPr>
            <p:ph idx="1" type="subTitle"/>
          </p:nvPr>
        </p:nvSpPr>
        <p:spPr>
          <a:xfrm>
            <a:off x="464100" y="2426500"/>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80000"/>
              </a:lnSpc>
              <a:spcBef>
                <a:spcPts val="0"/>
              </a:spcBef>
              <a:spcAft>
                <a:spcPts val="0"/>
              </a:spcAft>
              <a:buNone/>
            </a:pPr>
            <a:r>
              <a:rPr lang="es" sz="3000">
                <a:solidFill>
                  <a:srgbClr val="000000"/>
                </a:solidFill>
                <a:latin typeface="Helvetica Neue Light"/>
                <a:ea typeface="Helvetica Neue Light"/>
                <a:cs typeface="Helvetica Neue Light"/>
                <a:sym typeface="Helvetica Neue Light"/>
              </a:rPr>
              <a:t>Primeros 10 minutos. Caminando a Diamante</a:t>
            </a:r>
            <a:endParaRPr sz="30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t/>
            </a:r>
            <a:endParaRPr sz="2900">
              <a:solidFill>
                <a:srgbClr val="000000"/>
              </a:solidFill>
              <a:latin typeface="Helvetica Neue Light"/>
              <a:ea typeface="Helvetica Neue Light"/>
              <a:cs typeface="Helvetica Neue Light"/>
              <a:sym typeface="Helvetica Neue Light"/>
            </a:endParaRPr>
          </a:p>
          <a:p>
            <a:pPr indent="0" lvl="0" marL="0" rtl="0" algn="ctr">
              <a:lnSpc>
                <a:spcPct val="80000"/>
              </a:lnSpc>
              <a:spcBef>
                <a:spcPts val="0"/>
              </a:spcBef>
              <a:spcAft>
                <a:spcPts val="0"/>
              </a:spcAft>
              <a:buNone/>
            </a:pPr>
            <a:r>
              <a:rPr lang="es" sz="2900">
                <a:solidFill>
                  <a:srgbClr val="000000"/>
                </a:solidFill>
                <a:latin typeface="Helvetica Neue Light"/>
                <a:ea typeface="Helvetica Neue Light"/>
                <a:cs typeface="Helvetica Neue Light"/>
                <a:sym typeface="Helvetica Neue Light"/>
              </a:rPr>
              <a:t>AUTOR: Dario Exequiel Trinidad</a:t>
            </a:r>
            <a:endParaRPr sz="30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5" name="Google Shape;135;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6" name="Google Shape;136;p22"/>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37" name="Google Shape;137;p22"/>
          <p:cNvCxnSpPr/>
          <p:nvPr/>
        </p:nvCxnSpPr>
        <p:spPr>
          <a:xfrm>
            <a:off x="1687475" y="906375"/>
            <a:ext cx="5151000" cy="300"/>
          </a:xfrm>
          <a:prstGeom prst="straightConnector1">
            <a:avLst/>
          </a:prstGeom>
          <a:noFill/>
          <a:ln cap="flat" cmpd="sng" w="9525">
            <a:solidFill>
              <a:srgbClr val="999999"/>
            </a:solidFill>
            <a:prstDash val="solid"/>
            <a:round/>
            <a:headEnd len="med" w="med" type="none"/>
            <a:tailEnd len="med" w="med" type="none"/>
          </a:ln>
        </p:spPr>
      </p:cxnSp>
      <p:pic>
        <p:nvPicPr>
          <p:cNvPr id="138" name="Google Shape;138;p22"/>
          <p:cNvPicPr preferRelativeResize="0"/>
          <p:nvPr/>
        </p:nvPicPr>
        <p:blipFill>
          <a:blip r:embed="rId3">
            <a:alphaModFix/>
          </a:blip>
          <a:stretch>
            <a:fillRect/>
          </a:stretch>
        </p:blipFill>
        <p:spPr>
          <a:xfrm>
            <a:off x="416204" y="1486851"/>
            <a:ext cx="2770325" cy="2619842"/>
          </a:xfrm>
          <a:prstGeom prst="rect">
            <a:avLst/>
          </a:prstGeom>
          <a:noFill/>
          <a:ln>
            <a:noFill/>
          </a:ln>
        </p:spPr>
      </p:pic>
      <p:sp>
        <p:nvSpPr>
          <p:cNvPr id="139" name="Google Shape;139;p22"/>
          <p:cNvSpPr txBox="1"/>
          <p:nvPr/>
        </p:nvSpPr>
        <p:spPr>
          <a:xfrm>
            <a:off x="3559275" y="1994550"/>
            <a:ext cx="4782300" cy="1154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En la victoria</a:t>
            </a:r>
            <a:r>
              <a:rPr b="1" lang="es" sz="2100">
                <a:latin typeface="Helvetica Neue"/>
                <a:ea typeface="Helvetica Neue"/>
                <a:cs typeface="Helvetica Neue"/>
                <a:sym typeface="Helvetica Neue"/>
              </a:rPr>
              <a:t> </a:t>
            </a:r>
            <a:r>
              <a:rPr lang="es" sz="2100">
                <a:latin typeface="Helvetica Neue Light"/>
                <a:ea typeface="Helvetica Neue Light"/>
                <a:cs typeface="Helvetica Neue Light"/>
                <a:sym typeface="Helvetica Neue Light"/>
              </a:rPr>
              <a:t>el </a:t>
            </a:r>
            <a:r>
              <a:rPr b="1" lang="es" sz="2100">
                <a:latin typeface="Helvetica Neue"/>
                <a:ea typeface="Helvetica Neue"/>
                <a:cs typeface="Helvetica Neue"/>
                <a:sym typeface="Helvetica Neue"/>
              </a:rPr>
              <a:t>farm</a:t>
            </a:r>
            <a:r>
              <a:rPr lang="es" sz="2100">
                <a:latin typeface="Helvetica Neue Light"/>
                <a:ea typeface="Helvetica Neue Light"/>
                <a:cs typeface="Helvetica Neue Light"/>
                <a:sym typeface="Helvetica Neue Light"/>
              </a:rPr>
              <a:t> tiende a mantenerse en torno a los 22 por minuto.</a:t>
            </a:r>
            <a:endParaRPr sz="1900">
              <a:latin typeface="Helvetica Neue Light"/>
              <a:ea typeface="Helvetica Neue Light"/>
              <a:cs typeface="Helvetica Neue Light"/>
              <a:sym typeface="Helvetica Neue Light"/>
            </a:endParaRPr>
          </a:p>
        </p:txBody>
      </p:sp>
      <p:sp>
        <p:nvSpPr>
          <p:cNvPr id="140" name="Google Shape;140;p22"/>
          <p:cNvSpPr txBox="1"/>
          <p:nvPr/>
        </p:nvSpPr>
        <p:spPr>
          <a:xfrm>
            <a:off x="761500" y="309475"/>
            <a:ext cx="73761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BOXPLOT</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DE </a:t>
            </a:r>
            <a:r>
              <a:rPr b="1" lang="es" sz="2800">
                <a:latin typeface="Helvetica Neue"/>
                <a:ea typeface="Helvetica Neue"/>
                <a:cs typeface="Helvetica Neue"/>
                <a:sym typeface="Helvetica Neue"/>
              </a:rPr>
              <a:t>FARMEO </a:t>
            </a:r>
            <a:r>
              <a:rPr lang="es" sz="2800">
                <a:latin typeface="Helvetica Neue"/>
                <a:ea typeface="Helvetica Neue"/>
                <a:cs typeface="Helvetica Neue"/>
                <a:sym typeface="Helvetica Neue"/>
              </a:rPr>
              <a:t>EN VICTORIAS</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6" name="Google Shape;146;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47" name="Google Shape;147;p23"/>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48" name="Google Shape;148;p23"/>
          <p:cNvCxnSpPr/>
          <p:nvPr/>
        </p:nvCxnSpPr>
        <p:spPr>
          <a:xfrm>
            <a:off x="1687475" y="906375"/>
            <a:ext cx="5151000" cy="300"/>
          </a:xfrm>
          <a:prstGeom prst="straightConnector1">
            <a:avLst/>
          </a:prstGeom>
          <a:noFill/>
          <a:ln cap="flat" cmpd="sng" w="9525">
            <a:solidFill>
              <a:srgbClr val="999999"/>
            </a:solidFill>
            <a:prstDash val="solid"/>
            <a:round/>
            <a:headEnd len="med" w="med" type="none"/>
            <a:tailEnd len="med" w="med" type="none"/>
          </a:ln>
        </p:spPr>
      </p:cxnSp>
      <p:pic>
        <p:nvPicPr>
          <p:cNvPr id="149" name="Google Shape;149;p23"/>
          <p:cNvPicPr preferRelativeResize="0"/>
          <p:nvPr/>
        </p:nvPicPr>
        <p:blipFill>
          <a:blip r:embed="rId3">
            <a:alphaModFix/>
          </a:blip>
          <a:stretch>
            <a:fillRect/>
          </a:stretch>
        </p:blipFill>
        <p:spPr>
          <a:xfrm>
            <a:off x="416204" y="1486851"/>
            <a:ext cx="2770325" cy="2619842"/>
          </a:xfrm>
          <a:prstGeom prst="rect">
            <a:avLst/>
          </a:prstGeom>
          <a:noFill/>
          <a:ln>
            <a:noFill/>
          </a:ln>
        </p:spPr>
      </p:pic>
      <p:sp>
        <p:nvSpPr>
          <p:cNvPr id="150" name="Google Shape;150;p23"/>
          <p:cNvSpPr txBox="1"/>
          <p:nvPr/>
        </p:nvSpPr>
        <p:spPr>
          <a:xfrm>
            <a:off x="3559275" y="1994550"/>
            <a:ext cx="47823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En la victoria</a:t>
            </a:r>
            <a:r>
              <a:rPr b="1" lang="es" sz="2100">
                <a:latin typeface="Helvetica Neue"/>
                <a:ea typeface="Helvetica Neue"/>
                <a:cs typeface="Helvetica Neue"/>
                <a:sym typeface="Helvetica Neue"/>
              </a:rPr>
              <a:t> </a:t>
            </a:r>
            <a:r>
              <a:rPr lang="es" sz="2100">
                <a:latin typeface="Helvetica Neue Light"/>
                <a:ea typeface="Helvetica Neue Light"/>
                <a:cs typeface="Helvetica Neue Light"/>
                <a:sym typeface="Helvetica Neue Light"/>
              </a:rPr>
              <a:t>el </a:t>
            </a:r>
            <a:r>
              <a:rPr b="1" lang="es" sz="2100">
                <a:latin typeface="Helvetica Neue"/>
                <a:ea typeface="Helvetica Neue"/>
                <a:cs typeface="Helvetica Neue"/>
                <a:sym typeface="Helvetica Neue"/>
              </a:rPr>
              <a:t>wardeo</a:t>
            </a:r>
            <a:r>
              <a:rPr lang="es" sz="2100">
                <a:latin typeface="Helvetica Neue Light"/>
                <a:ea typeface="Helvetica Neue Light"/>
                <a:cs typeface="Helvetica Neue Light"/>
                <a:sym typeface="Helvetica Neue Light"/>
              </a:rPr>
              <a:t> nunca es 0. </a:t>
            </a:r>
            <a:endParaRPr sz="1900"/>
          </a:p>
        </p:txBody>
      </p:sp>
      <p:sp>
        <p:nvSpPr>
          <p:cNvPr id="151" name="Google Shape;151;p23"/>
          <p:cNvSpPr txBox="1"/>
          <p:nvPr/>
        </p:nvSpPr>
        <p:spPr>
          <a:xfrm>
            <a:off x="685300" y="309475"/>
            <a:ext cx="73761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BOXPLOT</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DE WARDEO EN VICTORIAS</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57" name="Google Shape;157;p24"/>
          <p:cNvCxnSpPr/>
          <p:nvPr/>
        </p:nvCxnSpPr>
        <p:spPr>
          <a:xfrm>
            <a:off x="1842250" y="972700"/>
            <a:ext cx="4082400" cy="7500"/>
          </a:xfrm>
          <a:prstGeom prst="straightConnector1">
            <a:avLst/>
          </a:prstGeom>
          <a:noFill/>
          <a:ln cap="flat" cmpd="sng" w="9525">
            <a:solidFill>
              <a:srgbClr val="999999"/>
            </a:solidFill>
            <a:prstDash val="solid"/>
            <a:round/>
            <a:headEnd len="med" w="med" type="none"/>
            <a:tailEnd len="med" w="med" type="none"/>
          </a:ln>
        </p:spPr>
      </p:cxnSp>
      <p:pic>
        <p:nvPicPr>
          <p:cNvPr id="158" name="Google Shape;158;p24"/>
          <p:cNvPicPr preferRelativeResize="0"/>
          <p:nvPr/>
        </p:nvPicPr>
        <p:blipFill>
          <a:blip r:embed="rId3">
            <a:alphaModFix/>
          </a:blip>
          <a:stretch>
            <a:fillRect/>
          </a:stretch>
        </p:blipFill>
        <p:spPr>
          <a:xfrm>
            <a:off x="308459" y="1547479"/>
            <a:ext cx="2855967" cy="2544500"/>
          </a:xfrm>
          <a:prstGeom prst="rect">
            <a:avLst/>
          </a:prstGeom>
          <a:noFill/>
          <a:ln>
            <a:noFill/>
          </a:ln>
        </p:spPr>
      </p:pic>
      <p:sp>
        <p:nvSpPr>
          <p:cNvPr id="159" name="Google Shape;159;p24"/>
          <p:cNvSpPr txBox="1"/>
          <p:nvPr/>
        </p:nvSpPr>
        <p:spPr>
          <a:xfrm>
            <a:off x="3559275" y="1994550"/>
            <a:ext cx="4782300" cy="1154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En la victoria</a:t>
            </a:r>
            <a:r>
              <a:rPr b="1" lang="es" sz="2100">
                <a:latin typeface="Helvetica Neue"/>
                <a:ea typeface="Helvetica Neue"/>
                <a:cs typeface="Helvetica Neue"/>
                <a:sym typeface="Helvetica Neue"/>
              </a:rPr>
              <a:t> </a:t>
            </a:r>
            <a:r>
              <a:rPr lang="es" sz="2100">
                <a:latin typeface="Helvetica Neue Light"/>
                <a:ea typeface="Helvetica Neue Light"/>
                <a:cs typeface="Helvetica Neue Light"/>
                <a:sym typeface="Helvetica Neue Light"/>
              </a:rPr>
              <a:t>el hacer el </a:t>
            </a:r>
            <a:r>
              <a:rPr b="1" lang="es" sz="2100">
                <a:latin typeface="Helvetica Neue"/>
                <a:ea typeface="Helvetica Neue"/>
                <a:cs typeface="Helvetica Neue"/>
                <a:sym typeface="Helvetica Neue"/>
              </a:rPr>
              <a:t>dragón</a:t>
            </a:r>
            <a:r>
              <a:rPr lang="es" sz="2100">
                <a:latin typeface="Helvetica Neue Light"/>
                <a:ea typeface="Helvetica Neue Light"/>
                <a:cs typeface="Helvetica Neue Light"/>
                <a:sym typeface="Helvetica Neue Light"/>
              </a:rPr>
              <a:t> aumenta nuestra posibilidad de victoria en un 33%. </a:t>
            </a:r>
            <a:endParaRPr sz="1900"/>
          </a:p>
        </p:txBody>
      </p:sp>
      <p:sp>
        <p:nvSpPr>
          <p:cNvPr id="160" name="Google Shape;160;p24"/>
          <p:cNvSpPr txBox="1"/>
          <p:nvPr/>
        </p:nvSpPr>
        <p:spPr>
          <a:xfrm>
            <a:off x="685300" y="309475"/>
            <a:ext cx="73761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DRAGONES EN </a:t>
            </a:r>
            <a:r>
              <a:rPr b="1" lang="es" sz="2800">
                <a:latin typeface="Helvetica Neue"/>
                <a:ea typeface="Helvetica Neue"/>
                <a:cs typeface="Helvetica Neue"/>
                <a:sym typeface="Helvetica Neue"/>
              </a:rPr>
              <a:t>VICTORIAS</a:t>
            </a:r>
            <a:r>
              <a:rPr lang="es" sz="2800">
                <a:latin typeface="Helvetica Neue"/>
                <a:ea typeface="Helvetica Neue"/>
                <a:cs typeface="Helvetica Neue"/>
                <a:sym typeface="Helvetica Neue"/>
              </a:rPr>
              <a:t> Y DERROTAS</a:t>
            </a:r>
            <a:endParaRPr>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6" name="Google Shape;166;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67" name="Google Shape;167;p25"/>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68" name="Google Shape;168;p25"/>
          <p:cNvCxnSpPr/>
          <p:nvPr/>
        </p:nvCxnSpPr>
        <p:spPr>
          <a:xfrm>
            <a:off x="1842250" y="972700"/>
            <a:ext cx="4082400" cy="7500"/>
          </a:xfrm>
          <a:prstGeom prst="straightConnector1">
            <a:avLst/>
          </a:prstGeom>
          <a:noFill/>
          <a:ln cap="flat" cmpd="sng" w="9525">
            <a:solidFill>
              <a:srgbClr val="999999"/>
            </a:solidFill>
            <a:prstDash val="solid"/>
            <a:round/>
            <a:headEnd len="med" w="med" type="none"/>
            <a:tailEnd len="med" w="med" type="none"/>
          </a:ln>
        </p:spPr>
      </p:cxnSp>
      <p:pic>
        <p:nvPicPr>
          <p:cNvPr id="169" name="Google Shape;169;p25"/>
          <p:cNvPicPr preferRelativeResize="0"/>
          <p:nvPr/>
        </p:nvPicPr>
        <p:blipFill>
          <a:blip r:embed="rId3">
            <a:alphaModFix/>
          </a:blip>
          <a:stretch>
            <a:fillRect/>
          </a:stretch>
        </p:blipFill>
        <p:spPr>
          <a:xfrm>
            <a:off x="311700" y="1547473"/>
            <a:ext cx="2855975" cy="2470593"/>
          </a:xfrm>
          <a:prstGeom prst="rect">
            <a:avLst/>
          </a:prstGeom>
          <a:noFill/>
          <a:ln>
            <a:noFill/>
          </a:ln>
        </p:spPr>
      </p:pic>
      <p:sp>
        <p:nvSpPr>
          <p:cNvPr id="170" name="Google Shape;170;p25"/>
          <p:cNvSpPr txBox="1"/>
          <p:nvPr/>
        </p:nvSpPr>
        <p:spPr>
          <a:xfrm>
            <a:off x="169475" y="302100"/>
            <a:ext cx="79290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HISTOGRAMA ORO EN VICTORIA vs DERROTA</a:t>
            </a:r>
            <a:endParaRPr sz="100">
              <a:latin typeface="Helvetica Neue"/>
              <a:ea typeface="Helvetica Neue"/>
              <a:cs typeface="Helvetica Neue"/>
              <a:sym typeface="Helvetica Neue"/>
            </a:endParaRPr>
          </a:p>
        </p:txBody>
      </p:sp>
      <p:sp>
        <p:nvSpPr>
          <p:cNvPr id="171" name="Google Shape;171;p25"/>
          <p:cNvSpPr txBox="1"/>
          <p:nvPr/>
        </p:nvSpPr>
        <p:spPr>
          <a:xfrm>
            <a:off x="3559275" y="1994550"/>
            <a:ext cx="47823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A mayor ventaja de oro mayor posibilidad de obtener la </a:t>
            </a:r>
            <a:r>
              <a:rPr b="1" lang="es" sz="2100">
                <a:latin typeface="Helvetica Neue"/>
                <a:ea typeface="Helvetica Neue"/>
                <a:cs typeface="Helvetica Neue"/>
                <a:sym typeface="Helvetica Neue"/>
              </a:rPr>
              <a:t>victoria</a:t>
            </a:r>
            <a:r>
              <a:rPr lang="es" sz="2100">
                <a:latin typeface="Helvetica Neue Light"/>
                <a:ea typeface="Helvetica Neue Light"/>
                <a:cs typeface="Helvetica Neue Light"/>
                <a:sym typeface="Helvetica Neue Light"/>
              </a:rPr>
              <a:t>.</a:t>
            </a:r>
            <a:endParaRPr sz="19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77" name="Google Shape;177;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78" name="Google Shape;178;p26"/>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79" name="Google Shape;179;p26"/>
          <p:cNvCxnSpPr/>
          <p:nvPr/>
        </p:nvCxnSpPr>
        <p:spPr>
          <a:xfrm>
            <a:off x="1842250" y="972700"/>
            <a:ext cx="4082400" cy="7500"/>
          </a:xfrm>
          <a:prstGeom prst="straightConnector1">
            <a:avLst/>
          </a:prstGeom>
          <a:noFill/>
          <a:ln cap="flat" cmpd="sng" w="9525">
            <a:solidFill>
              <a:srgbClr val="999999"/>
            </a:solidFill>
            <a:prstDash val="solid"/>
            <a:round/>
            <a:headEnd len="med" w="med" type="none"/>
            <a:tailEnd len="med" w="med" type="none"/>
          </a:ln>
        </p:spPr>
      </p:cxnSp>
      <p:pic>
        <p:nvPicPr>
          <p:cNvPr id="180" name="Google Shape;180;p26"/>
          <p:cNvPicPr preferRelativeResize="0"/>
          <p:nvPr/>
        </p:nvPicPr>
        <p:blipFill>
          <a:blip r:embed="rId3">
            <a:alphaModFix/>
          </a:blip>
          <a:stretch>
            <a:fillRect/>
          </a:stretch>
        </p:blipFill>
        <p:spPr>
          <a:xfrm>
            <a:off x="311700" y="1547473"/>
            <a:ext cx="2855976" cy="2338458"/>
          </a:xfrm>
          <a:prstGeom prst="rect">
            <a:avLst/>
          </a:prstGeom>
          <a:noFill/>
          <a:ln>
            <a:noFill/>
          </a:ln>
        </p:spPr>
      </p:pic>
      <p:sp>
        <p:nvSpPr>
          <p:cNvPr id="181" name="Google Shape;181;p26"/>
          <p:cNvSpPr txBox="1"/>
          <p:nvPr/>
        </p:nvSpPr>
        <p:spPr>
          <a:xfrm>
            <a:off x="3559275" y="1994550"/>
            <a:ext cx="4782300" cy="1154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A mayor ventaja de experiencia mayor posibilidad de obtener la </a:t>
            </a:r>
            <a:r>
              <a:rPr b="1" lang="es" sz="2100">
                <a:latin typeface="Helvetica Neue"/>
                <a:ea typeface="Helvetica Neue"/>
                <a:cs typeface="Helvetica Neue"/>
                <a:sym typeface="Helvetica Neue"/>
              </a:rPr>
              <a:t>victoria</a:t>
            </a:r>
            <a:r>
              <a:rPr lang="es" sz="2100">
                <a:latin typeface="Helvetica Neue Light"/>
                <a:ea typeface="Helvetica Neue Light"/>
                <a:cs typeface="Helvetica Neue Light"/>
                <a:sym typeface="Helvetica Neue Light"/>
              </a:rPr>
              <a:t>.</a:t>
            </a:r>
            <a:endParaRPr sz="1900">
              <a:latin typeface="Helvetica Neue Light"/>
              <a:ea typeface="Helvetica Neue Light"/>
              <a:cs typeface="Helvetica Neue Light"/>
              <a:sym typeface="Helvetica Neue Light"/>
            </a:endParaRPr>
          </a:p>
        </p:txBody>
      </p:sp>
      <p:sp>
        <p:nvSpPr>
          <p:cNvPr id="182" name="Google Shape;182;p26"/>
          <p:cNvSpPr txBox="1"/>
          <p:nvPr/>
        </p:nvSpPr>
        <p:spPr>
          <a:xfrm>
            <a:off x="169475" y="302100"/>
            <a:ext cx="79290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HISTOGRAMA EXP. EN VICTORIA vs DERROTA</a:t>
            </a:r>
            <a:endParaRPr sz="1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8" name="Google Shape;188;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89" name="Google Shape;189;p27"/>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90" name="Google Shape;190;p27"/>
          <p:cNvCxnSpPr/>
          <p:nvPr/>
        </p:nvCxnSpPr>
        <p:spPr>
          <a:xfrm>
            <a:off x="1849625" y="840900"/>
            <a:ext cx="4082400" cy="7500"/>
          </a:xfrm>
          <a:prstGeom prst="straightConnector1">
            <a:avLst/>
          </a:prstGeom>
          <a:noFill/>
          <a:ln cap="flat" cmpd="sng" w="9525">
            <a:solidFill>
              <a:srgbClr val="999999"/>
            </a:solidFill>
            <a:prstDash val="solid"/>
            <a:round/>
            <a:headEnd len="med" w="med" type="none"/>
            <a:tailEnd len="med" w="med" type="none"/>
          </a:ln>
        </p:spPr>
      </p:cxnSp>
      <p:pic>
        <p:nvPicPr>
          <p:cNvPr id="191" name="Google Shape;191;p27"/>
          <p:cNvPicPr preferRelativeResize="0"/>
          <p:nvPr/>
        </p:nvPicPr>
        <p:blipFill>
          <a:blip r:embed="rId3">
            <a:alphaModFix/>
          </a:blip>
          <a:stretch>
            <a:fillRect/>
          </a:stretch>
        </p:blipFill>
        <p:spPr>
          <a:xfrm>
            <a:off x="677950" y="1776900"/>
            <a:ext cx="3522325" cy="2557025"/>
          </a:xfrm>
          <a:prstGeom prst="rect">
            <a:avLst/>
          </a:prstGeom>
          <a:noFill/>
          <a:ln>
            <a:noFill/>
          </a:ln>
        </p:spPr>
      </p:pic>
      <p:sp>
        <p:nvSpPr>
          <p:cNvPr id="192" name="Google Shape;192;p27"/>
          <p:cNvSpPr txBox="1"/>
          <p:nvPr/>
        </p:nvSpPr>
        <p:spPr>
          <a:xfrm>
            <a:off x="4458175" y="1831163"/>
            <a:ext cx="4251900" cy="19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latin typeface="Helvetica Neue"/>
                <a:ea typeface="Helvetica Neue"/>
                <a:cs typeface="Helvetica Neue"/>
                <a:sym typeface="Helvetica Neue"/>
              </a:rPr>
              <a:t>El </a:t>
            </a:r>
            <a:r>
              <a:rPr b="1" lang="es" sz="2200">
                <a:latin typeface="Helvetica Neue"/>
                <a:ea typeface="Helvetica Neue"/>
                <a:cs typeface="Helvetica Neue"/>
                <a:sym typeface="Helvetica Neue"/>
              </a:rPr>
              <a:t>wardeo</a:t>
            </a:r>
            <a:r>
              <a:rPr lang="es" sz="2200">
                <a:latin typeface="Helvetica Neue"/>
                <a:ea typeface="Helvetica Neue"/>
                <a:cs typeface="Helvetica Neue"/>
                <a:sym typeface="Helvetica Neue"/>
              </a:rPr>
              <a:t> no muestra relevancia en el juego temprano.</a:t>
            </a:r>
            <a:endParaRPr sz="2100"/>
          </a:p>
        </p:txBody>
      </p:sp>
      <p:sp>
        <p:nvSpPr>
          <p:cNvPr id="193" name="Google Shape;193;p27"/>
          <p:cNvSpPr txBox="1"/>
          <p:nvPr/>
        </p:nvSpPr>
        <p:spPr>
          <a:xfrm>
            <a:off x="1591350" y="184225"/>
            <a:ext cx="5961300" cy="744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EXPERIENCIA, ORO Y WARDEO</a:t>
            </a:r>
            <a:endParaRPr sz="1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99" name="Google Shape;199;p28"/>
          <p:cNvCxnSpPr/>
          <p:nvPr/>
        </p:nvCxnSpPr>
        <p:spPr>
          <a:xfrm>
            <a:off x="1849625" y="766350"/>
            <a:ext cx="4082400" cy="7500"/>
          </a:xfrm>
          <a:prstGeom prst="straightConnector1">
            <a:avLst/>
          </a:prstGeom>
          <a:noFill/>
          <a:ln cap="flat" cmpd="sng" w="9525">
            <a:solidFill>
              <a:srgbClr val="999999"/>
            </a:solidFill>
            <a:prstDash val="solid"/>
            <a:round/>
            <a:headEnd len="med" w="med" type="none"/>
            <a:tailEnd len="med" w="med" type="none"/>
          </a:ln>
        </p:spPr>
      </p:cxnSp>
      <p:pic>
        <p:nvPicPr>
          <p:cNvPr id="200" name="Google Shape;200;p28"/>
          <p:cNvPicPr preferRelativeResize="0"/>
          <p:nvPr/>
        </p:nvPicPr>
        <p:blipFill>
          <a:blip r:embed="rId3">
            <a:alphaModFix/>
          </a:blip>
          <a:stretch>
            <a:fillRect/>
          </a:stretch>
        </p:blipFill>
        <p:spPr>
          <a:xfrm>
            <a:off x="677950" y="1776902"/>
            <a:ext cx="3522325" cy="2557011"/>
          </a:xfrm>
          <a:prstGeom prst="rect">
            <a:avLst/>
          </a:prstGeom>
          <a:noFill/>
          <a:ln>
            <a:noFill/>
          </a:ln>
        </p:spPr>
      </p:pic>
      <p:sp>
        <p:nvSpPr>
          <p:cNvPr id="201" name="Google Shape;201;p28"/>
          <p:cNvSpPr txBox="1"/>
          <p:nvPr/>
        </p:nvSpPr>
        <p:spPr>
          <a:xfrm>
            <a:off x="1591350" y="184225"/>
            <a:ext cx="5961300" cy="744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EXPERIENCIA, ORO Y FARMEO</a:t>
            </a:r>
            <a:endParaRPr sz="100"/>
          </a:p>
          <a:p>
            <a:pPr indent="0" lvl="0" marL="0" rtl="0" algn="l">
              <a:spcBef>
                <a:spcPts val="0"/>
              </a:spcBef>
              <a:spcAft>
                <a:spcPts val="0"/>
              </a:spcAft>
              <a:buNone/>
            </a:pPr>
            <a:r>
              <a:t/>
            </a:r>
            <a:endParaRPr/>
          </a:p>
        </p:txBody>
      </p:sp>
      <p:sp>
        <p:nvSpPr>
          <p:cNvPr id="202" name="Google Shape;202;p28"/>
          <p:cNvSpPr txBox="1"/>
          <p:nvPr/>
        </p:nvSpPr>
        <p:spPr>
          <a:xfrm>
            <a:off x="4458175" y="1831163"/>
            <a:ext cx="4251900" cy="19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latin typeface="Helvetica Neue"/>
                <a:ea typeface="Helvetica Neue"/>
                <a:cs typeface="Helvetica Neue"/>
                <a:sym typeface="Helvetica Neue"/>
              </a:rPr>
              <a:t>El </a:t>
            </a:r>
            <a:r>
              <a:rPr b="1" lang="es" sz="2200">
                <a:latin typeface="Helvetica Neue"/>
                <a:ea typeface="Helvetica Neue"/>
                <a:cs typeface="Helvetica Neue"/>
                <a:sym typeface="Helvetica Neue"/>
              </a:rPr>
              <a:t>farmeo</a:t>
            </a:r>
            <a:r>
              <a:rPr lang="es" sz="2200">
                <a:latin typeface="Helvetica Neue"/>
                <a:ea typeface="Helvetica Neue"/>
                <a:cs typeface="Helvetica Neue"/>
                <a:sym typeface="Helvetica Neue"/>
              </a:rPr>
              <a:t> es condición principal para la obtención de oro y experiencia quienes nos acercan a la victoria.</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208" name="Google Shape;208;p29"/>
          <p:cNvCxnSpPr/>
          <p:nvPr/>
        </p:nvCxnSpPr>
        <p:spPr>
          <a:xfrm>
            <a:off x="1827500" y="1179025"/>
            <a:ext cx="4082400" cy="7500"/>
          </a:xfrm>
          <a:prstGeom prst="straightConnector1">
            <a:avLst/>
          </a:prstGeom>
          <a:noFill/>
          <a:ln cap="flat" cmpd="sng" w="9525">
            <a:solidFill>
              <a:srgbClr val="999999"/>
            </a:solidFill>
            <a:prstDash val="solid"/>
            <a:round/>
            <a:headEnd len="med" w="med" type="none"/>
            <a:tailEnd len="med" w="med" type="none"/>
          </a:ln>
        </p:spPr>
      </p:cxnSp>
      <p:sp>
        <p:nvSpPr>
          <p:cNvPr id="209" name="Google Shape;209;p29"/>
          <p:cNvSpPr txBox="1"/>
          <p:nvPr/>
        </p:nvSpPr>
        <p:spPr>
          <a:xfrm>
            <a:off x="957950" y="537925"/>
            <a:ext cx="60426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rgbClr val="000000"/>
              </a:buClr>
              <a:buSzPts val="2800"/>
              <a:buFont typeface="Arial"/>
              <a:buNone/>
            </a:pPr>
            <a:r>
              <a:rPr lang="es" sz="2800"/>
              <a:t>INSIGHTS &amp; </a:t>
            </a:r>
            <a:r>
              <a:rPr b="1" lang="es" sz="2800"/>
              <a:t>RECOMENDACIONES</a:t>
            </a:r>
            <a:endParaRPr/>
          </a:p>
        </p:txBody>
      </p:sp>
      <p:sp>
        <p:nvSpPr>
          <p:cNvPr id="210" name="Google Shape;210;p29"/>
          <p:cNvSpPr txBox="1"/>
          <p:nvPr/>
        </p:nvSpPr>
        <p:spPr>
          <a:xfrm>
            <a:off x="2077650" y="1418463"/>
            <a:ext cx="49887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es">
                <a:latin typeface="DM Sans"/>
                <a:ea typeface="DM Sans"/>
                <a:cs typeface="DM Sans"/>
                <a:sym typeface="DM Sans"/>
              </a:rPr>
              <a:t>Insights</a:t>
            </a:r>
            <a:endParaRPr sz="1300">
              <a:latin typeface="DM Sans"/>
              <a:ea typeface="DM Sans"/>
              <a:cs typeface="DM Sans"/>
              <a:sym typeface="DM Sans"/>
            </a:endParaRPr>
          </a:p>
          <a:p>
            <a:pPr indent="-317500" lvl="0" marL="457200" rtl="0" algn="l">
              <a:spcBef>
                <a:spcPts val="0"/>
              </a:spcBef>
              <a:spcAft>
                <a:spcPts val="0"/>
              </a:spcAft>
              <a:buSzPts val="1400"/>
              <a:buChar char="●"/>
            </a:pPr>
            <a:r>
              <a:rPr lang="es">
                <a:latin typeface="DM Sans"/>
                <a:ea typeface="DM Sans"/>
                <a:cs typeface="DM Sans"/>
                <a:sym typeface="DM Sans"/>
              </a:rPr>
              <a:t>El farmeo es el eje central del juego temprano</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s">
                <a:latin typeface="DM Sans"/>
                <a:ea typeface="DM Sans"/>
                <a:cs typeface="DM Sans"/>
                <a:sym typeface="DM Sans"/>
              </a:rPr>
              <a:t>Hacer el primer no garantiza la victoria pero nos acerca en un 33% a ella.</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s">
                <a:latin typeface="DM Sans"/>
                <a:ea typeface="DM Sans"/>
                <a:cs typeface="DM Sans"/>
                <a:sym typeface="DM Sans"/>
              </a:rPr>
              <a:t>Hay que hacer lo posible para aumentar la brecha de oro temprana </a:t>
            </a:r>
            <a:endParaRPr>
              <a:latin typeface="DM Sans"/>
              <a:ea typeface="DM Sans"/>
              <a:cs typeface="DM Sans"/>
              <a:sym typeface="DM Sans"/>
            </a:endParaRPr>
          </a:p>
        </p:txBody>
      </p:sp>
      <p:sp>
        <p:nvSpPr>
          <p:cNvPr id="211" name="Google Shape;211;p29"/>
          <p:cNvSpPr txBox="1"/>
          <p:nvPr/>
        </p:nvSpPr>
        <p:spPr>
          <a:xfrm>
            <a:off x="2077650" y="3144925"/>
            <a:ext cx="5219700" cy="18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DM Sans"/>
                <a:ea typeface="DM Sans"/>
                <a:cs typeface="DM Sans"/>
                <a:sym typeface="DM Sans"/>
              </a:rPr>
              <a:t>Recomendaciones</a:t>
            </a:r>
            <a:endParaRPr sz="1300">
              <a:latin typeface="DM Sans"/>
              <a:ea typeface="DM Sans"/>
              <a:cs typeface="DM Sans"/>
              <a:sym typeface="DM Sans"/>
            </a:endParaRPr>
          </a:p>
          <a:p>
            <a:pPr indent="-317500" lvl="0" marL="457200" rtl="0" algn="l">
              <a:spcBef>
                <a:spcPts val="0"/>
              </a:spcBef>
              <a:spcAft>
                <a:spcPts val="0"/>
              </a:spcAft>
              <a:buSzPts val="1400"/>
              <a:buChar char="●"/>
            </a:pPr>
            <a:r>
              <a:rPr lang="es">
                <a:latin typeface="DM Sans"/>
                <a:ea typeface="DM Sans"/>
                <a:cs typeface="DM Sans"/>
                <a:sym typeface="DM Sans"/>
              </a:rPr>
              <a:t>Priorizar el farmeo sobre la kill y los dragones en el early.</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s">
                <a:latin typeface="DM Sans"/>
                <a:ea typeface="DM Sans"/>
                <a:cs typeface="DM Sans"/>
                <a:sym typeface="DM Sans"/>
              </a:rPr>
              <a:t>Para backear asegurate de dejar el farm balanceado o bajo torre enemiga para </a:t>
            </a:r>
            <a:r>
              <a:rPr lang="es">
                <a:latin typeface="DM Sans"/>
                <a:ea typeface="DM Sans"/>
                <a:cs typeface="DM Sans"/>
                <a:sym typeface="DM Sans"/>
              </a:rPr>
              <a:t>denegarlo</a:t>
            </a:r>
            <a:r>
              <a:rPr lang="es">
                <a:latin typeface="DM Sans"/>
                <a:ea typeface="DM Sans"/>
                <a:cs typeface="DM Sans"/>
                <a:sym typeface="DM Sans"/>
              </a:rPr>
              <a:t> al adversario.</a:t>
            </a:r>
            <a:endParaRPr>
              <a:latin typeface="DM Sans"/>
              <a:ea typeface="DM Sans"/>
              <a:cs typeface="DM Sans"/>
              <a:sym typeface="DM Sans"/>
            </a:endParaRPr>
          </a:p>
          <a:p>
            <a:pPr indent="-317500" lvl="0" marL="457200" rtl="0" algn="l">
              <a:spcBef>
                <a:spcPts val="0"/>
              </a:spcBef>
              <a:spcAft>
                <a:spcPts val="0"/>
              </a:spcAft>
              <a:buSzPts val="1400"/>
              <a:buFont typeface="DM Sans"/>
              <a:buChar char="●"/>
            </a:pPr>
            <a:r>
              <a:rPr lang="es">
                <a:latin typeface="DM Sans"/>
                <a:ea typeface="DM Sans"/>
                <a:cs typeface="DM Sans"/>
                <a:sym typeface="DM Sans"/>
              </a:rPr>
              <a:t>La entrada al dragón tiene que ser organizada. Evitá perder farm por seguir una call a dragón no justificada.</a:t>
            </a:r>
            <a:endParaRPr>
              <a:latin typeface="DM Sans"/>
              <a:ea typeface="DM Sans"/>
              <a:cs typeface="DM Sans"/>
              <a:sym typeface="DM Sans"/>
            </a:endParaRPr>
          </a:p>
        </p:txBody>
      </p:sp>
      <p:sp>
        <p:nvSpPr>
          <p:cNvPr id="212" name="Google Shape;212;p29"/>
          <p:cNvSpPr txBox="1"/>
          <p:nvPr/>
        </p:nvSpPr>
        <p:spPr>
          <a:xfrm>
            <a:off x="4738200" y="4752950"/>
            <a:ext cx="44058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t>*</a:t>
            </a:r>
            <a:r>
              <a:rPr lang="es" sz="1100"/>
              <a:t>Ir al Notebook del proyecto. </a:t>
            </a:r>
            <a:r>
              <a:rPr lang="es" sz="1100" u="sng">
                <a:solidFill>
                  <a:schemeClr val="hlink"/>
                </a:solidFill>
                <a:hlinkClick r:id="rId3"/>
              </a:rPr>
              <a:t>SegundaEntrega_TrinidadDario.ipynb</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854800" y="383200"/>
            <a:ext cx="2284500" cy="589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3600"/>
              <a:buFont typeface="Arial"/>
              <a:buNone/>
            </a:pPr>
            <a:r>
              <a:rPr b="1" lang="es" sz="3600">
                <a:latin typeface="Merriweather"/>
                <a:ea typeface="Merriweather"/>
                <a:cs typeface="Merriweather"/>
                <a:sym typeface="Merriweather"/>
              </a:rPr>
              <a:t>AGENDA</a:t>
            </a:r>
            <a:endParaRPr>
              <a:latin typeface="Merriweather"/>
              <a:ea typeface="Merriweather"/>
              <a:cs typeface="Merriweather"/>
              <a:sym typeface="Merriweather"/>
            </a:endParaRPr>
          </a:p>
        </p:txBody>
      </p:sp>
      <p:sp>
        <p:nvSpPr>
          <p:cNvPr id="63" name="Google Shape;63;p14"/>
          <p:cNvSpPr txBox="1"/>
          <p:nvPr/>
        </p:nvSpPr>
        <p:spPr>
          <a:xfrm>
            <a:off x="2269475" y="1061150"/>
            <a:ext cx="5467800" cy="331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s" sz="2400">
                <a:latin typeface="Helvetica Neue Light"/>
                <a:ea typeface="Helvetica Neue Light"/>
                <a:cs typeface="Helvetica Neue Light"/>
                <a:sym typeface="Helvetica Neue Light"/>
              </a:rPr>
              <a:t>Contexto y Audiencia</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rPr lang="es" sz="2400">
                <a:latin typeface="Helvetica Neue Light"/>
                <a:ea typeface="Helvetica Neue Light"/>
                <a:cs typeface="Helvetica Neue Light"/>
                <a:sym typeface="Helvetica Neue Light"/>
              </a:rPr>
              <a:t>Preguntas de Interés y Problemas</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rPr lang="es" sz="2400">
                <a:latin typeface="Helvetica Neue Light"/>
                <a:ea typeface="Helvetica Neue Light"/>
                <a:cs typeface="Helvetica Neue Light"/>
                <a:sym typeface="Helvetica Neue Light"/>
              </a:rPr>
              <a:t>Metadata</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Análisis Exploratorio</a:t>
            </a:r>
            <a:endParaRPr sz="28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Clr>
                <a:schemeClr val="dk1"/>
              </a:buClr>
              <a:buSzPts val="2400"/>
              <a:buFont typeface="Arial"/>
              <a:buNone/>
            </a:pPr>
            <a:r>
              <a:rPr lang="es" sz="2400">
                <a:latin typeface="Helvetica Neue Light"/>
                <a:ea typeface="Helvetica Neue Light"/>
                <a:cs typeface="Helvetica Neue Light"/>
                <a:sym typeface="Helvetica Neue Light"/>
              </a:rPr>
              <a:t>Insights y Recomendaciones</a:t>
            </a:r>
            <a:endParaRPr sz="2400">
              <a:latin typeface="Helvetica Neue Light"/>
              <a:ea typeface="Helvetica Neue Light"/>
              <a:cs typeface="Helvetica Neue Light"/>
              <a:sym typeface="Helvetica Neue Light"/>
            </a:endParaRPr>
          </a:p>
          <a:p>
            <a:pPr indent="0" lvl="0" marL="0" rtl="0" algn="l">
              <a:lnSpc>
                <a:spcPct val="90000"/>
              </a:lnSpc>
              <a:spcBef>
                <a:spcPts val="0"/>
              </a:spcBef>
              <a:spcAft>
                <a:spcPts val="0"/>
              </a:spcAft>
              <a:buNone/>
            </a:pPr>
            <a:r>
              <a:t/>
            </a:r>
            <a:endParaRPr sz="2400">
              <a:latin typeface="Helvetica Neue Light"/>
              <a:ea typeface="Helvetica Neue Light"/>
              <a:cs typeface="Helvetica Neue Light"/>
              <a:sym typeface="Helvetica Neue Light"/>
            </a:endParaRPr>
          </a:p>
        </p:txBody>
      </p:sp>
      <p:cxnSp>
        <p:nvCxnSpPr>
          <p:cNvPr id="64" name="Google Shape;64;p14"/>
          <p:cNvCxnSpPr/>
          <p:nvPr/>
        </p:nvCxnSpPr>
        <p:spPr>
          <a:xfrm>
            <a:off x="2269475" y="1171675"/>
            <a:ext cx="0" cy="279900"/>
          </a:xfrm>
          <a:prstGeom prst="straightConnector1">
            <a:avLst/>
          </a:prstGeom>
          <a:noFill/>
          <a:ln cap="flat" cmpd="sng" w="9525">
            <a:solidFill>
              <a:srgbClr val="0000FF"/>
            </a:solidFill>
            <a:prstDash val="solid"/>
            <a:round/>
            <a:headEnd len="med" w="med" type="none"/>
            <a:tailEnd len="med" w="med" type="none"/>
          </a:ln>
        </p:spPr>
      </p:cxnSp>
      <p:cxnSp>
        <p:nvCxnSpPr>
          <p:cNvPr id="65" name="Google Shape;65;p14"/>
          <p:cNvCxnSpPr/>
          <p:nvPr/>
        </p:nvCxnSpPr>
        <p:spPr>
          <a:xfrm>
            <a:off x="2269475" y="1817775"/>
            <a:ext cx="0" cy="279900"/>
          </a:xfrm>
          <a:prstGeom prst="straightConnector1">
            <a:avLst/>
          </a:prstGeom>
          <a:noFill/>
          <a:ln cap="flat" cmpd="sng" w="9525">
            <a:solidFill>
              <a:srgbClr val="0000FF"/>
            </a:solidFill>
            <a:prstDash val="solid"/>
            <a:round/>
            <a:headEnd len="med" w="med" type="none"/>
            <a:tailEnd len="med" w="med" type="none"/>
          </a:ln>
        </p:spPr>
      </p:cxnSp>
      <p:cxnSp>
        <p:nvCxnSpPr>
          <p:cNvPr id="66" name="Google Shape;66;p14"/>
          <p:cNvCxnSpPr/>
          <p:nvPr/>
        </p:nvCxnSpPr>
        <p:spPr>
          <a:xfrm>
            <a:off x="2269475" y="2476025"/>
            <a:ext cx="0" cy="279900"/>
          </a:xfrm>
          <a:prstGeom prst="straightConnector1">
            <a:avLst/>
          </a:prstGeom>
          <a:noFill/>
          <a:ln cap="flat" cmpd="sng" w="9525">
            <a:solidFill>
              <a:srgbClr val="0000FF"/>
            </a:solidFill>
            <a:prstDash val="solid"/>
            <a:round/>
            <a:headEnd len="med" w="med" type="none"/>
            <a:tailEnd len="med" w="med" type="none"/>
          </a:ln>
        </p:spPr>
      </p:cxnSp>
      <p:cxnSp>
        <p:nvCxnSpPr>
          <p:cNvPr id="67" name="Google Shape;67;p14"/>
          <p:cNvCxnSpPr/>
          <p:nvPr/>
        </p:nvCxnSpPr>
        <p:spPr>
          <a:xfrm>
            <a:off x="2269475" y="3132150"/>
            <a:ext cx="0" cy="279900"/>
          </a:xfrm>
          <a:prstGeom prst="straightConnector1">
            <a:avLst/>
          </a:prstGeom>
          <a:noFill/>
          <a:ln cap="flat" cmpd="sng" w="9525">
            <a:solidFill>
              <a:srgbClr val="0000FF"/>
            </a:solidFill>
            <a:prstDash val="solid"/>
            <a:round/>
            <a:headEnd len="med" w="med" type="none"/>
            <a:tailEnd len="med" w="med" type="none"/>
          </a:ln>
        </p:spPr>
      </p:cxnSp>
      <p:cxnSp>
        <p:nvCxnSpPr>
          <p:cNvPr id="68" name="Google Shape;68;p14"/>
          <p:cNvCxnSpPr/>
          <p:nvPr/>
        </p:nvCxnSpPr>
        <p:spPr>
          <a:xfrm>
            <a:off x="2269475" y="3798025"/>
            <a:ext cx="0" cy="279900"/>
          </a:xfrm>
          <a:prstGeom prst="straightConnector1">
            <a:avLst/>
          </a:prstGeom>
          <a:noFill/>
          <a:ln cap="flat" cmpd="sng" w="9525">
            <a:solidFill>
              <a:srgbClr val="0000FF"/>
            </a:solidFill>
            <a:prstDash val="solid"/>
            <a:round/>
            <a:headEnd len="med" w="med" type="none"/>
            <a:tailEnd len="med" w="med" type="none"/>
          </a:ln>
        </p:spPr>
      </p:cxnSp>
      <p:sp>
        <p:nvSpPr>
          <p:cNvPr id="69" name="Google Shape;69;p14"/>
          <p:cNvSpPr txBox="1"/>
          <p:nvPr/>
        </p:nvSpPr>
        <p:spPr>
          <a:xfrm>
            <a:off x="1341150" y="1050025"/>
            <a:ext cx="803100" cy="323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solidFill>
                  <a:srgbClr val="0000FF"/>
                </a:solidFill>
                <a:latin typeface="Courier New"/>
                <a:ea typeface="Courier New"/>
                <a:cs typeface="Courier New"/>
                <a:sym typeface="Courier New"/>
              </a:rPr>
              <a:t>I</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rPr lang="es" sz="2200">
                <a:solidFill>
                  <a:srgbClr val="0000FF"/>
                </a:solidFill>
                <a:latin typeface="Courier New"/>
                <a:ea typeface="Courier New"/>
                <a:cs typeface="Courier New"/>
                <a:sym typeface="Courier New"/>
              </a:rPr>
              <a:t>II</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rPr lang="es" sz="2200">
                <a:solidFill>
                  <a:srgbClr val="0000FF"/>
                </a:solidFill>
                <a:latin typeface="Courier New"/>
                <a:ea typeface="Courier New"/>
                <a:cs typeface="Courier New"/>
                <a:sym typeface="Courier New"/>
              </a:rPr>
              <a:t>III</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rPr lang="es" sz="2200">
                <a:solidFill>
                  <a:srgbClr val="0000FF"/>
                </a:solidFill>
                <a:latin typeface="Courier New"/>
                <a:ea typeface="Courier New"/>
                <a:cs typeface="Courier New"/>
                <a:sym typeface="Courier New"/>
              </a:rPr>
              <a:t>IV</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t/>
            </a:r>
            <a:endParaRPr sz="2200">
              <a:solidFill>
                <a:srgbClr val="0000FF"/>
              </a:solidFill>
              <a:latin typeface="Courier New"/>
              <a:ea typeface="Courier New"/>
              <a:cs typeface="Courier New"/>
              <a:sym typeface="Courier New"/>
            </a:endParaRPr>
          </a:p>
          <a:p>
            <a:pPr indent="0" lvl="0" marL="0" rtl="0" algn="ctr">
              <a:spcBef>
                <a:spcPts val="0"/>
              </a:spcBef>
              <a:spcAft>
                <a:spcPts val="0"/>
              </a:spcAft>
              <a:buNone/>
            </a:pPr>
            <a:r>
              <a:rPr lang="es" sz="2200">
                <a:solidFill>
                  <a:srgbClr val="0000FF"/>
                </a:solidFill>
                <a:latin typeface="Courier New"/>
                <a:ea typeface="Courier New"/>
                <a:cs typeface="Courier New"/>
                <a:sym typeface="Courier New"/>
              </a:rPr>
              <a:t>V</a:t>
            </a:r>
            <a:endParaRPr sz="2200">
              <a:solidFill>
                <a:srgbClr val="0000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txBox="1"/>
          <p:nvPr/>
        </p:nvSpPr>
        <p:spPr>
          <a:xfrm>
            <a:off x="1790600" y="395575"/>
            <a:ext cx="54015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s" sz="2800"/>
              <a:t>CONTEXTO</a:t>
            </a:r>
            <a:r>
              <a:rPr lang="es" sz="2800"/>
              <a:t> Y AUDIENCIA</a:t>
            </a:r>
            <a:endParaRPr/>
          </a:p>
        </p:txBody>
      </p:sp>
      <p:sp>
        <p:nvSpPr>
          <p:cNvPr id="76" name="Google Shape;76;p15"/>
          <p:cNvSpPr txBox="1"/>
          <p:nvPr/>
        </p:nvSpPr>
        <p:spPr>
          <a:xfrm>
            <a:off x="818000" y="1348050"/>
            <a:ext cx="73467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latin typeface="Helvetica Neue"/>
                <a:ea typeface="Helvetica Neue"/>
                <a:cs typeface="Helvetica Neue"/>
                <a:sym typeface="Helvetica Neue"/>
              </a:rPr>
              <a:t>Contexto</a:t>
            </a:r>
            <a:endParaRPr sz="1700"/>
          </a:p>
          <a:p>
            <a:pPr indent="457200" lvl="0" marL="0" rtl="0" algn="just">
              <a:spcBef>
                <a:spcPts val="0"/>
              </a:spcBef>
              <a:spcAft>
                <a:spcPts val="0"/>
              </a:spcAft>
              <a:buNone/>
            </a:pPr>
            <a:r>
              <a:rPr lang="es" sz="1600"/>
              <a:t>Hace años venimos en una era de crecimiento exponencial al área de los e-sports. Y cada vez son mayores las ambiciones de jugadores “hobbistas” de ser jugadores profesionales o pro players. Evidenciamos que producto League of Legends ha capturado la atención de millones de usuarios únicos por fuera de su plataforma. Influencias del deporte tradicional, como lo es “Kun Agüero”, han volcado su atención a los e-sport y hasta generados equipos propios en estas ligas. Por lo que estamos situados en un momento histórico de la evolución del deporte.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2" name="Google Shape;82;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3" name="Google Shape;83;p16"/>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6"/>
          <p:cNvSpPr txBox="1"/>
          <p:nvPr/>
        </p:nvSpPr>
        <p:spPr>
          <a:xfrm>
            <a:off x="1790600" y="395575"/>
            <a:ext cx="54015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t>CONTEXTO Y </a:t>
            </a:r>
            <a:r>
              <a:rPr b="1" lang="es" sz="2800"/>
              <a:t>AUDIENCIA</a:t>
            </a:r>
            <a:endParaRPr/>
          </a:p>
        </p:txBody>
      </p:sp>
      <p:sp>
        <p:nvSpPr>
          <p:cNvPr id="85" name="Google Shape;85;p16"/>
          <p:cNvSpPr txBox="1"/>
          <p:nvPr/>
        </p:nvSpPr>
        <p:spPr>
          <a:xfrm>
            <a:off x="818000" y="1348050"/>
            <a:ext cx="7346700" cy="217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sz="1900">
                <a:latin typeface="Helvetica Neue"/>
                <a:ea typeface="Helvetica Neue"/>
                <a:cs typeface="Helvetica Neue"/>
                <a:sym typeface="Helvetica Neue"/>
              </a:rPr>
              <a:t>Audiencia</a:t>
            </a:r>
            <a:endParaRPr sz="1700"/>
          </a:p>
          <a:p>
            <a:pPr indent="457200" lvl="0" marL="0" rtl="0" algn="just">
              <a:spcBef>
                <a:spcPts val="0"/>
              </a:spcBef>
              <a:spcAft>
                <a:spcPts val="0"/>
              </a:spcAft>
              <a:buNone/>
            </a:pPr>
            <a:r>
              <a:rPr lang="es" sz="1600"/>
              <a:t>Nuestra audiencia objetivo son los usuarios de League of Legends. Incluimos empresas de consultoría en eSports, de eloboost y jugadores interesados en mejorar su desempeño en el juego. Sabemos que es un entorno apto para ser aprovechado, ya que nos referimos a 5.500.000 jugadores activos, que juegan de manera competitiva por debajo de diamante, solo en latino américa.</a:t>
            </a:r>
            <a:endParaRPr sz="16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91" name="Google Shape;91;p17"/>
          <p:cNvCxnSpPr/>
          <p:nvPr/>
        </p:nvCxnSpPr>
        <p:spPr>
          <a:xfrm>
            <a:off x="1827500" y="1179025"/>
            <a:ext cx="4082400" cy="7500"/>
          </a:xfrm>
          <a:prstGeom prst="straightConnector1">
            <a:avLst/>
          </a:prstGeom>
          <a:noFill/>
          <a:ln cap="flat" cmpd="sng" w="9525">
            <a:solidFill>
              <a:srgbClr val="999999"/>
            </a:solidFill>
            <a:prstDash val="solid"/>
            <a:round/>
            <a:headEnd len="med" w="med" type="none"/>
            <a:tailEnd len="med" w="med" type="none"/>
          </a:ln>
        </p:spPr>
      </p:cxnSp>
      <p:sp>
        <p:nvSpPr>
          <p:cNvPr id="92" name="Google Shape;92;p17"/>
          <p:cNvSpPr txBox="1"/>
          <p:nvPr/>
        </p:nvSpPr>
        <p:spPr>
          <a:xfrm>
            <a:off x="771300" y="398975"/>
            <a:ext cx="76014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t>PREGUNTAS DE </a:t>
            </a:r>
            <a:r>
              <a:rPr b="1" lang="es" sz="2800"/>
              <a:t>INTERÉS </a:t>
            </a:r>
            <a:r>
              <a:rPr lang="es" sz="2800"/>
              <a:t>Y PROBLEMAS</a:t>
            </a:r>
            <a:endParaRPr/>
          </a:p>
        </p:txBody>
      </p:sp>
      <p:sp>
        <p:nvSpPr>
          <p:cNvPr id="93" name="Google Shape;93;p17"/>
          <p:cNvSpPr txBox="1"/>
          <p:nvPr/>
        </p:nvSpPr>
        <p:spPr>
          <a:xfrm>
            <a:off x="1873425" y="1363275"/>
            <a:ext cx="4244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Helvetica Neue"/>
                <a:ea typeface="Helvetica Neue"/>
                <a:cs typeface="Helvetica Neue"/>
                <a:sym typeface="Helvetica Neue"/>
              </a:rPr>
              <a:t>Preguntas</a:t>
            </a:r>
            <a:r>
              <a:rPr b="1" lang="es" sz="1600">
                <a:latin typeface="Helvetica Neue"/>
                <a:ea typeface="Helvetica Neue"/>
                <a:cs typeface="Helvetica Neue"/>
                <a:sym typeface="Helvetica Neue"/>
              </a:rPr>
              <a:t>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¿Cual es buen objetivo al Inicio de la parida?</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a:t>
            </a:r>
            <a:r>
              <a:rPr lang="es" sz="1600">
                <a:latin typeface="Helvetica Neue Light"/>
                <a:ea typeface="Helvetica Neue Light"/>
                <a:cs typeface="Helvetica Neue Light"/>
                <a:sym typeface="Helvetica Neue Light"/>
              </a:rPr>
              <a:t>Qué</a:t>
            </a:r>
            <a:r>
              <a:rPr lang="es" sz="1600">
                <a:latin typeface="Helvetica Neue Light"/>
                <a:ea typeface="Helvetica Neue Light"/>
                <a:cs typeface="Helvetica Neue Light"/>
                <a:sym typeface="Helvetica Neue Light"/>
              </a:rPr>
              <a:t> es lo que debo priorizar?</a:t>
            </a:r>
            <a:endParaRPr sz="1200"/>
          </a:p>
        </p:txBody>
      </p:sp>
      <p:sp>
        <p:nvSpPr>
          <p:cNvPr id="94" name="Google Shape;94;p17"/>
          <p:cNvSpPr txBox="1"/>
          <p:nvPr/>
        </p:nvSpPr>
        <p:spPr>
          <a:xfrm>
            <a:off x="1873425" y="2829675"/>
            <a:ext cx="5556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Helvetica Neue"/>
                <a:ea typeface="Helvetica Neue"/>
                <a:cs typeface="Helvetica Neue"/>
                <a:sym typeface="Helvetica Neue"/>
              </a:rPr>
              <a:t>Problemas</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¿Si tengo poca vida backeo o farmeo?</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¿Tengo que acompañar en todos los objetivos?</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¿Cuando wardeo?</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¿Es necesario buscar la kill para ganar?</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s" sz="1600">
                <a:latin typeface="Helvetica Neue Light"/>
                <a:ea typeface="Helvetica Neue Light"/>
                <a:cs typeface="Helvetica Neue Light"/>
                <a:sym typeface="Helvetica Neue Light"/>
              </a:rPr>
              <a:t>¿Matar o farmear?</a:t>
            </a:r>
            <a:endParaRPr sz="16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rgbClr val="000000"/>
              </a:buClr>
              <a:buSzPts val="6000"/>
              <a:buFont typeface="Arial"/>
              <a:buNone/>
            </a:pPr>
            <a:r>
              <a:rPr lang="es" sz="6000"/>
              <a:t>ANÁLISIS </a:t>
            </a:r>
            <a:endParaRPr/>
          </a:p>
          <a:p>
            <a:pPr indent="0" lvl="0" marL="0" rtl="0" algn="ctr">
              <a:lnSpc>
                <a:spcPct val="80000"/>
              </a:lnSpc>
              <a:spcBef>
                <a:spcPts val="0"/>
              </a:spcBef>
              <a:spcAft>
                <a:spcPts val="0"/>
              </a:spcAft>
              <a:buClr>
                <a:srgbClr val="000000"/>
              </a:buClr>
              <a:buSzPts val="6000"/>
              <a:buFont typeface="Arial"/>
              <a:buNone/>
            </a:pPr>
            <a:r>
              <a:rPr b="1" lang="es" sz="6000"/>
              <a:t>EXPLORATORIO</a:t>
            </a:r>
            <a:endParaRPr/>
          </a:p>
        </p:txBody>
      </p:sp>
      <p:sp>
        <p:nvSpPr>
          <p:cNvPr id="100" name="Google Shape;100;p18"/>
          <p:cNvSpPr txBox="1"/>
          <p:nvPr/>
        </p:nvSpPr>
        <p:spPr>
          <a:xfrm>
            <a:off x="1451250" y="3876050"/>
            <a:ext cx="62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Helvetica Neue"/>
                <a:ea typeface="Helvetica Neue"/>
                <a:cs typeface="Helvetica Neue"/>
                <a:sym typeface="Helvetica Neue"/>
              </a:rPr>
              <a:t>(Nos centraremos en analizar las victorias del equipo azul del elo diamante)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nvSpPr>
        <p:spPr>
          <a:xfrm>
            <a:off x="-58975"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06" name="Google Shape;106;p19"/>
          <p:cNvCxnSpPr/>
          <p:nvPr/>
        </p:nvCxnSpPr>
        <p:spPr>
          <a:xfrm>
            <a:off x="1827500" y="1179025"/>
            <a:ext cx="4082400" cy="7500"/>
          </a:xfrm>
          <a:prstGeom prst="straightConnector1">
            <a:avLst/>
          </a:prstGeom>
          <a:noFill/>
          <a:ln cap="flat" cmpd="sng" w="9525">
            <a:solidFill>
              <a:srgbClr val="999999"/>
            </a:solidFill>
            <a:prstDash val="solid"/>
            <a:round/>
            <a:headEnd len="med" w="med" type="none"/>
            <a:tailEnd len="med" w="med" type="none"/>
          </a:ln>
        </p:spPr>
      </p:cxnSp>
      <p:pic>
        <p:nvPicPr>
          <p:cNvPr id="107" name="Google Shape;107;p19"/>
          <p:cNvPicPr preferRelativeResize="0"/>
          <p:nvPr/>
        </p:nvPicPr>
        <p:blipFill>
          <a:blip r:embed="rId3">
            <a:alphaModFix/>
          </a:blip>
          <a:stretch>
            <a:fillRect/>
          </a:stretch>
        </p:blipFill>
        <p:spPr>
          <a:xfrm>
            <a:off x="228250" y="1414850"/>
            <a:ext cx="2586600" cy="3321600"/>
          </a:xfrm>
          <a:prstGeom prst="rect">
            <a:avLst/>
          </a:prstGeom>
          <a:noFill/>
          <a:ln cap="flat" cmpd="sng" w="9525">
            <a:solidFill>
              <a:schemeClr val="dk1"/>
            </a:solidFill>
            <a:prstDash val="solid"/>
            <a:round/>
            <a:headEnd len="sm" w="sm" type="none"/>
            <a:tailEnd len="sm" w="sm" type="none"/>
          </a:ln>
        </p:spPr>
      </p:pic>
      <p:sp>
        <p:nvSpPr>
          <p:cNvPr id="108" name="Google Shape;108;p19"/>
          <p:cNvSpPr txBox="1"/>
          <p:nvPr/>
        </p:nvSpPr>
        <p:spPr>
          <a:xfrm>
            <a:off x="3160800" y="1842275"/>
            <a:ext cx="47091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100">
                <a:latin typeface="Helvetica Neue"/>
                <a:ea typeface="Helvetica Neue"/>
                <a:cs typeface="Helvetica Neue"/>
                <a:sym typeface="Helvetica Neue"/>
              </a:rPr>
              <a:t>Victorias del Equipo Azul</a:t>
            </a:r>
            <a:endParaRPr b="1" sz="2100">
              <a:latin typeface="Helvetica Neue"/>
              <a:ea typeface="Helvetica Neue"/>
              <a:cs typeface="Helvetica Neue"/>
              <a:sym typeface="Helvetica Neue"/>
            </a:endParaRPr>
          </a:p>
          <a:p>
            <a:pPr indent="0" lvl="0" marL="0" rtl="0" algn="l">
              <a:spcBef>
                <a:spcPts val="0"/>
              </a:spcBef>
              <a:spcAft>
                <a:spcPts val="0"/>
              </a:spcAft>
              <a:buNone/>
            </a:pPr>
            <a:r>
              <a:rPr lang="es" sz="2000">
                <a:latin typeface="Helvetica Neue"/>
                <a:ea typeface="Helvetica Neue"/>
                <a:cs typeface="Helvetica Neue"/>
                <a:sym typeface="Helvetica Neue"/>
              </a:rPr>
              <a:t>Hay </a:t>
            </a:r>
            <a:r>
              <a:rPr b="1" lang="es" sz="2000">
                <a:latin typeface="Helvetica Neue"/>
                <a:ea typeface="Helvetica Neue"/>
                <a:cs typeface="Helvetica Neue"/>
                <a:sym typeface="Helvetica Neue"/>
              </a:rPr>
              <a:t>distribución equitativa</a:t>
            </a:r>
            <a:r>
              <a:rPr lang="es" sz="2000">
                <a:latin typeface="Helvetica Neue"/>
                <a:ea typeface="Helvetica Neue"/>
                <a:cs typeface="Helvetica Neue"/>
                <a:sym typeface="Helvetica Neue"/>
              </a:rPr>
              <a:t> entre las partidas en las que el equipo azul obtuvo la victoria y aquellas en las que no logró ganar.</a:t>
            </a:r>
            <a:endParaRPr sz="2000">
              <a:latin typeface="Helvetica Neue"/>
              <a:ea typeface="Helvetica Neue"/>
              <a:cs typeface="Helvetica Neue"/>
              <a:sym typeface="Helvetica Neue"/>
            </a:endParaRPr>
          </a:p>
        </p:txBody>
      </p:sp>
      <p:sp>
        <p:nvSpPr>
          <p:cNvPr id="109" name="Google Shape;109;p19"/>
          <p:cNvSpPr txBox="1"/>
          <p:nvPr/>
        </p:nvSpPr>
        <p:spPr>
          <a:xfrm>
            <a:off x="1090600" y="368450"/>
            <a:ext cx="7184700" cy="566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rgbClr val="000000"/>
              </a:buClr>
              <a:buSzPts val="2800"/>
              <a:buFont typeface="Arial"/>
              <a:buNone/>
            </a:pPr>
            <a:r>
              <a:rPr lang="es" sz="3100">
                <a:latin typeface="Helvetica Neue"/>
                <a:ea typeface="Helvetica Neue"/>
                <a:cs typeface="Helvetica Neue"/>
                <a:sym typeface="Helvetica Neue"/>
              </a:rPr>
              <a:t>TOTAL DE </a:t>
            </a:r>
            <a:r>
              <a:rPr b="1" lang="es" sz="3100">
                <a:latin typeface="Helvetica Neue"/>
                <a:ea typeface="Helvetica Neue"/>
                <a:cs typeface="Helvetica Neue"/>
                <a:sym typeface="Helvetica Neue"/>
              </a:rPr>
              <a:t>DATOS</a:t>
            </a:r>
            <a:r>
              <a:rPr lang="es" sz="3100">
                <a:latin typeface="Helvetica Neue"/>
                <a:ea typeface="Helvetica Neue"/>
                <a:cs typeface="Helvetica Neue"/>
                <a:sym typeface="Helvetica Neue"/>
              </a:rPr>
              <a:t> EQUILIBRADOS</a:t>
            </a:r>
            <a:r>
              <a:rPr b="1" lang="es" sz="3100">
                <a:latin typeface="Helvetica Neue"/>
                <a:ea typeface="Helvetica Neue"/>
                <a:cs typeface="Helvetica Neue"/>
                <a:sym typeface="Helvetica Neue"/>
              </a:rPr>
              <a: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15" name="Google Shape;115;p20"/>
          <p:cNvCxnSpPr/>
          <p:nvPr/>
        </p:nvCxnSpPr>
        <p:spPr>
          <a:xfrm>
            <a:off x="1687475" y="906375"/>
            <a:ext cx="5151000" cy="300"/>
          </a:xfrm>
          <a:prstGeom prst="straightConnector1">
            <a:avLst/>
          </a:prstGeom>
          <a:noFill/>
          <a:ln cap="flat" cmpd="sng" w="9525">
            <a:solidFill>
              <a:srgbClr val="999999"/>
            </a:solidFill>
            <a:prstDash val="solid"/>
            <a:round/>
            <a:headEnd len="med" w="med" type="none"/>
            <a:tailEnd len="med" w="med" type="none"/>
          </a:ln>
        </p:spPr>
      </p:cxnSp>
      <p:sp>
        <p:nvSpPr>
          <p:cNvPr id="116" name="Google Shape;116;p20"/>
          <p:cNvSpPr txBox="1"/>
          <p:nvPr/>
        </p:nvSpPr>
        <p:spPr>
          <a:xfrm>
            <a:off x="685300" y="309475"/>
            <a:ext cx="73761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BOXPLOT</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DE </a:t>
            </a:r>
            <a:r>
              <a:rPr b="1" lang="es" sz="2800">
                <a:latin typeface="Helvetica Neue"/>
                <a:ea typeface="Helvetica Neue"/>
                <a:cs typeface="Helvetica Neue"/>
                <a:sym typeface="Helvetica Neue"/>
              </a:rPr>
              <a:t>EXPERIENCIA</a:t>
            </a:r>
            <a:r>
              <a:rPr lang="es" sz="2800">
                <a:latin typeface="Helvetica Neue"/>
                <a:ea typeface="Helvetica Neue"/>
                <a:cs typeface="Helvetica Neue"/>
                <a:sym typeface="Helvetica Neue"/>
              </a:rPr>
              <a:t> EN VICTORIAS</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 </a:t>
            </a:r>
            <a:endParaRPr>
              <a:latin typeface="Helvetica Neue"/>
              <a:ea typeface="Helvetica Neue"/>
              <a:cs typeface="Helvetica Neue"/>
              <a:sym typeface="Helvetica Neue"/>
            </a:endParaRPr>
          </a:p>
        </p:txBody>
      </p:sp>
      <p:pic>
        <p:nvPicPr>
          <p:cNvPr id="117" name="Google Shape;117;p20"/>
          <p:cNvPicPr preferRelativeResize="0"/>
          <p:nvPr/>
        </p:nvPicPr>
        <p:blipFill>
          <a:blip r:embed="rId3">
            <a:alphaModFix/>
          </a:blip>
          <a:stretch>
            <a:fillRect/>
          </a:stretch>
        </p:blipFill>
        <p:spPr>
          <a:xfrm>
            <a:off x="323450" y="1486850"/>
            <a:ext cx="2955826" cy="2506662"/>
          </a:xfrm>
          <a:prstGeom prst="rect">
            <a:avLst/>
          </a:prstGeom>
          <a:noFill/>
          <a:ln>
            <a:noFill/>
          </a:ln>
        </p:spPr>
      </p:pic>
      <p:sp>
        <p:nvSpPr>
          <p:cNvPr id="118" name="Google Shape;118;p20"/>
          <p:cNvSpPr txBox="1"/>
          <p:nvPr/>
        </p:nvSpPr>
        <p:spPr>
          <a:xfrm>
            <a:off x="3559275" y="1994550"/>
            <a:ext cx="4782300" cy="1154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En la victoria</a:t>
            </a:r>
            <a:r>
              <a:rPr b="1" lang="es" sz="2100">
                <a:latin typeface="Helvetica Neue"/>
                <a:ea typeface="Helvetica Neue"/>
                <a:cs typeface="Helvetica Neue"/>
                <a:sym typeface="Helvetica Neue"/>
              </a:rPr>
              <a:t> </a:t>
            </a:r>
            <a:r>
              <a:rPr lang="es" sz="2100">
                <a:latin typeface="Helvetica Neue Light"/>
                <a:ea typeface="Helvetica Neue Light"/>
                <a:cs typeface="Helvetica Neue Light"/>
                <a:sym typeface="Helvetica Neue Light"/>
              </a:rPr>
              <a:t>la diferencia de </a:t>
            </a:r>
            <a:r>
              <a:rPr b="1" lang="es" sz="2100">
                <a:latin typeface="Helvetica Neue"/>
                <a:ea typeface="Helvetica Neue"/>
                <a:cs typeface="Helvetica Neue"/>
                <a:sym typeface="Helvetica Neue"/>
              </a:rPr>
              <a:t>experiencia</a:t>
            </a:r>
            <a:r>
              <a:rPr lang="es" sz="2100">
                <a:latin typeface="Helvetica Neue Light"/>
                <a:ea typeface="Helvetica Neue Light"/>
                <a:cs typeface="Helvetica Neue Light"/>
                <a:sym typeface="Helvetica Neue Light"/>
              </a:rPr>
              <a:t> tiende a mantenerse positiva.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4" name="Google Shape;124;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5" name="Google Shape;125;p21"/>
          <p:cNvSpPr/>
          <p:nvPr/>
        </p:nvSpPr>
        <p:spPr>
          <a:xfrm>
            <a:off x="0" y="0"/>
            <a:ext cx="9144000" cy="5143500"/>
          </a:xfrm>
          <a:prstGeom prst="rect">
            <a:avLst/>
          </a:prstGeom>
          <a:solidFill>
            <a:schemeClr val="dk1"/>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a:p>
        </p:txBody>
      </p:sp>
      <p:cxnSp>
        <p:nvCxnSpPr>
          <p:cNvPr id="126" name="Google Shape;126;p21"/>
          <p:cNvCxnSpPr/>
          <p:nvPr/>
        </p:nvCxnSpPr>
        <p:spPr>
          <a:xfrm>
            <a:off x="1687475" y="906375"/>
            <a:ext cx="5151000" cy="300"/>
          </a:xfrm>
          <a:prstGeom prst="straightConnector1">
            <a:avLst/>
          </a:prstGeom>
          <a:noFill/>
          <a:ln cap="flat" cmpd="sng" w="9525">
            <a:solidFill>
              <a:srgbClr val="999999"/>
            </a:solidFill>
            <a:prstDash val="solid"/>
            <a:round/>
            <a:headEnd len="med" w="med" type="none"/>
            <a:tailEnd len="med" w="med" type="none"/>
          </a:ln>
        </p:spPr>
      </p:cxnSp>
      <p:pic>
        <p:nvPicPr>
          <p:cNvPr id="127" name="Google Shape;127;p21"/>
          <p:cNvPicPr preferRelativeResize="0"/>
          <p:nvPr/>
        </p:nvPicPr>
        <p:blipFill>
          <a:blip r:embed="rId3">
            <a:alphaModFix/>
          </a:blip>
          <a:stretch>
            <a:fillRect/>
          </a:stretch>
        </p:blipFill>
        <p:spPr>
          <a:xfrm>
            <a:off x="416188" y="1486850"/>
            <a:ext cx="2770347" cy="2506675"/>
          </a:xfrm>
          <a:prstGeom prst="rect">
            <a:avLst/>
          </a:prstGeom>
          <a:noFill/>
          <a:ln>
            <a:noFill/>
          </a:ln>
        </p:spPr>
      </p:pic>
      <p:sp>
        <p:nvSpPr>
          <p:cNvPr id="128" name="Google Shape;128;p21"/>
          <p:cNvSpPr txBox="1"/>
          <p:nvPr/>
        </p:nvSpPr>
        <p:spPr>
          <a:xfrm>
            <a:off x="3559275" y="1994550"/>
            <a:ext cx="47823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s" sz="2100">
                <a:latin typeface="Helvetica Neue Light"/>
                <a:ea typeface="Helvetica Neue Light"/>
                <a:cs typeface="Helvetica Neue Light"/>
                <a:sym typeface="Helvetica Neue Light"/>
              </a:rPr>
              <a:t>En la victoria</a:t>
            </a:r>
            <a:r>
              <a:rPr b="1" lang="es" sz="2100">
                <a:latin typeface="Helvetica Neue"/>
                <a:ea typeface="Helvetica Neue"/>
                <a:cs typeface="Helvetica Neue"/>
                <a:sym typeface="Helvetica Neue"/>
              </a:rPr>
              <a:t> </a:t>
            </a:r>
            <a:r>
              <a:rPr lang="es" sz="2100">
                <a:latin typeface="Helvetica Neue Light"/>
                <a:ea typeface="Helvetica Neue Light"/>
                <a:cs typeface="Helvetica Neue Light"/>
                <a:sym typeface="Helvetica Neue Light"/>
              </a:rPr>
              <a:t>la diferencia de </a:t>
            </a:r>
            <a:r>
              <a:rPr b="1" lang="es" sz="2100">
                <a:latin typeface="Helvetica Neue"/>
                <a:ea typeface="Helvetica Neue"/>
                <a:cs typeface="Helvetica Neue"/>
                <a:sym typeface="Helvetica Neue"/>
              </a:rPr>
              <a:t>oro </a:t>
            </a:r>
            <a:r>
              <a:rPr lang="es" sz="2100">
                <a:latin typeface="Helvetica Neue Light"/>
                <a:ea typeface="Helvetica Neue Light"/>
                <a:cs typeface="Helvetica Neue Light"/>
                <a:sym typeface="Helvetica Neue Light"/>
              </a:rPr>
              <a:t>tiende a mantenerse positiva.</a:t>
            </a:r>
            <a:endParaRPr sz="1900"/>
          </a:p>
        </p:txBody>
      </p:sp>
      <p:sp>
        <p:nvSpPr>
          <p:cNvPr id="129" name="Google Shape;129;p21"/>
          <p:cNvSpPr txBox="1"/>
          <p:nvPr/>
        </p:nvSpPr>
        <p:spPr>
          <a:xfrm>
            <a:off x="685300" y="309475"/>
            <a:ext cx="73761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s" sz="2800">
                <a:latin typeface="Helvetica Neue"/>
                <a:ea typeface="Helvetica Neue"/>
                <a:cs typeface="Helvetica Neue"/>
                <a:sym typeface="Helvetica Neue"/>
              </a:rPr>
              <a:t>BOXPLOT</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DE </a:t>
            </a:r>
            <a:r>
              <a:rPr b="1" lang="es" sz="2800">
                <a:latin typeface="Helvetica Neue"/>
                <a:ea typeface="Helvetica Neue"/>
                <a:cs typeface="Helvetica Neue"/>
                <a:sym typeface="Helvetica Neue"/>
              </a:rPr>
              <a:t>ORO</a:t>
            </a:r>
            <a:r>
              <a:rPr lang="es" sz="2800">
                <a:latin typeface="Helvetica Neue"/>
                <a:ea typeface="Helvetica Neue"/>
                <a:cs typeface="Helvetica Neue"/>
                <a:sym typeface="Helvetica Neue"/>
              </a:rPr>
              <a:t> EN VICTORIAS</a:t>
            </a:r>
            <a:r>
              <a:rPr b="1" lang="es" sz="2800">
                <a:latin typeface="Helvetica Neue"/>
                <a:ea typeface="Helvetica Neue"/>
                <a:cs typeface="Helvetica Neue"/>
                <a:sym typeface="Helvetica Neue"/>
              </a:rPr>
              <a:t> </a:t>
            </a:r>
            <a:r>
              <a:rPr lang="es" sz="2800">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