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D70BD95C-BDE1-471E-AA4F-B89844C6ECCA}">
          <p14:sldIdLst>
            <p14:sldId id="256"/>
            <p14:sldId id="257"/>
            <p14:sldId id="258"/>
            <p14:sldId id="259"/>
            <p14:sldId id="260"/>
            <p14:sldId id="262"/>
            <p14:sldId id="261"/>
            <p14:sldId id="263"/>
            <p14:sldId id="264"/>
            <p14:sldId id="265"/>
            <p14:sldId id="266"/>
            <p14:sldId id="267"/>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100" d="100"/>
          <a:sy n="100" d="100"/>
        </p:scale>
        <p:origin x="7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3221174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7E1EB6-8111-4492-9E2E-70CF0E8508EC}" type="datetimeFigureOut">
              <a:rPr lang="es-MX" smtClean="0"/>
              <a:t>16/02/2025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9117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17845850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393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1425065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0841211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4"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270195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921741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381265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69720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492046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57E1EB6-8111-4492-9E2E-70CF0E8508EC}" type="datetimeFigureOut">
              <a:rPr lang="es-MX" smtClean="0"/>
              <a:t>16/02/2025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3562433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57E1EB6-8111-4492-9E2E-70CF0E8508EC}" type="datetimeFigureOut">
              <a:rPr lang="es-MX" smtClean="0"/>
              <a:t>16/02/2025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561584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3"/>
          <p:cNvSpPr>
            <a:spLocks noGrp="1"/>
          </p:cNvSpPr>
          <p:nvPr>
            <p:ph type="ftr" sz="quarter" idx="11"/>
          </p:nvPr>
        </p:nvSpPr>
        <p:spPr/>
        <p:txBody>
          <a:bodyPr/>
          <a:lstStyle/>
          <a:p>
            <a:endParaRPr lang="es-MX"/>
          </a:p>
        </p:txBody>
      </p:sp>
      <p:sp>
        <p:nvSpPr>
          <p:cNvPr id="6" name="Slide Number Placeholder 4"/>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693356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2"/>
          <p:cNvSpPr>
            <a:spLocks noGrp="1"/>
          </p:cNvSpPr>
          <p:nvPr>
            <p:ph type="ftr" sz="quarter" idx="11"/>
          </p:nvPr>
        </p:nvSpPr>
        <p:spPr/>
        <p:txBody>
          <a:bodyPr/>
          <a:lstStyle/>
          <a:p>
            <a:endParaRPr lang="es-MX"/>
          </a:p>
        </p:txBody>
      </p:sp>
      <p:sp>
        <p:nvSpPr>
          <p:cNvPr id="6" name="Slide Number Placeholder 3"/>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760979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7" name="Date Placeholder 4"/>
          <p:cNvSpPr>
            <a:spLocks noGrp="1"/>
          </p:cNvSpPr>
          <p:nvPr>
            <p:ph type="dt" sz="half" idx="10"/>
          </p:nvPr>
        </p:nvSpPr>
        <p:spPr/>
        <p:txBody>
          <a:bodyPr/>
          <a:lstStyle/>
          <a:p>
            <a:fld id="{457E1EB6-8111-4492-9E2E-70CF0E8508EC}" type="datetimeFigureOut">
              <a:rPr lang="es-MX" smtClean="0"/>
              <a:t>16/02/2025</a:t>
            </a:fld>
            <a:endParaRPr lang="es-MX"/>
          </a:p>
        </p:txBody>
      </p:sp>
      <p:sp>
        <p:nvSpPr>
          <p:cNvPr id="5" name="Footer Placeholder 5"/>
          <p:cNvSpPr>
            <a:spLocks noGrp="1"/>
          </p:cNvSpPr>
          <p:nvPr>
            <p:ph type="ftr" sz="quarter" idx="11"/>
          </p:nvPr>
        </p:nvSpPr>
        <p:spPr/>
        <p:txBody>
          <a:bodyPr/>
          <a:lstStyle/>
          <a:p>
            <a:endParaRPr lang="es-MX"/>
          </a:p>
        </p:txBody>
      </p:sp>
      <p:sp>
        <p:nvSpPr>
          <p:cNvPr id="6" name="Slide Number Placeholder 6"/>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4157947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57E1EB6-8111-4492-9E2E-70CF0E8508EC}" type="datetimeFigureOut">
              <a:rPr lang="es-MX" smtClean="0"/>
              <a:t>16/02/2025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AAB5C1E7-68D5-4AA3-A28D-D1369A7C0E48}" type="slidenum">
              <a:rPr lang="es-MX" smtClean="0"/>
              <a:t>‹Nº›</a:t>
            </a:fld>
            <a:endParaRPr lang="es-MX"/>
          </a:p>
        </p:txBody>
      </p:sp>
    </p:spTree>
    <p:extLst>
      <p:ext uri="{BB962C8B-B14F-4D97-AF65-F5344CB8AC3E}">
        <p14:creationId xmlns:p14="http://schemas.microsoft.com/office/powerpoint/2010/main" val="2865612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7E1EB6-8111-4492-9E2E-70CF0E8508EC}" type="datetimeFigureOut">
              <a:rPr lang="es-MX" smtClean="0"/>
              <a:t>16/02/2025</a:t>
            </a:fld>
            <a:endParaRPr lang="es-MX"/>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MX"/>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AB5C1E7-68D5-4AA3-A28D-D1369A7C0E48}" type="slidenum">
              <a:rPr lang="es-MX" smtClean="0"/>
              <a:t>‹Nº›</a:t>
            </a:fld>
            <a:endParaRPr lang="es-MX"/>
          </a:p>
        </p:txBody>
      </p:sp>
    </p:spTree>
    <p:extLst>
      <p:ext uri="{BB962C8B-B14F-4D97-AF65-F5344CB8AC3E}">
        <p14:creationId xmlns:p14="http://schemas.microsoft.com/office/powerpoint/2010/main" val="1635761257"/>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E7A24B-8706-43C4-96FB-BC29D2038DF9}"/>
              </a:ext>
            </a:extLst>
          </p:cNvPr>
          <p:cNvSpPr>
            <a:spLocks noGrp="1"/>
          </p:cNvSpPr>
          <p:nvPr>
            <p:ph type="ctrTitle"/>
          </p:nvPr>
        </p:nvSpPr>
        <p:spPr>
          <a:xfrm>
            <a:off x="1412130" y="371475"/>
            <a:ext cx="8825658" cy="3171825"/>
          </a:xfrm>
        </p:spPr>
        <p:txBody>
          <a:bodyPr/>
          <a:lstStyle/>
          <a:p>
            <a:r>
              <a:rPr lang="es-MX" dirty="0"/>
              <a:t>Soporte Técnico</a:t>
            </a:r>
            <a:br>
              <a:rPr lang="es-MX" dirty="0"/>
            </a:br>
            <a:r>
              <a:rPr lang="es-MX" dirty="0"/>
              <a:t> a Distancia  </a:t>
            </a:r>
          </a:p>
        </p:txBody>
      </p:sp>
      <p:sp>
        <p:nvSpPr>
          <p:cNvPr id="3" name="Subtítulo 2">
            <a:extLst>
              <a:ext uri="{FF2B5EF4-FFF2-40B4-BE49-F238E27FC236}">
                <a16:creationId xmlns:a16="http://schemas.microsoft.com/office/drawing/2014/main" id="{45B80A6E-17CC-4EB2-8F1B-CDE01CDE6492}"/>
              </a:ext>
            </a:extLst>
          </p:cNvPr>
          <p:cNvSpPr>
            <a:spLocks noGrp="1"/>
          </p:cNvSpPr>
          <p:nvPr>
            <p:ph type="subTitle" idx="1"/>
          </p:nvPr>
        </p:nvSpPr>
        <p:spPr>
          <a:xfrm>
            <a:off x="1231155" y="4072529"/>
            <a:ext cx="8825658" cy="2413995"/>
          </a:xfrm>
        </p:spPr>
        <p:txBody>
          <a:bodyPr>
            <a:noAutofit/>
          </a:bodyPr>
          <a:lstStyle/>
          <a:p>
            <a:r>
              <a:rPr lang="es-MX" sz="2400" dirty="0">
                <a:solidFill>
                  <a:schemeClr val="bg1"/>
                </a:solidFill>
              </a:rPr>
              <a:t>Nombre: Ismael Carlos </a:t>
            </a:r>
            <a:r>
              <a:rPr lang="es-MX" sz="2400" dirty="0" err="1">
                <a:solidFill>
                  <a:schemeClr val="bg1"/>
                </a:solidFill>
              </a:rPr>
              <a:t>Carlos</a:t>
            </a:r>
            <a:r>
              <a:rPr lang="es-MX" sz="2400" dirty="0">
                <a:solidFill>
                  <a:schemeClr val="bg1"/>
                </a:solidFill>
              </a:rPr>
              <a:t> Juárez </a:t>
            </a:r>
          </a:p>
          <a:p>
            <a:r>
              <a:rPr lang="es-MX" sz="2400" dirty="0">
                <a:solidFill>
                  <a:schemeClr val="bg1"/>
                </a:solidFill>
              </a:rPr>
              <a:t>Nombre del profe: Cesar Salomón Rangel Farias</a:t>
            </a:r>
          </a:p>
          <a:p>
            <a:r>
              <a:rPr lang="es-MX" sz="2400" dirty="0">
                <a:solidFill>
                  <a:schemeClr val="bg1"/>
                </a:solidFill>
              </a:rPr>
              <a:t>Grupo: 426</a:t>
            </a:r>
          </a:p>
          <a:p>
            <a:r>
              <a:rPr lang="es-MX" sz="2400" dirty="0">
                <a:solidFill>
                  <a:schemeClr val="bg1"/>
                </a:solidFill>
              </a:rPr>
              <a:t>Especialidad: Soporte y </a:t>
            </a:r>
            <a:r>
              <a:rPr lang="es-MX" sz="2400">
                <a:solidFill>
                  <a:schemeClr val="bg1"/>
                </a:solidFill>
              </a:rPr>
              <a:t>mantenimiento </a:t>
            </a:r>
          </a:p>
          <a:p>
            <a:endParaRPr lang="es-MX" sz="2400" dirty="0">
              <a:solidFill>
                <a:schemeClr val="bg1"/>
              </a:solidFill>
            </a:endParaRPr>
          </a:p>
        </p:txBody>
      </p:sp>
    </p:spTree>
    <p:extLst>
      <p:ext uri="{BB962C8B-B14F-4D97-AF65-F5344CB8AC3E}">
        <p14:creationId xmlns:p14="http://schemas.microsoft.com/office/powerpoint/2010/main" val="3379041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A33841C-B35B-433C-D356-997BA330E64F}"/>
              </a:ext>
            </a:extLst>
          </p:cNvPr>
          <p:cNvSpPr txBox="1"/>
          <p:nvPr/>
        </p:nvSpPr>
        <p:spPr>
          <a:xfrm>
            <a:off x="430505" y="250033"/>
            <a:ext cx="9143999" cy="6924973"/>
          </a:xfrm>
          <a:prstGeom prst="rect">
            <a:avLst/>
          </a:prstGeom>
          <a:noFill/>
        </p:spPr>
        <p:txBody>
          <a:bodyPr wrap="square" rtlCol="0">
            <a:spAutoFit/>
          </a:bodyPr>
          <a:lstStyle/>
          <a:p>
            <a:endParaRPr lang="es-MX" dirty="0"/>
          </a:p>
          <a:p>
            <a:r>
              <a:rPr lang="es-MX" sz="3200" dirty="0"/>
              <a:t>¿Cómo funciona el soporte técnico a través de escritorio remoto?</a:t>
            </a:r>
          </a:p>
          <a:p>
            <a:endParaRPr lang="es-MX" sz="3200" dirty="0"/>
          </a:p>
          <a:p>
            <a:r>
              <a:rPr lang="es-MX" sz="2400" dirty="0"/>
              <a:t>El soporte técnico a través de escritorio remoto permite a un técnico acceder y controlar un dispositivo a distancia. La forma más eficaz</a:t>
            </a:r>
            <a:endParaRPr lang="es-MX" sz="2400" b="1" dirty="0"/>
          </a:p>
          <a:p>
            <a:r>
              <a:rPr lang="es-MX" sz="2400" dirty="0"/>
              <a:t>El usuario y el técnico deben usar un software especializado, como: TeamViewer, AnyDesk, Microsoft Remote Desktop, Chrome Remote Desktop, Zoho Assist, entre otros.</a:t>
            </a:r>
          </a:p>
          <a:p>
            <a:r>
              <a:rPr lang="es-MX" sz="2400" dirty="0"/>
              <a:t>Algunas herramientas requieren instalación, mientras que otras permiten acceso a través de un navegador.</a:t>
            </a:r>
          </a:p>
          <a:p>
            <a:r>
              <a:rPr lang="es-MX" sz="2400" dirty="0"/>
              <a:t>También se puede por conexión remota</a:t>
            </a:r>
          </a:p>
          <a:p>
            <a:r>
              <a:rPr lang="es-MX" sz="2400" dirty="0"/>
              <a:t>El usuario proporciona un código de acceso o ID de sesión generado por la herramienta.</a:t>
            </a:r>
          </a:p>
          <a:p>
            <a:endParaRPr lang="es-MX" sz="2400" dirty="0"/>
          </a:p>
          <a:p>
            <a:endParaRPr lang="es-MX" dirty="0"/>
          </a:p>
        </p:txBody>
      </p:sp>
      <p:pic>
        <p:nvPicPr>
          <p:cNvPr id="3" name="Imagen 2">
            <a:extLst>
              <a:ext uri="{FF2B5EF4-FFF2-40B4-BE49-F238E27FC236}">
                <a16:creationId xmlns:a16="http://schemas.microsoft.com/office/drawing/2014/main" id="{BEAD59E4-62C3-E03D-09E7-B3A435215A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0403" y="5089922"/>
            <a:ext cx="2911597" cy="1768078"/>
          </a:xfrm>
          <a:prstGeom prst="rect">
            <a:avLst/>
          </a:prstGeom>
        </p:spPr>
      </p:pic>
    </p:spTree>
    <p:extLst>
      <p:ext uri="{BB962C8B-B14F-4D97-AF65-F5344CB8AC3E}">
        <p14:creationId xmlns:p14="http://schemas.microsoft.com/office/powerpoint/2010/main" val="1890620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4526996-61B8-0221-78A1-146B60A4947A}"/>
              </a:ext>
            </a:extLst>
          </p:cNvPr>
          <p:cNvSpPr txBox="1"/>
          <p:nvPr/>
        </p:nvSpPr>
        <p:spPr>
          <a:xfrm>
            <a:off x="1160858" y="0"/>
            <a:ext cx="9340453" cy="7509748"/>
          </a:xfrm>
          <a:prstGeom prst="rect">
            <a:avLst/>
          </a:prstGeom>
          <a:noFill/>
        </p:spPr>
        <p:txBody>
          <a:bodyPr wrap="square" rtlCol="0">
            <a:spAutoFit/>
          </a:bodyPr>
          <a:lstStyle/>
          <a:p>
            <a:r>
              <a:rPr lang="es-MX" sz="3200" dirty="0"/>
              <a:t>¿Qué diferencias hay entre soporte técnico remoto y presencial?</a:t>
            </a:r>
          </a:p>
          <a:p>
            <a:endParaRPr lang="es-MX" sz="3200" dirty="0"/>
          </a:p>
          <a:p>
            <a:r>
              <a:rPr lang="es-MX" sz="2400" dirty="0"/>
              <a:t>El soporte técnico remoto y el soporte técnico presencial tienen diferencias clave en la forma en las que brindan su trabajo, </a:t>
            </a:r>
          </a:p>
          <a:p>
            <a:r>
              <a:rPr lang="es-MX" sz="2400" dirty="0"/>
              <a:t>Hay varias diferencias y aquí te hablo sobre algunas</a:t>
            </a:r>
          </a:p>
          <a:p>
            <a:r>
              <a:rPr lang="es-MX" sz="2400" dirty="0"/>
              <a:t>Remoto: Se brinda a través de herramientas en línea, como software de acceso remoto, llamadas telefónicas, chats o videollamadas o correo electrónico, etc.</a:t>
            </a:r>
          </a:p>
          <a:p>
            <a:r>
              <a:rPr lang="es-MX" sz="2400" dirty="0"/>
              <a:t>Presencial: El técnico debe ir hasta el lugar donde está el equipo o sistema afectado, lo que puede llevar más tiempo.</a:t>
            </a:r>
          </a:p>
          <a:p>
            <a:r>
              <a:rPr lang="es-MX" sz="2400" dirty="0"/>
              <a:t>También hay mucha diferencia en el tiempo de la respuesta.</a:t>
            </a:r>
          </a:p>
          <a:p>
            <a:r>
              <a:rPr lang="es-MX" sz="2400" dirty="0"/>
              <a:t>Remoto: Suele ser más rápido, ya que no hay necesidad de desplazarse.</a:t>
            </a:r>
          </a:p>
          <a:p>
            <a:r>
              <a:rPr lang="es-MX" sz="2400" dirty="0"/>
              <a:t>Presencial: Requiere agendar visitas y considerar el tiempo de traslado, lo que puede demorar más la atención.</a:t>
            </a:r>
          </a:p>
          <a:p>
            <a:endParaRPr lang="es-MX" sz="3200" dirty="0"/>
          </a:p>
          <a:p>
            <a:pPr algn="l"/>
            <a:endParaRPr lang="es-MX" dirty="0"/>
          </a:p>
        </p:txBody>
      </p:sp>
      <p:pic>
        <p:nvPicPr>
          <p:cNvPr id="3" name="Imagen 2">
            <a:extLst>
              <a:ext uri="{FF2B5EF4-FFF2-40B4-BE49-F238E27FC236}">
                <a16:creationId xmlns:a16="http://schemas.microsoft.com/office/drawing/2014/main" id="{82EC1392-899B-EA7B-8568-01E2B6E921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7584" y="0"/>
            <a:ext cx="2224416" cy="1482328"/>
          </a:xfrm>
          <a:prstGeom prst="rect">
            <a:avLst/>
          </a:prstGeom>
        </p:spPr>
      </p:pic>
    </p:spTree>
    <p:extLst>
      <p:ext uri="{BB962C8B-B14F-4D97-AF65-F5344CB8AC3E}">
        <p14:creationId xmlns:p14="http://schemas.microsoft.com/office/powerpoint/2010/main" val="3852756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C6EA50E-DAF4-0EFC-73AC-C3669AE6EC5D}"/>
              </a:ext>
            </a:extLst>
          </p:cNvPr>
          <p:cNvSpPr txBox="1"/>
          <p:nvPr/>
        </p:nvSpPr>
        <p:spPr>
          <a:xfrm>
            <a:off x="982267" y="579358"/>
            <a:ext cx="9197578" cy="6278642"/>
          </a:xfrm>
          <a:prstGeom prst="rect">
            <a:avLst/>
          </a:prstGeom>
          <a:noFill/>
        </p:spPr>
        <p:txBody>
          <a:bodyPr wrap="square" rtlCol="0">
            <a:spAutoFit/>
          </a:bodyPr>
          <a:lstStyle/>
          <a:p>
            <a:r>
              <a:rPr lang="es-MX" sz="3200" dirty="0"/>
              <a:t>¿Qué habilidades debe tener un técnico de soporte remoto?</a:t>
            </a:r>
          </a:p>
          <a:p>
            <a:endParaRPr lang="es-MX" sz="3200" dirty="0"/>
          </a:p>
          <a:p>
            <a:r>
              <a:rPr lang="es-MX" sz="2400" dirty="0"/>
              <a:t>Un técnico de soporte remoto debe contar con una combinación de habilidades técnicas y blandas para ofrecer asistencia eficiente.</a:t>
            </a:r>
          </a:p>
          <a:p>
            <a:r>
              <a:rPr lang="es-MX" sz="2400" dirty="0"/>
              <a:t>Ay varias como por ejemplo </a:t>
            </a:r>
          </a:p>
          <a:p>
            <a:r>
              <a:rPr lang="es-MX" sz="2400" dirty="0"/>
              <a:t>Conocimientos en sistemas operativos esto conlleva saber algo sobre (Windows, macOS, Linux).</a:t>
            </a:r>
          </a:p>
          <a:p>
            <a:r>
              <a:rPr lang="es-MX" sz="2400" dirty="0"/>
              <a:t>Manejo de herramientas de acceso remoto como (TeamViewer, AnyDesk, Remote Desktop).</a:t>
            </a:r>
          </a:p>
          <a:p>
            <a:r>
              <a:rPr lang="es-MX" sz="2400" dirty="0"/>
              <a:t>Diagnóstico y resolución de problemas (hardware, software y redes).</a:t>
            </a:r>
          </a:p>
          <a:p>
            <a:r>
              <a:rPr lang="es-MX" sz="2400" dirty="0"/>
              <a:t>O lo más básico que sería actualizar, instalar antivirus y utilizarse, etc.</a:t>
            </a:r>
          </a:p>
          <a:p>
            <a:endParaRPr lang="es-MX" dirty="0"/>
          </a:p>
        </p:txBody>
      </p:sp>
      <p:pic>
        <p:nvPicPr>
          <p:cNvPr id="3" name="Imagen 2">
            <a:extLst>
              <a:ext uri="{FF2B5EF4-FFF2-40B4-BE49-F238E27FC236}">
                <a16:creationId xmlns:a16="http://schemas.microsoft.com/office/drawing/2014/main" id="{92DE6248-0FEE-A3CB-B018-2F67B52F9E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9845" y="4901326"/>
            <a:ext cx="1956674" cy="1956674"/>
          </a:xfrm>
          <a:prstGeom prst="rect">
            <a:avLst/>
          </a:prstGeom>
        </p:spPr>
      </p:pic>
    </p:spTree>
    <p:extLst>
      <p:ext uri="{BB962C8B-B14F-4D97-AF65-F5344CB8AC3E}">
        <p14:creationId xmlns:p14="http://schemas.microsoft.com/office/powerpoint/2010/main" val="1371050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09533C-8F17-B7D7-B860-06BFFFB2716E}"/>
              </a:ext>
            </a:extLst>
          </p:cNvPr>
          <p:cNvSpPr txBox="1"/>
          <p:nvPr/>
        </p:nvSpPr>
        <p:spPr>
          <a:xfrm>
            <a:off x="1143000" y="642938"/>
            <a:ext cx="9233297" cy="5536406"/>
          </a:xfrm>
          <a:prstGeom prst="rect">
            <a:avLst/>
          </a:prstGeom>
          <a:noFill/>
        </p:spPr>
        <p:txBody>
          <a:bodyPr wrap="square" rtlCol="0">
            <a:spAutoFit/>
          </a:bodyPr>
          <a:lstStyle/>
          <a:p>
            <a:pPr algn="l"/>
            <a:endParaRPr lang="es-MX" dirty="0"/>
          </a:p>
        </p:txBody>
      </p:sp>
      <p:sp>
        <p:nvSpPr>
          <p:cNvPr id="4" name="CuadroTexto 3">
            <a:extLst>
              <a:ext uri="{FF2B5EF4-FFF2-40B4-BE49-F238E27FC236}">
                <a16:creationId xmlns:a16="http://schemas.microsoft.com/office/drawing/2014/main" id="{1A3A5E89-5D06-9D36-E788-D4E3B5071A1F}"/>
              </a:ext>
            </a:extLst>
          </p:cNvPr>
          <p:cNvSpPr txBox="1"/>
          <p:nvPr/>
        </p:nvSpPr>
        <p:spPr>
          <a:xfrm>
            <a:off x="5184576" y="2505670"/>
            <a:ext cx="1828800" cy="1828800"/>
          </a:xfrm>
          <a:prstGeom prst="rect">
            <a:avLst/>
          </a:prstGeom>
          <a:noFill/>
        </p:spPr>
        <p:txBody>
          <a:bodyPr wrap="square" rtlCol="0">
            <a:spAutoFit/>
          </a:bodyPr>
          <a:lstStyle/>
          <a:p>
            <a:pPr algn="l"/>
            <a:endParaRPr lang="es-MX" dirty="0"/>
          </a:p>
        </p:txBody>
      </p:sp>
      <p:sp>
        <p:nvSpPr>
          <p:cNvPr id="6" name="CuadroTexto 5">
            <a:extLst>
              <a:ext uri="{FF2B5EF4-FFF2-40B4-BE49-F238E27FC236}">
                <a16:creationId xmlns:a16="http://schemas.microsoft.com/office/drawing/2014/main" id="{945B85BE-A1D1-B636-731F-6D3DE1F47D2D}"/>
              </a:ext>
            </a:extLst>
          </p:cNvPr>
          <p:cNvSpPr txBox="1"/>
          <p:nvPr/>
        </p:nvSpPr>
        <p:spPr>
          <a:xfrm>
            <a:off x="5336976" y="2658070"/>
            <a:ext cx="1828800" cy="1828800"/>
          </a:xfrm>
          <a:prstGeom prst="rect">
            <a:avLst/>
          </a:prstGeom>
          <a:noFill/>
        </p:spPr>
        <p:txBody>
          <a:bodyPr wrap="square" rtlCol="0">
            <a:spAutoFit/>
          </a:bodyPr>
          <a:lstStyle/>
          <a:p>
            <a:pPr algn="l"/>
            <a:endParaRPr lang="es-MX" dirty="0"/>
          </a:p>
        </p:txBody>
      </p:sp>
      <p:sp>
        <p:nvSpPr>
          <p:cNvPr id="8" name="CuadroTexto 7">
            <a:extLst>
              <a:ext uri="{FF2B5EF4-FFF2-40B4-BE49-F238E27FC236}">
                <a16:creationId xmlns:a16="http://schemas.microsoft.com/office/drawing/2014/main" id="{BE7EF47E-7784-4072-5A6A-EC387D544E2F}"/>
              </a:ext>
            </a:extLst>
          </p:cNvPr>
          <p:cNvSpPr txBox="1"/>
          <p:nvPr/>
        </p:nvSpPr>
        <p:spPr>
          <a:xfrm>
            <a:off x="1143000" y="678656"/>
            <a:ext cx="9072563" cy="5500688"/>
          </a:xfrm>
          <a:prstGeom prst="rect">
            <a:avLst/>
          </a:prstGeom>
          <a:noFill/>
        </p:spPr>
        <p:txBody>
          <a:bodyPr wrap="square" rtlCol="0">
            <a:spAutoFit/>
          </a:bodyPr>
          <a:lstStyle/>
          <a:p>
            <a:pPr algn="l"/>
            <a:endParaRPr lang="es-MX" dirty="0"/>
          </a:p>
        </p:txBody>
      </p:sp>
      <p:sp>
        <p:nvSpPr>
          <p:cNvPr id="10" name="CuadroTexto 9">
            <a:extLst>
              <a:ext uri="{FF2B5EF4-FFF2-40B4-BE49-F238E27FC236}">
                <a16:creationId xmlns:a16="http://schemas.microsoft.com/office/drawing/2014/main" id="{90A06AD7-EFE1-7BCD-3E17-AE377501907A}"/>
              </a:ext>
            </a:extLst>
          </p:cNvPr>
          <p:cNvSpPr txBox="1"/>
          <p:nvPr/>
        </p:nvSpPr>
        <p:spPr>
          <a:xfrm>
            <a:off x="5489376" y="2810470"/>
            <a:ext cx="1828800" cy="1828800"/>
          </a:xfrm>
          <a:prstGeom prst="rect">
            <a:avLst/>
          </a:prstGeom>
          <a:noFill/>
        </p:spPr>
        <p:txBody>
          <a:bodyPr wrap="square" rtlCol="0">
            <a:spAutoFit/>
          </a:bodyPr>
          <a:lstStyle/>
          <a:p>
            <a:pPr algn="l"/>
            <a:endParaRPr lang="es-MX" dirty="0"/>
          </a:p>
        </p:txBody>
      </p:sp>
      <p:sp>
        <p:nvSpPr>
          <p:cNvPr id="12" name="CuadroTexto 11">
            <a:extLst>
              <a:ext uri="{FF2B5EF4-FFF2-40B4-BE49-F238E27FC236}">
                <a16:creationId xmlns:a16="http://schemas.microsoft.com/office/drawing/2014/main" id="{5CCF8114-6093-55E5-15B7-547636023F94}"/>
              </a:ext>
            </a:extLst>
          </p:cNvPr>
          <p:cNvSpPr txBox="1"/>
          <p:nvPr/>
        </p:nvSpPr>
        <p:spPr>
          <a:xfrm>
            <a:off x="5641776" y="2962870"/>
            <a:ext cx="1828800" cy="1828800"/>
          </a:xfrm>
          <a:prstGeom prst="rect">
            <a:avLst/>
          </a:prstGeom>
          <a:noFill/>
        </p:spPr>
        <p:txBody>
          <a:bodyPr wrap="square" rtlCol="0">
            <a:spAutoFit/>
          </a:bodyPr>
          <a:lstStyle/>
          <a:p>
            <a:pPr algn="l"/>
            <a:endParaRPr lang="es-MX" dirty="0"/>
          </a:p>
        </p:txBody>
      </p:sp>
      <p:sp>
        <p:nvSpPr>
          <p:cNvPr id="14" name="CuadroTexto 13">
            <a:extLst>
              <a:ext uri="{FF2B5EF4-FFF2-40B4-BE49-F238E27FC236}">
                <a16:creationId xmlns:a16="http://schemas.microsoft.com/office/drawing/2014/main" id="{4645D120-D171-E072-72D8-CC611FD67800}"/>
              </a:ext>
            </a:extLst>
          </p:cNvPr>
          <p:cNvSpPr txBox="1"/>
          <p:nvPr/>
        </p:nvSpPr>
        <p:spPr>
          <a:xfrm>
            <a:off x="5794176" y="3115270"/>
            <a:ext cx="1828800" cy="1828800"/>
          </a:xfrm>
          <a:prstGeom prst="rect">
            <a:avLst/>
          </a:prstGeom>
          <a:noFill/>
        </p:spPr>
        <p:txBody>
          <a:bodyPr wrap="square" rtlCol="0">
            <a:spAutoFit/>
          </a:bodyPr>
          <a:lstStyle/>
          <a:p>
            <a:pPr algn="l"/>
            <a:endParaRPr lang="es-MX" dirty="0"/>
          </a:p>
        </p:txBody>
      </p:sp>
      <p:sp>
        <p:nvSpPr>
          <p:cNvPr id="9" name="Título 21">
            <a:extLst>
              <a:ext uri="{FF2B5EF4-FFF2-40B4-BE49-F238E27FC236}">
                <a16:creationId xmlns:a16="http://schemas.microsoft.com/office/drawing/2014/main" id="{D2808693-3E56-4701-9A57-18F970D00F57}"/>
              </a:ext>
            </a:extLst>
          </p:cNvPr>
          <p:cNvSpPr txBox="1">
            <a:spLocks noGrp="1"/>
          </p:cNvSpPr>
          <p:nvPr>
            <p:ph idx="1"/>
          </p:nvPr>
        </p:nvSpPr>
        <p:spPr>
          <a:xfrm>
            <a:off x="528041" y="235247"/>
            <a:ext cx="10227469" cy="7591822"/>
          </a:xfrm>
          <a:prstGeom prst="rect">
            <a:avLst/>
          </a:prstGeom>
          <a:noFill/>
        </p:spPr>
        <p:txBody>
          <a:bodyPr wrap="square" rtlCol="0">
            <a:spAutoFit/>
          </a:bodyPr>
          <a:lstStyle/>
          <a:p>
            <a:pPr marL="0" indent="0">
              <a:buNone/>
            </a:pPr>
            <a:r>
              <a:rPr lang="es-MX" sz="3200" dirty="0"/>
              <a:t>¿Cuáles son las mejores plataformas para brindar soporte técnico remoto?</a:t>
            </a:r>
          </a:p>
          <a:p>
            <a:pPr marL="0" indent="0">
              <a:buNone/>
            </a:pPr>
            <a:endParaRPr lang="es-MX" dirty="0"/>
          </a:p>
          <a:p>
            <a:pPr marL="0" indent="0">
              <a:buNone/>
            </a:pPr>
            <a:r>
              <a:rPr lang="es-MX" dirty="0"/>
              <a:t>Existen varias plataformas excelentes para brindar soporte técnico remoto, claramente  dependiendo de las necesidades específicas de tu equipo. </a:t>
            </a:r>
          </a:p>
          <a:p>
            <a:pPr marL="0" indent="0">
              <a:buNone/>
            </a:pPr>
            <a:r>
              <a:rPr lang="es-MX" dirty="0"/>
              <a:t>Uno de plataforma para iniciar podría ser: AnyDesk</a:t>
            </a:r>
          </a:p>
          <a:p>
            <a:pPr marL="0" indent="0">
              <a:buNone/>
            </a:pPr>
            <a:r>
              <a:rPr lang="es-MX" dirty="0"/>
              <a:t>Es ligero y rápido, Compatible con múltiples sistemas operativos</a:t>
            </a:r>
            <a:br>
              <a:rPr lang="es-MX" dirty="0"/>
            </a:br>
            <a:r>
              <a:rPr lang="es-MX" dirty="0"/>
              <a:t>Opción gratuita y planes de pago.</a:t>
            </a:r>
          </a:p>
          <a:p>
            <a:pPr marL="0" indent="0">
              <a:buNone/>
            </a:pPr>
            <a:r>
              <a:rPr lang="es-MX" dirty="0"/>
              <a:t>Otro puede ser: TeamViewer</a:t>
            </a:r>
          </a:p>
          <a:p>
            <a:pPr marL="0" indent="0">
              <a:buNone/>
            </a:pPr>
            <a:r>
              <a:rPr lang="es-MX" dirty="0"/>
              <a:t> Amplias funciones de control remoto y colaboración</a:t>
            </a:r>
            <a:br>
              <a:rPr lang="es-MX" dirty="0"/>
            </a:br>
            <a:r>
              <a:rPr lang="es-MX" dirty="0"/>
              <a:t> Seguridad robusta con cifrado AES de 256 bits</a:t>
            </a:r>
            <a:br>
              <a:rPr lang="es-MX" dirty="0"/>
            </a:br>
            <a:r>
              <a:rPr lang="es-MX" dirty="0"/>
              <a:t> Integración con herramientas de IT.</a:t>
            </a:r>
          </a:p>
          <a:p>
            <a:pPr marL="0" indent="0">
              <a:buNone/>
            </a:pPr>
            <a:r>
              <a:rPr lang="es-MX" dirty="0"/>
              <a:t>También Zoho Assist</a:t>
            </a:r>
          </a:p>
          <a:p>
            <a:pPr marL="0" indent="0">
              <a:buNone/>
            </a:pPr>
            <a:r>
              <a:rPr lang="es-MX" dirty="0"/>
              <a:t>Integración con otros productos de Zoho</a:t>
            </a:r>
            <a:br>
              <a:rPr lang="es-MX" dirty="0"/>
            </a:br>
            <a:r>
              <a:rPr lang="es-MX" dirty="0"/>
              <a:t>Soporte para dispositivos móviles</a:t>
            </a:r>
            <a:br>
              <a:rPr lang="es-MX" dirty="0"/>
            </a:br>
            <a:r>
              <a:rPr lang="es-MX" dirty="0"/>
              <a:t>Buen balance entre precio y funcionalidades. Y hay más pero son los que yo e encontrado.</a:t>
            </a:r>
          </a:p>
          <a:p>
            <a:pPr marL="0" indent="0">
              <a:buNone/>
            </a:pPr>
            <a:endParaRPr lang="es-MX" dirty="0"/>
          </a:p>
          <a:p>
            <a:pPr marL="0" indent="0" algn="l">
              <a:buNone/>
            </a:pPr>
            <a:endParaRPr lang="es-MX" dirty="0"/>
          </a:p>
        </p:txBody>
      </p:sp>
    </p:spTree>
    <p:extLst>
      <p:ext uri="{BB962C8B-B14F-4D97-AF65-F5344CB8AC3E}">
        <p14:creationId xmlns:p14="http://schemas.microsoft.com/office/powerpoint/2010/main" val="3280137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4942F8-9D5F-50B1-91F5-B5ADAEE4E604}"/>
              </a:ext>
            </a:extLst>
          </p:cNvPr>
          <p:cNvSpPr txBox="1"/>
          <p:nvPr/>
        </p:nvSpPr>
        <p:spPr>
          <a:xfrm>
            <a:off x="1250156" y="258961"/>
            <a:ext cx="9340453" cy="7017306"/>
          </a:xfrm>
          <a:prstGeom prst="rect">
            <a:avLst/>
          </a:prstGeom>
          <a:noFill/>
        </p:spPr>
        <p:txBody>
          <a:bodyPr wrap="square" rtlCol="0">
            <a:spAutoFit/>
          </a:bodyPr>
          <a:lstStyle/>
          <a:p>
            <a:r>
              <a:rPr lang="es-MX" sz="3200" dirty="0"/>
              <a:t>¿En qué casos es más recomendable el soporte remoto?</a:t>
            </a:r>
          </a:p>
          <a:p>
            <a:endParaRPr lang="es-MX" sz="3200" dirty="0"/>
          </a:p>
          <a:p>
            <a:r>
              <a:rPr lang="es-MX" sz="2400" dirty="0"/>
              <a:t>El más recomendable en mi opinión es el  soporte</a:t>
            </a:r>
            <a:r>
              <a:rPr lang="es-MX" sz="2400" b="1" dirty="0"/>
              <a:t> </a:t>
            </a:r>
            <a:r>
              <a:rPr lang="es-MX" sz="2400" dirty="0"/>
              <a:t>remoto.</a:t>
            </a:r>
          </a:p>
          <a:p>
            <a:r>
              <a:rPr lang="es-MX" sz="2400" dirty="0"/>
              <a:t>Un caso podría ser:</a:t>
            </a:r>
          </a:p>
          <a:p>
            <a:r>
              <a:rPr lang="es-MX" sz="2400" dirty="0"/>
              <a:t>Problemas de software: Errores en el sistema operativo, fallos en aplicaciones, actualizaciones, configuraciones o instalación de programas.</a:t>
            </a:r>
          </a:p>
          <a:p>
            <a:r>
              <a:rPr lang="es-MX" sz="2400" dirty="0"/>
              <a:t>Yo digo el soporte remoto por qué es más rápido y sencillo como para el usuario, así como para el técnico. Yo digo esto porque el soporte presencial tardaría más tiempo para el  </a:t>
            </a:r>
          </a:p>
          <a:p>
            <a:r>
              <a:rPr lang="es-MX" sz="2400" dirty="0"/>
              <a:t>Usuario, y más incomodo para un técnico por qué estaría presionando por el tiempo que quiso el usuario, por lo mismo yo diría que el soporte remoto es el más cómodo por qué no es necesario que el técnico valla por el aparato electrónico y tendría su propio horario establecido.</a:t>
            </a:r>
          </a:p>
          <a:p>
            <a:endParaRPr lang="es-MX" sz="2400" dirty="0"/>
          </a:p>
          <a:p>
            <a:endParaRPr lang="es-MX" dirty="0"/>
          </a:p>
        </p:txBody>
      </p:sp>
      <p:pic>
        <p:nvPicPr>
          <p:cNvPr id="3" name="Imagen 2">
            <a:extLst>
              <a:ext uri="{FF2B5EF4-FFF2-40B4-BE49-F238E27FC236}">
                <a16:creationId xmlns:a16="http://schemas.microsoft.com/office/drawing/2014/main" id="{759898B4-6825-393D-C0BF-7599F2916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2250" y="0"/>
            <a:ext cx="1809750" cy="2260742"/>
          </a:xfrm>
          <a:prstGeom prst="rect">
            <a:avLst/>
          </a:prstGeom>
        </p:spPr>
      </p:pic>
    </p:spTree>
    <p:extLst>
      <p:ext uri="{BB962C8B-B14F-4D97-AF65-F5344CB8AC3E}">
        <p14:creationId xmlns:p14="http://schemas.microsoft.com/office/powerpoint/2010/main" val="223526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066DECF-67AD-FB53-0914-BC820673F2CE}"/>
              </a:ext>
            </a:extLst>
          </p:cNvPr>
          <p:cNvSpPr txBox="1"/>
          <p:nvPr/>
        </p:nvSpPr>
        <p:spPr>
          <a:xfrm>
            <a:off x="1035844" y="660796"/>
            <a:ext cx="9304734" cy="7386638"/>
          </a:xfrm>
          <a:prstGeom prst="rect">
            <a:avLst/>
          </a:prstGeom>
          <a:noFill/>
        </p:spPr>
        <p:txBody>
          <a:bodyPr wrap="square" rtlCol="0">
            <a:spAutoFit/>
          </a:bodyPr>
          <a:lstStyle/>
          <a:p>
            <a:r>
              <a:rPr lang="es-MX" sz="3200" dirty="0"/>
              <a:t>¿Cómo se garantiza la seguridad en el soporte técnico a distancia?</a:t>
            </a:r>
          </a:p>
          <a:p>
            <a:endParaRPr lang="es-MX" sz="3200" dirty="0"/>
          </a:p>
          <a:p>
            <a:r>
              <a:rPr lang="es-MX" sz="2400" dirty="0"/>
              <a:t>Para lograr la seguridad al 100% sería necesario varias cosas como por ejemplo:</a:t>
            </a:r>
          </a:p>
          <a:p>
            <a:r>
              <a:rPr lang="es-MX" sz="2400" dirty="0"/>
              <a:t>La autorización sería lo más importante, también necesitaríamos el uso de una credencial que el mismo usuario este pendiente de su aparato electrónico, desde el aparato electrónico dar permisos solamente a el técnico y usuario, y para los datos personales sería necesario por políticas estrictas solo el técnico podría acceder a lo que el usuario está pidiendo por lo tanto no debería el técnico tocar archivos no necesarios para el trabajo.</a:t>
            </a:r>
          </a:p>
          <a:p>
            <a:r>
              <a:rPr lang="es-MX" sz="2400" dirty="0"/>
              <a:t>Por último el usuario tiene el derecho a pedir un contrato especificando lo que desea que se le haga a su equipo.</a:t>
            </a:r>
          </a:p>
          <a:p>
            <a:endParaRPr lang="es-MX" sz="2400" dirty="0"/>
          </a:p>
          <a:p>
            <a:endParaRPr lang="es-MX" sz="2400" dirty="0"/>
          </a:p>
          <a:p>
            <a:endParaRPr lang="es-MX" sz="2400" dirty="0"/>
          </a:p>
          <a:p>
            <a:endParaRPr lang="es-MX" dirty="0"/>
          </a:p>
        </p:txBody>
      </p:sp>
      <p:pic>
        <p:nvPicPr>
          <p:cNvPr id="3" name="Imagen 2">
            <a:extLst>
              <a:ext uri="{FF2B5EF4-FFF2-40B4-BE49-F238E27FC236}">
                <a16:creationId xmlns:a16="http://schemas.microsoft.com/office/drawing/2014/main" id="{D8EBD309-7C8D-4CFA-B015-0207464288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9348978" y="0"/>
            <a:ext cx="2843022" cy="2071688"/>
          </a:xfrm>
          <a:prstGeom prst="rect">
            <a:avLst/>
          </a:prstGeom>
        </p:spPr>
      </p:pic>
    </p:spTree>
    <p:extLst>
      <p:ext uri="{BB962C8B-B14F-4D97-AF65-F5344CB8AC3E}">
        <p14:creationId xmlns:p14="http://schemas.microsoft.com/office/powerpoint/2010/main" val="110342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B04202E-7330-9C19-5BC6-8D58EFC60EED}"/>
              </a:ext>
            </a:extLst>
          </p:cNvPr>
          <p:cNvSpPr txBox="1"/>
          <p:nvPr/>
        </p:nvSpPr>
        <p:spPr>
          <a:xfrm>
            <a:off x="1125140" y="625078"/>
            <a:ext cx="9251157" cy="6370975"/>
          </a:xfrm>
          <a:prstGeom prst="rect">
            <a:avLst/>
          </a:prstGeom>
          <a:noFill/>
        </p:spPr>
        <p:txBody>
          <a:bodyPr wrap="square" rtlCol="0">
            <a:spAutoFit/>
          </a:bodyPr>
          <a:lstStyle/>
          <a:p>
            <a:pPr algn="l"/>
            <a:r>
              <a:rPr lang="es-MX" sz="3200" dirty="0"/>
              <a:t>¿Cuáles son las limitaciones del soporte remoto? </a:t>
            </a:r>
          </a:p>
          <a:p>
            <a:pPr algn="l"/>
            <a:endParaRPr lang="es-MX" sz="3200" dirty="0"/>
          </a:p>
          <a:p>
            <a:r>
              <a:rPr lang="es-MX" sz="2400" dirty="0"/>
              <a:t>El soporte remoto es muy útil, pero tiene varias limitaciones podría ser alguna de ellas:</a:t>
            </a:r>
          </a:p>
          <a:p>
            <a:r>
              <a:rPr lang="es-MX" sz="2400" dirty="0"/>
              <a:t>Si el usuario tiene una conexión lenta o inestable, la asistencia puede verse interrumpida.</a:t>
            </a:r>
          </a:p>
          <a:p>
            <a:r>
              <a:rPr lang="es-MX" sz="2400" dirty="0"/>
              <a:t>Podría ser que en algún caso las configuraciones de seguridad o asta el mismo firewalls restringieran la red impidiendo el acceso remoto.</a:t>
            </a:r>
          </a:p>
          <a:p>
            <a:r>
              <a:rPr lang="es-MX" sz="2400" dirty="0"/>
              <a:t>Otro pude ser que el problema este relacionado con fallos físicos (como un disco duro dañado o un dispositivo no detectado), el soporte remoto no puede resolverlo directamente.</a:t>
            </a:r>
          </a:p>
          <a:p>
            <a:r>
              <a:rPr lang="es-MX" sz="2400" dirty="0"/>
              <a:t>Estos son solo algunos casos de muchos que existen.</a:t>
            </a:r>
          </a:p>
          <a:p>
            <a:pPr algn="l"/>
            <a:endParaRPr lang="es-MX" sz="2400" dirty="0"/>
          </a:p>
        </p:txBody>
      </p:sp>
      <p:pic>
        <p:nvPicPr>
          <p:cNvPr id="3" name="Imagen 2">
            <a:extLst>
              <a:ext uri="{FF2B5EF4-FFF2-40B4-BE49-F238E27FC236}">
                <a16:creationId xmlns:a16="http://schemas.microsoft.com/office/drawing/2014/main" id="{3878B1A9-2BDF-42BF-2AED-56555324C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7468" y="4929187"/>
            <a:ext cx="1964532" cy="1964532"/>
          </a:xfrm>
          <a:prstGeom prst="rect">
            <a:avLst/>
          </a:prstGeom>
        </p:spPr>
      </p:pic>
    </p:spTree>
    <p:extLst>
      <p:ext uri="{BB962C8B-B14F-4D97-AF65-F5344CB8AC3E}">
        <p14:creationId xmlns:p14="http://schemas.microsoft.com/office/powerpoint/2010/main" val="236388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68D5455-F1D4-F1C3-9C08-75E8E686049B}"/>
              </a:ext>
            </a:extLst>
          </p:cNvPr>
          <p:cNvSpPr txBox="1"/>
          <p:nvPr/>
        </p:nvSpPr>
        <p:spPr>
          <a:xfrm>
            <a:off x="964406" y="250032"/>
            <a:ext cx="9358314" cy="7355860"/>
          </a:xfrm>
          <a:prstGeom prst="rect">
            <a:avLst/>
          </a:prstGeom>
          <a:noFill/>
        </p:spPr>
        <p:txBody>
          <a:bodyPr wrap="square" rtlCol="0">
            <a:spAutoFit/>
          </a:bodyPr>
          <a:lstStyle/>
          <a:p>
            <a:pPr algn="l"/>
            <a:r>
              <a:rPr lang="es-MX" sz="3200" dirty="0"/>
              <a:t> ¿Que medidas pueden tomar los usuarios para facilitar el soporte?</a:t>
            </a:r>
            <a:endParaRPr lang="es-MX" sz="2400" dirty="0"/>
          </a:p>
          <a:p>
            <a:pPr algn="l"/>
            <a:endParaRPr lang="es-MX" sz="2400" dirty="0"/>
          </a:p>
          <a:p>
            <a:r>
              <a:rPr lang="es-MX" sz="2400" dirty="0"/>
              <a:t>Este tema son de los más importantes, para facilitar el soporte técnico y agilizar la resolución de problemas, los usuarios pueden seguir estos consejos:</a:t>
            </a:r>
          </a:p>
          <a:p>
            <a:r>
              <a:rPr lang="es-MX" sz="2400" dirty="0"/>
              <a:t>Primero describir el problema con claridad, Explicar qué sucede y cuándo comenzó, incluir mensajes de errores o capturas de pantalla. Y lo más importante Indicar qué acciones se intentaron antes del fallo.</a:t>
            </a:r>
          </a:p>
          <a:p>
            <a:r>
              <a:rPr lang="es-MX" sz="2400" dirty="0"/>
              <a:t>El usuario deberá proporcionar detalles del aparato electrónico como por ejemplo: Modelo del dispositivo o sistema operativo utilizado, versión del software o aplicación involucrada, etc.</a:t>
            </a:r>
          </a:p>
          <a:p>
            <a:r>
              <a:rPr lang="es-MX" sz="2400" dirty="0"/>
              <a:t>Estos datos para mí serían los más importantes para que un técnico haga su trabajo lo más rápido y cómodo.</a:t>
            </a:r>
          </a:p>
          <a:p>
            <a:endParaRPr lang="es-MX" sz="2400" dirty="0"/>
          </a:p>
          <a:p>
            <a:pPr lvl="1"/>
            <a:endParaRPr lang="es-MX" sz="2400" dirty="0"/>
          </a:p>
          <a:p>
            <a:pPr algn="l"/>
            <a:endParaRPr lang="es-MX" sz="2400" dirty="0"/>
          </a:p>
        </p:txBody>
      </p:sp>
      <p:pic>
        <p:nvPicPr>
          <p:cNvPr id="3" name="Imagen 2">
            <a:extLst>
              <a:ext uri="{FF2B5EF4-FFF2-40B4-BE49-F238E27FC236}">
                <a16:creationId xmlns:a16="http://schemas.microsoft.com/office/drawing/2014/main" id="{55335D81-0C5C-71BC-2982-A71454B1B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720" y="0"/>
            <a:ext cx="1901818" cy="2231545"/>
          </a:xfrm>
          <a:prstGeom prst="rect">
            <a:avLst/>
          </a:prstGeom>
        </p:spPr>
      </p:pic>
    </p:spTree>
    <p:extLst>
      <p:ext uri="{BB962C8B-B14F-4D97-AF65-F5344CB8AC3E}">
        <p14:creationId xmlns:p14="http://schemas.microsoft.com/office/powerpoint/2010/main" val="414086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1BD516-5343-4897-A59D-214026FB10A2}"/>
              </a:ext>
            </a:extLst>
          </p:cNvPr>
          <p:cNvSpPr>
            <a:spLocks noGrp="1"/>
          </p:cNvSpPr>
          <p:nvPr>
            <p:ph type="title"/>
          </p:nvPr>
        </p:nvSpPr>
        <p:spPr>
          <a:xfrm>
            <a:off x="838200" y="307975"/>
            <a:ext cx="10515600" cy="1325563"/>
          </a:xfrm>
        </p:spPr>
        <p:txBody>
          <a:bodyPr>
            <a:normAutofit/>
          </a:bodyPr>
          <a:lstStyle/>
          <a:p>
            <a:r>
              <a:rPr lang="es-MX" sz="5400" dirty="0"/>
              <a:t>                       </a:t>
            </a:r>
            <a:r>
              <a:rPr lang="es-MX" sz="5400" dirty="0">
                <a:latin typeface="Arial Black" panose="020B0A04020102020204" pitchFamily="34" charset="0"/>
              </a:rPr>
              <a:t>Índice</a:t>
            </a:r>
          </a:p>
        </p:txBody>
      </p:sp>
      <p:sp>
        <p:nvSpPr>
          <p:cNvPr id="3" name="Marcador de contenido 2">
            <a:extLst>
              <a:ext uri="{FF2B5EF4-FFF2-40B4-BE49-F238E27FC236}">
                <a16:creationId xmlns:a16="http://schemas.microsoft.com/office/drawing/2014/main" id="{3E41C658-DF60-49E5-983C-147C00B3D1E4}"/>
              </a:ext>
            </a:extLst>
          </p:cNvPr>
          <p:cNvSpPr>
            <a:spLocks noGrp="1"/>
          </p:cNvSpPr>
          <p:nvPr>
            <p:ph idx="1"/>
          </p:nvPr>
        </p:nvSpPr>
        <p:spPr>
          <a:xfrm>
            <a:off x="838200" y="1445699"/>
            <a:ext cx="8946541" cy="4195481"/>
          </a:xfrm>
        </p:spPr>
        <p:txBody>
          <a:bodyPr>
            <a:noAutofit/>
          </a:bodyPr>
          <a:lstStyle/>
          <a:p>
            <a:r>
              <a:rPr lang="es-MX" sz="1400" dirty="0"/>
              <a:t>¿Qué es el soporte técnico a distancia</a:t>
            </a:r>
          </a:p>
          <a:p>
            <a:r>
              <a:rPr lang="es-MX" sz="1400" dirty="0"/>
              <a:t>¿Qué tipos de soporte existen y cuales son sus características principales?</a:t>
            </a:r>
          </a:p>
          <a:p>
            <a:r>
              <a:rPr lang="es-MX" sz="1400" dirty="0"/>
              <a:t> ¿Qué puntos debes tomar en cuenta si deseas brindar soporte técnico a distancia en tu empresa, escuela u organización?</a:t>
            </a:r>
          </a:p>
          <a:p>
            <a:r>
              <a:rPr lang="es-MX" sz="1400" dirty="0"/>
              <a:t>Tipos de software que quedemos utilizar y sus características principales </a:t>
            </a:r>
          </a:p>
          <a:p>
            <a:r>
              <a:rPr lang="es-MX" sz="1400" dirty="0"/>
              <a:t> ¿Cuáles son las ventajas del soporte técnico a distancia?</a:t>
            </a:r>
          </a:p>
          <a:p>
            <a:r>
              <a:rPr lang="es-MX" sz="1400" dirty="0"/>
              <a:t>¿Qué herramientas se utilizan en el soporte técnico remoto?</a:t>
            </a:r>
          </a:p>
          <a:p>
            <a:r>
              <a:rPr lang="es-MX" sz="1400" dirty="0"/>
              <a:t>¿Cuáles son los principales desafíos del soporte técnico a distancia?</a:t>
            </a:r>
          </a:p>
          <a:p>
            <a:r>
              <a:rPr lang="es-MX" sz="1400" dirty="0"/>
              <a:t>¿Cómo funciona el soporte técnico a través de escritorio remoto?</a:t>
            </a:r>
          </a:p>
          <a:p>
            <a:r>
              <a:rPr lang="es-MX" sz="1400" dirty="0"/>
              <a:t>¿Qué diferencias hay entre soporte técnico remoto y presencial?</a:t>
            </a:r>
          </a:p>
          <a:p>
            <a:r>
              <a:rPr lang="es-MX" sz="1400" dirty="0"/>
              <a:t>¿Qué habilidades debe tener un técnico de soporte remoto?</a:t>
            </a:r>
          </a:p>
          <a:p>
            <a:r>
              <a:rPr lang="es-MX" sz="1400" dirty="0"/>
              <a:t>¿Cuáles son las mejores plataformas para brindar soporte técnico remoto?</a:t>
            </a:r>
          </a:p>
          <a:p>
            <a:r>
              <a:rPr lang="es-MX" sz="1400" dirty="0"/>
              <a:t>¿En qué casos es más recomendable el soporte remoto?</a:t>
            </a:r>
          </a:p>
          <a:p>
            <a:r>
              <a:rPr lang="es-MX" sz="1400" dirty="0"/>
              <a:t>¿Cómo se garantiza la seguridad en el soporte técnico a distancia?</a:t>
            </a:r>
          </a:p>
          <a:p>
            <a:r>
              <a:rPr lang="es-MX" sz="1400" dirty="0"/>
              <a:t>¿Cuáles son las limitaciones del soporte remoto?</a:t>
            </a:r>
          </a:p>
          <a:p>
            <a:r>
              <a:rPr lang="es-MX" sz="1400" dirty="0"/>
              <a:t> ¿Qué medidas pueden tomar los usuarios para facilitar el soporte?</a:t>
            </a:r>
          </a:p>
        </p:txBody>
      </p:sp>
    </p:spTree>
    <p:extLst>
      <p:ext uri="{BB962C8B-B14F-4D97-AF65-F5344CB8AC3E}">
        <p14:creationId xmlns:p14="http://schemas.microsoft.com/office/powerpoint/2010/main" val="1049063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750B66D-013E-462F-8C23-E2D9F25195D3}"/>
              </a:ext>
            </a:extLst>
          </p:cNvPr>
          <p:cNvSpPr txBox="1"/>
          <p:nvPr/>
        </p:nvSpPr>
        <p:spPr>
          <a:xfrm>
            <a:off x="345046" y="362544"/>
            <a:ext cx="11268075" cy="6247864"/>
          </a:xfrm>
          <a:prstGeom prst="rect">
            <a:avLst/>
          </a:prstGeom>
          <a:noFill/>
        </p:spPr>
        <p:txBody>
          <a:bodyPr wrap="square" rtlCol="0">
            <a:spAutoFit/>
          </a:bodyPr>
          <a:lstStyle/>
          <a:p>
            <a:r>
              <a:rPr lang="es-MX" sz="4000" dirty="0"/>
              <a:t>¿Que es el soporte técnico a distancia?</a:t>
            </a:r>
          </a:p>
          <a:p>
            <a:endParaRPr lang="es-MX" sz="4000" dirty="0"/>
          </a:p>
          <a:p>
            <a:r>
              <a:rPr lang="es-MX" sz="2400" dirty="0"/>
              <a:t>El soporte técnico a distancia es: Un servicio que permite a los técnicos resolver problemas relacionados con tecnología, hardware o software sin estar físicamente presentes en el lugar donde se encuentra el aparato eléctrico o el usuario. El técnico utiliza herramientas como el acceso remoto, llamadas por teléfono, correos electrónicos,   videollamadas para diagnosticar, solucionar y orientar al usuario sobre cómo resolver un problema o realizar configuraciones. Permitiendo que el usuario tenga una mejor experiencia y que el técnico tenga mayor facilidad al estar </a:t>
            </a:r>
          </a:p>
          <a:p>
            <a:r>
              <a:rPr lang="es-MX" sz="2400" dirty="0"/>
              <a:t>manejando el equipo del usuario.</a:t>
            </a:r>
          </a:p>
          <a:p>
            <a:endParaRPr lang="es-MX" sz="2400" dirty="0"/>
          </a:p>
          <a:p>
            <a:endParaRPr lang="es-MX" sz="2000" dirty="0"/>
          </a:p>
          <a:p>
            <a:endParaRPr lang="es-MX" sz="2000" dirty="0"/>
          </a:p>
          <a:p>
            <a:r>
              <a:rPr lang="es-MX" sz="2000" dirty="0"/>
              <a:t> </a:t>
            </a:r>
          </a:p>
          <a:p>
            <a:endParaRPr lang="es-MX" sz="2000" dirty="0"/>
          </a:p>
        </p:txBody>
      </p:sp>
      <p:pic>
        <p:nvPicPr>
          <p:cNvPr id="2" name="Imagen 1">
            <a:extLst>
              <a:ext uri="{FF2B5EF4-FFF2-40B4-BE49-F238E27FC236}">
                <a16:creationId xmlns:a16="http://schemas.microsoft.com/office/drawing/2014/main" id="{9CFBF831-D128-480B-2187-D9663F4DAC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084" y="4786313"/>
            <a:ext cx="5376078" cy="1824095"/>
          </a:xfrm>
          <a:prstGeom prst="rect">
            <a:avLst/>
          </a:prstGeom>
        </p:spPr>
      </p:pic>
    </p:spTree>
    <p:extLst>
      <p:ext uri="{BB962C8B-B14F-4D97-AF65-F5344CB8AC3E}">
        <p14:creationId xmlns:p14="http://schemas.microsoft.com/office/powerpoint/2010/main" val="2550147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7E2F03DB-DE25-4AFC-8673-D43E36392764}"/>
              </a:ext>
            </a:extLst>
          </p:cNvPr>
          <p:cNvSpPr txBox="1"/>
          <p:nvPr/>
        </p:nvSpPr>
        <p:spPr>
          <a:xfrm>
            <a:off x="184384" y="297648"/>
            <a:ext cx="11430000" cy="5693866"/>
          </a:xfrm>
          <a:prstGeom prst="rect">
            <a:avLst/>
          </a:prstGeom>
          <a:noFill/>
        </p:spPr>
        <p:txBody>
          <a:bodyPr wrap="square" rtlCol="0">
            <a:spAutoFit/>
          </a:bodyPr>
          <a:lstStyle/>
          <a:p>
            <a:r>
              <a:rPr lang="es-MX" sz="3200" dirty="0"/>
              <a:t>¿Qué tipos de soporte existen y cuales son sus características principales?</a:t>
            </a:r>
          </a:p>
          <a:p>
            <a:endParaRPr lang="es-MX" dirty="0"/>
          </a:p>
          <a:p>
            <a:endParaRPr lang="es-MX" sz="2000" dirty="0"/>
          </a:p>
          <a:p>
            <a:r>
              <a:rPr lang="es-MX" sz="2000" dirty="0"/>
              <a:t>Existen diferentes tipos de soporte, los cuales pueden clasificarse en varias categorías dependiendo de su contexto, ya sea en tecnología, como por ejemplo.</a:t>
            </a:r>
          </a:p>
          <a:p>
            <a:r>
              <a:rPr lang="es-MX" sz="2000" dirty="0"/>
              <a:t> Soporte telefónico:   El soporte telefónico es un servicio que proporciona asistencia a los usuarios o clientes a través de una llamada telefónica. El usuario podrá consultas sobre productos o servicios, o la orientación para realizar ciertos trámites o procedimientos. </a:t>
            </a:r>
          </a:p>
          <a:p>
            <a:r>
              <a:rPr lang="es-MX" sz="2000" dirty="0"/>
              <a:t>Soporte Remoto: Permite a un técnico acceder al dispositivo del usuario de forma remota para diagnosticar y solucionar problemas.</a:t>
            </a:r>
          </a:p>
          <a:p>
            <a:r>
              <a:rPr lang="es-MX" sz="2000" dirty="0"/>
              <a:t>Soporte por correo electrónico: Este puede servir para que el usuario puedan enviar en cualquier momento, los que les permite acceder al soporte de manera flexible. Y no sería necesario esperar en línea ni ajustarse a un horario específico.</a:t>
            </a:r>
          </a:p>
          <a:p>
            <a:r>
              <a:rPr lang="es-MX" sz="2000" dirty="0"/>
              <a:t>El soporte por chat: A diferencia del correo electrónico, el  chat ofrece respuestas casi instantáneas, haciendo que puedan resolver el problema de manera rápida</a:t>
            </a:r>
            <a:r>
              <a:rPr lang="es-MX" sz="2400" dirty="0"/>
              <a:t>.</a:t>
            </a:r>
          </a:p>
          <a:p>
            <a:endParaRPr lang="es-MX" dirty="0"/>
          </a:p>
        </p:txBody>
      </p:sp>
      <p:pic>
        <p:nvPicPr>
          <p:cNvPr id="2" name="Imagen 1">
            <a:extLst>
              <a:ext uri="{FF2B5EF4-FFF2-40B4-BE49-F238E27FC236}">
                <a16:creationId xmlns:a16="http://schemas.microsoft.com/office/drawing/2014/main" id="{7F005C85-D706-3FD5-3C41-F8C2EE9F1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8344" y="0"/>
            <a:ext cx="2583656" cy="1696641"/>
          </a:xfrm>
          <a:prstGeom prst="rect">
            <a:avLst/>
          </a:prstGeom>
        </p:spPr>
      </p:pic>
    </p:spTree>
    <p:extLst>
      <p:ext uri="{BB962C8B-B14F-4D97-AF65-F5344CB8AC3E}">
        <p14:creationId xmlns:p14="http://schemas.microsoft.com/office/powerpoint/2010/main" val="231682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ECB15-34F5-B0EF-4797-CC805876B21B}"/>
              </a:ext>
            </a:extLst>
          </p:cNvPr>
          <p:cNvSpPr>
            <a:spLocks noGrp="1"/>
          </p:cNvSpPr>
          <p:nvPr>
            <p:ph type="title"/>
          </p:nvPr>
        </p:nvSpPr>
        <p:spPr>
          <a:xfrm>
            <a:off x="646111" y="202687"/>
            <a:ext cx="9404723" cy="1400530"/>
          </a:xfrm>
        </p:spPr>
        <p:txBody>
          <a:bodyPr/>
          <a:lstStyle/>
          <a:p>
            <a:r>
              <a:rPr lang="es-MX" sz="2800" dirty="0"/>
              <a:t>¿Qué puntos debes tomar en cuenta si deseas brindar soporte técnico a distancia en tu empresa, escuela u organización?</a:t>
            </a:r>
          </a:p>
        </p:txBody>
      </p:sp>
      <p:sp>
        <p:nvSpPr>
          <p:cNvPr id="3" name="Marcador de contenido 2">
            <a:extLst>
              <a:ext uri="{FF2B5EF4-FFF2-40B4-BE49-F238E27FC236}">
                <a16:creationId xmlns:a16="http://schemas.microsoft.com/office/drawing/2014/main" id="{CBFFE8CE-5A38-22B5-34A4-906B6ED981C0}"/>
              </a:ext>
            </a:extLst>
          </p:cNvPr>
          <p:cNvSpPr>
            <a:spLocks noGrp="1"/>
          </p:cNvSpPr>
          <p:nvPr>
            <p:ph idx="1"/>
          </p:nvPr>
        </p:nvSpPr>
        <p:spPr>
          <a:xfrm>
            <a:off x="646111" y="1579123"/>
            <a:ext cx="9231497" cy="5076190"/>
          </a:xfrm>
        </p:spPr>
        <p:txBody>
          <a:bodyPr>
            <a:normAutofit fontScale="25000" lnSpcReduction="20000"/>
          </a:bodyPr>
          <a:lstStyle/>
          <a:p>
            <a:pPr marL="0" indent="0">
              <a:buNone/>
            </a:pPr>
            <a:r>
              <a:rPr lang="es-MX" sz="6000" dirty="0"/>
              <a:t>Cómo  dar soporte técnico a distancia, tenemos que tener en cuenta varios factores para que sea esencial y lo más eficaz el trabajo.</a:t>
            </a:r>
          </a:p>
          <a:p>
            <a:pPr marL="0" indent="0">
              <a:buNone/>
            </a:pPr>
            <a:r>
              <a:rPr lang="es-MX" sz="6000" dirty="0"/>
              <a:t>Aquí te muestro varias herramientas que se deben utilizar </a:t>
            </a:r>
          </a:p>
          <a:p>
            <a:pPr marL="0" indent="0">
              <a:buNone/>
            </a:pPr>
            <a:r>
              <a:rPr lang="es-MX" sz="6000" dirty="0"/>
              <a:t>Acceso remoto: AnyDesk o TeamViewer.</a:t>
            </a:r>
            <a:endParaRPr lang="es-MX" sz="6000" b="1" dirty="0"/>
          </a:p>
          <a:p>
            <a:pPr marL="0" indent="0">
              <a:buNone/>
            </a:pPr>
            <a:r>
              <a:rPr lang="es-MX" sz="6000" dirty="0"/>
              <a:t>Comunicación: WhatsApp, Discord o Zoom.</a:t>
            </a:r>
          </a:p>
          <a:p>
            <a:pPr marL="0" indent="0">
              <a:buNone/>
            </a:pPr>
            <a:r>
              <a:rPr lang="es-MX" sz="6000" dirty="0"/>
              <a:t>Organización: Google Docs o Notion.</a:t>
            </a:r>
          </a:p>
          <a:p>
            <a:pPr marL="0" indent="0">
              <a:buNone/>
            </a:pPr>
            <a:r>
              <a:rPr lang="es-MX" sz="6000" dirty="0"/>
              <a:t>También podemos hablar sobre la seguridad </a:t>
            </a:r>
            <a:endParaRPr lang="es-MX" sz="6000" b="1" dirty="0"/>
          </a:p>
          <a:p>
            <a:pPr marL="0" indent="0">
              <a:buNone/>
            </a:pPr>
            <a:r>
              <a:rPr lang="es-MX" sz="6000" dirty="0"/>
              <a:t>No debes compartir contraseñas ni instales programas sospechosos.</a:t>
            </a:r>
          </a:p>
          <a:p>
            <a:pPr marL="0" indent="0">
              <a:buNone/>
            </a:pPr>
            <a:r>
              <a:rPr lang="es-MX" sz="6000" dirty="0"/>
              <a:t>Usa software y algún antivirus confiable y desconéctate al terminar.</a:t>
            </a:r>
          </a:p>
          <a:p>
            <a:pPr marL="0" indent="0">
              <a:buNone/>
            </a:pPr>
            <a:r>
              <a:rPr lang="es-MX" sz="6000" dirty="0"/>
              <a:t>¿Como solucionar problemas?</a:t>
            </a:r>
          </a:p>
          <a:p>
            <a:pPr marL="0" indent="0">
              <a:buNone/>
            </a:pPr>
            <a:r>
              <a:rPr lang="es-MX" sz="6000" dirty="0"/>
              <a:t>Para solucionar problemas debemos preguntar qué pasa para poder solucionar el problema </a:t>
            </a:r>
          </a:p>
          <a:p>
            <a:pPr marL="0" indent="0">
              <a:buNone/>
            </a:pPr>
            <a:r>
              <a:rPr lang="es-MX" sz="6000" dirty="0"/>
              <a:t>También podemos probar con (reiniciar, actualizar) si no tienen mucha información para otorgarnos</a:t>
            </a:r>
          </a:p>
          <a:p>
            <a:pPr marL="0" indent="0">
              <a:buNone/>
            </a:pPr>
            <a:r>
              <a:rPr lang="es-MX" sz="6000" dirty="0"/>
              <a:t>Es muy necesario tener en cuenta algo, como una guía  con capturas o videos si es necesario.</a:t>
            </a:r>
          </a:p>
          <a:p>
            <a:pPr marL="0" indent="0">
              <a:buNone/>
            </a:pPr>
            <a:r>
              <a:rPr lang="es-MX" sz="6000" dirty="0"/>
              <a:t>Si no funcionara lo de reinicio o actualizar, y no tuviéramos la información sería investigar.</a:t>
            </a:r>
          </a:p>
          <a:p>
            <a:pPr marL="0" indent="0">
              <a:buNone/>
            </a:pPr>
            <a:r>
              <a:rPr lang="es-MX" sz="6000" dirty="0"/>
              <a:t>Antes de entrar el aparato eléctrico debemos asegurarnos de que funcione correctamente.</a:t>
            </a:r>
          </a:p>
          <a:p>
            <a:pPr marL="0" indent="0">
              <a:buNone/>
            </a:pPr>
            <a:r>
              <a:rPr lang="es-MX" sz="6000" dirty="0"/>
              <a:t>Una última sugerencia, antes de empezar con aparatos ajenos práctica con algún aparato tu yo, pide consejos.</a:t>
            </a:r>
          </a:p>
          <a:p>
            <a:pPr marL="0" indent="0">
              <a:buNone/>
            </a:pPr>
            <a:endParaRPr lang="es-MX" dirty="0"/>
          </a:p>
        </p:txBody>
      </p:sp>
      <p:pic>
        <p:nvPicPr>
          <p:cNvPr id="4" name="Imagen 3">
            <a:extLst>
              <a:ext uri="{FF2B5EF4-FFF2-40B4-BE49-F238E27FC236}">
                <a16:creationId xmlns:a16="http://schemas.microsoft.com/office/drawing/2014/main" id="{52C85A2F-C832-B1E3-D389-13C84B6D1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7787" y="2143125"/>
            <a:ext cx="3271408" cy="2232422"/>
          </a:xfrm>
          <a:prstGeom prst="rect">
            <a:avLst/>
          </a:prstGeom>
        </p:spPr>
      </p:pic>
    </p:spTree>
    <p:extLst>
      <p:ext uri="{BB962C8B-B14F-4D97-AF65-F5344CB8AC3E}">
        <p14:creationId xmlns:p14="http://schemas.microsoft.com/office/powerpoint/2010/main" val="2108629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2680A9-2A8D-5D55-D98E-5FC87F8BBCEB}"/>
              </a:ext>
            </a:extLst>
          </p:cNvPr>
          <p:cNvSpPr>
            <a:spLocks noGrp="1"/>
          </p:cNvSpPr>
          <p:nvPr>
            <p:ph type="title"/>
          </p:nvPr>
        </p:nvSpPr>
        <p:spPr>
          <a:xfrm>
            <a:off x="1377364" y="267890"/>
            <a:ext cx="9404723" cy="1400530"/>
          </a:xfrm>
        </p:spPr>
        <p:txBody>
          <a:bodyPr/>
          <a:lstStyle/>
          <a:p>
            <a:r>
              <a:rPr lang="es-MX" sz="3600" dirty="0"/>
              <a:t>Tipos de software que quedemos utilizar y sus características principales </a:t>
            </a:r>
          </a:p>
        </p:txBody>
      </p:sp>
      <p:sp>
        <p:nvSpPr>
          <p:cNvPr id="3" name="Marcador de contenido 2">
            <a:extLst>
              <a:ext uri="{FF2B5EF4-FFF2-40B4-BE49-F238E27FC236}">
                <a16:creationId xmlns:a16="http://schemas.microsoft.com/office/drawing/2014/main" id="{2ACB893A-DF9F-482F-BD8A-94C6827650FC}"/>
              </a:ext>
            </a:extLst>
          </p:cNvPr>
          <p:cNvSpPr>
            <a:spLocks noGrp="1"/>
          </p:cNvSpPr>
          <p:nvPr>
            <p:ph idx="1"/>
          </p:nvPr>
        </p:nvSpPr>
        <p:spPr>
          <a:xfrm>
            <a:off x="1377364" y="2089915"/>
            <a:ext cx="8946541" cy="2678170"/>
          </a:xfrm>
        </p:spPr>
        <p:txBody>
          <a:bodyPr>
            <a:normAutofit fontScale="25000" lnSpcReduction="20000"/>
          </a:bodyPr>
          <a:lstStyle/>
          <a:p>
            <a:pPr marL="0" indent="0">
              <a:buNone/>
            </a:pPr>
            <a:r>
              <a:rPr lang="es-MX" sz="8000" dirty="0"/>
              <a:t>Hay varios tipos de software pero los más fáciles y conocidos</a:t>
            </a:r>
          </a:p>
          <a:p>
            <a:pPr marL="0" indent="0">
              <a:buNone/>
            </a:pPr>
            <a:r>
              <a:rPr lang="es-MX" sz="8000" dirty="0"/>
              <a:t>Comunicación y colaboración </a:t>
            </a:r>
          </a:p>
          <a:p>
            <a:pPr marL="0" indent="0">
              <a:buNone/>
            </a:pPr>
            <a:r>
              <a:rPr lang="es-MX" sz="8000" dirty="0"/>
              <a:t>Videollamadas y conferencias</a:t>
            </a:r>
            <a:r>
              <a:rPr lang="es-MX" sz="8000" b="1" dirty="0"/>
              <a:t>:</a:t>
            </a:r>
            <a:r>
              <a:rPr lang="es-MX" sz="8000" dirty="0"/>
              <a:t> Zoom, Microsoft Teams, Google Meet, Skype.</a:t>
            </a:r>
          </a:p>
          <a:p>
            <a:pPr marL="0" indent="0">
              <a:buNone/>
            </a:pPr>
            <a:r>
              <a:rPr lang="es-MX" sz="8000" dirty="0"/>
              <a:t>Mensajería instantánea: WhatsApp, Telegram, Slack, Discord.</a:t>
            </a:r>
          </a:p>
          <a:p>
            <a:pPr marL="0" indent="0">
              <a:buNone/>
            </a:pPr>
            <a:r>
              <a:rPr lang="es-MX" sz="8000" dirty="0"/>
              <a:t>Correo electrónico: Gmail, Outlook, ProtonMail.</a:t>
            </a:r>
          </a:p>
          <a:p>
            <a:pPr marL="0" indent="0">
              <a:buNone/>
            </a:pPr>
            <a:r>
              <a:rPr lang="es-MX" sz="8000" dirty="0"/>
              <a:t>Control remoto y acceso a distancia, esto para facilitar y hacer más cómodo para el usuario.</a:t>
            </a:r>
          </a:p>
          <a:p>
            <a:pPr marL="0" indent="0">
              <a:buNone/>
            </a:pPr>
            <a:r>
              <a:rPr lang="es-MX" sz="8000" dirty="0"/>
              <a:t>Escritorio remoto: AnyDesk, TeamViewer, Chrome Remote Desktop.</a:t>
            </a:r>
          </a:p>
          <a:p>
            <a:pPr marL="0" indent="0">
              <a:buNone/>
            </a:pPr>
            <a:r>
              <a:rPr lang="es-MX" sz="8000" dirty="0"/>
              <a:t>Administración de servidores: PuTTY, Remote Desktop Protocol (RDP), SSH.</a:t>
            </a:r>
          </a:p>
          <a:p>
            <a:pPr marL="0" indent="0">
              <a:buNone/>
            </a:pPr>
            <a:r>
              <a:rPr lang="es-MX" sz="8000" dirty="0"/>
              <a:t>Hay más pero no son tan importantes, en </a:t>
            </a:r>
            <a:r>
              <a:rPr lang="es-MX" sz="8000"/>
              <a:t>mi opinión.</a:t>
            </a:r>
            <a:endParaRPr lang="es-MX" sz="8000" dirty="0"/>
          </a:p>
          <a:p>
            <a:endParaRPr lang="es-MX" dirty="0"/>
          </a:p>
        </p:txBody>
      </p:sp>
      <p:pic>
        <p:nvPicPr>
          <p:cNvPr id="4" name="Imagen 3">
            <a:extLst>
              <a:ext uri="{FF2B5EF4-FFF2-40B4-BE49-F238E27FC236}">
                <a16:creationId xmlns:a16="http://schemas.microsoft.com/office/drawing/2014/main" id="{50ED9AFE-1E2C-72E5-9F02-3C6FB808C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5502" y="4768085"/>
            <a:ext cx="2006498" cy="2006498"/>
          </a:xfrm>
          <a:prstGeom prst="rect">
            <a:avLst/>
          </a:prstGeom>
        </p:spPr>
      </p:pic>
    </p:spTree>
    <p:extLst>
      <p:ext uri="{BB962C8B-B14F-4D97-AF65-F5344CB8AC3E}">
        <p14:creationId xmlns:p14="http://schemas.microsoft.com/office/powerpoint/2010/main" val="212818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5D6811F-2871-2AD9-29F3-31F1465F5A47}"/>
              </a:ext>
            </a:extLst>
          </p:cNvPr>
          <p:cNvSpPr txBox="1"/>
          <p:nvPr/>
        </p:nvSpPr>
        <p:spPr>
          <a:xfrm>
            <a:off x="767955" y="392907"/>
            <a:ext cx="9286874" cy="6340197"/>
          </a:xfrm>
          <a:prstGeom prst="rect">
            <a:avLst/>
          </a:prstGeom>
          <a:noFill/>
        </p:spPr>
        <p:txBody>
          <a:bodyPr wrap="square" rtlCol="0">
            <a:spAutoFit/>
          </a:bodyPr>
          <a:lstStyle/>
          <a:p>
            <a:r>
              <a:rPr lang="es-MX" sz="3200" dirty="0"/>
              <a:t>¿Cuáles son las ventajas del soporte técnico a distancia?</a:t>
            </a:r>
          </a:p>
          <a:p>
            <a:pPr algn="l"/>
            <a:endParaRPr lang="es-MX" dirty="0"/>
          </a:p>
          <a:p>
            <a:r>
              <a:rPr lang="es-MX" dirty="0"/>
              <a:t>Ay varias ventajas, ya que permite resolver problemas informáticos sin necesidad de que un técnico se desplace físicamente al lugar. Gracias a la tecnología y al uso de herramientas especializadas, este tipo de asistencia ofrece múltiples beneficios. Como por ejemplo:</a:t>
            </a:r>
          </a:p>
          <a:p>
            <a:r>
              <a:rPr lang="es-MX" dirty="0"/>
              <a:t>Ahorro de tiempo y rapidez en la solución de problemas</a:t>
            </a:r>
          </a:p>
          <a:p>
            <a:r>
              <a:rPr lang="es-MX" dirty="0"/>
              <a:t>Esta es la ventajas más destacada del soporte remoto es la rapidez con la que se pueden atender incidencias. En lugar de esperar a que un técnico llegue físicamente. Haciendo más sencillo para el técnico accedan al sistema de inmediato. Esto reduce significativamente los tiempos de respuesta y solución, minimizando interrupciones en el trabajo del usuario.</a:t>
            </a:r>
          </a:p>
          <a:p>
            <a:r>
              <a:rPr lang="es-MX" dirty="0"/>
              <a:t> Reducción de costos operativos</a:t>
            </a:r>
          </a:p>
          <a:p>
            <a:r>
              <a:rPr lang="es-MX" dirty="0"/>
              <a:t>El soporte técnico a distancia beneficia a los usuarios y a los técnicos, elimina la necesidad de desplazamiento, lo que ahorra costos de transporte y por lo tanto reduciendo los costos. También haciendo que los técnicos puedan trabajar con varios aparatos electrónicos.</a:t>
            </a:r>
            <a:endParaRPr lang="es-MX" b="1" dirty="0"/>
          </a:p>
          <a:p>
            <a:r>
              <a:rPr lang="es-MX" dirty="0"/>
              <a:t>Una de las principales fortalezas del soporte remoto es que no tiene ninguna limitación, permitiendo trabajar con usuarios de todo el mundo.</a:t>
            </a:r>
          </a:p>
          <a:p>
            <a:pPr algn="l"/>
            <a:endParaRPr lang="es-MX" dirty="0"/>
          </a:p>
        </p:txBody>
      </p:sp>
      <p:pic>
        <p:nvPicPr>
          <p:cNvPr id="3" name="Imagen 2">
            <a:extLst>
              <a:ext uri="{FF2B5EF4-FFF2-40B4-BE49-F238E27FC236}">
                <a16:creationId xmlns:a16="http://schemas.microsoft.com/office/drawing/2014/main" id="{1D24954A-98DD-22AB-BD70-C1C849F8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10054829" y="5000745"/>
            <a:ext cx="2046006" cy="1696640"/>
          </a:xfrm>
          <a:prstGeom prst="rect">
            <a:avLst/>
          </a:prstGeom>
        </p:spPr>
      </p:pic>
    </p:spTree>
    <p:extLst>
      <p:ext uri="{BB962C8B-B14F-4D97-AF65-F5344CB8AC3E}">
        <p14:creationId xmlns:p14="http://schemas.microsoft.com/office/powerpoint/2010/main" val="3592939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B4AE4BE-9D37-2015-334E-AF11D5216E62}"/>
              </a:ext>
            </a:extLst>
          </p:cNvPr>
          <p:cNvSpPr txBox="1"/>
          <p:nvPr/>
        </p:nvSpPr>
        <p:spPr>
          <a:xfrm>
            <a:off x="1407914" y="289679"/>
            <a:ext cx="9376172" cy="6278642"/>
          </a:xfrm>
          <a:prstGeom prst="rect">
            <a:avLst/>
          </a:prstGeom>
          <a:noFill/>
        </p:spPr>
        <p:txBody>
          <a:bodyPr wrap="square" rtlCol="0">
            <a:spAutoFit/>
          </a:bodyPr>
          <a:lstStyle/>
          <a:p>
            <a:r>
              <a:rPr lang="es-MX" sz="3200" dirty="0"/>
              <a:t>¿Qué herramientas se utilizan en el soporte técnico remoto?</a:t>
            </a:r>
          </a:p>
          <a:p>
            <a:endParaRPr lang="es-MX" sz="3200" dirty="0"/>
          </a:p>
          <a:p>
            <a:r>
              <a:rPr lang="es-MX" sz="2400" dirty="0"/>
              <a:t>El soporte técnico remoto requiere herramientas especializadas para acceder, diagnosticar y solucionar problemas en dispositivos a distancia. </a:t>
            </a:r>
          </a:p>
          <a:p>
            <a:r>
              <a:rPr lang="es-MX" sz="2400" dirty="0"/>
              <a:t>Monitoreo y Diagnóstico</a:t>
            </a:r>
          </a:p>
          <a:p>
            <a:r>
              <a:rPr lang="es-MX" sz="2400" dirty="0"/>
              <a:t>Ayudan a supervisar el rendimiento del sistema y detectar problemas.</a:t>
            </a:r>
          </a:p>
          <a:p>
            <a:r>
              <a:rPr lang="es-MX" sz="2400" dirty="0"/>
              <a:t>HWMonitor (monitoreo de temperatura y voltaje)</a:t>
            </a:r>
          </a:p>
          <a:p>
            <a:r>
              <a:rPr lang="es-MX" sz="2400" dirty="0"/>
              <a:t>CrystalDiskInfo (estado de discos duros)</a:t>
            </a:r>
          </a:p>
          <a:p>
            <a:r>
              <a:rPr lang="es-MX" sz="2400" dirty="0"/>
              <a:t>Task Manager (Windows) / Activity Monitor (Mac)</a:t>
            </a:r>
          </a:p>
          <a:p>
            <a:r>
              <a:rPr lang="es-MX" sz="2400" dirty="0"/>
              <a:t>Ping, Tracert, Netstat (diagnóstico de red)</a:t>
            </a:r>
          </a:p>
          <a:p>
            <a:r>
              <a:rPr lang="es-MX" sz="2400" dirty="0"/>
              <a:t>Claramente unas de las herramientas son correos electrónicos, zoom, o cualquier app con estás características </a:t>
            </a:r>
            <a:endParaRPr lang="es-MX" dirty="0"/>
          </a:p>
          <a:p>
            <a:pPr algn="l"/>
            <a:endParaRPr lang="es-MX" dirty="0"/>
          </a:p>
        </p:txBody>
      </p:sp>
    </p:spTree>
    <p:extLst>
      <p:ext uri="{BB962C8B-B14F-4D97-AF65-F5344CB8AC3E}">
        <p14:creationId xmlns:p14="http://schemas.microsoft.com/office/powerpoint/2010/main" val="237318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0E441C7-7DBF-F4CD-1E4C-937E2B2B9DF6}"/>
              </a:ext>
            </a:extLst>
          </p:cNvPr>
          <p:cNvSpPr txBox="1"/>
          <p:nvPr/>
        </p:nvSpPr>
        <p:spPr>
          <a:xfrm>
            <a:off x="928688" y="571499"/>
            <a:ext cx="9447609" cy="6001643"/>
          </a:xfrm>
          <a:prstGeom prst="rect">
            <a:avLst/>
          </a:prstGeom>
          <a:noFill/>
        </p:spPr>
        <p:txBody>
          <a:bodyPr wrap="square" rtlCol="0">
            <a:spAutoFit/>
          </a:bodyPr>
          <a:lstStyle/>
          <a:p>
            <a:r>
              <a:rPr lang="es-MX" sz="3200" dirty="0"/>
              <a:t>¿Cuáles son los principales desafíos del soporte técnico a distancia?</a:t>
            </a:r>
          </a:p>
          <a:p>
            <a:endParaRPr lang="es-MX" sz="3200" dirty="0"/>
          </a:p>
          <a:p>
            <a:r>
              <a:rPr lang="es-MX" dirty="0"/>
              <a:t>El soporte técnico a distancia tiene varios desafíos que pueden afectar la eficiencia y la resolución de problemas.</a:t>
            </a:r>
          </a:p>
          <a:p>
            <a:r>
              <a:rPr lang="es-MX" dirty="0"/>
              <a:t>En mi opinión la falta de contacto físico dificulta la explicación de problemas y soluciones.</a:t>
            </a:r>
          </a:p>
          <a:p>
            <a:r>
              <a:rPr lang="es-MX" dirty="0"/>
              <a:t>También ay Usuarios con poca experiencia de la tecnología que pueden tener dificultades para seguir instrucciones.</a:t>
            </a:r>
          </a:p>
          <a:p>
            <a:r>
              <a:rPr lang="es-MX" dirty="0"/>
              <a:t>Problemas de internet o al conectarse</a:t>
            </a:r>
          </a:p>
          <a:p>
            <a:r>
              <a:rPr lang="es-MX" dirty="0"/>
              <a:t>Si el usuario tiene una mala conexión a internet, el soporte puede interrumpirse o volverse lento.</a:t>
            </a:r>
          </a:p>
          <a:p>
            <a:r>
              <a:rPr lang="es-MX" dirty="0"/>
              <a:t>Algunas herramientas de asistencia remota pueden no funcionar bien en redes inestables por esto yo lo vería un poco dificultoso.</a:t>
            </a:r>
          </a:p>
          <a:p>
            <a:r>
              <a:rPr lang="es-MX" dirty="0"/>
              <a:t>También En algunos casos, los usuarios no tienen privilegios de administrador para instalar software o realizar cambios.</a:t>
            </a:r>
          </a:p>
          <a:p>
            <a:r>
              <a:rPr lang="es-MX" dirty="0"/>
              <a:t>Las políticas de seguridad pueden limitar el acceso a ciertos sistemas o archivos.</a:t>
            </a:r>
          </a:p>
          <a:p>
            <a:endParaRPr lang="es-MX" dirty="0"/>
          </a:p>
          <a:p>
            <a:endParaRPr lang="es-MX" dirty="0"/>
          </a:p>
        </p:txBody>
      </p:sp>
      <p:pic>
        <p:nvPicPr>
          <p:cNvPr id="3" name="Imagen 2">
            <a:extLst>
              <a:ext uri="{FF2B5EF4-FFF2-40B4-BE49-F238E27FC236}">
                <a16:creationId xmlns:a16="http://schemas.microsoft.com/office/drawing/2014/main" id="{D2D5E823-2B7C-CDBA-CDCB-9ADE4282A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4543" y="0"/>
            <a:ext cx="2117457" cy="2196703"/>
          </a:xfrm>
          <a:prstGeom prst="rect">
            <a:avLst/>
          </a:prstGeom>
        </p:spPr>
      </p:pic>
    </p:spTree>
    <p:extLst>
      <p:ext uri="{BB962C8B-B14F-4D97-AF65-F5344CB8AC3E}">
        <p14:creationId xmlns:p14="http://schemas.microsoft.com/office/powerpoint/2010/main" val="34340685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28</TotalTime>
  <Words>72</Words>
  <Application>Microsoft Office PowerPoint</Application>
  <PresentationFormat>Panorámica</PresentationFormat>
  <Paragraphs>16</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Ion</vt:lpstr>
      <vt:lpstr>Soporte Técnico  a Distancia  </vt:lpstr>
      <vt:lpstr>                       Índice</vt:lpstr>
      <vt:lpstr>Presentación de PowerPoint</vt:lpstr>
      <vt:lpstr>Presentación de PowerPoint</vt:lpstr>
      <vt:lpstr>¿Qué puntos debes tomar en cuenta si deseas brindar soporte técnico a distancia en tu empresa, escuela u organización?</vt:lpstr>
      <vt:lpstr>Tipos de software que quedemos utilizar y sus características principales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Soporte Técnico  a Distancia</dc:title>
  <dc:creator>18</dc:creator>
  <cp:lastModifiedBy>ismaelcarloscarlosjuarez716@gmail.com</cp:lastModifiedBy>
  <cp:revision>33</cp:revision>
  <dcterms:created xsi:type="dcterms:W3CDTF">2025-02-14T23:24:17Z</dcterms:created>
  <dcterms:modified xsi:type="dcterms:W3CDTF">2025-02-17T05:35:53Z</dcterms:modified>
</cp:coreProperties>
</file>