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67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y\Downloads\S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0.22881</c:v>
                </c:pt>
                <c:pt idx="1">
                  <c:v>0.22642</c:v>
                </c:pt>
                <c:pt idx="2">
                  <c:v>0.23566</c:v>
                </c:pt>
                <c:pt idx="3">
                  <c:v>0.20296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0.1185</c:v>
                </c:pt>
                <c:pt idx="1">
                  <c:v>0.0422</c:v>
                </c:pt>
                <c:pt idx="2">
                  <c:v>0.1149</c:v>
                </c:pt>
                <c:pt idx="3">
                  <c:v>0.0382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083864"/>
        <c:axId val="2093666840"/>
      </c:barChart>
      <c:catAx>
        <c:axId val="20790838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3666840"/>
        <c:crosses val="autoZero"/>
        <c:auto val="1"/>
        <c:lblAlgn val="ctr"/>
        <c:lblOffset val="100"/>
        <c:noMultiLvlLbl val="0"/>
      </c:catAx>
      <c:valAx>
        <c:axId val="2093666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9083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0.23749</c:v>
                </c:pt>
                <c:pt idx="1">
                  <c:v>0.22127</c:v>
                </c:pt>
                <c:pt idx="2">
                  <c:v>0.22962</c:v>
                </c:pt>
                <c:pt idx="3">
                  <c:v>0.21647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0.1091</c:v>
                </c:pt>
                <c:pt idx="1">
                  <c:v>0.0837</c:v>
                </c:pt>
                <c:pt idx="2">
                  <c:v>0.1134</c:v>
                </c:pt>
                <c:pt idx="3">
                  <c:v>0.0831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697704"/>
        <c:axId val="2142700680"/>
      </c:barChart>
      <c:catAx>
        <c:axId val="2142697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700680"/>
        <c:crosses val="autoZero"/>
        <c:auto val="1"/>
        <c:lblAlgn val="ctr"/>
        <c:lblOffset val="100"/>
        <c:noMultiLvlLbl val="0"/>
      </c:catAx>
      <c:valAx>
        <c:axId val="2142700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2697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[SIA.xlsx]Sheet1!$A$27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[SIA.xlsx]Sheet1!$B$26:$G$26</c:f>
              <c:strCache>
                <c:ptCount val="6"/>
                <c:pt idx="0">
                  <c:v>Elite</c:v>
                </c:pt>
                <c:pt idx="1">
                  <c:v>Ruleta</c:v>
                </c:pt>
                <c:pt idx="2">
                  <c:v>Torneo</c:v>
                </c:pt>
                <c:pt idx="3">
                  <c:v>Boltzman</c:v>
                </c:pt>
                <c:pt idx="4">
                  <c:v>Mixto 1 (a = 0,5)</c:v>
                </c:pt>
                <c:pt idx="5">
                  <c:v>Mixto 2 (a = 0,5)</c:v>
                </c:pt>
              </c:strCache>
            </c:strRef>
          </c:cat>
          <c:val>
            <c:numRef>
              <c:f>[SIA.xlsx]Sheet1!$B$27:$G$27</c:f>
              <c:numCache>
                <c:formatCode>General</c:formatCode>
                <c:ptCount val="6"/>
                <c:pt idx="0">
                  <c:v>0.01023</c:v>
                </c:pt>
                <c:pt idx="1">
                  <c:v>0.22511</c:v>
                </c:pt>
                <c:pt idx="2">
                  <c:v>0.11762</c:v>
                </c:pt>
                <c:pt idx="3">
                  <c:v>0.1812</c:v>
                </c:pt>
                <c:pt idx="4">
                  <c:v>0.12654</c:v>
                </c:pt>
                <c:pt idx="5">
                  <c:v>0.09615</c:v>
                </c:pt>
              </c:numCache>
            </c:numRef>
          </c:val>
        </c:ser>
        <c:ser>
          <c:idx val="1"/>
          <c:order val="1"/>
          <c:tx>
            <c:strRef>
              <c:f>[SIA.xlsx]Sheet1!$A$28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[SIA.xlsx]Sheet1!$B$26:$G$26</c:f>
              <c:strCache>
                <c:ptCount val="6"/>
                <c:pt idx="0">
                  <c:v>Elite</c:v>
                </c:pt>
                <c:pt idx="1">
                  <c:v>Ruleta</c:v>
                </c:pt>
                <c:pt idx="2">
                  <c:v>Torneo</c:v>
                </c:pt>
                <c:pt idx="3">
                  <c:v>Boltzman</c:v>
                </c:pt>
                <c:pt idx="4">
                  <c:v>Mixto 1 (a = 0,5)</c:v>
                </c:pt>
                <c:pt idx="5">
                  <c:v>Mixto 2 (a = 0,5)</c:v>
                </c:pt>
              </c:strCache>
            </c:strRef>
          </c:cat>
          <c:val>
            <c:numRef>
              <c:f>[SIA.xlsx]Sheet1!$B$28:$G$28</c:f>
              <c:numCache>
                <c:formatCode>General</c:formatCode>
                <c:ptCount val="6"/>
                <c:pt idx="0">
                  <c:v>0.00045311</c:v>
                </c:pt>
                <c:pt idx="1">
                  <c:v>0.0597</c:v>
                </c:pt>
                <c:pt idx="2">
                  <c:v>0.097</c:v>
                </c:pt>
                <c:pt idx="3">
                  <c:v>0.1065</c:v>
                </c:pt>
                <c:pt idx="4">
                  <c:v>0.00083285</c:v>
                </c:pt>
                <c:pt idx="5">
                  <c:v>0.002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743656"/>
        <c:axId val="2142746632"/>
      </c:barChart>
      <c:catAx>
        <c:axId val="21427436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746632"/>
        <c:crosses val="autoZero"/>
        <c:auto val="1"/>
        <c:lblAlgn val="ctr"/>
        <c:lblOffset val="100"/>
        <c:noMultiLvlLbl val="0"/>
      </c:catAx>
      <c:valAx>
        <c:axId val="214274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2743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[SIA.xlsx]Sheet1!$A$41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[SIA.xlsx]Sheet1!$B$40:$D$40</c:f>
              <c:strCache>
                <c:ptCount val="3"/>
                <c:pt idx="0">
                  <c:v>Metodo 1 (Elite)</c:v>
                </c:pt>
                <c:pt idx="1">
                  <c:v>Metodo 2 (E + M1)</c:v>
                </c:pt>
                <c:pt idx="2">
                  <c:v>Metodo 3 (E + M1)</c:v>
                </c:pt>
              </c:strCache>
            </c:strRef>
          </c:cat>
          <c:val>
            <c:numRef>
              <c:f>[SIA.xlsx]Sheet1!$B$41:$D$41</c:f>
              <c:numCache>
                <c:formatCode>General</c:formatCode>
                <c:ptCount val="3"/>
                <c:pt idx="0">
                  <c:v>0.03388</c:v>
                </c:pt>
                <c:pt idx="1">
                  <c:v>0.06999</c:v>
                </c:pt>
                <c:pt idx="2">
                  <c:v>0.112</c:v>
                </c:pt>
              </c:numCache>
            </c:numRef>
          </c:val>
        </c:ser>
        <c:ser>
          <c:idx val="1"/>
          <c:order val="1"/>
          <c:tx>
            <c:strRef>
              <c:f>[SIA.xlsx]Sheet1!$A$42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[SIA.xlsx]Sheet1!$B$40:$D$40</c:f>
              <c:strCache>
                <c:ptCount val="3"/>
                <c:pt idx="0">
                  <c:v>Metodo 1 (Elite)</c:v>
                </c:pt>
                <c:pt idx="1">
                  <c:v>Metodo 2 (E + M1)</c:v>
                </c:pt>
                <c:pt idx="2">
                  <c:v>Metodo 3 (E + M1)</c:v>
                </c:pt>
              </c:strCache>
            </c:strRef>
          </c:cat>
          <c:val>
            <c:numRef>
              <c:f>[SIA.xlsx]Sheet1!$B$42:$D$42</c:f>
              <c:numCache>
                <c:formatCode>General</c:formatCode>
                <c:ptCount val="3"/>
                <c:pt idx="0">
                  <c:v>0.0007206</c:v>
                </c:pt>
                <c:pt idx="1">
                  <c:v>0.0025</c:v>
                </c:pt>
                <c:pt idx="2">
                  <c:v>0.0044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716664"/>
        <c:axId val="2093719640"/>
      </c:barChart>
      <c:catAx>
        <c:axId val="20937166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3719640"/>
        <c:crosses val="autoZero"/>
        <c:auto val="1"/>
        <c:lblAlgn val="ctr"/>
        <c:lblOffset val="100"/>
        <c:noMultiLvlLbl val="0"/>
      </c:catAx>
      <c:valAx>
        <c:axId val="2093719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3716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[SIA.xlsx]Sheet1!$A$32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[SIA.xlsx]Sheet1!$B$31:$C$31</c:f>
              <c:strCache>
                <c:ptCount val="2"/>
                <c:pt idx="0">
                  <c:v>Con Backpropagation</c:v>
                </c:pt>
                <c:pt idx="1">
                  <c:v>Sin Backpropagation</c:v>
                </c:pt>
              </c:strCache>
            </c:strRef>
          </c:cat>
          <c:val>
            <c:numRef>
              <c:f>[SIA.xlsx]Sheet1!$B$32:$C$32</c:f>
              <c:numCache>
                <c:formatCode>General</c:formatCode>
                <c:ptCount val="2"/>
                <c:pt idx="0">
                  <c:v>0.01023</c:v>
                </c:pt>
                <c:pt idx="1">
                  <c:v>0.11807</c:v>
                </c:pt>
              </c:numCache>
            </c:numRef>
          </c:val>
        </c:ser>
        <c:ser>
          <c:idx val="1"/>
          <c:order val="1"/>
          <c:tx>
            <c:strRef>
              <c:f>[SIA.xlsx]Sheet1!$A$33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[SIA.xlsx]Sheet1!$B$31:$C$31</c:f>
              <c:strCache>
                <c:ptCount val="2"/>
                <c:pt idx="0">
                  <c:v>Con Backpropagation</c:v>
                </c:pt>
                <c:pt idx="1">
                  <c:v>Sin Backpropagation</c:v>
                </c:pt>
              </c:strCache>
            </c:strRef>
          </c:cat>
          <c:val>
            <c:numRef>
              <c:f>[SIA.xlsx]Sheet1!$B$33:$C$33</c:f>
              <c:numCache>
                <c:formatCode>General</c:formatCode>
                <c:ptCount val="2"/>
                <c:pt idx="0">
                  <c:v>0.00045311</c:v>
                </c:pt>
                <c:pt idx="1">
                  <c:v>0.1162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763736"/>
        <c:axId val="2093766712"/>
      </c:barChart>
      <c:catAx>
        <c:axId val="209376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3766712"/>
        <c:crosses val="autoZero"/>
        <c:auto val="1"/>
        <c:lblAlgn val="ctr"/>
        <c:lblOffset val="100"/>
        <c:noMultiLvlLbl val="0"/>
      </c:catAx>
      <c:valAx>
        <c:axId val="2093766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3763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[SIA.xlsx]Sheet1!$A$36</c:f>
              <c:strCache>
                <c:ptCount val="1"/>
                <c:pt idx="0">
                  <c:v>Error Aprendizaje</c:v>
                </c:pt>
              </c:strCache>
            </c:strRef>
          </c:tx>
          <c:invertIfNegative val="0"/>
          <c:cat>
            <c:strRef>
              <c:f>[SIA.xlsx]Sheet1!$B$35:$C$35</c:f>
              <c:strCache>
                <c:ptCount val="2"/>
                <c:pt idx="0">
                  <c:v>RNA</c:v>
                </c:pt>
                <c:pt idx="1">
                  <c:v>AG</c:v>
                </c:pt>
              </c:strCache>
            </c:strRef>
          </c:cat>
          <c:val>
            <c:numRef>
              <c:f>[SIA.xlsx]Sheet1!$B$36:$C$36</c:f>
              <c:numCache>
                <c:formatCode>General</c:formatCode>
                <c:ptCount val="2"/>
                <c:pt idx="0">
                  <c:v>0.00026</c:v>
                </c:pt>
                <c:pt idx="1">
                  <c:v>0.00032</c:v>
                </c:pt>
              </c:numCache>
            </c:numRef>
          </c:val>
        </c:ser>
        <c:ser>
          <c:idx val="1"/>
          <c:order val="1"/>
          <c:tx>
            <c:strRef>
              <c:f>[SIA.xlsx]Sheet1!$A$37</c:f>
              <c:strCache>
                <c:ptCount val="1"/>
                <c:pt idx="0">
                  <c:v>Error Global</c:v>
                </c:pt>
              </c:strCache>
            </c:strRef>
          </c:tx>
          <c:invertIfNegative val="0"/>
          <c:cat>
            <c:strRef>
              <c:f>[SIA.xlsx]Sheet1!$B$35:$C$35</c:f>
              <c:strCache>
                <c:ptCount val="2"/>
                <c:pt idx="0">
                  <c:v>RNA</c:v>
                </c:pt>
                <c:pt idx="1">
                  <c:v>AG</c:v>
                </c:pt>
              </c:strCache>
            </c:strRef>
          </c:cat>
          <c:val>
            <c:numRef>
              <c:f>[SIA.xlsx]Sheet1!$B$37:$C$37</c:f>
              <c:numCache>
                <c:formatCode>General</c:formatCode>
                <c:ptCount val="2"/>
                <c:pt idx="0">
                  <c:v>0.00028</c:v>
                </c:pt>
                <c:pt idx="1">
                  <c:v>0.00043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798456"/>
        <c:axId val="2093801432"/>
      </c:barChart>
      <c:catAx>
        <c:axId val="209379845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3801432"/>
        <c:crosses val="autoZero"/>
        <c:auto val="1"/>
        <c:lblAlgn val="ctr"/>
        <c:lblOffset val="100"/>
        <c:noMultiLvlLbl val="0"/>
      </c:catAx>
      <c:valAx>
        <c:axId val="2093801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3798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5345EA-B40B-49E9-A421-0815CCE99116}" type="datetimeFigureOut">
              <a:rPr lang="es-AR" smtClean="0"/>
              <a:t>6/10/13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FB3D688-4210-4D3A-939E-30890ED5BCE0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Sistemas</a:t>
            </a:r>
            <a:r>
              <a:rPr lang="en-US" sz="4000" dirty="0" smtClean="0"/>
              <a:t> de </a:t>
            </a:r>
            <a:r>
              <a:rPr lang="en-US" sz="4000" dirty="0" err="1" smtClean="0"/>
              <a:t>Inteligencia</a:t>
            </a:r>
            <a:r>
              <a:rPr lang="en-US" sz="4000" dirty="0" smtClean="0"/>
              <a:t> Artificial</a:t>
            </a:r>
            <a:endParaRPr lang="es-A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149080"/>
            <a:ext cx="6172200" cy="214174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Betina</a:t>
            </a:r>
            <a:r>
              <a:rPr lang="en-US" dirty="0" smtClean="0"/>
              <a:t> Cynthia </a:t>
            </a:r>
            <a:r>
              <a:rPr lang="en-US" dirty="0" err="1" smtClean="0"/>
              <a:t>Mamani</a:t>
            </a:r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Sneidermanis</a:t>
            </a:r>
            <a:endParaRPr lang="en-US" dirty="0" smtClean="0"/>
          </a:p>
          <a:p>
            <a:r>
              <a:rPr lang="en-US" dirty="0" smtClean="0"/>
              <a:t>Dario Susnisky</a:t>
            </a:r>
          </a:p>
        </p:txBody>
      </p:sp>
    </p:spTree>
    <p:extLst>
      <p:ext uri="{BB962C8B-B14F-4D97-AF65-F5344CB8AC3E}">
        <p14:creationId xmlns:p14="http://schemas.microsoft.com/office/powerpoint/2010/main" val="363769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smtClean="0"/>
              <a:t>1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smtClean="0"/>
              <a:t>2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smtClean="0"/>
              <a:t>3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6718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4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Algoritmos Genéticos: </a:t>
            </a:r>
            <a:r>
              <a:rPr lang="es-AR" sz="3200" dirty="0" err="1" smtClean="0"/>
              <a:t>Backpropagation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Es posible modificar la probabilidad de aplicar el operador genético de backpropagation</a:t>
            </a:r>
            <a:r>
              <a:rPr lang="es-AR" dirty="0" smtClean="0"/>
              <a:t>.</a:t>
            </a:r>
          </a:p>
          <a:p>
            <a:pPr marL="109728" indent="0"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Inclusive se puede quitar!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899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Algoritmos Genéticos: </a:t>
            </a:r>
            <a:r>
              <a:rPr lang="es-AR" sz="3200" dirty="0" err="1"/>
              <a:t>Backpropagation</a:t>
            </a:r>
            <a:endParaRPr lang="es-A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3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r>
              <a:rPr lang="en-US" dirty="0" smtClean="0"/>
              <a:t> </a:t>
            </a:r>
            <a:r>
              <a:rPr lang="en-US" dirty="0" err="1" smtClean="0"/>
              <a:t>conseguido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cuadr</a:t>
            </a:r>
            <a:r>
              <a:rPr lang="en-US" dirty="0" err="1" smtClean="0"/>
              <a:t>ático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300 inputs (</a:t>
            </a:r>
            <a:r>
              <a:rPr lang="en-US" dirty="0" err="1" smtClean="0"/>
              <a:t>entrenamiento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sz="3600" dirty="0" smtClean="0"/>
              <a:t>0.00028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cuadrático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 los inputs: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sz="3600" dirty="0" smtClean="0"/>
              <a:t>0.00039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Comparación: RNA vs AG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5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Conclusiones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Sin elitismo es casi una random search :/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Sin </a:t>
            </a:r>
            <a:r>
              <a:rPr lang="es-AR" dirty="0"/>
              <a:t>b</a:t>
            </a:r>
            <a:r>
              <a:rPr lang="es-AR" dirty="0" smtClean="0"/>
              <a:t>ackpropagation se aprende muy lento.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Los mejores valores de los algoritmos de RNA y GA son similares.</a:t>
            </a:r>
          </a:p>
          <a:p>
            <a:endParaRPr lang="es-AR" dirty="0" smtClean="0"/>
          </a:p>
          <a:p>
            <a:r>
              <a:rPr lang="es-AR" dirty="0" smtClean="0"/>
              <a:t>Sin embargo GA los alcanza con m</a:t>
            </a:r>
            <a:r>
              <a:rPr lang="es-AR" dirty="0" smtClean="0"/>
              <a:t>ás constancia.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3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Población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Alelo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Función</a:t>
            </a:r>
            <a:r>
              <a:rPr lang="en-US" b="1" dirty="0" smtClean="0"/>
              <a:t> de </a:t>
            </a:r>
            <a:r>
              <a:rPr lang="en-US" b="1" dirty="0" smtClean="0"/>
              <a:t>Fitness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Genéticas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94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Población</a:t>
            </a:r>
            <a:r>
              <a:rPr lang="en-US" dirty="0"/>
              <a:t> </a:t>
            </a:r>
            <a:r>
              <a:rPr lang="en-US" sz="2400" dirty="0" smtClean="0"/>
              <a:t>-&gt;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euronales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r>
              <a:rPr lang="en-US" dirty="0"/>
              <a:t> </a:t>
            </a:r>
            <a:r>
              <a:rPr lang="en-US" sz="2400" dirty="0" smtClean="0"/>
              <a:t>-&gt; Red </a:t>
            </a:r>
            <a:r>
              <a:rPr lang="en-US" sz="2400" dirty="0"/>
              <a:t>n</a:t>
            </a:r>
            <a:r>
              <a:rPr lang="en-US" sz="2400" dirty="0" smtClean="0"/>
              <a:t>euronal, </a:t>
            </a:r>
            <a:r>
              <a:rPr lang="en-US" sz="2400" dirty="0" err="1"/>
              <a:t>m</a:t>
            </a:r>
            <a:r>
              <a:rPr lang="en-US" sz="2400" dirty="0" err="1" smtClean="0"/>
              <a:t>atriz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smtClean="0"/>
              <a:t>pesos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 – </a:t>
            </a:r>
            <a:r>
              <a:rPr lang="en-US" b="1" dirty="0" err="1" smtClean="0"/>
              <a:t>Alelo</a:t>
            </a:r>
            <a:r>
              <a:rPr lang="en-US" b="1" dirty="0" smtClean="0"/>
              <a:t> </a:t>
            </a:r>
            <a:r>
              <a:rPr lang="en-US" sz="2400" dirty="0" smtClean="0"/>
              <a:t>-&gt; Un peso de la red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Función</a:t>
            </a:r>
            <a:r>
              <a:rPr lang="en-US" b="1" dirty="0" smtClean="0"/>
              <a:t> de Fitness </a:t>
            </a:r>
            <a:r>
              <a:rPr lang="en-US" sz="2400" dirty="0" smtClean="0"/>
              <a:t>-&gt; </a:t>
            </a:r>
            <a:r>
              <a:rPr lang="en-US" sz="2400" dirty="0" smtClean="0"/>
              <a:t>Error </a:t>
            </a:r>
            <a:r>
              <a:rPr lang="en-US" sz="2400" dirty="0" err="1"/>
              <a:t>c</a:t>
            </a:r>
            <a:r>
              <a:rPr lang="en-US" sz="2400" dirty="0" err="1" smtClean="0"/>
              <a:t>uadr</a:t>
            </a:r>
            <a:r>
              <a:rPr lang="en-US" sz="2400" dirty="0" err="1" smtClean="0"/>
              <a:t>ático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edio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Genéticas</a:t>
            </a:r>
            <a:r>
              <a:rPr lang="en-US" b="1" dirty="0" smtClean="0"/>
              <a:t> </a:t>
            </a:r>
            <a:r>
              <a:rPr lang="en-US" sz="2400" dirty="0" smtClean="0"/>
              <a:t>-&gt; Crossover + </a:t>
            </a:r>
            <a:r>
              <a:rPr lang="en-US" sz="2400" dirty="0" err="1" smtClean="0"/>
              <a:t>Mutación</a:t>
            </a:r>
            <a:r>
              <a:rPr lang="en-US" sz="2400" dirty="0"/>
              <a:t> </a:t>
            </a:r>
            <a:r>
              <a:rPr lang="en-US" sz="2400" dirty="0" smtClean="0"/>
              <a:t>+  </a:t>
            </a:r>
            <a:r>
              <a:rPr lang="en-US" sz="2400" dirty="0" err="1" smtClean="0"/>
              <a:t>Backpropagation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54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r>
              <a:rPr lang="en-US" b="1" dirty="0" smtClean="0"/>
              <a:t> no </a:t>
            </a:r>
            <a:r>
              <a:rPr lang="en-US" b="1" dirty="0" err="1" smtClean="0"/>
              <a:t>uniforme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 no </a:t>
            </a:r>
            <a:r>
              <a:rPr lang="en-US" b="1" dirty="0" err="1" smtClean="0"/>
              <a:t>uniforme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24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2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Cruce</a:t>
            </a:r>
            <a:r>
              <a:rPr lang="en-US" b="1" dirty="0" smtClean="0"/>
              <a:t> de un </a:t>
            </a:r>
            <a:r>
              <a:rPr lang="en-US" b="1" dirty="0" err="1" smtClean="0"/>
              <a:t>punto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Cruce</a:t>
            </a:r>
            <a:r>
              <a:rPr lang="en-US" b="1" dirty="0" smtClean="0"/>
              <a:t> de dos </a:t>
            </a:r>
            <a:r>
              <a:rPr lang="en-US" b="1" dirty="0" err="1" smtClean="0"/>
              <a:t>puntos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Uniforme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Anular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5781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4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 err="1" smtClean="0"/>
              <a:t>Ruleta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Universal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Boltzman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Elitismo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Torneos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Mixto</a:t>
            </a:r>
            <a:r>
              <a:rPr lang="en-US" b="1" dirty="0" smtClean="0"/>
              <a:t> </a:t>
            </a:r>
            <a:r>
              <a:rPr lang="en-US" b="1" dirty="0" smtClean="0"/>
              <a:t>1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Mixto</a:t>
            </a:r>
            <a:r>
              <a:rPr lang="en-US" b="1" dirty="0" smtClean="0"/>
              <a:t> </a:t>
            </a:r>
            <a:r>
              <a:rPr lang="en-US" b="1" dirty="0" smtClean="0"/>
              <a:t>2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692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84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234</TotalTime>
  <Words>232</Words>
  <Application>Microsoft Macintosh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Sistemas de Inteligencia Artificial</vt:lpstr>
      <vt:lpstr>Algoritmos Genéticos: Componentes</vt:lpstr>
      <vt:lpstr>Algoritmos Genéticos: Componentes</vt:lpstr>
      <vt:lpstr>Algoritmos Genéticos: Mutación</vt:lpstr>
      <vt:lpstr>Algoritmos Genéticos: Mutación</vt:lpstr>
      <vt:lpstr>Algoritmos Genéticos: Crossover</vt:lpstr>
      <vt:lpstr>Algoritmos Genéticos: Crossover</vt:lpstr>
      <vt:lpstr>Algoritmos Genéticos: Selección</vt:lpstr>
      <vt:lpstr>Algoritmos Genéticos: Selección</vt:lpstr>
      <vt:lpstr>Algoritmos Genéticos: Reemplazo</vt:lpstr>
      <vt:lpstr>Algoritmos Genéticos: Reemplazo</vt:lpstr>
      <vt:lpstr>Algoritmos Genéticos: Backpropagation</vt:lpstr>
      <vt:lpstr>Algoritmos Genéticos: Backpropagation</vt:lpstr>
      <vt:lpstr>Mejor individuo conseguido</vt:lpstr>
      <vt:lpstr>Comparación: RNA vs AG</vt:lpstr>
      <vt:lpstr>Algoritmos Genéticos: 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sergio</dc:creator>
  <cp:lastModifiedBy>Dario Sneidermanis</cp:lastModifiedBy>
  <cp:revision>11</cp:revision>
  <dcterms:created xsi:type="dcterms:W3CDTF">2013-06-10T10:10:38Z</dcterms:created>
  <dcterms:modified xsi:type="dcterms:W3CDTF">2013-06-10T17:22:00Z</dcterms:modified>
</cp:coreProperties>
</file>