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65" r:id="rId12"/>
    <p:sldId id="266" r:id="rId13"/>
    <p:sldId id="273" r:id="rId14"/>
    <p:sldId id="271" r:id="rId15"/>
    <p:sldId id="270" r:id="rId16"/>
    <p:sldId id="267" r:id="rId17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468" y="-2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susnisk\Downloads\SI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susnisk\Downloads\SI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susnisk\Downloads\SIA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susnisk\Downloads\SIA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susnisk\Downloads\SIA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susnisk\Downloads\SI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[SIA.xlsx]Sheet1!$A$2</c:f>
              <c:strCache>
                <c:ptCount val="1"/>
                <c:pt idx="0">
                  <c:v>Promedio</c:v>
                </c:pt>
              </c:strCache>
            </c:strRef>
          </c:tx>
          <c:invertIfNegative val="0"/>
          <c:cat>
            <c:strRef>
              <c:f>[SIA.xlsx]Sheet1!$B$1:$E$1</c:f>
              <c:strCache>
                <c:ptCount val="4"/>
                <c:pt idx="0">
                  <c:v>Individuo</c:v>
                </c:pt>
                <c:pt idx="1">
                  <c:v>Locus</c:v>
                </c:pt>
                <c:pt idx="2">
                  <c:v>Individuo No U</c:v>
                </c:pt>
                <c:pt idx="3">
                  <c:v>Locus No U</c:v>
                </c:pt>
              </c:strCache>
            </c:strRef>
          </c:cat>
          <c:val>
            <c:numRef>
              <c:f>[SIA.xlsx]Sheet1!$B$2:$E$2</c:f>
              <c:numCache>
                <c:formatCode>General</c:formatCode>
                <c:ptCount val="4"/>
                <c:pt idx="0">
                  <c:v>0.12120499999999999</c:v>
                </c:pt>
                <c:pt idx="1">
                  <c:v>7.1066000000000004E-2</c:v>
                </c:pt>
                <c:pt idx="2">
                  <c:v>7.1640999999999996E-2</c:v>
                </c:pt>
                <c:pt idx="3">
                  <c:v>7.6344999999999996E-2</c:v>
                </c:pt>
              </c:numCache>
            </c:numRef>
          </c:val>
        </c:ser>
        <c:ser>
          <c:idx val="1"/>
          <c:order val="1"/>
          <c:tx>
            <c:strRef>
              <c:f>[SIA.xlsx]Sheet1!$A$3</c:f>
              <c:strCache>
                <c:ptCount val="1"/>
                <c:pt idx="0">
                  <c:v>Mejor Resultado</c:v>
                </c:pt>
              </c:strCache>
            </c:strRef>
          </c:tx>
          <c:invertIfNegative val="0"/>
          <c:cat>
            <c:strRef>
              <c:f>[SIA.xlsx]Sheet1!$B$1:$E$1</c:f>
              <c:strCache>
                <c:ptCount val="4"/>
                <c:pt idx="0">
                  <c:v>Individuo</c:v>
                </c:pt>
                <c:pt idx="1">
                  <c:v>Locus</c:v>
                </c:pt>
                <c:pt idx="2">
                  <c:v>Individuo No U</c:v>
                </c:pt>
                <c:pt idx="3">
                  <c:v>Locus No U</c:v>
                </c:pt>
              </c:strCache>
            </c:strRef>
          </c:cat>
          <c:val>
            <c:numRef>
              <c:f>[SIA.xlsx]Sheet1!$B$3:$E$3</c:f>
              <c:numCache>
                <c:formatCode>General</c:formatCode>
                <c:ptCount val="4"/>
                <c:pt idx="0">
                  <c:v>0.10208200000000001</c:v>
                </c:pt>
                <c:pt idx="1">
                  <c:v>2.2829999999999999E-3</c:v>
                </c:pt>
                <c:pt idx="2">
                  <c:v>3.6219999999999998E-3</c:v>
                </c:pt>
                <c:pt idx="3">
                  <c:v>1.49E-3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6425088"/>
        <c:axId val="56504704"/>
      </c:barChart>
      <c:catAx>
        <c:axId val="56425088"/>
        <c:scaling>
          <c:orientation val="minMax"/>
        </c:scaling>
        <c:delete val="0"/>
        <c:axPos val="b"/>
        <c:majorTickMark val="out"/>
        <c:minorTickMark val="none"/>
        <c:tickLblPos val="nextTo"/>
        <c:crossAx val="56504704"/>
        <c:crosses val="autoZero"/>
        <c:auto val="1"/>
        <c:lblAlgn val="ctr"/>
        <c:lblOffset val="100"/>
        <c:noMultiLvlLbl val="0"/>
      </c:catAx>
      <c:valAx>
        <c:axId val="565047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64250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[SIA.xlsx]Sheet1!$A$6</c:f>
              <c:strCache>
                <c:ptCount val="1"/>
                <c:pt idx="0">
                  <c:v>Promedio</c:v>
                </c:pt>
              </c:strCache>
            </c:strRef>
          </c:tx>
          <c:invertIfNegative val="0"/>
          <c:cat>
            <c:strRef>
              <c:f>[SIA.xlsx]Sheet1!$B$5:$E$5</c:f>
              <c:strCache>
                <c:ptCount val="4"/>
                <c:pt idx="0">
                  <c:v>Un Punto</c:v>
                </c:pt>
                <c:pt idx="1">
                  <c:v>Dos Puntos</c:v>
                </c:pt>
                <c:pt idx="2">
                  <c:v>Uniforme</c:v>
                </c:pt>
                <c:pt idx="3">
                  <c:v>Anular</c:v>
                </c:pt>
              </c:strCache>
            </c:strRef>
          </c:cat>
          <c:val>
            <c:numRef>
              <c:f>[SIA.xlsx]Sheet1!$B$6:$E$6</c:f>
              <c:numCache>
                <c:formatCode>General</c:formatCode>
                <c:ptCount val="4"/>
                <c:pt idx="0">
                  <c:v>7.9263E-2</c:v>
                </c:pt>
                <c:pt idx="1">
                  <c:v>0.11637599999999999</c:v>
                </c:pt>
                <c:pt idx="2">
                  <c:v>0.113188</c:v>
                </c:pt>
                <c:pt idx="3">
                  <c:v>9.1063000000000005E-2</c:v>
                </c:pt>
              </c:numCache>
            </c:numRef>
          </c:val>
        </c:ser>
        <c:ser>
          <c:idx val="1"/>
          <c:order val="1"/>
          <c:tx>
            <c:strRef>
              <c:f>[SIA.xlsx]Sheet1!$A$7</c:f>
              <c:strCache>
                <c:ptCount val="1"/>
                <c:pt idx="0">
                  <c:v>Mejor Resultado</c:v>
                </c:pt>
              </c:strCache>
            </c:strRef>
          </c:tx>
          <c:invertIfNegative val="0"/>
          <c:cat>
            <c:strRef>
              <c:f>[SIA.xlsx]Sheet1!$B$5:$E$5</c:f>
              <c:strCache>
                <c:ptCount val="4"/>
                <c:pt idx="0">
                  <c:v>Un Punto</c:v>
                </c:pt>
                <c:pt idx="1">
                  <c:v>Dos Puntos</c:v>
                </c:pt>
                <c:pt idx="2">
                  <c:v>Uniforme</c:v>
                </c:pt>
                <c:pt idx="3">
                  <c:v>Anular</c:v>
                </c:pt>
              </c:strCache>
            </c:strRef>
          </c:cat>
          <c:val>
            <c:numRef>
              <c:f>[SIA.xlsx]Sheet1!$B$7:$E$7</c:f>
              <c:numCache>
                <c:formatCode>General</c:formatCode>
                <c:ptCount val="4"/>
                <c:pt idx="0">
                  <c:v>8.7000000000000001E-4</c:v>
                </c:pt>
                <c:pt idx="1">
                  <c:v>6.4213999999999993E-2</c:v>
                </c:pt>
                <c:pt idx="2">
                  <c:v>4.1951000000000002E-2</c:v>
                </c:pt>
                <c:pt idx="3">
                  <c:v>6.8209999999999998E-3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6542720"/>
        <c:axId val="56544256"/>
      </c:barChart>
      <c:catAx>
        <c:axId val="56542720"/>
        <c:scaling>
          <c:orientation val="minMax"/>
        </c:scaling>
        <c:delete val="0"/>
        <c:axPos val="b"/>
        <c:majorTickMark val="out"/>
        <c:minorTickMark val="none"/>
        <c:tickLblPos val="nextTo"/>
        <c:crossAx val="56544256"/>
        <c:crosses val="autoZero"/>
        <c:auto val="1"/>
        <c:lblAlgn val="ctr"/>
        <c:lblOffset val="100"/>
        <c:noMultiLvlLbl val="0"/>
      </c:catAx>
      <c:valAx>
        <c:axId val="565442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65427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[SIA.xlsx]Sheet1!$A$20</c:f>
              <c:strCache>
                <c:ptCount val="1"/>
                <c:pt idx="0">
                  <c:v>Promedio</c:v>
                </c:pt>
              </c:strCache>
            </c:strRef>
          </c:tx>
          <c:invertIfNegative val="0"/>
          <c:cat>
            <c:strRef>
              <c:f>[SIA.xlsx]Sheet1!$B$19:$G$19</c:f>
              <c:strCache>
                <c:ptCount val="6"/>
                <c:pt idx="0">
                  <c:v>Elitismo</c:v>
                </c:pt>
                <c:pt idx="1">
                  <c:v>Ruleta</c:v>
                </c:pt>
                <c:pt idx="2">
                  <c:v>Torneo</c:v>
                </c:pt>
                <c:pt idx="3">
                  <c:v>Boltzmann</c:v>
                </c:pt>
                <c:pt idx="4">
                  <c:v>Mixto 1 (a = 0,1)</c:v>
                </c:pt>
                <c:pt idx="5">
                  <c:v>Mixto 2 (a = 0,1)</c:v>
                </c:pt>
              </c:strCache>
            </c:strRef>
          </c:cat>
          <c:val>
            <c:numRef>
              <c:f>[SIA.xlsx]Sheet1!$B$20:$G$20</c:f>
              <c:numCache>
                <c:formatCode>General</c:formatCode>
                <c:ptCount val="6"/>
                <c:pt idx="0">
                  <c:v>7.6194999999999999E-2</c:v>
                </c:pt>
                <c:pt idx="1">
                  <c:v>0.13731599999999999</c:v>
                </c:pt>
                <c:pt idx="2">
                  <c:v>0.124755</c:v>
                </c:pt>
                <c:pt idx="3">
                  <c:v>8.3913000000000001E-2</c:v>
                </c:pt>
                <c:pt idx="4">
                  <c:v>0.12385</c:v>
                </c:pt>
                <c:pt idx="5">
                  <c:v>8.6469000000000004E-2</c:v>
                </c:pt>
              </c:numCache>
            </c:numRef>
          </c:val>
        </c:ser>
        <c:ser>
          <c:idx val="1"/>
          <c:order val="1"/>
          <c:tx>
            <c:strRef>
              <c:f>[SIA.xlsx]Sheet1!$A$21</c:f>
              <c:strCache>
                <c:ptCount val="1"/>
                <c:pt idx="0">
                  <c:v>Mejor Resultado</c:v>
                </c:pt>
              </c:strCache>
            </c:strRef>
          </c:tx>
          <c:invertIfNegative val="0"/>
          <c:cat>
            <c:strRef>
              <c:f>[SIA.xlsx]Sheet1!$B$19:$G$19</c:f>
              <c:strCache>
                <c:ptCount val="6"/>
                <c:pt idx="0">
                  <c:v>Elitismo</c:v>
                </c:pt>
                <c:pt idx="1">
                  <c:v>Ruleta</c:v>
                </c:pt>
                <c:pt idx="2">
                  <c:v>Torneo</c:v>
                </c:pt>
                <c:pt idx="3">
                  <c:v>Boltzmann</c:v>
                </c:pt>
                <c:pt idx="4">
                  <c:v>Mixto 1 (a = 0,1)</c:v>
                </c:pt>
                <c:pt idx="5">
                  <c:v>Mixto 2 (a = 0,1)</c:v>
                </c:pt>
              </c:strCache>
            </c:strRef>
          </c:cat>
          <c:val>
            <c:numRef>
              <c:f>[SIA.xlsx]Sheet1!$B$21:$G$21</c:f>
              <c:numCache>
                <c:formatCode>General</c:formatCode>
                <c:ptCount val="6"/>
                <c:pt idx="0">
                  <c:v>1.0939999999999999E-3</c:v>
                </c:pt>
                <c:pt idx="1">
                  <c:v>0.119855</c:v>
                </c:pt>
                <c:pt idx="2">
                  <c:v>0.116358</c:v>
                </c:pt>
                <c:pt idx="3">
                  <c:v>1.276E-3</c:v>
                </c:pt>
                <c:pt idx="4">
                  <c:v>0.101102</c:v>
                </c:pt>
                <c:pt idx="5">
                  <c:v>5.3399999999999997E-4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6679168"/>
        <c:axId val="66680704"/>
      </c:barChart>
      <c:catAx>
        <c:axId val="66679168"/>
        <c:scaling>
          <c:orientation val="minMax"/>
        </c:scaling>
        <c:delete val="0"/>
        <c:axPos val="b"/>
        <c:majorTickMark val="out"/>
        <c:minorTickMark val="none"/>
        <c:tickLblPos val="nextTo"/>
        <c:crossAx val="66680704"/>
        <c:crosses val="autoZero"/>
        <c:auto val="1"/>
        <c:lblAlgn val="ctr"/>
        <c:lblOffset val="100"/>
        <c:noMultiLvlLbl val="0"/>
      </c:catAx>
      <c:valAx>
        <c:axId val="666807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66791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[SIA.xlsx]Sheet1!$A$20</c:f>
              <c:strCache>
                <c:ptCount val="1"/>
                <c:pt idx="0">
                  <c:v>Promedio</c:v>
                </c:pt>
              </c:strCache>
            </c:strRef>
          </c:tx>
          <c:invertIfNegative val="0"/>
          <c:cat>
            <c:strRef>
              <c:f>[SIA.xlsx]Sheet1!$B$19:$G$19</c:f>
              <c:strCache>
                <c:ptCount val="6"/>
                <c:pt idx="0">
                  <c:v>Elitismo</c:v>
                </c:pt>
                <c:pt idx="1">
                  <c:v>Ruleta</c:v>
                </c:pt>
                <c:pt idx="2">
                  <c:v>Torneo</c:v>
                </c:pt>
                <c:pt idx="3">
                  <c:v>Boltzmann</c:v>
                </c:pt>
                <c:pt idx="4">
                  <c:v>Mixto 1 (a = 0,1)</c:v>
                </c:pt>
                <c:pt idx="5">
                  <c:v>Mixto 2 (a = 0,1)</c:v>
                </c:pt>
              </c:strCache>
            </c:strRef>
          </c:cat>
          <c:val>
            <c:numRef>
              <c:f>[SIA.xlsx]Sheet1!$B$20:$G$20</c:f>
              <c:numCache>
                <c:formatCode>General</c:formatCode>
                <c:ptCount val="6"/>
                <c:pt idx="0">
                  <c:v>0.112548</c:v>
                </c:pt>
                <c:pt idx="1">
                  <c:v>7.5699000000000002E-2</c:v>
                </c:pt>
                <c:pt idx="2">
                  <c:v>0.10796600000000001</c:v>
                </c:pt>
                <c:pt idx="3">
                  <c:v>0.129495</c:v>
                </c:pt>
                <c:pt idx="4">
                  <c:v>0.12687499999999999</c:v>
                </c:pt>
                <c:pt idx="5">
                  <c:v>8.2812999999999998E-2</c:v>
                </c:pt>
              </c:numCache>
            </c:numRef>
          </c:val>
        </c:ser>
        <c:ser>
          <c:idx val="1"/>
          <c:order val="1"/>
          <c:tx>
            <c:strRef>
              <c:f>[SIA.xlsx]Sheet1!$A$21</c:f>
              <c:strCache>
                <c:ptCount val="1"/>
                <c:pt idx="0">
                  <c:v>Mejor Resultado</c:v>
                </c:pt>
              </c:strCache>
            </c:strRef>
          </c:tx>
          <c:invertIfNegative val="0"/>
          <c:cat>
            <c:strRef>
              <c:f>[SIA.xlsx]Sheet1!$B$19:$G$19</c:f>
              <c:strCache>
                <c:ptCount val="6"/>
                <c:pt idx="0">
                  <c:v>Elitismo</c:v>
                </c:pt>
                <c:pt idx="1">
                  <c:v>Ruleta</c:v>
                </c:pt>
                <c:pt idx="2">
                  <c:v>Torneo</c:v>
                </c:pt>
                <c:pt idx="3">
                  <c:v>Boltzmann</c:v>
                </c:pt>
                <c:pt idx="4">
                  <c:v>Mixto 1 (a = 0,1)</c:v>
                </c:pt>
                <c:pt idx="5">
                  <c:v>Mixto 2 (a = 0,1)</c:v>
                </c:pt>
              </c:strCache>
            </c:strRef>
          </c:cat>
          <c:val>
            <c:numRef>
              <c:f>[SIA.xlsx]Sheet1!$B$21:$G$21</c:f>
              <c:numCache>
                <c:formatCode>General</c:formatCode>
                <c:ptCount val="6"/>
                <c:pt idx="0">
                  <c:v>0.10256899999999999</c:v>
                </c:pt>
                <c:pt idx="1">
                  <c:v>9.7599999999999998E-4</c:v>
                </c:pt>
                <c:pt idx="2">
                  <c:v>1.941E-3</c:v>
                </c:pt>
                <c:pt idx="3">
                  <c:v>0.111177</c:v>
                </c:pt>
                <c:pt idx="4">
                  <c:v>9.4920000000000004E-2</c:v>
                </c:pt>
                <c:pt idx="5">
                  <c:v>9.7999999999999997E-4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6710528"/>
        <c:axId val="66712320"/>
      </c:barChart>
      <c:catAx>
        <c:axId val="66710528"/>
        <c:scaling>
          <c:orientation val="minMax"/>
        </c:scaling>
        <c:delete val="0"/>
        <c:axPos val="b"/>
        <c:majorTickMark val="out"/>
        <c:minorTickMark val="none"/>
        <c:tickLblPos val="nextTo"/>
        <c:crossAx val="66712320"/>
        <c:crosses val="autoZero"/>
        <c:auto val="1"/>
        <c:lblAlgn val="ctr"/>
        <c:lblOffset val="100"/>
        <c:noMultiLvlLbl val="0"/>
      </c:catAx>
      <c:valAx>
        <c:axId val="667123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671052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[SIA.xlsx]Sheet1!$A$25</c:f>
              <c:strCache>
                <c:ptCount val="1"/>
                <c:pt idx="0">
                  <c:v>Promedio</c:v>
                </c:pt>
              </c:strCache>
            </c:strRef>
          </c:tx>
          <c:invertIfNegative val="0"/>
          <c:cat>
            <c:strRef>
              <c:f>[SIA.xlsx]Sheet1!$B$24:$G$24</c:f>
              <c:strCache>
                <c:ptCount val="6"/>
                <c:pt idx="0">
                  <c:v>M1 (E + R)</c:v>
                </c:pt>
                <c:pt idx="1">
                  <c:v>M1 (B + M2)</c:v>
                </c:pt>
                <c:pt idx="2">
                  <c:v>M2 (E + R)</c:v>
                </c:pt>
                <c:pt idx="3">
                  <c:v>M2 (B + M2)</c:v>
                </c:pt>
                <c:pt idx="4">
                  <c:v>M3 (E + R)</c:v>
                </c:pt>
                <c:pt idx="5">
                  <c:v>M3 (B + M2)</c:v>
                </c:pt>
              </c:strCache>
            </c:strRef>
          </c:cat>
          <c:val>
            <c:numRef>
              <c:f>[SIA.xlsx]Sheet1!$B$25:$G$25</c:f>
              <c:numCache>
                <c:formatCode>General</c:formatCode>
                <c:ptCount val="6"/>
                <c:pt idx="0">
                  <c:v>7.5699000000000002E-2</c:v>
                </c:pt>
                <c:pt idx="1">
                  <c:v>4.5529E-2</c:v>
                </c:pt>
                <c:pt idx="2">
                  <c:v>0.104979</c:v>
                </c:pt>
                <c:pt idx="3">
                  <c:v>8.0785999999999997E-2</c:v>
                </c:pt>
                <c:pt idx="4">
                  <c:v>0.121263</c:v>
                </c:pt>
                <c:pt idx="5">
                  <c:v>0.12614</c:v>
                </c:pt>
              </c:numCache>
            </c:numRef>
          </c:val>
        </c:ser>
        <c:ser>
          <c:idx val="1"/>
          <c:order val="1"/>
          <c:tx>
            <c:strRef>
              <c:f>[SIA.xlsx]Sheet1!$A$26</c:f>
              <c:strCache>
                <c:ptCount val="1"/>
                <c:pt idx="0">
                  <c:v>Mejor Resultado</c:v>
                </c:pt>
              </c:strCache>
            </c:strRef>
          </c:tx>
          <c:invertIfNegative val="0"/>
          <c:cat>
            <c:strRef>
              <c:f>[SIA.xlsx]Sheet1!$B$24:$G$24</c:f>
              <c:strCache>
                <c:ptCount val="6"/>
                <c:pt idx="0">
                  <c:v>M1 (E + R)</c:v>
                </c:pt>
                <c:pt idx="1">
                  <c:v>M1 (B + M2)</c:v>
                </c:pt>
                <c:pt idx="2">
                  <c:v>M2 (E + R)</c:v>
                </c:pt>
                <c:pt idx="3">
                  <c:v>M2 (B + M2)</c:v>
                </c:pt>
                <c:pt idx="4">
                  <c:v>M3 (E + R)</c:v>
                </c:pt>
                <c:pt idx="5">
                  <c:v>M3 (B + M2)</c:v>
                </c:pt>
              </c:strCache>
            </c:strRef>
          </c:cat>
          <c:val>
            <c:numRef>
              <c:f>[SIA.xlsx]Sheet1!$B$26:$G$26</c:f>
              <c:numCache>
                <c:formatCode>General</c:formatCode>
                <c:ptCount val="6"/>
                <c:pt idx="0">
                  <c:v>9.7599999999999998E-4</c:v>
                </c:pt>
                <c:pt idx="1">
                  <c:v>1.377E-3</c:v>
                </c:pt>
                <c:pt idx="2">
                  <c:v>7.3680000000000004E-3</c:v>
                </c:pt>
                <c:pt idx="3">
                  <c:v>7.7700000000000002E-4</c:v>
                </c:pt>
                <c:pt idx="4">
                  <c:v>0.108932</c:v>
                </c:pt>
                <c:pt idx="5">
                  <c:v>0.111736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7258240"/>
        <c:axId val="67259776"/>
      </c:barChart>
      <c:catAx>
        <c:axId val="67258240"/>
        <c:scaling>
          <c:orientation val="minMax"/>
        </c:scaling>
        <c:delete val="0"/>
        <c:axPos val="b"/>
        <c:majorTickMark val="out"/>
        <c:minorTickMark val="none"/>
        <c:tickLblPos val="nextTo"/>
        <c:crossAx val="67259776"/>
        <c:crosses val="autoZero"/>
        <c:auto val="1"/>
        <c:lblAlgn val="ctr"/>
        <c:lblOffset val="100"/>
        <c:noMultiLvlLbl val="0"/>
      </c:catAx>
      <c:valAx>
        <c:axId val="672597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725824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[SIA.xlsx]Sheet1!$A$30</c:f>
              <c:strCache>
                <c:ptCount val="1"/>
                <c:pt idx="0">
                  <c:v>Error en entrenamiento</c:v>
                </c:pt>
              </c:strCache>
            </c:strRef>
          </c:tx>
          <c:invertIfNegative val="0"/>
          <c:cat>
            <c:strRef>
              <c:f>[SIA.xlsx]Sheet1!$B$29:$C$29</c:f>
              <c:strCache>
                <c:ptCount val="2"/>
                <c:pt idx="0">
                  <c:v>RNA</c:v>
                </c:pt>
                <c:pt idx="1">
                  <c:v>AG</c:v>
                </c:pt>
              </c:strCache>
            </c:strRef>
          </c:cat>
          <c:val>
            <c:numRef>
              <c:f>[SIA.xlsx]Sheet1!$B$30:$C$30</c:f>
              <c:numCache>
                <c:formatCode>General</c:formatCode>
                <c:ptCount val="2"/>
                <c:pt idx="0">
                  <c:v>2.5999999999999998E-4</c:v>
                </c:pt>
                <c:pt idx="1">
                  <c:v>3.6000000000000002E-4</c:v>
                </c:pt>
              </c:numCache>
            </c:numRef>
          </c:val>
        </c:ser>
        <c:ser>
          <c:idx val="1"/>
          <c:order val="1"/>
          <c:tx>
            <c:strRef>
              <c:f>[SIA.xlsx]Sheet1!$A$31</c:f>
              <c:strCache>
                <c:ptCount val="1"/>
                <c:pt idx="0">
                  <c:v>Error Global</c:v>
                </c:pt>
              </c:strCache>
            </c:strRef>
          </c:tx>
          <c:invertIfNegative val="0"/>
          <c:cat>
            <c:strRef>
              <c:f>[SIA.xlsx]Sheet1!$B$29:$C$29</c:f>
              <c:strCache>
                <c:ptCount val="2"/>
                <c:pt idx="0">
                  <c:v>RNA</c:v>
                </c:pt>
                <c:pt idx="1">
                  <c:v>AG</c:v>
                </c:pt>
              </c:strCache>
            </c:strRef>
          </c:cat>
          <c:val>
            <c:numRef>
              <c:f>[SIA.xlsx]Sheet1!$B$31:$C$31</c:f>
              <c:numCache>
                <c:formatCode>General</c:formatCode>
                <c:ptCount val="2"/>
                <c:pt idx="0">
                  <c:v>2.7999999999999998E-4</c:v>
                </c:pt>
                <c:pt idx="1">
                  <c:v>4.0000000000000002E-4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7001728"/>
        <c:axId val="67015808"/>
      </c:barChart>
      <c:catAx>
        <c:axId val="67001728"/>
        <c:scaling>
          <c:orientation val="minMax"/>
        </c:scaling>
        <c:delete val="0"/>
        <c:axPos val="b"/>
        <c:majorTickMark val="out"/>
        <c:minorTickMark val="none"/>
        <c:tickLblPos val="nextTo"/>
        <c:crossAx val="67015808"/>
        <c:crosses val="autoZero"/>
        <c:auto val="1"/>
        <c:lblAlgn val="ctr"/>
        <c:lblOffset val="100"/>
        <c:noMultiLvlLbl val="0"/>
      </c:catAx>
      <c:valAx>
        <c:axId val="670158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700172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75345EA-B40B-49E9-A421-0815CCE99116}" type="datetimeFigureOut">
              <a:rPr lang="es-AR" smtClean="0"/>
              <a:t>12/06/2013</a:t>
            </a:fld>
            <a:endParaRPr lang="es-A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s-A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3FB3D688-4210-4D3A-939E-30890ED5BCE0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45EA-B40B-49E9-A421-0815CCE99116}" type="datetimeFigureOut">
              <a:rPr lang="es-AR" smtClean="0"/>
              <a:t>12/06/2013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3D688-4210-4D3A-939E-30890ED5BCE0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45EA-B40B-49E9-A421-0815CCE99116}" type="datetimeFigureOut">
              <a:rPr lang="es-AR" smtClean="0"/>
              <a:t>12/06/2013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3D688-4210-4D3A-939E-30890ED5BCE0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45EA-B40B-49E9-A421-0815CCE99116}" type="datetimeFigureOut">
              <a:rPr lang="es-AR" smtClean="0"/>
              <a:t>12/06/2013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3D688-4210-4D3A-939E-30890ED5BCE0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45EA-B40B-49E9-A421-0815CCE99116}" type="datetimeFigureOut">
              <a:rPr lang="es-AR" smtClean="0"/>
              <a:t>12/06/2013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3D688-4210-4D3A-939E-30890ED5BCE0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45EA-B40B-49E9-A421-0815CCE99116}" type="datetimeFigureOut">
              <a:rPr lang="es-AR" smtClean="0"/>
              <a:t>12/06/2013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3D688-4210-4D3A-939E-30890ED5BCE0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75345EA-B40B-49E9-A421-0815CCE99116}" type="datetimeFigureOut">
              <a:rPr lang="es-AR" smtClean="0"/>
              <a:t>12/06/2013</a:t>
            </a:fld>
            <a:endParaRPr lang="es-A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FB3D688-4210-4D3A-939E-30890ED5BCE0}" type="slidenum">
              <a:rPr lang="es-AR" smtClean="0"/>
              <a:t>‹Nº›</a:t>
            </a:fld>
            <a:endParaRPr lang="es-AR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475345EA-B40B-49E9-A421-0815CCE99116}" type="datetimeFigureOut">
              <a:rPr lang="es-AR" smtClean="0"/>
              <a:t>12/06/2013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3FB3D688-4210-4D3A-939E-30890ED5BCE0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45EA-B40B-49E9-A421-0815CCE99116}" type="datetimeFigureOut">
              <a:rPr lang="es-AR" smtClean="0"/>
              <a:t>12/06/2013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3D688-4210-4D3A-939E-30890ED5BCE0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45EA-B40B-49E9-A421-0815CCE99116}" type="datetimeFigureOut">
              <a:rPr lang="es-AR" smtClean="0"/>
              <a:t>12/06/2013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3D688-4210-4D3A-939E-30890ED5BCE0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45EA-B40B-49E9-A421-0815CCE99116}" type="datetimeFigureOut">
              <a:rPr lang="es-AR" smtClean="0"/>
              <a:t>12/06/2013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3D688-4210-4D3A-939E-30890ED5BCE0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475345EA-B40B-49E9-A421-0815CCE99116}" type="datetimeFigureOut">
              <a:rPr lang="es-AR" smtClean="0"/>
              <a:t>12/06/2013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s-A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3FB3D688-4210-4D3A-939E-30890ED5BCE0}" type="slidenum">
              <a:rPr lang="es-AR" smtClean="0"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Sistemas</a:t>
            </a:r>
            <a:r>
              <a:rPr lang="en-US" sz="4000" dirty="0" smtClean="0"/>
              <a:t> de </a:t>
            </a:r>
            <a:r>
              <a:rPr lang="en-US" sz="4000" dirty="0" err="1" smtClean="0"/>
              <a:t>Inteligencia</a:t>
            </a:r>
            <a:r>
              <a:rPr lang="en-US" sz="4000" dirty="0" smtClean="0"/>
              <a:t> Artificial</a:t>
            </a:r>
            <a:endParaRPr lang="es-AR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3728" y="4149080"/>
            <a:ext cx="6172200" cy="2141742"/>
          </a:xfrm>
        </p:spPr>
        <p:txBody>
          <a:bodyPr>
            <a:normAutofit/>
          </a:bodyPr>
          <a:lstStyle/>
          <a:p>
            <a:r>
              <a:rPr lang="en-US" dirty="0" err="1" smtClean="0"/>
              <a:t>Algoritmos</a:t>
            </a:r>
            <a:r>
              <a:rPr lang="en-US" dirty="0" smtClean="0"/>
              <a:t> </a:t>
            </a:r>
            <a:r>
              <a:rPr lang="en-US" dirty="0" err="1" smtClean="0"/>
              <a:t>Genéticos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Betina</a:t>
            </a:r>
            <a:r>
              <a:rPr lang="en-US" dirty="0" smtClean="0"/>
              <a:t> Cynthia </a:t>
            </a:r>
            <a:r>
              <a:rPr lang="en-US" dirty="0" err="1" smtClean="0"/>
              <a:t>Mamani</a:t>
            </a:r>
            <a:endParaRPr lang="en-US" dirty="0" smtClean="0"/>
          </a:p>
          <a:p>
            <a:r>
              <a:rPr lang="en-US" dirty="0" smtClean="0"/>
              <a:t>Dario </a:t>
            </a:r>
            <a:r>
              <a:rPr lang="en-US" dirty="0" err="1" smtClean="0"/>
              <a:t>Sneidermanis</a:t>
            </a:r>
            <a:endParaRPr lang="en-US" dirty="0" smtClean="0"/>
          </a:p>
          <a:p>
            <a:r>
              <a:rPr lang="en-US" dirty="0" smtClean="0"/>
              <a:t>Dario Susnisky</a:t>
            </a:r>
          </a:p>
        </p:txBody>
      </p:sp>
    </p:spTree>
    <p:extLst>
      <p:ext uri="{BB962C8B-B14F-4D97-AF65-F5344CB8AC3E}">
        <p14:creationId xmlns:p14="http://schemas.microsoft.com/office/powerpoint/2010/main" val="3637694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Algoritmos</a:t>
            </a:r>
            <a:r>
              <a:rPr lang="en-US" sz="2800" dirty="0" smtClean="0"/>
              <a:t> </a:t>
            </a:r>
            <a:r>
              <a:rPr lang="en-US" sz="2800" dirty="0" err="1" smtClean="0"/>
              <a:t>Genéticos</a:t>
            </a:r>
            <a:r>
              <a:rPr lang="en-US" sz="2800" dirty="0" smtClean="0"/>
              <a:t>: </a:t>
            </a:r>
            <a:r>
              <a:rPr lang="en-US" sz="2800" dirty="0" err="1" smtClean="0"/>
              <a:t>Selección</a:t>
            </a:r>
            <a:r>
              <a:rPr lang="en-US" sz="2800" dirty="0" smtClean="0"/>
              <a:t> (</a:t>
            </a:r>
            <a:r>
              <a:rPr lang="en-US" sz="2800" dirty="0" err="1" smtClean="0"/>
              <a:t>reemplazo</a:t>
            </a:r>
            <a:r>
              <a:rPr lang="en-US" sz="2800" dirty="0" smtClean="0"/>
              <a:t>)</a:t>
            </a:r>
            <a:endParaRPr lang="es-AR" sz="2800" dirty="0"/>
          </a:p>
        </p:txBody>
      </p:sp>
      <p:graphicFrame>
        <p:nvGraphicFramePr>
          <p:cNvPr id="7" name="4 Gráfico"/>
          <p:cNvGraphicFramePr>
            <a:graphicFrameLocks noGrp="1"/>
          </p:cNvGraphicFramePr>
          <p:nvPr>
            <p:ph idx="1"/>
          </p:nvPr>
        </p:nvGraphicFramePr>
        <p:xfrm>
          <a:off x="457200" y="2249488"/>
          <a:ext cx="8229600" cy="4324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73331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Algoritmos</a:t>
            </a:r>
            <a:r>
              <a:rPr lang="en-US" dirty="0" smtClean="0"/>
              <a:t> </a:t>
            </a:r>
            <a:r>
              <a:rPr lang="en-US" dirty="0" err="1" smtClean="0"/>
              <a:t>Genéticos</a:t>
            </a:r>
            <a:r>
              <a:rPr lang="en-US" dirty="0" smtClean="0"/>
              <a:t>: </a:t>
            </a:r>
            <a:r>
              <a:rPr lang="en-US" dirty="0" err="1" smtClean="0"/>
              <a:t>Reemplazo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err="1" smtClean="0"/>
              <a:t>Método</a:t>
            </a:r>
            <a:r>
              <a:rPr lang="en-US" b="1" dirty="0" smtClean="0"/>
              <a:t> 1</a:t>
            </a:r>
          </a:p>
          <a:p>
            <a:pPr>
              <a:lnSpc>
                <a:spcPct val="150000"/>
              </a:lnSpc>
            </a:pPr>
            <a:r>
              <a:rPr lang="en-US" b="1" dirty="0" err="1" smtClean="0"/>
              <a:t>Método</a:t>
            </a:r>
            <a:r>
              <a:rPr lang="en-US" b="1" dirty="0" smtClean="0"/>
              <a:t> 2</a:t>
            </a:r>
          </a:p>
          <a:p>
            <a:pPr>
              <a:lnSpc>
                <a:spcPct val="150000"/>
              </a:lnSpc>
            </a:pPr>
            <a:r>
              <a:rPr lang="en-US" b="1" dirty="0" err="1" smtClean="0"/>
              <a:t>Método</a:t>
            </a:r>
            <a:r>
              <a:rPr lang="en-US" b="1" dirty="0" smtClean="0"/>
              <a:t> 3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3671852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Algoritmos</a:t>
            </a:r>
            <a:r>
              <a:rPr lang="en-US" dirty="0" smtClean="0"/>
              <a:t> </a:t>
            </a:r>
            <a:r>
              <a:rPr lang="en-US" dirty="0" err="1" smtClean="0"/>
              <a:t>Genéticos</a:t>
            </a:r>
            <a:r>
              <a:rPr lang="en-US" dirty="0" smtClean="0"/>
              <a:t>: </a:t>
            </a:r>
            <a:r>
              <a:rPr lang="en-US" dirty="0" err="1" smtClean="0"/>
              <a:t>Reemplazo</a:t>
            </a:r>
            <a:endParaRPr lang="es-AR" dirty="0"/>
          </a:p>
        </p:txBody>
      </p:sp>
      <p:graphicFrame>
        <p:nvGraphicFramePr>
          <p:cNvPr id="5" name="5 Gráfico"/>
          <p:cNvGraphicFramePr>
            <a:graphicFrameLocks noGrp="1"/>
          </p:cNvGraphicFramePr>
          <p:nvPr>
            <p:ph idx="1"/>
          </p:nvPr>
        </p:nvGraphicFramePr>
        <p:xfrm>
          <a:off x="457200" y="2249488"/>
          <a:ext cx="8229600" cy="4324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54467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Algoritmos Genéticos: Resultados</a:t>
            </a:r>
            <a:endParaRPr lang="es-AR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100" y="2249488"/>
            <a:ext cx="5765800" cy="4324350"/>
          </a:xfrm>
        </p:spPr>
      </p:pic>
    </p:spTree>
    <p:extLst>
      <p:ext uri="{BB962C8B-B14F-4D97-AF65-F5344CB8AC3E}">
        <p14:creationId xmlns:p14="http://schemas.microsoft.com/office/powerpoint/2010/main" val="1768268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Mejor</a:t>
            </a:r>
            <a:r>
              <a:rPr lang="en-US" dirty="0" smtClean="0"/>
              <a:t> </a:t>
            </a:r>
            <a:r>
              <a:rPr lang="en-US" dirty="0" err="1" smtClean="0"/>
              <a:t>individuo</a:t>
            </a:r>
            <a:r>
              <a:rPr lang="en-US" dirty="0" smtClean="0"/>
              <a:t> </a:t>
            </a:r>
            <a:r>
              <a:rPr lang="en-US" dirty="0" err="1" smtClean="0"/>
              <a:t>conseguido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Error </a:t>
            </a:r>
            <a:r>
              <a:rPr lang="en-US" dirty="0" err="1" smtClean="0"/>
              <a:t>cuadrático</a:t>
            </a:r>
            <a:r>
              <a:rPr lang="en-US" dirty="0" smtClean="0"/>
              <a:t> </a:t>
            </a:r>
            <a:r>
              <a:rPr lang="en-US" dirty="0" err="1" smtClean="0"/>
              <a:t>medio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300 inputs (</a:t>
            </a:r>
            <a:r>
              <a:rPr lang="en-US" dirty="0" err="1" smtClean="0"/>
              <a:t>entrenamiento</a:t>
            </a:r>
            <a:r>
              <a:rPr lang="en-US" dirty="0" smtClean="0"/>
              <a:t>):</a:t>
            </a:r>
          </a:p>
          <a:p>
            <a:endParaRPr lang="en-US" dirty="0" smtClean="0"/>
          </a:p>
          <a:p>
            <a:pPr marL="109728" indent="0" algn="ctr">
              <a:buNone/>
            </a:pPr>
            <a:r>
              <a:rPr lang="en-US" sz="3600" dirty="0" smtClean="0"/>
              <a:t>0.00036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Error </a:t>
            </a:r>
            <a:r>
              <a:rPr lang="en-US" dirty="0" err="1" smtClean="0"/>
              <a:t>cuadrático</a:t>
            </a:r>
            <a:r>
              <a:rPr lang="en-US" dirty="0" smtClean="0"/>
              <a:t> </a:t>
            </a:r>
            <a:r>
              <a:rPr lang="en-US" dirty="0" err="1" smtClean="0"/>
              <a:t>medio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 los inputs:</a:t>
            </a:r>
          </a:p>
          <a:p>
            <a:endParaRPr lang="en-US" dirty="0"/>
          </a:p>
          <a:p>
            <a:pPr marL="109728" indent="0" algn="ctr">
              <a:buNone/>
            </a:pPr>
            <a:r>
              <a:rPr lang="en-US" sz="3600" b="1" dirty="0" smtClean="0"/>
              <a:t>0.00040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53742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Comparación: RNA vs AG</a:t>
            </a:r>
            <a:endParaRPr lang="es-AR" dirty="0"/>
          </a:p>
        </p:txBody>
      </p:sp>
      <p:graphicFrame>
        <p:nvGraphicFramePr>
          <p:cNvPr id="6" name="6 Gráfico"/>
          <p:cNvGraphicFramePr>
            <a:graphicFrameLocks noGrp="1"/>
          </p:cNvGraphicFramePr>
          <p:nvPr>
            <p:ph idx="1"/>
          </p:nvPr>
        </p:nvGraphicFramePr>
        <p:xfrm>
          <a:off x="457200" y="2249488"/>
          <a:ext cx="8229600" cy="4324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40538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Algoritmos</a:t>
            </a:r>
            <a:r>
              <a:rPr lang="en-US" dirty="0" smtClean="0"/>
              <a:t> </a:t>
            </a:r>
            <a:r>
              <a:rPr lang="en-US" dirty="0" err="1" smtClean="0"/>
              <a:t>Genéticos</a:t>
            </a:r>
            <a:r>
              <a:rPr lang="en-US" dirty="0" smtClean="0"/>
              <a:t>: </a:t>
            </a:r>
            <a:r>
              <a:rPr lang="en-US" dirty="0" err="1" smtClean="0"/>
              <a:t>Conclusiones</a:t>
            </a:r>
            <a:endParaRPr lang="es-A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Elitismo es bueno para apareamiento pero malo para reemplazo.</a:t>
            </a:r>
          </a:p>
          <a:p>
            <a:endParaRPr lang="es-AR" dirty="0" smtClean="0"/>
          </a:p>
          <a:p>
            <a:r>
              <a:rPr lang="es-AR" dirty="0" smtClean="0"/>
              <a:t>Sin </a:t>
            </a:r>
            <a:r>
              <a:rPr lang="es-AR" dirty="0"/>
              <a:t>b</a:t>
            </a:r>
            <a:r>
              <a:rPr lang="es-AR" dirty="0" smtClean="0"/>
              <a:t>ackpropagation se aprende muy lento.</a:t>
            </a:r>
          </a:p>
          <a:p>
            <a:endParaRPr lang="es-AR" dirty="0" smtClean="0"/>
          </a:p>
          <a:p>
            <a:r>
              <a:rPr lang="es-AR" dirty="0" smtClean="0"/>
              <a:t>Los mejores valores de los algoritmos de RNA y GA son similares.</a:t>
            </a:r>
          </a:p>
          <a:p>
            <a:endParaRPr lang="es-AR" dirty="0" smtClean="0"/>
          </a:p>
          <a:p>
            <a:r>
              <a:rPr lang="es-AR" dirty="0" smtClean="0"/>
              <a:t>Sin embargo GA los alcanza con más constancia.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55360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Algoritmos</a:t>
            </a:r>
            <a:r>
              <a:rPr lang="en-US" dirty="0" smtClean="0"/>
              <a:t> </a:t>
            </a:r>
            <a:r>
              <a:rPr lang="en-US" dirty="0" err="1" smtClean="0"/>
              <a:t>Genéticos</a:t>
            </a:r>
            <a:r>
              <a:rPr lang="en-US" dirty="0" smtClean="0"/>
              <a:t>: </a:t>
            </a:r>
            <a:r>
              <a:rPr lang="en-US" dirty="0" err="1" smtClean="0"/>
              <a:t>Componentes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err="1" smtClean="0"/>
              <a:t>Población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b="1" dirty="0" err="1" smtClean="0"/>
              <a:t>Individuo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b="1" dirty="0" smtClean="0"/>
              <a:t>Locus</a:t>
            </a:r>
          </a:p>
          <a:p>
            <a:pPr>
              <a:lnSpc>
                <a:spcPct val="150000"/>
              </a:lnSpc>
            </a:pPr>
            <a:r>
              <a:rPr lang="en-US" b="1" dirty="0" err="1" smtClean="0"/>
              <a:t>Alelo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b="1" dirty="0" err="1" smtClean="0"/>
              <a:t>Función</a:t>
            </a:r>
            <a:r>
              <a:rPr lang="en-US" b="1" dirty="0" smtClean="0"/>
              <a:t> de Fitness</a:t>
            </a:r>
          </a:p>
          <a:p>
            <a:pPr>
              <a:lnSpc>
                <a:spcPct val="150000"/>
              </a:lnSpc>
            </a:pPr>
            <a:r>
              <a:rPr lang="en-US" b="1" dirty="0" err="1" smtClean="0"/>
              <a:t>Operaciones</a:t>
            </a:r>
            <a:r>
              <a:rPr lang="en-US" b="1" dirty="0" smtClean="0"/>
              <a:t> </a:t>
            </a:r>
            <a:r>
              <a:rPr lang="en-US" b="1" dirty="0" err="1" smtClean="0"/>
              <a:t>Genéticas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599491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Algoritmos</a:t>
            </a:r>
            <a:r>
              <a:rPr lang="en-US" dirty="0" smtClean="0"/>
              <a:t> </a:t>
            </a:r>
            <a:r>
              <a:rPr lang="en-US" dirty="0" err="1" smtClean="0"/>
              <a:t>Genéticos</a:t>
            </a:r>
            <a:r>
              <a:rPr lang="en-US" dirty="0" smtClean="0"/>
              <a:t>: </a:t>
            </a:r>
            <a:r>
              <a:rPr lang="en-US" dirty="0" err="1" smtClean="0"/>
              <a:t>Componentes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err="1" smtClean="0"/>
              <a:t>Población</a:t>
            </a:r>
            <a:r>
              <a:rPr lang="en-US" dirty="0"/>
              <a:t> </a:t>
            </a:r>
            <a:r>
              <a:rPr lang="en-US" sz="2400" dirty="0" smtClean="0"/>
              <a:t>-&gt; </a:t>
            </a:r>
            <a:r>
              <a:rPr lang="en-US" sz="2400" dirty="0" err="1" smtClean="0"/>
              <a:t>Redes</a:t>
            </a:r>
            <a:r>
              <a:rPr lang="en-US" sz="2400" dirty="0" smtClean="0"/>
              <a:t> </a:t>
            </a:r>
            <a:r>
              <a:rPr lang="en-US" sz="2400" dirty="0" err="1"/>
              <a:t>n</a:t>
            </a:r>
            <a:r>
              <a:rPr lang="en-US" sz="2400" dirty="0" err="1" smtClean="0"/>
              <a:t>euronales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b="1" dirty="0" err="1" smtClean="0"/>
              <a:t>Individuo</a:t>
            </a:r>
            <a:r>
              <a:rPr lang="en-US" dirty="0"/>
              <a:t> </a:t>
            </a:r>
            <a:r>
              <a:rPr lang="en-US" sz="2400" dirty="0" smtClean="0"/>
              <a:t>-&gt; Red </a:t>
            </a:r>
            <a:r>
              <a:rPr lang="en-US" sz="2400" dirty="0"/>
              <a:t>n</a:t>
            </a:r>
            <a:r>
              <a:rPr lang="en-US" sz="2400" dirty="0" smtClean="0"/>
              <a:t>euronal, </a:t>
            </a:r>
            <a:r>
              <a:rPr lang="en-US" sz="2400" dirty="0" err="1"/>
              <a:t>m</a:t>
            </a:r>
            <a:r>
              <a:rPr lang="en-US" sz="2400" dirty="0" err="1" smtClean="0"/>
              <a:t>atriz</a:t>
            </a:r>
            <a:r>
              <a:rPr lang="en-US" sz="2400" dirty="0" smtClean="0"/>
              <a:t> de pesos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Locus – </a:t>
            </a:r>
            <a:r>
              <a:rPr lang="en-US" b="1" dirty="0" err="1" smtClean="0"/>
              <a:t>Alelo</a:t>
            </a:r>
            <a:r>
              <a:rPr lang="en-US" b="1" dirty="0" smtClean="0"/>
              <a:t> </a:t>
            </a:r>
            <a:r>
              <a:rPr lang="en-US" sz="2400" dirty="0" smtClean="0"/>
              <a:t>-&gt; Un peso de la red</a:t>
            </a:r>
          </a:p>
          <a:p>
            <a:pPr>
              <a:lnSpc>
                <a:spcPct val="150000"/>
              </a:lnSpc>
            </a:pPr>
            <a:r>
              <a:rPr lang="en-US" b="1" dirty="0" err="1" smtClean="0"/>
              <a:t>Función</a:t>
            </a:r>
            <a:r>
              <a:rPr lang="en-US" b="1" dirty="0" smtClean="0"/>
              <a:t> de Fitness </a:t>
            </a:r>
            <a:r>
              <a:rPr lang="en-US" sz="2400" dirty="0" smtClean="0"/>
              <a:t>-&gt; 1 /Error </a:t>
            </a:r>
            <a:r>
              <a:rPr lang="en-US" sz="2400" dirty="0" err="1"/>
              <a:t>c</a:t>
            </a:r>
            <a:r>
              <a:rPr lang="en-US" sz="2400" dirty="0" err="1" smtClean="0"/>
              <a:t>uadrático</a:t>
            </a:r>
            <a:r>
              <a:rPr lang="en-US" sz="2400" dirty="0" smtClean="0"/>
              <a:t> </a:t>
            </a:r>
            <a:r>
              <a:rPr lang="en-US" sz="2400" dirty="0" err="1" smtClean="0"/>
              <a:t>medio</a:t>
            </a:r>
            <a:r>
              <a:rPr lang="en-US" sz="2400" dirty="0" smtClean="0"/>
              <a:t>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b="1" dirty="0" err="1" smtClean="0"/>
              <a:t>Operaciones</a:t>
            </a:r>
            <a:r>
              <a:rPr lang="en-US" b="1" dirty="0" smtClean="0"/>
              <a:t> </a:t>
            </a:r>
            <a:r>
              <a:rPr lang="en-US" b="1" dirty="0" err="1" smtClean="0"/>
              <a:t>Genéticas</a:t>
            </a:r>
            <a:r>
              <a:rPr lang="en-US" b="1" dirty="0" smtClean="0"/>
              <a:t> </a:t>
            </a:r>
            <a:r>
              <a:rPr lang="en-US" sz="2400" dirty="0" smtClean="0"/>
              <a:t>-&gt; Crossover + </a:t>
            </a:r>
            <a:r>
              <a:rPr lang="en-US" sz="2400" dirty="0" err="1" smtClean="0"/>
              <a:t>Mutación</a:t>
            </a:r>
            <a:r>
              <a:rPr lang="en-US" sz="2400" dirty="0"/>
              <a:t> </a:t>
            </a:r>
            <a:r>
              <a:rPr lang="en-US" sz="2400" dirty="0" smtClean="0"/>
              <a:t>+  </a:t>
            </a:r>
            <a:r>
              <a:rPr lang="en-US" sz="2400" dirty="0" err="1" smtClean="0"/>
              <a:t>Backpropagation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45495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Algoritmos</a:t>
            </a:r>
            <a:r>
              <a:rPr lang="en-US" dirty="0" smtClean="0"/>
              <a:t> </a:t>
            </a:r>
            <a:r>
              <a:rPr lang="en-US" dirty="0" err="1" smtClean="0"/>
              <a:t>Genéticos</a:t>
            </a:r>
            <a:r>
              <a:rPr lang="en-US" dirty="0" smtClean="0"/>
              <a:t>: </a:t>
            </a:r>
            <a:r>
              <a:rPr lang="en-US" dirty="0" err="1" smtClean="0"/>
              <a:t>Mutación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err="1" smtClean="0"/>
              <a:t>Individuo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b="1" dirty="0" smtClean="0"/>
              <a:t>Locus</a:t>
            </a:r>
          </a:p>
          <a:p>
            <a:pPr>
              <a:lnSpc>
                <a:spcPct val="150000"/>
              </a:lnSpc>
            </a:pPr>
            <a:r>
              <a:rPr lang="en-US" b="1" dirty="0" err="1" smtClean="0"/>
              <a:t>Individuo</a:t>
            </a:r>
            <a:r>
              <a:rPr lang="en-US" b="1" dirty="0" smtClean="0"/>
              <a:t> no </a:t>
            </a:r>
            <a:r>
              <a:rPr lang="en-US" b="1" dirty="0" err="1" smtClean="0"/>
              <a:t>uniforme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b="1" dirty="0" smtClean="0"/>
              <a:t>Locus no </a:t>
            </a:r>
            <a:r>
              <a:rPr lang="en-US" b="1" dirty="0" err="1" smtClean="0"/>
              <a:t>uniforme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572452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Algoritmos</a:t>
            </a:r>
            <a:r>
              <a:rPr lang="en-US" dirty="0" smtClean="0"/>
              <a:t> </a:t>
            </a:r>
            <a:r>
              <a:rPr lang="en-US" dirty="0" err="1" smtClean="0"/>
              <a:t>Genéticos</a:t>
            </a:r>
            <a:r>
              <a:rPr lang="en-US" dirty="0" smtClean="0"/>
              <a:t>: </a:t>
            </a:r>
            <a:r>
              <a:rPr lang="en-US" dirty="0" err="1" smtClean="0"/>
              <a:t>Mutación</a:t>
            </a:r>
            <a:endParaRPr lang="es-AR" dirty="0"/>
          </a:p>
        </p:txBody>
      </p:sp>
      <p:graphicFrame>
        <p:nvGraphicFramePr>
          <p:cNvPr id="6" name="1 Gráfico"/>
          <p:cNvGraphicFramePr>
            <a:graphicFrameLocks noGrp="1"/>
          </p:cNvGraphicFramePr>
          <p:nvPr>
            <p:ph idx="1"/>
          </p:nvPr>
        </p:nvGraphicFramePr>
        <p:xfrm>
          <a:off x="457200" y="2249488"/>
          <a:ext cx="8229600" cy="4324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90286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Algoritmos</a:t>
            </a:r>
            <a:r>
              <a:rPr lang="en-US" dirty="0" smtClean="0"/>
              <a:t> </a:t>
            </a:r>
            <a:r>
              <a:rPr lang="en-US" dirty="0" err="1" smtClean="0"/>
              <a:t>Genéticos</a:t>
            </a:r>
            <a:r>
              <a:rPr lang="en-US" dirty="0" smtClean="0"/>
              <a:t>: Crossover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err="1" smtClean="0"/>
              <a:t>Cruce</a:t>
            </a:r>
            <a:r>
              <a:rPr lang="en-US" b="1" dirty="0" smtClean="0"/>
              <a:t> de un </a:t>
            </a:r>
            <a:r>
              <a:rPr lang="en-US" b="1" dirty="0" err="1" smtClean="0"/>
              <a:t>punto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b="1" dirty="0" err="1" smtClean="0"/>
              <a:t>Cruce</a:t>
            </a:r>
            <a:r>
              <a:rPr lang="en-US" b="1" dirty="0" smtClean="0"/>
              <a:t> de dos </a:t>
            </a:r>
            <a:r>
              <a:rPr lang="en-US" b="1" dirty="0" err="1" smtClean="0"/>
              <a:t>puntos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b="1" dirty="0" err="1" smtClean="0"/>
              <a:t>Uniforme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b="1" dirty="0" err="1" smtClean="0"/>
              <a:t>Anular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578119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Algoritmos</a:t>
            </a:r>
            <a:r>
              <a:rPr lang="en-US" dirty="0" smtClean="0"/>
              <a:t> </a:t>
            </a:r>
            <a:r>
              <a:rPr lang="en-US" dirty="0" err="1" smtClean="0"/>
              <a:t>Genéticos</a:t>
            </a:r>
            <a:r>
              <a:rPr lang="en-US" dirty="0" smtClean="0"/>
              <a:t>: Crossover</a:t>
            </a:r>
            <a:endParaRPr lang="es-AR" dirty="0"/>
          </a:p>
        </p:txBody>
      </p:sp>
      <p:graphicFrame>
        <p:nvGraphicFramePr>
          <p:cNvPr id="6" name="Chart 3"/>
          <p:cNvGraphicFramePr>
            <a:graphicFrameLocks noGrp="1"/>
          </p:cNvGraphicFramePr>
          <p:nvPr>
            <p:ph idx="1"/>
          </p:nvPr>
        </p:nvGraphicFramePr>
        <p:xfrm>
          <a:off x="457200" y="2249488"/>
          <a:ext cx="8229600" cy="4324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39458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Algoritmos</a:t>
            </a:r>
            <a:r>
              <a:rPr lang="en-US" dirty="0" smtClean="0"/>
              <a:t> </a:t>
            </a:r>
            <a:r>
              <a:rPr lang="en-US" dirty="0" err="1" smtClean="0"/>
              <a:t>Genéticos</a:t>
            </a:r>
            <a:r>
              <a:rPr lang="en-US" dirty="0" smtClean="0"/>
              <a:t>: </a:t>
            </a:r>
            <a:r>
              <a:rPr lang="en-US" dirty="0" err="1" smtClean="0"/>
              <a:t>Selección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b="1" dirty="0" err="1" smtClean="0"/>
              <a:t>Ruleta</a:t>
            </a:r>
            <a:endParaRPr lang="en-US" b="1" dirty="0" smtClean="0"/>
          </a:p>
          <a:p>
            <a:pPr>
              <a:lnSpc>
                <a:spcPct val="130000"/>
              </a:lnSpc>
            </a:pPr>
            <a:r>
              <a:rPr lang="en-US" b="1" dirty="0" smtClean="0"/>
              <a:t>Universal</a:t>
            </a:r>
          </a:p>
          <a:p>
            <a:pPr>
              <a:lnSpc>
                <a:spcPct val="130000"/>
              </a:lnSpc>
            </a:pPr>
            <a:r>
              <a:rPr lang="en-US" b="1" dirty="0" err="1" smtClean="0"/>
              <a:t>Boltzman</a:t>
            </a:r>
            <a:endParaRPr lang="en-US" b="1" dirty="0" smtClean="0"/>
          </a:p>
          <a:p>
            <a:pPr>
              <a:lnSpc>
                <a:spcPct val="130000"/>
              </a:lnSpc>
            </a:pPr>
            <a:r>
              <a:rPr lang="en-US" b="1" dirty="0" err="1" smtClean="0"/>
              <a:t>Elitismo</a:t>
            </a:r>
            <a:endParaRPr lang="en-US" b="1" dirty="0" smtClean="0"/>
          </a:p>
          <a:p>
            <a:pPr>
              <a:lnSpc>
                <a:spcPct val="130000"/>
              </a:lnSpc>
            </a:pPr>
            <a:r>
              <a:rPr lang="en-US" b="1" dirty="0" err="1" smtClean="0"/>
              <a:t>Torneos</a:t>
            </a:r>
            <a:endParaRPr lang="en-US" b="1" dirty="0" smtClean="0"/>
          </a:p>
          <a:p>
            <a:pPr>
              <a:lnSpc>
                <a:spcPct val="130000"/>
              </a:lnSpc>
            </a:pPr>
            <a:r>
              <a:rPr lang="en-US" b="1" dirty="0" err="1" smtClean="0"/>
              <a:t>Mixto</a:t>
            </a:r>
            <a:r>
              <a:rPr lang="en-US" b="1" dirty="0" smtClean="0"/>
              <a:t> 1</a:t>
            </a:r>
          </a:p>
          <a:p>
            <a:pPr>
              <a:lnSpc>
                <a:spcPct val="130000"/>
              </a:lnSpc>
            </a:pPr>
            <a:r>
              <a:rPr lang="en-US" b="1" dirty="0" err="1" smtClean="0"/>
              <a:t>Mixto</a:t>
            </a:r>
            <a:r>
              <a:rPr lang="en-US" b="1" dirty="0" smtClean="0"/>
              <a:t> 2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146922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Algoritmos</a:t>
            </a:r>
            <a:r>
              <a:rPr lang="en-US" sz="3200" dirty="0" smtClean="0"/>
              <a:t> </a:t>
            </a:r>
            <a:r>
              <a:rPr lang="en-US" sz="3200" dirty="0" err="1" smtClean="0"/>
              <a:t>Genéticos</a:t>
            </a:r>
            <a:r>
              <a:rPr lang="en-US" sz="3200" dirty="0" smtClean="0"/>
              <a:t>: </a:t>
            </a:r>
            <a:r>
              <a:rPr lang="en-US" sz="3200" dirty="0" err="1" smtClean="0"/>
              <a:t>Selección</a:t>
            </a:r>
            <a:r>
              <a:rPr lang="en-US" sz="3200" dirty="0" smtClean="0"/>
              <a:t> (padres)</a:t>
            </a:r>
            <a:endParaRPr lang="es-AR" sz="3200" dirty="0"/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2249488"/>
          <a:ext cx="8229600" cy="4324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298417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397</TotalTime>
  <Words>217</Words>
  <Application>Microsoft Office PowerPoint</Application>
  <PresentationFormat>Presentación en pantalla (4:3)</PresentationFormat>
  <Paragraphs>64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Urban</vt:lpstr>
      <vt:lpstr>Sistemas de Inteligencia Artificial</vt:lpstr>
      <vt:lpstr>Algoritmos Genéticos: Componentes</vt:lpstr>
      <vt:lpstr>Algoritmos Genéticos: Componentes</vt:lpstr>
      <vt:lpstr>Algoritmos Genéticos: Mutación</vt:lpstr>
      <vt:lpstr>Algoritmos Genéticos: Mutación</vt:lpstr>
      <vt:lpstr>Algoritmos Genéticos: Crossover</vt:lpstr>
      <vt:lpstr>Algoritmos Genéticos: Crossover</vt:lpstr>
      <vt:lpstr>Algoritmos Genéticos: Selección</vt:lpstr>
      <vt:lpstr>Algoritmos Genéticos: Selección (padres)</vt:lpstr>
      <vt:lpstr>Algoritmos Genéticos: Selección (reemplazo)</vt:lpstr>
      <vt:lpstr>Algoritmos Genéticos: Reemplazo</vt:lpstr>
      <vt:lpstr>Algoritmos Genéticos: Reemplazo</vt:lpstr>
      <vt:lpstr>Algoritmos Genéticos: Resultados</vt:lpstr>
      <vt:lpstr>Mejor individuo conseguido</vt:lpstr>
      <vt:lpstr>Comparación: RNA vs AG</vt:lpstr>
      <vt:lpstr>Algoritmos Genéticos: Conclusiones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Inteligencia Artificial</dc:title>
  <dc:creator>sergio</dc:creator>
  <cp:lastModifiedBy>Dario Susnisky</cp:lastModifiedBy>
  <cp:revision>17</cp:revision>
  <dcterms:created xsi:type="dcterms:W3CDTF">2013-06-10T10:10:38Z</dcterms:created>
  <dcterms:modified xsi:type="dcterms:W3CDTF">2013-06-12T21:20:00Z</dcterms:modified>
</cp:coreProperties>
</file>