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0" r:id="rId16"/>
    <p:sldId id="267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6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usnisky\Downloads\SI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usnisky\Downloads\SI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usnisky\Downloads\SI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Individuo</c:v>
                </c:pt>
                <c:pt idx="1">
                  <c:v>Locus</c:v>
                </c:pt>
                <c:pt idx="2">
                  <c:v>Individuo No U</c:v>
                </c:pt>
                <c:pt idx="3">
                  <c:v>Locus No U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0.22881</c:v>
                </c:pt>
                <c:pt idx="1">
                  <c:v>0.22642</c:v>
                </c:pt>
                <c:pt idx="2">
                  <c:v>0.23566</c:v>
                </c:pt>
                <c:pt idx="3">
                  <c:v>0.20296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Individuo</c:v>
                </c:pt>
                <c:pt idx="1">
                  <c:v>Locus</c:v>
                </c:pt>
                <c:pt idx="2">
                  <c:v>Individuo No U</c:v>
                </c:pt>
                <c:pt idx="3">
                  <c:v>Locus No U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0.1185</c:v>
                </c:pt>
                <c:pt idx="1">
                  <c:v>0.0422</c:v>
                </c:pt>
                <c:pt idx="2">
                  <c:v>0.1149</c:v>
                </c:pt>
                <c:pt idx="3">
                  <c:v>0.0382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141000"/>
        <c:axId val="-2144143992"/>
      </c:barChart>
      <c:catAx>
        <c:axId val="-21441410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4143992"/>
        <c:crosses val="autoZero"/>
        <c:auto val="1"/>
        <c:lblAlgn val="ctr"/>
        <c:lblOffset val="100"/>
        <c:noMultiLvlLbl val="0"/>
      </c:catAx>
      <c:valAx>
        <c:axId val="-2144143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141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Sheet1!$B$5:$E$5</c:f>
              <c:strCache>
                <c:ptCount val="4"/>
                <c:pt idx="0">
                  <c:v>Un Punto</c:v>
                </c:pt>
                <c:pt idx="1">
                  <c:v>Dos Puntos</c:v>
                </c:pt>
                <c:pt idx="2">
                  <c:v>Uniforme</c:v>
                </c:pt>
                <c:pt idx="3">
                  <c:v>Anular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0.23749</c:v>
                </c:pt>
                <c:pt idx="1">
                  <c:v>0.22127</c:v>
                </c:pt>
                <c:pt idx="2">
                  <c:v>0.22962</c:v>
                </c:pt>
                <c:pt idx="3">
                  <c:v>0.21647</c:v>
                </c:pt>
              </c:numCache>
            </c:numRef>
          </c:val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Sheet1!$B$5:$E$5</c:f>
              <c:strCache>
                <c:ptCount val="4"/>
                <c:pt idx="0">
                  <c:v>Un Punto</c:v>
                </c:pt>
                <c:pt idx="1">
                  <c:v>Dos Puntos</c:v>
                </c:pt>
                <c:pt idx="2">
                  <c:v>Uniforme</c:v>
                </c:pt>
                <c:pt idx="3">
                  <c:v>Anular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0.1091</c:v>
                </c:pt>
                <c:pt idx="1">
                  <c:v>0.0837</c:v>
                </c:pt>
                <c:pt idx="2">
                  <c:v>0.1134</c:v>
                </c:pt>
                <c:pt idx="3">
                  <c:v>0.0831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690296"/>
        <c:axId val="-2144687320"/>
      </c:barChart>
      <c:catAx>
        <c:axId val="-214469029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4687320"/>
        <c:crosses val="autoZero"/>
        <c:auto val="1"/>
        <c:lblAlgn val="ctr"/>
        <c:lblOffset val="100"/>
        <c:noMultiLvlLbl val="0"/>
      </c:catAx>
      <c:valAx>
        <c:axId val="-2144687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690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[SIA.xlsx]Sheet1!$A$27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[SIA.xlsx]Sheet1!$B$26:$G$26</c:f>
              <c:strCache>
                <c:ptCount val="6"/>
                <c:pt idx="0">
                  <c:v>Elite</c:v>
                </c:pt>
                <c:pt idx="1">
                  <c:v>Ruleta</c:v>
                </c:pt>
                <c:pt idx="2">
                  <c:v>Torneo</c:v>
                </c:pt>
                <c:pt idx="3">
                  <c:v>Boltzman</c:v>
                </c:pt>
                <c:pt idx="4">
                  <c:v>Mixto 1 (a = 0,5)</c:v>
                </c:pt>
                <c:pt idx="5">
                  <c:v>Mixto 2 (a = 0,5)</c:v>
                </c:pt>
              </c:strCache>
            </c:strRef>
          </c:cat>
          <c:val>
            <c:numRef>
              <c:f>[SIA.xlsx]Sheet1!$B$27:$G$27</c:f>
              <c:numCache>
                <c:formatCode>General</c:formatCode>
                <c:ptCount val="6"/>
                <c:pt idx="0">
                  <c:v>0.01023</c:v>
                </c:pt>
                <c:pt idx="1">
                  <c:v>0.22511</c:v>
                </c:pt>
                <c:pt idx="2">
                  <c:v>0.11762</c:v>
                </c:pt>
                <c:pt idx="3">
                  <c:v>0.1812</c:v>
                </c:pt>
                <c:pt idx="4">
                  <c:v>0.12654</c:v>
                </c:pt>
                <c:pt idx="5">
                  <c:v>0.09615</c:v>
                </c:pt>
              </c:numCache>
            </c:numRef>
          </c:val>
        </c:ser>
        <c:ser>
          <c:idx val="1"/>
          <c:order val="1"/>
          <c:tx>
            <c:strRef>
              <c:f>[SIA.xlsx]Sheet1!$A$28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[SIA.xlsx]Sheet1!$B$26:$G$26</c:f>
              <c:strCache>
                <c:ptCount val="6"/>
                <c:pt idx="0">
                  <c:v>Elite</c:v>
                </c:pt>
                <c:pt idx="1">
                  <c:v>Ruleta</c:v>
                </c:pt>
                <c:pt idx="2">
                  <c:v>Torneo</c:v>
                </c:pt>
                <c:pt idx="3">
                  <c:v>Boltzman</c:v>
                </c:pt>
                <c:pt idx="4">
                  <c:v>Mixto 1 (a = 0,5)</c:v>
                </c:pt>
                <c:pt idx="5">
                  <c:v>Mixto 2 (a = 0,5)</c:v>
                </c:pt>
              </c:strCache>
            </c:strRef>
          </c:cat>
          <c:val>
            <c:numRef>
              <c:f>[SIA.xlsx]Sheet1!$B$28:$G$28</c:f>
              <c:numCache>
                <c:formatCode>General</c:formatCode>
                <c:ptCount val="6"/>
                <c:pt idx="0">
                  <c:v>0.00045311</c:v>
                </c:pt>
                <c:pt idx="1">
                  <c:v>0.0597</c:v>
                </c:pt>
                <c:pt idx="2">
                  <c:v>0.097</c:v>
                </c:pt>
                <c:pt idx="3">
                  <c:v>0.1065</c:v>
                </c:pt>
                <c:pt idx="4">
                  <c:v>0.00083285</c:v>
                </c:pt>
                <c:pt idx="5">
                  <c:v>0.002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643736"/>
        <c:axId val="-2144640760"/>
      </c:barChart>
      <c:catAx>
        <c:axId val="-21446437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4640760"/>
        <c:crosses val="autoZero"/>
        <c:auto val="1"/>
        <c:lblAlgn val="ctr"/>
        <c:lblOffset val="100"/>
        <c:noMultiLvlLbl val="0"/>
      </c:catAx>
      <c:valAx>
        <c:axId val="-2144640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643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[SIA.xlsx]Sheet1!$A$41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[SIA.xlsx]Sheet1!$B$40:$D$40</c:f>
              <c:strCache>
                <c:ptCount val="3"/>
                <c:pt idx="0">
                  <c:v>Metodo 1 (Elite)</c:v>
                </c:pt>
                <c:pt idx="1">
                  <c:v>Metodo 2 (E + M1)</c:v>
                </c:pt>
                <c:pt idx="2">
                  <c:v>Metodo 3 (E + M1)</c:v>
                </c:pt>
              </c:strCache>
            </c:strRef>
          </c:cat>
          <c:val>
            <c:numRef>
              <c:f>[SIA.xlsx]Sheet1!$B$41:$D$41</c:f>
              <c:numCache>
                <c:formatCode>General</c:formatCode>
                <c:ptCount val="3"/>
                <c:pt idx="0">
                  <c:v>0.03388</c:v>
                </c:pt>
                <c:pt idx="1">
                  <c:v>0.06999</c:v>
                </c:pt>
                <c:pt idx="2">
                  <c:v>0.112</c:v>
                </c:pt>
              </c:numCache>
            </c:numRef>
          </c:val>
        </c:ser>
        <c:ser>
          <c:idx val="1"/>
          <c:order val="1"/>
          <c:tx>
            <c:strRef>
              <c:f>[SIA.xlsx]Sheet1!$A$42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[SIA.xlsx]Sheet1!$B$40:$D$40</c:f>
              <c:strCache>
                <c:ptCount val="3"/>
                <c:pt idx="0">
                  <c:v>Metodo 1 (Elite)</c:v>
                </c:pt>
                <c:pt idx="1">
                  <c:v>Metodo 2 (E + M1)</c:v>
                </c:pt>
                <c:pt idx="2">
                  <c:v>Metodo 3 (E + M1)</c:v>
                </c:pt>
              </c:strCache>
            </c:strRef>
          </c:cat>
          <c:val>
            <c:numRef>
              <c:f>[SIA.xlsx]Sheet1!$B$42:$D$42</c:f>
              <c:numCache>
                <c:formatCode>General</c:formatCode>
                <c:ptCount val="3"/>
                <c:pt idx="0">
                  <c:v>0.0007206</c:v>
                </c:pt>
                <c:pt idx="1">
                  <c:v>0.0025</c:v>
                </c:pt>
                <c:pt idx="2">
                  <c:v>0.0044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599048"/>
        <c:axId val="-2144596072"/>
      </c:barChart>
      <c:catAx>
        <c:axId val="-21445990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4596072"/>
        <c:crosses val="autoZero"/>
        <c:auto val="1"/>
        <c:lblAlgn val="ctr"/>
        <c:lblOffset val="100"/>
        <c:noMultiLvlLbl val="0"/>
      </c:catAx>
      <c:valAx>
        <c:axId val="-2144596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599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[SIA.xlsx]Sheet1!$A$32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[SIA.xlsx]Sheet1!$B$31:$C$31</c:f>
              <c:strCache>
                <c:ptCount val="2"/>
                <c:pt idx="0">
                  <c:v>Con Backpropagation</c:v>
                </c:pt>
                <c:pt idx="1">
                  <c:v>Sin Backpropagation</c:v>
                </c:pt>
              </c:strCache>
            </c:strRef>
          </c:cat>
          <c:val>
            <c:numRef>
              <c:f>[SIA.xlsx]Sheet1!$B$32:$C$32</c:f>
              <c:numCache>
                <c:formatCode>General</c:formatCode>
                <c:ptCount val="2"/>
                <c:pt idx="0">
                  <c:v>0.01023</c:v>
                </c:pt>
                <c:pt idx="1">
                  <c:v>0.11807</c:v>
                </c:pt>
              </c:numCache>
            </c:numRef>
          </c:val>
        </c:ser>
        <c:ser>
          <c:idx val="1"/>
          <c:order val="1"/>
          <c:tx>
            <c:strRef>
              <c:f>[SIA.xlsx]Sheet1!$A$33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[SIA.xlsx]Sheet1!$B$31:$C$31</c:f>
              <c:strCache>
                <c:ptCount val="2"/>
                <c:pt idx="0">
                  <c:v>Con Backpropagation</c:v>
                </c:pt>
                <c:pt idx="1">
                  <c:v>Sin Backpropagation</c:v>
                </c:pt>
              </c:strCache>
            </c:strRef>
          </c:cat>
          <c:val>
            <c:numRef>
              <c:f>[SIA.xlsx]Sheet1!$B$33:$C$33</c:f>
              <c:numCache>
                <c:formatCode>General</c:formatCode>
                <c:ptCount val="2"/>
                <c:pt idx="0">
                  <c:v>0.00045311</c:v>
                </c:pt>
                <c:pt idx="1">
                  <c:v>0.1162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555272"/>
        <c:axId val="-2144552296"/>
      </c:barChart>
      <c:catAx>
        <c:axId val="-21445552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4552296"/>
        <c:crosses val="autoZero"/>
        <c:auto val="1"/>
        <c:lblAlgn val="ctr"/>
        <c:lblOffset val="100"/>
        <c:noMultiLvlLbl val="0"/>
      </c:catAx>
      <c:valAx>
        <c:axId val="-2144552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555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Sistemas</a:t>
            </a:r>
            <a:r>
              <a:rPr lang="en-US" sz="4000" dirty="0" smtClean="0"/>
              <a:t> de </a:t>
            </a:r>
            <a:r>
              <a:rPr lang="en-US" sz="4000" dirty="0" err="1" smtClean="0"/>
              <a:t>Inteligencia</a:t>
            </a:r>
            <a:r>
              <a:rPr lang="en-US" sz="4000" dirty="0" smtClean="0"/>
              <a:t> Artificial</a:t>
            </a:r>
            <a:endParaRPr lang="es-A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4149080"/>
            <a:ext cx="6172200" cy="2141742"/>
          </a:xfrm>
        </p:spPr>
        <p:txBody>
          <a:bodyPr>
            <a:normAutofit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Betina</a:t>
            </a:r>
            <a:r>
              <a:rPr lang="en-US" dirty="0" smtClean="0"/>
              <a:t> Cynthia </a:t>
            </a:r>
            <a:r>
              <a:rPr lang="en-US" dirty="0" err="1" smtClean="0"/>
              <a:t>Mamani</a:t>
            </a:r>
            <a:endParaRPr lang="en-US" dirty="0" smtClean="0"/>
          </a:p>
          <a:p>
            <a:r>
              <a:rPr lang="en-US" dirty="0" smtClean="0"/>
              <a:t>Dario </a:t>
            </a:r>
            <a:r>
              <a:rPr lang="en-US" dirty="0" err="1" smtClean="0"/>
              <a:t>Sneidermanis</a:t>
            </a:r>
            <a:endParaRPr lang="en-US" dirty="0" smtClean="0"/>
          </a:p>
          <a:p>
            <a:r>
              <a:rPr lang="en-US" dirty="0" smtClean="0"/>
              <a:t>Dario Susnisky</a:t>
            </a:r>
          </a:p>
        </p:txBody>
      </p:sp>
    </p:spTree>
    <p:extLst>
      <p:ext uri="{BB962C8B-B14F-4D97-AF65-F5344CB8AC3E}">
        <p14:creationId xmlns:p14="http://schemas.microsoft.com/office/powerpoint/2010/main" val="363769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Reemplazo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Método</a:t>
            </a:r>
            <a:r>
              <a:rPr lang="en-US" b="1" dirty="0" smtClean="0"/>
              <a:t> 1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Método</a:t>
            </a:r>
            <a:r>
              <a:rPr lang="en-US" b="1" dirty="0" smtClean="0"/>
              <a:t> 2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Método</a:t>
            </a:r>
            <a:r>
              <a:rPr lang="en-US" b="1" dirty="0" smtClean="0"/>
              <a:t> 3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6718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Reemplazo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446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Algoritmos Genéticos: </a:t>
            </a:r>
            <a:r>
              <a:rPr lang="es-AR" sz="3200" dirty="0" err="1" smtClean="0"/>
              <a:t>Backpropagation</a:t>
            </a:r>
            <a:endParaRPr lang="es-A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AR" dirty="0" smtClean="0"/>
              <a:t>Es posible modificar la probabilidad de aplicar el operador genético de backpropagation.</a:t>
            </a:r>
          </a:p>
          <a:p>
            <a:pPr marL="109728" indent="0">
              <a:lnSpc>
                <a:spcPct val="90000"/>
              </a:lnSpc>
              <a:buNone/>
            </a:pP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Inclusive se puede quitar!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899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/>
              <a:t>Algoritmos Genéticos: </a:t>
            </a:r>
            <a:r>
              <a:rPr lang="es-AR" sz="3200" dirty="0" err="1"/>
              <a:t>Backpropagation</a:t>
            </a:r>
            <a:endParaRPr lang="es-AR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43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individuo</a:t>
            </a:r>
            <a:r>
              <a:rPr lang="en-US" dirty="0" smtClean="0"/>
              <a:t> </a:t>
            </a:r>
            <a:r>
              <a:rPr lang="en-US" dirty="0" err="1" smtClean="0"/>
              <a:t>conseguido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 err="1" smtClean="0"/>
              <a:t>cuadrático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300 inputs (</a:t>
            </a:r>
            <a:r>
              <a:rPr lang="en-US" dirty="0" err="1" smtClean="0"/>
              <a:t>entrenamiento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pPr marL="109728" indent="0" algn="ctr">
              <a:buNone/>
            </a:pPr>
            <a:r>
              <a:rPr lang="en-US" sz="3600" dirty="0" smtClean="0"/>
              <a:t>0.00028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 err="1" smtClean="0"/>
              <a:t>cuadrático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 los inputs:</a:t>
            </a:r>
          </a:p>
          <a:p>
            <a:endParaRPr lang="en-US" dirty="0"/>
          </a:p>
          <a:p>
            <a:pPr marL="109728" indent="0" algn="ctr">
              <a:buNone/>
            </a:pPr>
            <a:r>
              <a:rPr lang="en-US" sz="3600" b="1" dirty="0" smtClean="0"/>
              <a:t>0.00039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374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Comparación: RNA vs AG</a:t>
            </a:r>
            <a:endParaRPr lang="es-AR" dirty="0"/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8229600" imgH="4324320" progId="">
                  <p:embed/>
                </p:oleObj>
              </mc:Choice>
              <mc:Fallback>
                <p:oleObj r:id="rId3" imgW="8229600" imgH="4324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49488"/>
                        <a:ext cx="8229600" cy="4324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53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Conclusiones</a:t>
            </a:r>
            <a:endParaRPr lang="es-A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Sin elitismo es casi una random search :/</a:t>
            </a:r>
          </a:p>
          <a:p>
            <a:endParaRPr lang="es-AR" dirty="0" smtClean="0"/>
          </a:p>
          <a:p>
            <a:r>
              <a:rPr lang="es-AR" dirty="0" smtClean="0"/>
              <a:t>Sin </a:t>
            </a:r>
            <a:r>
              <a:rPr lang="es-AR" dirty="0"/>
              <a:t>b</a:t>
            </a:r>
            <a:r>
              <a:rPr lang="es-AR" dirty="0" smtClean="0"/>
              <a:t>ackpropagation se aprende muy lento.</a:t>
            </a:r>
          </a:p>
          <a:p>
            <a:endParaRPr lang="es-AR" dirty="0" smtClean="0"/>
          </a:p>
          <a:p>
            <a:r>
              <a:rPr lang="es-AR" dirty="0" smtClean="0"/>
              <a:t>Los mejores valores de los algoritmos de RNA y GA son similares.</a:t>
            </a:r>
          </a:p>
          <a:p>
            <a:endParaRPr lang="es-AR" dirty="0" smtClean="0"/>
          </a:p>
          <a:p>
            <a:r>
              <a:rPr lang="es-AR" dirty="0" smtClean="0"/>
              <a:t>Sin embargo GA los alcanza con más constancia.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536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Componentes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Población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Individuo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Locus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Alelo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Función</a:t>
            </a:r>
            <a:r>
              <a:rPr lang="en-US" b="1" dirty="0" smtClean="0"/>
              <a:t> de Fitness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Operaciones</a:t>
            </a:r>
            <a:r>
              <a:rPr lang="en-US" b="1" dirty="0" smtClean="0"/>
              <a:t> </a:t>
            </a:r>
            <a:r>
              <a:rPr lang="en-US" b="1" dirty="0" err="1" smtClean="0"/>
              <a:t>Genéticas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9949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Componentes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Población</a:t>
            </a:r>
            <a:r>
              <a:rPr lang="en-US" dirty="0"/>
              <a:t> </a:t>
            </a:r>
            <a:r>
              <a:rPr lang="en-US" sz="2400" dirty="0" smtClean="0"/>
              <a:t>-&gt; </a:t>
            </a:r>
            <a:r>
              <a:rPr lang="en-US" sz="2400" dirty="0" err="1" smtClean="0"/>
              <a:t>Redes</a:t>
            </a:r>
            <a:r>
              <a:rPr lang="en-US" sz="2400" dirty="0" smtClean="0"/>
              <a:t> </a:t>
            </a:r>
            <a:r>
              <a:rPr lang="en-US" sz="2400" dirty="0" err="1"/>
              <a:t>n</a:t>
            </a:r>
            <a:r>
              <a:rPr lang="en-US" sz="2400" dirty="0" err="1" smtClean="0"/>
              <a:t>euronales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Individuo</a:t>
            </a:r>
            <a:r>
              <a:rPr lang="en-US" dirty="0"/>
              <a:t> </a:t>
            </a:r>
            <a:r>
              <a:rPr lang="en-US" sz="2400" dirty="0" smtClean="0"/>
              <a:t>-&gt; Red </a:t>
            </a:r>
            <a:r>
              <a:rPr lang="en-US" sz="2400" dirty="0"/>
              <a:t>n</a:t>
            </a:r>
            <a:r>
              <a:rPr lang="en-US" sz="2400" dirty="0" smtClean="0"/>
              <a:t>euronal, </a:t>
            </a:r>
            <a:r>
              <a:rPr lang="en-US" sz="2400" dirty="0" err="1"/>
              <a:t>m</a:t>
            </a:r>
            <a:r>
              <a:rPr lang="en-US" sz="2400" dirty="0" err="1" smtClean="0"/>
              <a:t>atriz</a:t>
            </a:r>
            <a:r>
              <a:rPr lang="en-US" sz="2400" dirty="0" smtClean="0"/>
              <a:t> de pesos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Locus – </a:t>
            </a:r>
            <a:r>
              <a:rPr lang="en-US" b="1" dirty="0" err="1" smtClean="0"/>
              <a:t>Alelo</a:t>
            </a:r>
            <a:r>
              <a:rPr lang="en-US" b="1" dirty="0" smtClean="0"/>
              <a:t> </a:t>
            </a:r>
            <a:r>
              <a:rPr lang="en-US" sz="2400" dirty="0" smtClean="0"/>
              <a:t>-&gt; Un peso de la red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Función</a:t>
            </a:r>
            <a:r>
              <a:rPr lang="en-US" b="1" dirty="0" smtClean="0"/>
              <a:t> de Fitness </a:t>
            </a:r>
            <a:r>
              <a:rPr lang="en-US" sz="2400" dirty="0" smtClean="0"/>
              <a:t>-&gt; Error </a:t>
            </a:r>
            <a:r>
              <a:rPr lang="en-US" sz="2400" dirty="0" err="1"/>
              <a:t>c</a:t>
            </a:r>
            <a:r>
              <a:rPr lang="en-US" sz="2400" dirty="0" err="1" smtClean="0"/>
              <a:t>uadrático</a:t>
            </a:r>
            <a:r>
              <a:rPr lang="en-US" sz="2400" dirty="0" smtClean="0"/>
              <a:t> </a:t>
            </a:r>
            <a:r>
              <a:rPr lang="en-US" sz="2400" dirty="0" err="1"/>
              <a:t>m</a:t>
            </a:r>
            <a:r>
              <a:rPr lang="en-US" sz="2400" dirty="0" err="1" smtClean="0"/>
              <a:t>edio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Operaciones</a:t>
            </a:r>
            <a:r>
              <a:rPr lang="en-US" b="1" dirty="0" smtClean="0"/>
              <a:t> </a:t>
            </a:r>
            <a:r>
              <a:rPr lang="en-US" b="1" dirty="0" err="1" smtClean="0"/>
              <a:t>Genéticas</a:t>
            </a:r>
            <a:r>
              <a:rPr lang="en-US" b="1" dirty="0" smtClean="0"/>
              <a:t> </a:t>
            </a:r>
            <a:r>
              <a:rPr lang="en-US" sz="2400" dirty="0" smtClean="0"/>
              <a:t>-&gt; Crossover + </a:t>
            </a:r>
            <a:r>
              <a:rPr lang="en-US" sz="2400" dirty="0" err="1" smtClean="0"/>
              <a:t>Mutación</a:t>
            </a:r>
            <a:r>
              <a:rPr lang="en-US" sz="2400" dirty="0"/>
              <a:t> </a:t>
            </a:r>
            <a:r>
              <a:rPr lang="en-US" sz="2400" dirty="0" smtClean="0"/>
              <a:t>+  </a:t>
            </a:r>
            <a:r>
              <a:rPr lang="en-US" sz="2400" dirty="0" err="1" smtClean="0"/>
              <a:t>Backpropagation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4549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Mutación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Individuo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Locus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Individuo</a:t>
            </a:r>
            <a:r>
              <a:rPr lang="en-US" b="1" dirty="0" smtClean="0"/>
              <a:t> no </a:t>
            </a:r>
            <a:r>
              <a:rPr lang="en-US" b="1" dirty="0" err="1" smtClean="0"/>
              <a:t>uniforme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Locus no </a:t>
            </a:r>
            <a:r>
              <a:rPr lang="en-US" b="1" dirty="0" err="1" smtClean="0"/>
              <a:t>uniforme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7245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Mutación</a:t>
            </a:r>
            <a:endParaRPr lang="es-A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028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Crossover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Cruce</a:t>
            </a:r>
            <a:r>
              <a:rPr lang="en-US" b="1" dirty="0" smtClean="0"/>
              <a:t> de un </a:t>
            </a:r>
            <a:r>
              <a:rPr lang="en-US" b="1" dirty="0" err="1" smtClean="0"/>
              <a:t>punto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Cruce</a:t>
            </a:r>
            <a:r>
              <a:rPr lang="en-US" b="1" dirty="0" smtClean="0"/>
              <a:t> de dos </a:t>
            </a:r>
            <a:r>
              <a:rPr lang="en-US" b="1" dirty="0" err="1" smtClean="0"/>
              <a:t>puntos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Uniforme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Anular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57811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Crossover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945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Selección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b="1" dirty="0" err="1" smtClean="0"/>
              <a:t>Ruleta</a:t>
            </a:r>
            <a:endParaRPr lang="en-US" b="1" dirty="0" smtClean="0"/>
          </a:p>
          <a:p>
            <a:pPr>
              <a:lnSpc>
                <a:spcPct val="130000"/>
              </a:lnSpc>
            </a:pPr>
            <a:r>
              <a:rPr lang="en-US" b="1" dirty="0" smtClean="0"/>
              <a:t>Universal</a:t>
            </a:r>
          </a:p>
          <a:p>
            <a:pPr>
              <a:lnSpc>
                <a:spcPct val="130000"/>
              </a:lnSpc>
            </a:pPr>
            <a:r>
              <a:rPr lang="en-US" b="1" dirty="0" err="1" smtClean="0"/>
              <a:t>Boltzman</a:t>
            </a:r>
            <a:endParaRPr lang="en-US" b="1" dirty="0" smtClean="0"/>
          </a:p>
          <a:p>
            <a:pPr>
              <a:lnSpc>
                <a:spcPct val="130000"/>
              </a:lnSpc>
            </a:pPr>
            <a:r>
              <a:rPr lang="en-US" b="1" dirty="0" err="1" smtClean="0"/>
              <a:t>Elitismo</a:t>
            </a:r>
            <a:endParaRPr lang="en-US" b="1" dirty="0" smtClean="0"/>
          </a:p>
          <a:p>
            <a:pPr>
              <a:lnSpc>
                <a:spcPct val="130000"/>
              </a:lnSpc>
            </a:pPr>
            <a:r>
              <a:rPr lang="en-US" b="1" dirty="0" err="1" smtClean="0"/>
              <a:t>Torneos</a:t>
            </a:r>
            <a:endParaRPr lang="en-US" b="1" dirty="0" smtClean="0"/>
          </a:p>
          <a:p>
            <a:pPr>
              <a:lnSpc>
                <a:spcPct val="130000"/>
              </a:lnSpc>
            </a:pPr>
            <a:r>
              <a:rPr lang="en-US" b="1" dirty="0" err="1" smtClean="0"/>
              <a:t>Mixto</a:t>
            </a:r>
            <a:r>
              <a:rPr lang="en-US" b="1" dirty="0" smtClean="0"/>
              <a:t> 1</a:t>
            </a:r>
          </a:p>
          <a:p>
            <a:pPr>
              <a:lnSpc>
                <a:spcPct val="130000"/>
              </a:lnSpc>
            </a:pPr>
            <a:r>
              <a:rPr lang="en-US" b="1" dirty="0" err="1" smtClean="0"/>
              <a:t>Mixto</a:t>
            </a:r>
            <a:r>
              <a:rPr lang="en-US" b="1" dirty="0" smtClean="0"/>
              <a:t> 2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4692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Selección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9841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240</TotalTime>
  <Words>232</Words>
  <Application>Microsoft Macintosh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Sistemas de Inteligencia Artificial</vt:lpstr>
      <vt:lpstr>Algoritmos Genéticos: Componentes</vt:lpstr>
      <vt:lpstr>Algoritmos Genéticos: Componentes</vt:lpstr>
      <vt:lpstr>Algoritmos Genéticos: Mutación</vt:lpstr>
      <vt:lpstr>Algoritmos Genéticos: Mutación</vt:lpstr>
      <vt:lpstr>Algoritmos Genéticos: Crossover</vt:lpstr>
      <vt:lpstr>Algoritmos Genéticos: Crossover</vt:lpstr>
      <vt:lpstr>Algoritmos Genéticos: Selección</vt:lpstr>
      <vt:lpstr>Algoritmos Genéticos: Selección</vt:lpstr>
      <vt:lpstr>Algoritmos Genéticos: Reemplazo</vt:lpstr>
      <vt:lpstr>Algoritmos Genéticos: Reemplazo</vt:lpstr>
      <vt:lpstr>Algoritmos Genéticos: Backpropagation</vt:lpstr>
      <vt:lpstr>Algoritmos Genéticos: Backpropagation</vt:lpstr>
      <vt:lpstr>Mejor individuo conseguido</vt:lpstr>
      <vt:lpstr>Comparación: RNA vs AG</vt:lpstr>
      <vt:lpstr>Algoritmos Genéticos: Conclusiones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</dc:title>
  <dc:creator>sergio</dc:creator>
  <cp:lastModifiedBy>Dario Sneidermanis</cp:lastModifiedBy>
  <cp:revision>13</cp:revision>
  <dcterms:created xsi:type="dcterms:W3CDTF">2013-06-10T10:10:38Z</dcterms:created>
  <dcterms:modified xsi:type="dcterms:W3CDTF">2013-06-10T17:41:56Z</dcterms:modified>
</cp:coreProperties>
</file>