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0.22881000000000001</c:v>
                </c:pt>
                <c:pt idx="1">
                  <c:v>0.22642000000000001</c:v>
                </c:pt>
                <c:pt idx="2">
                  <c:v>0.23566000000000001</c:v>
                </c:pt>
                <c:pt idx="3">
                  <c:v>0.20296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0.11849999999999999</c:v>
                </c:pt>
                <c:pt idx="1">
                  <c:v>4.2200000000000001E-2</c:v>
                </c:pt>
                <c:pt idx="2">
                  <c:v>0.1149</c:v>
                </c:pt>
                <c:pt idx="3">
                  <c:v>3.8199999999999998E-2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71744"/>
        <c:axId val="33873280"/>
      </c:barChart>
      <c:catAx>
        <c:axId val="33871744"/>
        <c:scaling>
          <c:orientation val="minMax"/>
        </c:scaling>
        <c:delete val="0"/>
        <c:axPos val="b"/>
        <c:majorTickMark val="out"/>
        <c:minorTickMark val="none"/>
        <c:tickLblPos val="nextTo"/>
        <c:crossAx val="33873280"/>
        <c:crosses val="autoZero"/>
        <c:auto val="1"/>
        <c:lblAlgn val="ctr"/>
        <c:lblOffset val="100"/>
        <c:noMultiLvlLbl val="0"/>
      </c:catAx>
      <c:valAx>
        <c:axId val="33873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8717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0.23749000000000001</c:v>
                </c:pt>
                <c:pt idx="1">
                  <c:v>0.22126999999999999</c:v>
                </c:pt>
                <c:pt idx="2">
                  <c:v>0.22961999999999999</c:v>
                </c:pt>
                <c:pt idx="3">
                  <c:v>0.21647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0.1091</c:v>
                </c:pt>
                <c:pt idx="1">
                  <c:v>8.3699999999999997E-2</c:v>
                </c:pt>
                <c:pt idx="2">
                  <c:v>0.1134</c:v>
                </c:pt>
                <c:pt idx="3">
                  <c:v>8.3099999999999993E-2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227520"/>
        <c:axId val="35229056"/>
      </c:barChart>
      <c:catAx>
        <c:axId val="3522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35229056"/>
        <c:crosses val="autoZero"/>
        <c:auto val="1"/>
        <c:lblAlgn val="ctr"/>
        <c:lblOffset val="100"/>
        <c:noMultiLvlLbl val="0"/>
      </c:catAx>
      <c:valAx>
        <c:axId val="3522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2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[SIA.xlsx]Sheet1!$A$27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[SIA.xlsx]Sheet1!$B$26:$G$26</c:f>
              <c:strCache>
                <c:ptCount val="6"/>
                <c:pt idx="0">
                  <c:v>Elite</c:v>
                </c:pt>
                <c:pt idx="1">
                  <c:v>Ruleta</c:v>
                </c:pt>
                <c:pt idx="2">
                  <c:v>Torneo</c:v>
                </c:pt>
                <c:pt idx="3">
                  <c:v>Boltzman</c:v>
                </c:pt>
                <c:pt idx="4">
                  <c:v>Mixto 1 (a = 0,5)</c:v>
                </c:pt>
                <c:pt idx="5">
                  <c:v>Mixto 2 (a = 0,5)</c:v>
                </c:pt>
              </c:strCache>
            </c:strRef>
          </c:cat>
          <c:val>
            <c:numRef>
              <c:f>[SIA.xlsx]Sheet1!$B$27:$G$27</c:f>
              <c:numCache>
                <c:formatCode>General</c:formatCode>
                <c:ptCount val="6"/>
                <c:pt idx="0">
                  <c:v>1.023E-2</c:v>
                </c:pt>
                <c:pt idx="1">
                  <c:v>0.22511</c:v>
                </c:pt>
                <c:pt idx="2">
                  <c:v>0.11762</c:v>
                </c:pt>
                <c:pt idx="3">
                  <c:v>0.1812</c:v>
                </c:pt>
                <c:pt idx="4">
                  <c:v>0.12654000000000001</c:v>
                </c:pt>
                <c:pt idx="5">
                  <c:v>9.6149999999999999E-2</c:v>
                </c:pt>
              </c:numCache>
            </c:numRef>
          </c:val>
        </c:ser>
        <c:ser>
          <c:idx val="1"/>
          <c:order val="1"/>
          <c:tx>
            <c:strRef>
              <c:f>[SIA.xlsx]Sheet1!$A$28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[SIA.xlsx]Sheet1!$B$26:$G$26</c:f>
              <c:strCache>
                <c:ptCount val="6"/>
                <c:pt idx="0">
                  <c:v>Elite</c:v>
                </c:pt>
                <c:pt idx="1">
                  <c:v>Ruleta</c:v>
                </c:pt>
                <c:pt idx="2">
                  <c:v>Torneo</c:v>
                </c:pt>
                <c:pt idx="3">
                  <c:v>Boltzman</c:v>
                </c:pt>
                <c:pt idx="4">
                  <c:v>Mixto 1 (a = 0,5)</c:v>
                </c:pt>
                <c:pt idx="5">
                  <c:v>Mixto 2 (a = 0,5)</c:v>
                </c:pt>
              </c:strCache>
            </c:strRef>
          </c:cat>
          <c:val>
            <c:numRef>
              <c:f>[SIA.xlsx]Sheet1!$B$28:$G$28</c:f>
              <c:numCache>
                <c:formatCode>General</c:formatCode>
                <c:ptCount val="6"/>
                <c:pt idx="0">
                  <c:v>4.5311E-4</c:v>
                </c:pt>
                <c:pt idx="1">
                  <c:v>5.9700000000000003E-2</c:v>
                </c:pt>
                <c:pt idx="2">
                  <c:v>9.7000000000000003E-2</c:v>
                </c:pt>
                <c:pt idx="3">
                  <c:v>0.1065</c:v>
                </c:pt>
                <c:pt idx="4">
                  <c:v>8.3285E-4</c:v>
                </c:pt>
                <c:pt idx="5">
                  <c:v>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89216"/>
        <c:axId val="36308096"/>
      </c:barChart>
      <c:catAx>
        <c:axId val="36089216"/>
        <c:scaling>
          <c:orientation val="minMax"/>
        </c:scaling>
        <c:delete val="0"/>
        <c:axPos val="b"/>
        <c:majorTickMark val="out"/>
        <c:minorTickMark val="none"/>
        <c:tickLblPos val="nextTo"/>
        <c:crossAx val="36308096"/>
        <c:crosses val="autoZero"/>
        <c:auto val="1"/>
        <c:lblAlgn val="ctr"/>
        <c:lblOffset val="100"/>
        <c:noMultiLvlLbl val="0"/>
      </c:catAx>
      <c:valAx>
        <c:axId val="3630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89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[SIA.xlsx]Sheet1!$A$41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[SIA.xlsx]Sheet1!$B$40:$D$40</c:f>
              <c:strCache>
                <c:ptCount val="3"/>
                <c:pt idx="0">
                  <c:v>Metodo 1 (Elite)</c:v>
                </c:pt>
                <c:pt idx="1">
                  <c:v>Metodo 2 (E + M1)</c:v>
                </c:pt>
                <c:pt idx="2">
                  <c:v>Metodo 3 (E + M1)</c:v>
                </c:pt>
              </c:strCache>
            </c:strRef>
          </c:cat>
          <c:val>
            <c:numRef>
              <c:f>[SIA.xlsx]Sheet1!$B$41:$D$41</c:f>
              <c:numCache>
                <c:formatCode>General</c:formatCode>
                <c:ptCount val="3"/>
                <c:pt idx="0">
                  <c:v>3.388E-2</c:v>
                </c:pt>
                <c:pt idx="1">
                  <c:v>6.9989999999999997E-2</c:v>
                </c:pt>
                <c:pt idx="2">
                  <c:v>0.112</c:v>
                </c:pt>
              </c:numCache>
            </c:numRef>
          </c:val>
        </c:ser>
        <c:ser>
          <c:idx val="1"/>
          <c:order val="1"/>
          <c:tx>
            <c:strRef>
              <c:f>[SIA.xlsx]Sheet1!$A$42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[SIA.xlsx]Sheet1!$B$40:$D$40</c:f>
              <c:strCache>
                <c:ptCount val="3"/>
                <c:pt idx="0">
                  <c:v>Metodo 1 (Elite)</c:v>
                </c:pt>
                <c:pt idx="1">
                  <c:v>Metodo 2 (E + M1)</c:v>
                </c:pt>
                <c:pt idx="2">
                  <c:v>Metodo 3 (E + M1)</c:v>
                </c:pt>
              </c:strCache>
            </c:strRef>
          </c:cat>
          <c:val>
            <c:numRef>
              <c:f>[SIA.xlsx]Sheet1!$B$42:$D$42</c:f>
              <c:numCache>
                <c:formatCode>General</c:formatCode>
                <c:ptCount val="3"/>
                <c:pt idx="0">
                  <c:v>7.2059999999999995E-4</c:v>
                </c:pt>
                <c:pt idx="1">
                  <c:v>2.5000000000000001E-3</c:v>
                </c:pt>
                <c:pt idx="2">
                  <c:v>4.4000000000000003E-3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18080"/>
        <c:axId val="78720384"/>
      </c:barChart>
      <c:catAx>
        <c:axId val="78718080"/>
        <c:scaling>
          <c:orientation val="minMax"/>
        </c:scaling>
        <c:delete val="0"/>
        <c:axPos val="b"/>
        <c:majorTickMark val="out"/>
        <c:minorTickMark val="none"/>
        <c:tickLblPos val="nextTo"/>
        <c:crossAx val="78720384"/>
        <c:crosses val="autoZero"/>
        <c:auto val="1"/>
        <c:lblAlgn val="ctr"/>
        <c:lblOffset val="100"/>
        <c:noMultiLvlLbl val="0"/>
      </c:catAx>
      <c:valAx>
        <c:axId val="7872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1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[SIA.xlsx]Sheet1!$A$32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[SIA.xlsx]Sheet1!$B$31:$C$31</c:f>
              <c:strCache>
                <c:ptCount val="2"/>
                <c:pt idx="0">
                  <c:v>Con Backpropagation</c:v>
                </c:pt>
                <c:pt idx="1">
                  <c:v>Sin Backpropagation</c:v>
                </c:pt>
              </c:strCache>
            </c:strRef>
          </c:cat>
          <c:val>
            <c:numRef>
              <c:f>[SIA.xlsx]Sheet1!$B$32:$C$32</c:f>
              <c:numCache>
                <c:formatCode>General</c:formatCode>
                <c:ptCount val="2"/>
                <c:pt idx="0">
                  <c:v>1.023E-2</c:v>
                </c:pt>
                <c:pt idx="1">
                  <c:v>0.11806999999999999</c:v>
                </c:pt>
              </c:numCache>
            </c:numRef>
          </c:val>
        </c:ser>
        <c:ser>
          <c:idx val="1"/>
          <c:order val="1"/>
          <c:tx>
            <c:strRef>
              <c:f>[SIA.xlsx]Sheet1!$A$33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[SIA.xlsx]Sheet1!$B$31:$C$31</c:f>
              <c:strCache>
                <c:ptCount val="2"/>
                <c:pt idx="0">
                  <c:v>Con Backpropagation</c:v>
                </c:pt>
                <c:pt idx="1">
                  <c:v>Sin Backpropagation</c:v>
                </c:pt>
              </c:strCache>
            </c:strRef>
          </c:cat>
          <c:val>
            <c:numRef>
              <c:f>[SIA.xlsx]Sheet1!$B$33:$C$33</c:f>
              <c:numCache>
                <c:formatCode>General</c:formatCode>
                <c:ptCount val="2"/>
                <c:pt idx="0">
                  <c:v>4.5311E-4</c:v>
                </c:pt>
                <c:pt idx="1">
                  <c:v>0.1162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155136"/>
        <c:axId val="78120064"/>
      </c:barChart>
      <c:catAx>
        <c:axId val="78155136"/>
        <c:scaling>
          <c:orientation val="minMax"/>
        </c:scaling>
        <c:delete val="0"/>
        <c:axPos val="b"/>
        <c:majorTickMark val="out"/>
        <c:minorTickMark val="none"/>
        <c:tickLblPos val="nextTo"/>
        <c:crossAx val="78120064"/>
        <c:crosses val="autoZero"/>
        <c:auto val="1"/>
        <c:lblAlgn val="ctr"/>
        <c:lblOffset val="100"/>
        <c:noMultiLvlLbl val="0"/>
      </c:catAx>
      <c:valAx>
        <c:axId val="78120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155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[SIA.xlsx]Sheet1!$A$36</c:f>
              <c:strCache>
                <c:ptCount val="1"/>
                <c:pt idx="0">
                  <c:v>Error Aprendizaje</c:v>
                </c:pt>
              </c:strCache>
            </c:strRef>
          </c:tx>
          <c:invertIfNegative val="0"/>
          <c:cat>
            <c:strRef>
              <c:f>[SIA.xlsx]Sheet1!$B$35:$C$35</c:f>
              <c:strCache>
                <c:ptCount val="2"/>
                <c:pt idx="0">
                  <c:v>RNA</c:v>
                </c:pt>
                <c:pt idx="1">
                  <c:v>AG</c:v>
                </c:pt>
              </c:strCache>
            </c:strRef>
          </c:cat>
          <c:val>
            <c:numRef>
              <c:f>[SIA.xlsx]Sheet1!$B$36:$C$36</c:f>
              <c:numCache>
                <c:formatCode>General</c:formatCode>
                <c:ptCount val="2"/>
                <c:pt idx="0">
                  <c:v>2.5999999999999998E-4</c:v>
                </c:pt>
                <c:pt idx="1">
                  <c:v>3.2000000000000003E-4</c:v>
                </c:pt>
              </c:numCache>
            </c:numRef>
          </c:val>
        </c:ser>
        <c:ser>
          <c:idx val="1"/>
          <c:order val="1"/>
          <c:tx>
            <c:strRef>
              <c:f>[SIA.xlsx]Sheet1!$A$37</c:f>
              <c:strCache>
                <c:ptCount val="1"/>
                <c:pt idx="0">
                  <c:v>Error Global</c:v>
                </c:pt>
              </c:strCache>
            </c:strRef>
          </c:tx>
          <c:invertIfNegative val="0"/>
          <c:cat>
            <c:strRef>
              <c:f>[SIA.xlsx]Sheet1!$B$35:$C$35</c:f>
              <c:strCache>
                <c:ptCount val="2"/>
                <c:pt idx="0">
                  <c:v>RNA</c:v>
                </c:pt>
                <c:pt idx="1">
                  <c:v>AG</c:v>
                </c:pt>
              </c:strCache>
            </c:strRef>
          </c:cat>
          <c:val>
            <c:numRef>
              <c:f>[SIA.xlsx]Sheet1!$B$37:$C$37</c:f>
              <c:numCache>
                <c:formatCode>General</c:formatCode>
                <c:ptCount val="2"/>
                <c:pt idx="0">
                  <c:v>2.7999999999999998E-4</c:v>
                </c:pt>
                <c:pt idx="1">
                  <c:v>4.2999999999999999E-4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231040"/>
        <c:axId val="78232960"/>
      </c:barChart>
      <c:catAx>
        <c:axId val="7823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78232960"/>
        <c:crosses val="autoZero"/>
        <c:auto val="1"/>
        <c:lblAlgn val="ctr"/>
        <c:lblOffset val="100"/>
        <c:noMultiLvlLbl val="0"/>
      </c:catAx>
      <c:valAx>
        <c:axId val="78232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231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5345EA-B40B-49E9-A421-0815CCE99116}" type="datetimeFigureOut">
              <a:rPr lang="es-AR" smtClean="0"/>
              <a:t>10/06/2013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Sistemas</a:t>
            </a:r>
            <a:r>
              <a:rPr lang="en-US" sz="4000" dirty="0" smtClean="0"/>
              <a:t> de </a:t>
            </a:r>
            <a:r>
              <a:rPr lang="en-US" sz="4000" dirty="0" err="1" smtClean="0"/>
              <a:t>Inteligencia</a:t>
            </a:r>
            <a:r>
              <a:rPr lang="en-US" sz="4000" dirty="0" smtClean="0"/>
              <a:t> Artificial</a:t>
            </a:r>
            <a:endParaRPr lang="es-A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149080"/>
            <a:ext cx="6172200" cy="214174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Betina</a:t>
            </a:r>
            <a:r>
              <a:rPr lang="en-US" dirty="0" smtClean="0"/>
              <a:t> Cynthia </a:t>
            </a:r>
            <a:r>
              <a:rPr lang="en-US" dirty="0" err="1" smtClean="0"/>
              <a:t>Mamani</a:t>
            </a:r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Sneidermanis</a:t>
            </a:r>
            <a:endParaRPr lang="en-US" dirty="0" smtClean="0"/>
          </a:p>
          <a:p>
            <a:r>
              <a:rPr lang="en-US" dirty="0" smtClean="0"/>
              <a:t>Dario Susnisky</a:t>
            </a:r>
          </a:p>
        </p:txBody>
      </p:sp>
    </p:spTree>
    <p:extLst>
      <p:ext uri="{BB962C8B-B14F-4D97-AF65-F5344CB8AC3E}">
        <p14:creationId xmlns:p14="http://schemas.microsoft.com/office/powerpoint/2010/main" val="363769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1.</a:t>
            </a:r>
          </a:p>
          <a:p>
            <a:r>
              <a:rPr lang="en-US" dirty="0" err="1" smtClean="0"/>
              <a:t>Método</a:t>
            </a:r>
            <a:r>
              <a:rPr lang="en-US" dirty="0" smtClean="0"/>
              <a:t> 2.</a:t>
            </a:r>
          </a:p>
          <a:p>
            <a:r>
              <a:rPr lang="en-US" dirty="0" err="1" smtClean="0"/>
              <a:t>Método</a:t>
            </a:r>
            <a:r>
              <a:rPr lang="en-US" dirty="0" smtClean="0"/>
              <a:t> 3.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8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4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Algoritmos Genéticos: </a:t>
            </a:r>
            <a:r>
              <a:rPr lang="es-AR" sz="3200" dirty="0" err="1" smtClean="0"/>
              <a:t>Backpropagation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posible modificar la probabilidad de aplicar el operador genético de </a:t>
            </a:r>
            <a:r>
              <a:rPr lang="es-AR" dirty="0" err="1" smtClean="0"/>
              <a:t>backpropagation</a:t>
            </a:r>
            <a:r>
              <a:rPr lang="es-AR" dirty="0" smtClean="0"/>
              <a:t>.</a:t>
            </a:r>
          </a:p>
          <a:p>
            <a:r>
              <a:rPr lang="es-AR" dirty="0" smtClean="0"/>
              <a:t>Inclusive se puede quitar!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899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Algoritmos Genéticos: </a:t>
            </a:r>
            <a:r>
              <a:rPr lang="es-AR" sz="3200" dirty="0" err="1"/>
              <a:t>Backpropagation</a:t>
            </a:r>
            <a:endParaRPr lang="es-A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3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Comparación: RNA vs AG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53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Conclusiones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Elitismo es genial pero se </a:t>
            </a:r>
            <a:r>
              <a:rPr lang="es-AR" smtClean="0"/>
              <a:t>pierde aleatoriedad.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Sin </a:t>
            </a:r>
            <a:r>
              <a:rPr lang="es-AR" dirty="0" err="1" smtClean="0"/>
              <a:t>Backpropagation</a:t>
            </a:r>
            <a:r>
              <a:rPr lang="es-AR" dirty="0" smtClean="0"/>
              <a:t> cuesta bastante aprender.</a:t>
            </a:r>
          </a:p>
          <a:p>
            <a:endParaRPr lang="es-AR" dirty="0" smtClean="0"/>
          </a:p>
          <a:p>
            <a:r>
              <a:rPr lang="es-AR" dirty="0" smtClean="0"/>
              <a:t>RNA vs AG.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3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Población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Individuo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Locus.</a:t>
            </a:r>
          </a:p>
          <a:p>
            <a:r>
              <a:rPr lang="en-US" dirty="0" err="1" smtClean="0"/>
              <a:t>Alelo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Función</a:t>
            </a:r>
            <a:r>
              <a:rPr lang="en-US" dirty="0" smtClean="0"/>
              <a:t> de Fitness.</a:t>
            </a:r>
          </a:p>
          <a:p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Genéticas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4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Población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Individuo</a:t>
            </a:r>
            <a:r>
              <a:rPr lang="en-US" dirty="0"/>
              <a:t> </a:t>
            </a:r>
            <a:r>
              <a:rPr lang="en-US" dirty="0" smtClean="0"/>
              <a:t>-&gt; Red Neuronal.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Locus – </a:t>
            </a:r>
            <a:r>
              <a:rPr lang="en-US" dirty="0" err="1" smtClean="0"/>
              <a:t>Alelo</a:t>
            </a:r>
            <a:r>
              <a:rPr lang="en-US" dirty="0" smtClean="0"/>
              <a:t> -&gt; Un peso de la red</a:t>
            </a:r>
          </a:p>
          <a:p>
            <a:r>
              <a:rPr lang="en-US" dirty="0" err="1" smtClean="0"/>
              <a:t>Función</a:t>
            </a:r>
            <a:r>
              <a:rPr lang="en-US" dirty="0" smtClean="0"/>
              <a:t> de Fitness -&gt; ECM al </a:t>
            </a:r>
            <a:r>
              <a:rPr lang="en-US" dirty="0" err="1" smtClean="0"/>
              <a:t>hacer</a:t>
            </a:r>
            <a:r>
              <a:rPr lang="en-US" dirty="0" smtClean="0"/>
              <a:t> la red </a:t>
            </a:r>
            <a:r>
              <a:rPr lang="en-US" dirty="0" err="1" smtClean="0"/>
              <a:t>feedforward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Genéticas</a:t>
            </a:r>
            <a:r>
              <a:rPr lang="en-US" dirty="0" smtClean="0"/>
              <a:t> -&gt; Crossover + </a:t>
            </a:r>
            <a:r>
              <a:rPr lang="en-US" dirty="0" err="1" smtClean="0"/>
              <a:t>Mutación</a:t>
            </a:r>
            <a:r>
              <a:rPr lang="en-US" dirty="0"/>
              <a:t> </a:t>
            </a:r>
            <a:r>
              <a:rPr lang="en-US" dirty="0" smtClean="0"/>
              <a:t>+  </a:t>
            </a:r>
            <a:r>
              <a:rPr lang="en-US" dirty="0" err="1" smtClean="0"/>
              <a:t>Backpropagation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4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Individuo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Locus.</a:t>
            </a:r>
          </a:p>
          <a:p>
            <a:r>
              <a:rPr lang="en-US" dirty="0" err="1" smtClean="0"/>
              <a:t>Individuo</a:t>
            </a:r>
            <a:r>
              <a:rPr lang="en-US" dirty="0" smtClean="0"/>
              <a:t> no </a:t>
            </a:r>
            <a:r>
              <a:rPr lang="en-US" dirty="0" err="1" smtClean="0"/>
              <a:t>uniforme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Locus no </a:t>
            </a:r>
            <a:r>
              <a:rPr lang="en-US" dirty="0" err="1" smtClean="0"/>
              <a:t>uniforme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4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2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Cruce</a:t>
            </a:r>
            <a:r>
              <a:rPr lang="en-US" dirty="0" smtClean="0"/>
              <a:t> de un </a:t>
            </a:r>
            <a:r>
              <a:rPr lang="en-US" dirty="0" err="1" smtClean="0"/>
              <a:t>punto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Cruce</a:t>
            </a:r>
            <a:r>
              <a:rPr lang="en-US" dirty="0" smtClean="0"/>
              <a:t> de dos </a:t>
            </a:r>
            <a:r>
              <a:rPr lang="en-US" dirty="0" err="1" smtClean="0"/>
              <a:t>puntos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Uniforme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Anular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81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4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Ruleta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Universal.</a:t>
            </a:r>
          </a:p>
          <a:p>
            <a:r>
              <a:rPr lang="en-US" dirty="0" err="1" smtClean="0"/>
              <a:t>Boltzman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Elitismo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Torneos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Mixto</a:t>
            </a:r>
            <a:r>
              <a:rPr lang="en-US" dirty="0" smtClean="0"/>
              <a:t> 1.</a:t>
            </a:r>
          </a:p>
          <a:p>
            <a:r>
              <a:rPr lang="en-US" dirty="0" err="1" smtClean="0"/>
              <a:t>Mixto</a:t>
            </a:r>
            <a:r>
              <a:rPr lang="en-US" dirty="0" smtClean="0"/>
              <a:t> 2.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92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84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215</TotalTime>
  <Words>214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Sistemas de Inteligencia Artificial</vt:lpstr>
      <vt:lpstr>Algoritmos Genéticos: Componentes</vt:lpstr>
      <vt:lpstr>Algoritmos Genéticos: Componentes</vt:lpstr>
      <vt:lpstr>Algoritmos Genéticos: Mutación</vt:lpstr>
      <vt:lpstr>Algoritmos Genéticos: Mutación</vt:lpstr>
      <vt:lpstr>Algoritmos Genéticos: Crossover</vt:lpstr>
      <vt:lpstr>Algoritmos Genéticos: Crossover</vt:lpstr>
      <vt:lpstr>Algoritmos Genéticos: Selección</vt:lpstr>
      <vt:lpstr>Algoritmos Genéticos: Selección</vt:lpstr>
      <vt:lpstr>Algoritmos Genéticos: Reemplazo</vt:lpstr>
      <vt:lpstr>Algoritmos Genéticos: Reemplazo</vt:lpstr>
      <vt:lpstr>Algoritmos Genéticos: Backpropagation</vt:lpstr>
      <vt:lpstr>Algoritmos Genéticos: Backpropagation</vt:lpstr>
      <vt:lpstr>Comparación: RNA vs AG</vt:lpstr>
      <vt:lpstr>Algoritmos Genéticos: 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sergio</dc:creator>
  <cp:lastModifiedBy>Darío Susnisky</cp:lastModifiedBy>
  <cp:revision>9</cp:revision>
  <dcterms:created xsi:type="dcterms:W3CDTF">2013-06-10T10:10:38Z</dcterms:created>
  <dcterms:modified xsi:type="dcterms:W3CDTF">2013-06-10T16:53:46Z</dcterms:modified>
</cp:coreProperties>
</file>