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2" r:id="rId4"/>
    <p:sldId id="268" r:id="rId5"/>
    <p:sldId id="258" r:id="rId6"/>
    <p:sldId id="260" r:id="rId7"/>
    <p:sldId id="261" r:id="rId8"/>
    <p:sldId id="263" r:id="rId9"/>
    <p:sldId id="269" r:id="rId10"/>
    <p:sldId id="270" r:id="rId11"/>
    <p:sldId id="271" r:id="rId12"/>
    <p:sldId id="267" r:id="rId1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110C2D4-3B3F-4533-BC0C-B12B214087B8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2AA8666-9136-4E1F-A94E-54F060B1F2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0CE-C28F-4669-83E8-36317ECD16B1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7FE-A679-4C8F-B1CA-60621E1935C1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86AB-5A88-4409-BDC6-1DBA5A13C1CA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9CF3-D192-4395-942D-B35203FA06A7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B367-07B7-4DF6-939B-3682989008FC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5F4-4936-4E11-866C-CE842388EC46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7E66-CC3C-42D9-8550-6714848DC9F0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F90E-0CD8-4BFF-BF47-4E207E93FB23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6462-F72A-4330-8FAD-CE4689F0DD78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7D9F-22FD-4437-82EC-6E39E6812ACD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B88-157B-409A-94B9-AF3CB31A67BA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F1F181-70EF-4489-AAE6-A61EF7B52265}" type="datetime1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96536" y="3933056"/>
            <a:ext cx="7620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4653136"/>
            <a:ext cx="6912768" cy="50405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dirty="0" smtClean="0"/>
              <a:t>Дисциплина: «Проектирование информационных систем»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7167109" cy="2304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4400" dirty="0" smtClean="0"/>
              <a:t>Результаты этапа междисциплинарного проекта </a:t>
            </a:r>
            <a:endParaRPr lang="ru-RU" sz="4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40048" y="5313371"/>
            <a:ext cx="8423944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 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ПИН-25: Примак Д.А</a:t>
            </a:r>
            <a:endParaRPr kumimoji="0" lang="ru-RU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ru-RU" sz="2600" dirty="0" smtClean="0"/>
              <a:t>Преподаватель: Федюнина Е.А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7884" y="63093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</a:t>
            </a:r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Федеральное государственное автономное образовательное учреждение</a:t>
            </a:r>
            <a:br>
              <a:rPr lang="ru-RU" b="1" dirty="0" smtClean="0"/>
            </a:br>
            <a:r>
              <a:rPr lang="ru-RU" b="1" dirty="0" smtClean="0"/>
              <a:t>высшего образования «Национальный исследовательский университет</a:t>
            </a:r>
            <a:br>
              <a:rPr lang="ru-RU" b="1" dirty="0" smtClean="0"/>
            </a:br>
            <a:r>
              <a:rPr lang="ru-RU" b="1" dirty="0" smtClean="0"/>
              <a:t>«Московский институт электронной техники»</a:t>
            </a:r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12968" cy="576064"/>
          </a:xfrm>
        </p:spPr>
        <p:txBody>
          <a:bodyPr>
            <a:noAutofit/>
          </a:bodyPr>
          <a:lstStyle/>
          <a:p>
            <a:r>
              <a:rPr lang="ru-RU" sz="2800" dirty="0"/>
              <a:t>Расширенное описание </a:t>
            </a:r>
            <a:r>
              <a:rPr lang="ru-RU" sz="2800" dirty="0" smtClean="0"/>
              <a:t>прецедента</a:t>
            </a:r>
            <a:endParaRPr lang="ru-RU" sz="2800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82589"/>
              </p:ext>
            </p:extLst>
          </p:nvPr>
        </p:nvGraphicFramePr>
        <p:xfrm>
          <a:off x="251520" y="1124744"/>
          <a:ext cx="8573128" cy="129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069"/>
                <a:gridCol w="2143069"/>
                <a:gridCol w="2143069"/>
                <a:gridCol w="2143921"/>
              </a:tblGrid>
              <a:tr h="1296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Б1.1</a:t>
                      </a:r>
                      <a:endParaRPr lang="ru-RU" sz="12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Клиент</a:t>
                      </a:r>
                      <a:endParaRPr lang="ru-RU" sz="12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50">
                          <a:effectLst/>
                        </a:rPr>
                        <a:t>Отслеживание статуса заказа</a:t>
                      </a:r>
                      <a:endParaRPr lang="ru-RU" sz="12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В личном кабинете можно выбрать карточку заказанного товара и отследить статус его выполнения</a:t>
                      </a:r>
                      <a:endParaRPr lang="ru-RU" sz="12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60037"/>
              </p:ext>
            </p:extLst>
          </p:nvPr>
        </p:nvGraphicFramePr>
        <p:xfrm>
          <a:off x="323528" y="2636912"/>
          <a:ext cx="7416824" cy="3816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62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Прецедент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Отслеживание статуса заказа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333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Исполнитель</a:t>
                      </a:r>
                      <a:endParaRPr lang="ru-RU" sz="8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Клиент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333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Цель</a:t>
                      </a:r>
                      <a:endParaRPr lang="ru-RU" sz="8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Просмотреть текущий статус выполнения заказа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333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Примечание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-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333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Предварительные условия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Созданный аккаунт и сделанный до этого заказ, отображающийся в «Мои заказы»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1373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Типичный ход событий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формы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1. Открыть личный кабинет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•	Ввести данные в поле авторизации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•	Открыть панель «Мои заказы»</a:t>
                      </a:r>
                      <a:br>
                        <a:rPr lang="ru-RU" sz="800" kern="50">
                          <a:effectLst/>
                        </a:rPr>
                      </a:br>
                      <a:r>
                        <a:rPr lang="ru-RU" sz="800" kern="50">
                          <a:effectLst/>
                        </a:rPr>
                        <a:t>2. Выбрать карточку заказанного товара.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•	Открыть карточку заказанного товара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/>
                      </a:r>
                      <a:br>
                        <a:rPr lang="ru-RU" sz="800" kern="50">
                          <a:effectLst/>
                        </a:rPr>
                      </a:br>
                      <a:r>
                        <a:rPr lang="ru-RU" sz="800" kern="50">
                          <a:effectLst/>
                        </a:rPr>
                        <a:t>3. Просмотреть текущий статус заказа.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•	Отобразить текущий статус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333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Экранная форма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Графический пользовательский интерфейс (ГПИ)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  <a:tr h="4121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Альтернативный поток: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kern="50" dirty="0">
                          <a:effectLst/>
                        </a:rPr>
                        <a:t>Если карточка заказа не найдена, система выдает сообщение об ошибке и предлагает проверить правильность выбора или обратиться в службу поддержки.</a:t>
                      </a:r>
                      <a:endParaRPr lang="ru-RU" sz="800" kern="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2936" marR="42936" marT="0" marB="0"/>
                </a:tc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204752"/>
            <a:ext cx="8712968" cy="576064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Диаграмма развертывания</a:t>
            </a:r>
            <a:endParaRPr kumimoji="0" lang="ru-RU" sz="5000" b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VLHDRzD04BrRydyOvK8RAKrJA8AScX0aG0KABgSALPjc4qmIsxAtL0XLwXVq0584gWH25QL8tDk8bdmqwL_O_KVChEtKQO6BxVMycVTctjXpWM2-M6qseCXgN3naWU3-Sebx3VTrapkYPBEQpvgcOHf1tNOyXWTmt0eFk0UpqyctFdFgyLlJM6cugnL8oIzoeBRaYTgG0xnkfO05O3j8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9" y="980728"/>
            <a:ext cx="7469841" cy="55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Результаты работы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519985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b="1" dirty="0" smtClean="0"/>
              <a:t>Решенные задачи</a:t>
            </a:r>
          </a:p>
          <a:p>
            <a:pPr fontAlgn="base"/>
            <a:r>
              <a:rPr lang="ru-RU" sz="2400" dirty="0" smtClean="0"/>
              <a:t>Разработаны требуемые техническое </a:t>
            </a:r>
            <a:r>
              <a:rPr lang="ru-RU" sz="2400" dirty="0"/>
              <a:t>задание, варианты </a:t>
            </a:r>
            <a:r>
              <a:rPr lang="ru-RU" sz="2400" dirty="0" smtClean="0"/>
              <a:t>использования и их конкретизации, модели бизнес-процессов</a:t>
            </a:r>
            <a:endParaRPr lang="ru-RU" sz="2400" dirty="0"/>
          </a:p>
          <a:p>
            <a:pPr fontAlgn="base"/>
            <a:r>
              <a:rPr lang="ru-RU" sz="2400" dirty="0"/>
              <a:t>У</a:t>
            </a:r>
            <a:r>
              <a:rPr lang="ru-RU" sz="2400" dirty="0" smtClean="0"/>
              <a:t>стройство </a:t>
            </a:r>
            <a:r>
              <a:rPr lang="ru-RU" sz="2400" dirty="0"/>
              <a:t>разрабатываемой ИС полностью описаны на языке UML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ИТОГ:</a:t>
            </a:r>
            <a:endParaRPr lang="ru-RU" sz="2400" b="1" dirty="0"/>
          </a:p>
          <a:p>
            <a:r>
              <a:rPr lang="ru-RU" sz="2400" dirty="0"/>
              <a:t>Разработан проект "Автоматизированная система </a:t>
            </a:r>
            <a:r>
              <a:rPr lang="ru-RU" sz="2400" dirty="0" smtClean="0"/>
              <a:t>багетной мастерской"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Задание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504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Вариант </a:t>
            </a:r>
            <a:r>
              <a:rPr lang="ru-RU" b="1" dirty="0" smtClean="0"/>
              <a:t>№15</a:t>
            </a:r>
          </a:p>
          <a:p>
            <a:r>
              <a:rPr lang="ru-RU" sz="2800" dirty="0" smtClean="0"/>
              <a:t>Багетная мастерская. Оформление и отслеживания заявки на изготовление багета. 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Цель и задачи работы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Цель:</a:t>
            </a:r>
            <a:r>
              <a:rPr lang="ru-RU" dirty="0" smtClean="0"/>
              <a:t> создать модель информационной системы по автоматизации бизнес-процесса, указанного в варианте</a:t>
            </a:r>
          </a:p>
          <a:p>
            <a:r>
              <a:rPr lang="ru-RU" b="1" dirty="0" smtClean="0"/>
              <a:t>Задачи работы: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Анализ отрасли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Определение целей автоматизации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/>
              <a:t>прототип графического интерфейса информационной </a:t>
            </a:r>
            <a:r>
              <a:rPr lang="ru-RU" sz="2000" dirty="0" smtClean="0"/>
              <a:t>системы</a:t>
            </a: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полный комплект проектной документации для информационной системы в соответствии с </a:t>
            </a:r>
            <a:r>
              <a:rPr lang="ru-RU" sz="2000" dirty="0" smtClean="0"/>
              <a:t>ГОСТ 34.602-89</a:t>
            </a: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Спроектировать архитектуру информационной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План проекта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pPr fontAlgn="base"/>
            <a:r>
              <a:rPr lang="ru-RU" b="1" dirty="0"/>
              <a:t>Анализ предметной области</a:t>
            </a:r>
            <a:endParaRPr lang="ru-RU" dirty="0"/>
          </a:p>
          <a:p>
            <a:pPr fontAlgn="base"/>
            <a:r>
              <a:rPr lang="ru-RU" b="1" dirty="0"/>
              <a:t>Моделирование бизнес-процессов</a:t>
            </a:r>
            <a:endParaRPr lang="ru-RU" dirty="0"/>
          </a:p>
          <a:p>
            <a:pPr fontAlgn="base"/>
            <a:r>
              <a:rPr lang="ru-RU" b="1" dirty="0"/>
              <a:t>Формирование требований к ИС</a:t>
            </a:r>
            <a:endParaRPr lang="ru-RU" dirty="0"/>
          </a:p>
          <a:p>
            <a:pPr fontAlgn="base"/>
            <a:r>
              <a:rPr lang="ru-RU" b="1" dirty="0"/>
              <a:t>Разработка вариантов использования</a:t>
            </a:r>
            <a:endParaRPr lang="ru-RU" dirty="0"/>
          </a:p>
          <a:p>
            <a:pPr fontAlgn="base"/>
            <a:r>
              <a:rPr lang="ru-RU" b="1" dirty="0"/>
              <a:t>и экранных форм</a:t>
            </a:r>
            <a:endParaRPr lang="ru-RU" dirty="0"/>
          </a:p>
          <a:p>
            <a:pPr fontAlgn="base"/>
            <a:r>
              <a:rPr lang="ru-RU" b="1" dirty="0"/>
              <a:t>Разработка технического задания</a:t>
            </a:r>
            <a:endParaRPr lang="ru-RU" dirty="0"/>
          </a:p>
          <a:p>
            <a:pPr fontAlgn="base"/>
            <a:r>
              <a:rPr lang="ru-RU" b="1" dirty="0"/>
              <a:t>Проектирование на ИС языке UML</a:t>
            </a:r>
            <a:endParaRPr lang="ru-RU" dirty="0"/>
          </a:p>
          <a:p>
            <a:pPr fontAlgn="base"/>
            <a:r>
              <a:rPr lang="ru-RU" b="1" dirty="0"/>
              <a:t>Презентация ИС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64933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Модель бизнес-процессов </a:t>
            </a:r>
            <a:r>
              <a:rPr lang="ru-RU" sz="2800" b="1" dirty="0" smtClean="0"/>
              <a:t>багетной мастерской после </a:t>
            </a:r>
            <a:r>
              <a:rPr lang="ru-RU" sz="2800" b="1" dirty="0" smtClean="0"/>
              <a:t>автоматизации</a:t>
            </a:r>
            <a:br>
              <a:rPr lang="ru-RU" sz="2800" b="1" dirty="0" smtClean="0"/>
            </a:br>
            <a:endParaRPr lang="ru-RU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76864" cy="535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924" y="332656"/>
            <a:ext cx="8928992" cy="1008112"/>
          </a:xfrm>
        </p:spPr>
        <p:txBody>
          <a:bodyPr>
            <a:noAutofit/>
          </a:bodyPr>
          <a:lstStyle/>
          <a:p>
            <a:r>
              <a:rPr lang="ru-RU" sz="3000" b="1" dirty="0" smtClean="0"/>
              <a:t>Требования к информационной системе</a:t>
            </a:r>
            <a:endParaRPr lang="ru-RU" sz="30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1082" y="1700808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Б1</a:t>
            </a:r>
            <a:r>
              <a:rPr lang="ru-RU" b="1" dirty="0"/>
              <a:t>. Система должна предоставить возможность управлять заказами: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Б1.1. Отслеживание статуса заказа (принят, в работе, выполнен, отменен).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Б1.2. Автоматическое уведомление клиента о статусе заказа (в приложении или смс).</a:t>
            </a:r>
          </a:p>
          <a:p>
            <a:r>
              <a:rPr lang="ru-RU" b="1" dirty="0"/>
              <a:t>Б2. Система должна предоставить возможность для учета базы клиентов: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Б2.1.Составление рекламных предложений и их рассылка.</a:t>
            </a:r>
          </a:p>
          <a:p>
            <a:r>
              <a:rPr lang="ru-RU" b="1" dirty="0"/>
              <a:t>Б3. Система должна предоставить возможность интеграции с платежными </a:t>
            </a:r>
            <a:r>
              <a:rPr lang="ru-RU" sz="1600" b="1" dirty="0"/>
              <a:t>системами: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Б3.1. Возможность синхронизации с бухгалтерскими программами.</a:t>
            </a:r>
          </a:p>
          <a:p>
            <a:r>
              <a:rPr lang="ru-RU" b="1" dirty="0"/>
              <a:t>Б4. Система должна предоставить возможность для поддержки и обслуживания: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Б4.1. Сотрудник мастерской сообщает о готовности заказа, работает над оформлением заказа и выдачей, а так же может проконсультировать клиента по вопросам, связанным с товаром.</a:t>
            </a:r>
          </a:p>
          <a:p>
            <a:r>
              <a:rPr lang="ru-RU" b="1" dirty="0"/>
              <a:t>Б5. Система должна предоставить возможность удобства работы с приложением.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648072"/>
          </a:xfrm>
        </p:spPr>
        <p:txBody>
          <a:bodyPr/>
          <a:lstStyle/>
          <a:p>
            <a:pPr algn="ctr">
              <a:buNone/>
            </a:pPr>
            <a:r>
              <a:rPr lang="ru-RU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Диаграмма вариантов использования</a:t>
            </a:r>
            <a:endParaRPr lang="ru-RU" sz="32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ru-RU" sz="2000" i="1" dirty="0" smtClean="0"/>
          </a:p>
          <a:p>
            <a:pPr algn="ctr"/>
            <a:endParaRPr lang="ru-RU" sz="2000" dirty="0" smtClean="0"/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Picture 3" descr="dPN1Rjf048RlVefLxZa4oAsgyYO8KTHBcaf0JbKbm29fnI7jhQgYjcbVm25sC9Gihp3xHlqyomfZWXgH78B_dVbcvXzdEUlrMzt-vRlpA6gr---xHhxBNyabaoSt2j8NIMM9-2Iv6xgH6qZYHcBT80JSoQtSki-4B8BqMp8trenhFWrbmU6yoOSLZrSy9DHHt0PY2xQB9IKFL9EYIH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90364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12968" cy="57606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Диаграмма классов</a:t>
            </a:r>
            <a:endParaRPr lang="ru-RU" b="1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146" name="Picture 2" descr="VPEnJeDW4CTt4jxX2vF6T71bC8rswU3a4tnH92I02NnEngHGeuDDEfeObxu1DQqbfT1Nk7kZtW6sXLg73Xptl__lVqUxePA1UlHSSIbjIrtBK5d1bIl3iET8Ev2UhkdQBJyB-8GCKfX3Zh5uqZKXpaI_Pug-hopR2ge2DQnmR8eR5JY-NTKm9b46Sto10lBcEykJZjiiGS6DE80Lf1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312368" cy="50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12968" cy="57606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Модель взаимодействия объектов </a:t>
            </a:r>
            <a:r>
              <a:rPr lang="ru-RU" sz="3600" b="1" dirty="0" smtClean="0"/>
              <a:t>системы</a:t>
            </a:r>
            <a:endParaRPr lang="ru-RU" sz="4400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3076" name="Picture 4" descr="bLHDQzj04BqR_1-6d1pQa7iF9PHUU-erK8GZWi5nKrkvnp9j3Wc4d0gbn0tz0rjRijNOal_2x3_AczrLAcracXoCFBipRzwRZpqOHS4mEZlfqxlWE8m-1ACe77xw67uv2mVTy7qlE1u69-rMknLqeyz3uX-yuenJpdNSRfqYjDVjdGQ3Y7RuZZCzrZ4krwnsA1XH_UYf_pt052UbhpDz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768752" cy="486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183</TotalTime>
  <Words>279</Words>
  <Application>Microsoft Office PowerPoint</Application>
  <PresentationFormat>Экран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Аптека</vt:lpstr>
      <vt:lpstr>Результаты этапа междисциплинарного проекта </vt:lpstr>
      <vt:lpstr>Задание</vt:lpstr>
      <vt:lpstr>Цель и задачи работы</vt:lpstr>
      <vt:lpstr>План проекта</vt:lpstr>
      <vt:lpstr>Модель бизнес-процессов багетной мастерской после автоматизации </vt:lpstr>
      <vt:lpstr>Требования к информационной системе</vt:lpstr>
      <vt:lpstr>Презентация PowerPoint</vt:lpstr>
      <vt:lpstr>Диаграмма классов</vt:lpstr>
      <vt:lpstr>Модель взаимодействия объектов системы</vt:lpstr>
      <vt:lpstr>Расширенное описание прецедента</vt:lpstr>
      <vt:lpstr>Презентация PowerPoint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курсу</dc:title>
  <dc:creator>Стулова Екатерина Сергеевна</dc:creator>
  <cp:lastModifiedBy>8231051</cp:lastModifiedBy>
  <cp:revision>38</cp:revision>
  <dcterms:created xsi:type="dcterms:W3CDTF">2013-05-24T05:21:34Z</dcterms:created>
  <dcterms:modified xsi:type="dcterms:W3CDTF">2025-04-09T13:22:16Z</dcterms:modified>
</cp:coreProperties>
</file>