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omments/modernComment_101_FACA4C38.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sldIdLst>
    <p:sldId id="258" r:id="rId3"/>
    <p:sldId id="257" r:id="rId4"/>
    <p:sldId id="259" r:id="rId5"/>
    <p:sldId id="261" r:id="rId6"/>
    <p:sldId id="263" r:id="rId7"/>
    <p:sldId id="278" r:id="rId8"/>
    <p:sldId id="272" r:id="rId9"/>
    <p:sldId id="264" r:id="rId10"/>
    <p:sldId id="275" r:id="rId11"/>
    <p:sldId id="277" r:id="rId12"/>
    <p:sldId id="265" r:id="rId13"/>
    <p:sldId id="266" r:id="rId14"/>
    <p:sldId id="270" r:id="rId15"/>
    <p:sldId id="273" r:id="rId16"/>
    <p:sldId id="271" r:id="rId17"/>
    <p:sldId id="269"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712064F-A5F7-75BB-6916-FB5A41CA46EC}" name="Darish Khan" initials="DK" userId="b99a0f2798eeee8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219A15-1FB3-4E34-8272-D27AC7F53A8D}" v="63" dt="2024-04-15T17:37:14.758"/>
    <p1510:client id="{55A7846D-E117-4968-B31E-648E0B6A3071}" v="335" dt="2024-04-15T18:52:44.586"/>
    <p1510:client id="{85E83984-E2B4-488C-8384-62003672A40C}" v="8" dt="2024-04-15T16:49:11.588"/>
    <p1510:client id="{86CFAD4F-F685-4B65-99B5-0778A77BB9E2}" v="1256" dt="2024-04-15T18:54:03.583"/>
    <p1510:client id="{AEA26750-D3D4-4855-9CE4-0B493EA22081}" v="10" dt="2024-04-15T20:09:28.407"/>
    <p1510:client id="{B01E8FDF-3EF1-4517-BBF7-9DF7985D2ED5}" v="7" dt="2024-04-15T16:50:21.889"/>
    <p1510:client id="{B0F7FAB7-87BD-4AA6-BF2E-B5204C7B3DE6}" v="46" dt="2024-04-16T04:10:34.820"/>
    <p1510:client id="{C36515F3-D4A5-43F8-B24B-87DA433FFB32}" v="221" dt="2024-04-15T17:02:47.419"/>
    <p1510:client id="{CA9C985C-1137-4B48-ACC4-76CA04945F8B}" v="26" dt="2024-04-15T16:53:43.179"/>
    <p1510:client id="{D0BEBFBB-2B95-4F07-B5C6-BDE6A123A652}" v="26" dt="2024-04-15T16:53:43.329"/>
    <p1510:client id="{F42399FD-DF72-4A57-B6B3-F3A6BDF75B5C}" v="706" dt="2024-04-15T18:30:46.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omments/modernComment_101_FACA4C38.xml><?xml version="1.0" encoding="utf-8"?>
<p188:cmLst xmlns:a="http://schemas.openxmlformats.org/drawingml/2006/main" xmlns:r="http://schemas.openxmlformats.org/officeDocument/2006/relationships" xmlns:p188="http://schemas.microsoft.com/office/powerpoint/2018/8/main">
  <p188:cm id="{58012764-6CBD-4C78-BB83-EB35B6EF4B77}" authorId="{0712064F-A5F7-75BB-6916-FB5A41CA46EC}" created="2024-04-15T17:06:08.512">
    <pc:sldMkLst xmlns:pc="http://schemas.microsoft.com/office/powerpoint/2013/main/command">
      <pc:docMk/>
      <pc:sldMk cId="4207561784" sldId="257"/>
    </pc:sldMkLst>
    <p188:txBody>
      <a:bodyPr/>
      <a:lstStyle/>
      <a:p>
        <a:r>
          <a:rPr lang="en-GB"/>
          <a:t>Explain what is our motive, that we havedata of a company which is doing omnichannel marketing and is using different ways of promotion. We have all it's impressions data and the sales data, we will use VAR model to see the self and cross relation between the impression vectors and then decide how to invest so as to maximise sales. </a:t>
        </a:r>
      </a:p>
    </p188:txBody>
  </p188:cm>
</p188:cmLst>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3055373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4172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64DA5-CD3D-4590-A511-FCD3BC7A793E}"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29980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96658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58299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24413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46805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58420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01530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01074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1967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344001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4172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70389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55146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4/15/2024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22508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D31E-DCDA-41A7-9C67-C4B11B94D21D}" type="datetimeFigureOut">
              <a:rPr lang="en-US" dirty="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6322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3762C0-B258-48F1-ADE6-176B4174CCDD}" type="datetimeFigureOut">
              <a:rPr lang="en-US" dirty="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4466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3964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74389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4/15/2024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37008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4/15/2024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11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4/15/2024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7522987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93106954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arishkhan/VAR_Analysis_On_Omnichannel_Marketing"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FACA4C3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4934F6-DFBD-8882-2377-342AE80F7065}"/>
              </a:ext>
            </a:extLst>
          </p:cNvPr>
          <p:cNvSpPr>
            <a:spLocks noGrp="1"/>
          </p:cNvSpPr>
          <p:nvPr>
            <p:ph type="ctrTitle"/>
          </p:nvPr>
        </p:nvSpPr>
        <p:spPr>
          <a:xfrm>
            <a:off x="1386865" y="818984"/>
            <a:ext cx="6596245" cy="3268520"/>
          </a:xfrm>
        </p:spPr>
        <p:txBody>
          <a:bodyPr>
            <a:normAutofit/>
          </a:bodyPr>
          <a:lstStyle/>
          <a:p>
            <a:pPr algn="r"/>
            <a:r>
              <a:rPr lang="en-US" sz="4800" b="1" i="0" u="sng">
                <a:solidFill>
                  <a:srgbClr val="FFFFFF"/>
                </a:solidFill>
                <a:effectLst/>
                <a:latin typeface="Times New Roman" panose="02020603050405020304" pitchFamily="18" charset="0"/>
                <a:ea typeface="Tahoma" panose="020B0604030504040204" pitchFamily="34" charset="0"/>
                <a:cs typeface="Times New Roman" panose="02020603050405020304" pitchFamily="18" charset="0"/>
              </a:rPr>
              <a:t>Retail Marketing and</a:t>
            </a:r>
            <a:br>
              <a:rPr lang="en-US" sz="4800" b="1" u="sng">
                <a:solidFill>
                  <a:srgbClr val="FFFFFF"/>
                </a:solidFill>
                <a:latin typeface="Times New Roman" panose="02020603050405020304" pitchFamily="18" charset="0"/>
                <a:ea typeface="Tahoma" panose="020B0604030504040204" pitchFamily="34" charset="0"/>
                <a:cs typeface="Times New Roman" panose="02020603050405020304" pitchFamily="18" charset="0"/>
              </a:rPr>
            </a:br>
            <a:r>
              <a:rPr lang="en-US" sz="4800" b="1" i="0" u="sng">
                <a:solidFill>
                  <a:srgbClr val="FFFFFF"/>
                </a:solidFill>
                <a:effectLst/>
                <a:latin typeface="Times New Roman" panose="02020603050405020304" pitchFamily="18" charset="0"/>
                <a:ea typeface="Tahoma" panose="020B0604030504040204" pitchFamily="34" charset="0"/>
                <a:cs typeface="Times New Roman" panose="02020603050405020304" pitchFamily="18" charset="0"/>
              </a:rPr>
              <a:t>Analytics: Omnichannel</a:t>
            </a:r>
            <a:br>
              <a:rPr lang="en-US" sz="4800" b="1" u="sng">
                <a:solidFill>
                  <a:srgbClr val="FFFFFF"/>
                </a:solidFill>
                <a:latin typeface="Times New Roman" panose="02020603050405020304" pitchFamily="18" charset="0"/>
                <a:ea typeface="Tahoma" panose="020B0604030504040204" pitchFamily="34" charset="0"/>
                <a:cs typeface="Times New Roman" panose="02020603050405020304" pitchFamily="18" charset="0"/>
              </a:rPr>
            </a:br>
            <a:r>
              <a:rPr lang="en-US" sz="4800" b="1" i="0" u="sng">
                <a:solidFill>
                  <a:srgbClr val="FFFFFF"/>
                </a:solidFill>
                <a:effectLst/>
                <a:latin typeface="Times New Roman" panose="02020603050405020304" pitchFamily="18" charset="0"/>
                <a:ea typeface="Tahoma" panose="020B0604030504040204" pitchFamily="34" charset="0"/>
                <a:cs typeface="Times New Roman" panose="02020603050405020304" pitchFamily="18" charset="0"/>
              </a:rPr>
              <a:t>Marketing and the VAR</a:t>
            </a:r>
            <a:br>
              <a:rPr lang="en-US" sz="4800" b="1" u="sng">
                <a:solidFill>
                  <a:srgbClr val="FFFFFF"/>
                </a:solidFill>
                <a:latin typeface="Times New Roman" panose="02020603050405020304" pitchFamily="18" charset="0"/>
                <a:ea typeface="Tahoma" panose="020B0604030504040204" pitchFamily="34" charset="0"/>
                <a:cs typeface="Times New Roman" panose="02020603050405020304" pitchFamily="18" charset="0"/>
              </a:rPr>
            </a:br>
            <a:r>
              <a:rPr lang="en-US" sz="4800" b="1" i="0" u="sng">
                <a:solidFill>
                  <a:srgbClr val="FFFFFF"/>
                </a:solidFill>
                <a:effectLst/>
                <a:latin typeface="Times New Roman" panose="02020603050405020304" pitchFamily="18" charset="0"/>
                <a:ea typeface="Tahoma" panose="020B0604030504040204" pitchFamily="34" charset="0"/>
                <a:cs typeface="Times New Roman" panose="02020603050405020304" pitchFamily="18" charset="0"/>
              </a:rPr>
              <a:t>Model</a:t>
            </a:r>
            <a:endParaRPr lang="en-US" sz="4800" b="1" u="sng">
              <a:solidFill>
                <a:srgbClr val="FFFFFF"/>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7D84BDB-ADDC-E30B-18E2-834C946549A2}"/>
              </a:ext>
            </a:extLst>
          </p:cNvPr>
          <p:cNvSpPr>
            <a:spLocks noGrp="1"/>
          </p:cNvSpPr>
          <p:nvPr>
            <p:ph type="subTitle" idx="1"/>
          </p:nvPr>
        </p:nvSpPr>
        <p:spPr>
          <a:xfrm>
            <a:off x="1931874" y="4797188"/>
            <a:ext cx="6051236" cy="1241828"/>
          </a:xfrm>
        </p:spPr>
        <p:txBody>
          <a:bodyPr>
            <a:normAutofit/>
          </a:bodyPr>
          <a:lstStyle/>
          <a:p>
            <a:pPr algn="r"/>
            <a:r>
              <a:rPr lang="en-US" b="1" i="0" u="sng">
                <a:solidFill>
                  <a:srgbClr val="FFFFFF"/>
                </a:solidFill>
                <a:effectLst/>
                <a:latin typeface="Times New Roman" panose="02020603050405020304" pitchFamily="18" charset="0"/>
                <a:cs typeface="Times New Roman" panose="02020603050405020304" pitchFamily="18" charset="0"/>
              </a:rPr>
              <a:t>Optimizing Budget Allocation for Marketing Channels</a:t>
            </a:r>
            <a:endParaRPr lang="en-US" b="1" u="sng">
              <a:solidFill>
                <a:srgbClr val="FFFFFF"/>
              </a:solidFill>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745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319D-87BC-06DA-5A26-BBC7B4FDF833}"/>
              </a:ext>
            </a:extLst>
          </p:cNvPr>
          <p:cNvSpPr>
            <a:spLocks noGrp="1"/>
          </p:cNvSpPr>
          <p:nvPr>
            <p:ph type="title"/>
          </p:nvPr>
        </p:nvSpPr>
        <p:spPr>
          <a:xfrm>
            <a:off x="2730910" y="172381"/>
            <a:ext cx="6730181" cy="747918"/>
          </a:xfrm>
        </p:spPr>
        <p:txBody>
          <a:bodyPr>
            <a:normAutofit/>
          </a:bodyPr>
          <a:lstStyle/>
          <a:p>
            <a:pPr algn="ctr"/>
            <a:r>
              <a:rPr lang="en-US" sz="3600" b="1" u="sng" dirty="0">
                <a:latin typeface="Times New Roman"/>
                <a:cs typeface="Times New Roman"/>
              </a:rPr>
              <a:t>Impulse Response Function </a:t>
            </a:r>
            <a:endParaRPr lang="en-US" sz="3600" u="sng" dirty="0">
              <a:latin typeface="Times New Roman"/>
              <a:cs typeface="Times New Roman"/>
            </a:endParaRPr>
          </a:p>
        </p:txBody>
      </p:sp>
      <p:pic>
        <p:nvPicPr>
          <p:cNvPr id="5" name="Content Placeholder 4" descr="A group of graphs showing sales and sales&#10;&#10;Description automatically generated">
            <a:extLst>
              <a:ext uri="{FF2B5EF4-FFF2-40B4-BE49-F238E27FC236}">
                <a16:creationId xmlns:a16="http://schemas.microsoft.com/office/drawing/2014/main" id="{1B6D3CC2-2201-899C-9CAA-2D88D5B28B70}"/>
              </a:ext>
            </a:extLst>
          </p:cNvPr>
          <p:cNvPicPr>
            <a:picLocks noGrp="1" noChangeAspect="1"/>
          </p:cNvPicPr>
          <p:nvPr>
            <p:ph sz="half" idx="1"/>
          </p:nvPr>
        </p:nvPicPr>
        <p:blipFill>
          <a:blip r:embed="rId2"/>
          <a:stretch>
            <a:fillRect/>
          </a:stretch>
        </p:blipFill>
        <p:spPr>
          <a:xfrm>
            <a:off x="424622" y="927467"/>
            <a:ext cx="11060275" cy="5792405"/>
          </a:xfrm>
        </p:spPr>
      </p:pic>
    </p:spTree>
    <p:extLst>
      <p:ext uri="{BB962C8B-B14F-4D97-AF65-F5344CB8AC3E}">
        <p14:creationId xmlns:p14="http://schemas.microsoft.com/office/powerpoint/2010/main" val="308738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92D365-8337-CE46-FED1-A7B8CC273B9E}"/>
              </a:ext>
            </a:extLst>
          </p:cNvPr>
          <p:cNvSpPr>
            <a:spLocks noGrp="1"/>
          </p:cNvSpPr>
          <p:nvPr>
            <p:ph type="title"/>
          </p:nvPr>
        </p:nvSpPr>
        <p:spPr/>
        <p:txBody>
          <a:bodyPr/>
          <a:lstStyle/>
          <a:p>
            <a:pPr algn="ctr"/>
            <a:r>
              <a:rPr lang="en-US" b="1" u="sng" dirty="0">
                <a:latin typeface="Times New Roman"/>
                <a:cs typeface="Times New Roman"/>
              </a:rPr>
              <a:t>Analysis of the IRF plots</a:t>
            </a:r>
          </a:p>
        </p:txBody>
      </p:sp>
      <p:sp>
        <p:nvSpPr>
          <p:cNvPr id="6" name="Text Placeholder 5">
            <a:extLst>
              <a:ext uri="{FF2B5EF4-FFF2-40B4-BE49-F238E27FC236}">
                <a16:creationId xmlns:a16="http://schemas.microsoft.com/office/drawing/2014/main" id="{3981B539-36BC-FA21-065A-A1D0AC47D2B6}"/>
              </a:ext>
            </a:extLst>
          </p:cNvPr>
          <p:cNvSpPr>
            <a:spLocks noGrp="1"/>
          </p:cNvSpPr>
          <p:nvPr>
            <p:ph type="body" idx="1"/>
          </p:nvPr>
        </p:nvSpPr>
        <p:spPr/>
        <p:txBody>
          <a:bodyPr/>
          <a:lstStyle/>
          <a:p>
            <a:r>
              <a:rPr lang="en-US" b="1">
                <a:latin typeface="Times New Roman"/>
                <a:cs typeface="Times New Roman"/>
              </a:rPr>
              <a:t>1. Interpreting IRF plots</a:t>
            </a:r>
          </a:p>
        </p:txBody>
      </p:sp>
      <p:sp>
        <p:nvSpPr>
          <p:cNvPr id="7" name="Content Placeholder 6">
            <a:extLst>
              <a:ext uri="{FF2B5EF4-FFF2-40B4-BE49-F238E27FC236}">
                <a16:creationId xmlns:a16="http://schemas.microsoft.com/office/drawing/2014/main" id="{E6140863-C586-77B9-4166-7C0BBD811895}"/>
              </a:ext>
            </a:extLst>
          </p:cNvPr>
          <p:cNvSpPr>
            <a:spLocks noGrp="1"/>
          </p:cNvSpPr>
          <p:nvPr>
            <p:ph sz="half" idx="2"/>
          </p:nvPr>
        </p:nvSpPr>
        <p:spPr/>
        <p:txBody>
          <a:bodyPr vert="horz" lIns="91440" tIns="45720" rIns="91440" bIns="45720" rtlCol="0" anchor="t">
            <a:normAutofit/>
          </a:bodyPr>
          <a:lstStyle/>
          <a:p>
            <a:r>
              <a:rPr lang="en-US" sz="1800" dirty="0">
                <a:latin typeface="Times New Roman"/>
                <a:cs typeface="Times New Roman"/>
              </a:rPr>
              <a:t>IRF plots show the impact of impulse series on response series</a:t>
            </a:r>
          </a:p>
          <a:p>
            <a:r>
              <a:rPr lang="en-US" sz="1800" dirty="0">
                <a:latin typeface="Times New Roman"/>
                <a:cs typeface="Times New Roman"/>
              </a:rPr>
              <a:t>Analysis extends up to 7 periods for a comprehensive understanding</a:t>
            </a:r>
          </a:p>
          <a:p>
            <a:r>
              <a:rPr lang="en-US" sz="1800" dirty="0">
                <a:latin typeface="Times New Roman"/>
                <a:cs typeface="Times New Roman"/>
              </a:rPr>
              <a:t>Email impressions yield immediate revenue boost, while Facebook impressions have a delayed positive effect</a:t>
            </a:r>
          </a:p>
          <a:p>
            <a:r>
              <a:rPr lang="en-US" sz="1800" dirty="0">
                <a:latin typeface="Times New Roman"/>
                <a:cs typeface="Times New Roman"/>
              </a:rPr>
              <a:t>Caution in allocating resources needed due to limited impact of other channels</a:t>
            </a:r>
          </a:p>
        </p:txBody>
      </p:sp>
      <p:sp>
        <p:nvSpPr>
          <p:cNvPr id="8" name="Text Placeholder 7">
            <a:extLst>
              <a:ext uri="{FF2B5EF4-FFF2-40B4-BE49-F238E27FC236}">
                <a16:creationId xmlns:a16="http://schemas.microsoft.com/office/drawing/2014/main" id="{068CD051-38B7-9BAE-BBC4-A7C2FD761D26}"/>
              </a:ext>
            </a:extLst>
          </p:cNvPr>
          <p:cNvSpPr>
            <a:spLocks noGrp="1"/>
          </p:cNvSpPr>
          <p:nvPr>
            <p:ph type="body" sz="quarter" idx="3"/>
          </p:nvPr>
        </p:nvSpPr>
        <p:spPr>
          <a:xfrm>
            <a:off x="6577781" y="1681163"/>
            <a:ext cx="5183188" cy="823912"/>
          </a:xfrm>
        </p:spPr>
        <p:txBody>
          <a:bodyPr/>
          <a:lstStyle/>
          <a:p>
            <a:r>
              <a:rPr lang="en-US" b="1">
                <a:latin typeface="Times New Roman"/>
                <a:cs typeface="Times New Roman"/>
              </a:rPr>
              <a:t>2. Impact Analysis</a:t>
            </a:r>
          </a:p>
        </p:txBody>
      </p:sp>
      <p:sp>
        <p:nvSpPr>
          <p:cNvPr id="9" name="Content Placeholder 8">
            <a:extLst>
              <a:ext uri="{FF2B5EF4-FFF2-40B4-BE49-F238E27FC236}">
                <a16:creationId xmlns:a16="http://schemas.microsoft.com/office/drawing/2014/main" id="{34BDE949-3BCC-D62E-2787-CF649550651E}"/>
              </a:ext>
            </a:extLst>
          </p:cNvPr>
          <p:cNvSpPr>
            <a:spLocks noGrp="1"/>
          </p:cNvSpPr>
          <p:nvPr>
            <p:ph sz="quarter" idx="4"/>
          </p:nvPr>
        </p:nvSpPr>
        <p:spPr>
          <a:xfrm>
            <a:off x="6577781" y="2505075"/>
            <a:ext cx="5183188" cy="3684588"/>
          </a:xfrm>
        </p:spPr>
        <p:txBody>
          <a:bodyPr vert="horz" lIns="91440" tIns="45720" rIns="91440" bIns="45720" rtlCol="0" anchor="t">
            <a:normAutofit/>
          </a:bodyPr>
          <a:lstStyle/>
          <a:p>
            <a:r>
              <a:rPr lang="en-US" sz="1800" dirty="0">
                <a:latin typeface="Times New Roman"/>
                <a:cs typeface="Times New Roman"/>
              </a:rPr>
              <a:t>Granger causality tests reveal no evidence of channels causing sales</a:t>
            </a:r>
          </a:p>
          <a:p>
            <a:r>
              <a:rPr lang="en-US" sz="1800" dirty="0">
                <a:latin typeface="Times New Roman"/>
                <a:cs typeface="Times New Roman"/>
              </a:rPr>
              <a:t>Feedback effects indicate past sales impact future channel growth</a:t>
            </a:r>
          </a:p>
          <a:p>
            <a:r>
              <a:rPr lang="en-US" sz="1800" dirty="0">
                <a:latin typeface="Times New Roman"/>
                <a:cs typeface="Times New Roman"/>
              </a:rPr>
              <a:t>Significant carryover effects observed, especially with email and affiliate impressions</a:t>
            </a:r>
          </a:p>
          <a:p>
            <a:r>
              <a:rPr lang="en-US" sz="1800" dirty="0">
                <a:latin typeface="Times New Roman"/>
                <a:cs typeface="Times New Roman"/>
              </a:rPr>
              <a:t>Cross-over effects minimal, except for a positive effect of email impressions on Facebook impressions</a:t>
            </a:r>
          </a:p>
        </p:txBody>
      </p:sp>
    </p:spTree>
    <p:extLst>
      <p:ext uri="{BB962C8B-B14F-4D97-AF65-F5344CB8AC3E}">
        <p14:creationId xmlns:p14="http://schemas.microsoft.com/office/powerpoint/2010/main" val="3994942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AB0205B-D7FF-6423-373F-3D331AD0C209}"/>
              </a:ext>
            </a:extLst>
          </p:cNvPr>
          <p:cNvSpPr>
            <a:spLocks noGrp="1"/>
          </p:cNvSpPr>
          <p:nvPr>
            <p:ph type="title"/>
          </p:nvPr>
        </p:nvSpPr>
        <p:spPr/>
        <p:txBody>
          <a:bodyPr/>
          <a:lstStyle/>
          <a:p>
            <a:pPr algn="ctr"/>
            <a:r>
              <a:rPr lang="en-US" b="1" u="sng" dirty="0">
                <a:latin typeface="Times New Roman"/>
                <a:cs typeface="Times New Roman"/>
              </a:rPr>
              <a:t>Tests of Granger Causality</a:t>
            </a:r>
          </a:p>
        </p:txBody>
      </p:sp>
      <p:sp>
        <p:nvSpPr>
          <p:cNvPr id="11" name="Content Placeholder 10">
            <a:extLst>
              <a:ext uri="{FF2B5EF4-FFF2-40B4-BE49-F238E27FC236}">
                <a16:creationId xmlns:a16="http://schemas.microsoft.com/office/drawing/2014/main" id="{0D0E164D-2C84-571E-61C1-F61A9C9C3DFA}"/>
              </a:ext>
            </a:extLst>
          </p:cNvPr>
          <p:cNvSpPr>
            <a:spLocks noGrp="1"/>
          </p:cNvSpPr>
          <p:nvPr>
            <p:ph sz="half" idx="1"/>
          </p:nvPr>
        </p:nvSpPr>
        <p:spPr>
          <a:xfrm>
            <a:off x="1170039" y="1698625"/>
            <a:ext cx="9878962" cy="2140445"/>
          </a:xfrm>
        </p:spPr>
        <p:txBody>
          <a:bodyPr vert="horz" lIns="91440" tIns="45720" rIns="91440" bIns="45720" rtlCol="0" anchor="t">
            <a:normAutofit/>
          </a:bodyPr>
          <a:lstStyle/>
          <a:p>
            <a:r>
              <a:rPr lang="en-US" sz="1900" b="1" dirty="0">
                <a:latin typeface="Times New Roman"/>
                <a:cs typeface="Times New Roman"/>
              </a:rPr>
              <a:t>Causal Relationship Testing</a:t>
            </a:r>
          </a:p>
          <a:p>
            <a:pPr lvl="1">
              <a:buFont typeface="Wingdings" pitchFamily="2" charset="2"/>
              <a:buChar char="v"/>
            </a:pPr>
            <a:r>
              <a:rPr lang="en-US" sz="1800" dirty="0">
                <a:latin typeface="Times New Roman"/>
                <a:cs typeface="Times New Roman"/>
              </a:rPr>
              <a:t>Granger causality tests reveal key insights on causal relationships between marketing channels</a:t>
            </a:r>
            <a:br>
              <a:rPr lang="en-US" sz="1800" dirty="0">
                <a:latin typeface="Times New Roman"/>
              </a:rPr>
            </a:br>
            <a:r>
              <a:rPr lang="en-US" sz="1800" dirty="0">
                <a:latin typeface="Times New Roman"/>
                <a:cs typeface="Times New Roman"/>
              </a:rPr>
              <a:t>and sales</a:t>
            </a:r>
          </a:p>
          <a:p>
            <a:pPr lvl="1">
              <a:buFont typeface="Wingdings" pitchFamily="2" charset="2"/>
              <a:buChar char="v"/>
            </a:pPr>
            <a:r>
              <a:rPr lang="en-US" sz="1800" dirty="0">
                <a:latin typeface="Times New Roman"/>
                <a:cs typeface="Times New Roman"/>
              </a:rPr>
              <a:t>The tests show that marketing channels do not Granger-cause sales, indicating a need for strategic optimization of marketing efforts</a:t>
            </a:r>
          </a:p>
        </p:txBody>
      </p:sp>
      <p:pic>
        <p:nvPicPr>
          <p:cNvPr id="2" name="Picture 1" descr="A computer screen shot of text&#10;&#10;Description automatically generated">
            <a:extLst>
              <a:ext uri="{FF2B5EF4-FFF2-40B4-BE49-F238E27FC236}">
                <a16:creationId xmlns:a16="http://schemas.microsoft.com/office/drawing/2014/main" id="{217C6EA5-428D-67A5-EAD2-22F19055BD57}"/>
              </a:ext>
            </a:extLst>
          </p:cNvPr>
          <p:cNvPicPr>
            <a:picLocks noChangeAspect="1"/>
          </p:cNvPicPr>
          <p:nvPr/>
        </p:nvPicPr>
        <p:blipFill>
          <a:blip r:embed="rId2"/>
          <a:stretch>
            <a:fillRect/>
          </a:stretch>
        </p:blipFill>
        <p:spPr>
          <a:xfrm>
            <a:off x="2675107" y="3566310"/>
            <a:ext cx="6738197" cy="2344974"/>
          </a:xfrm>
          <a:prstGeom prst="rect">
            <a:avLst/>
          </a:prstGeom>
        </p:spPr>
      </p:pic>
      <p:sp>
        <p:nvSpPr>
          <p:cNvPr id="3" name="TextBox 2">
            <a:extLst>
              <a:ext uri="{FF2B5EF4-FFF2-40B4-BE49-F238E27FC236}">
                <a16:creationId xmlns:a16="http://schemas.microsoft.com/office/drawing/2014/main" id="{965EA813-E66C-F7B6-F323-5F8F70D78E84}"/>
              </a:ext>
            </a:extLst>
          </p:cNvPr>
          <p:cNvSpPr txBox="1"/>
          <p:nvPr/>
        </p:nvSpPr>
        <p:spPr>
          <a:xfrm>
            <a:off x="2673108" y="5918589"/>
            <a:ext cx="713594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Times New Roman"/>
              </a:rPr>
              <a:t>Fig: Example Test between Sales and </a:t>
            </a:r>
            <a:r>
              <a:rPr lang="en-US" sz="1400" dirty="0" err="1">
                <a:latin typeface="Times New Roman"/>
                <a:cs typeface="Times New Roman"/>
              </a:rPr>
              <a:t>Paid_Views</a:t>
            </a:r>
          </a:p>
        </p:txBody>
      </p:sp>
    </p:spTree>
    <p:extLst>
      <p:ext uri="{BB962C8B-B14F-4D97-AF65-F5344CB8AC3E}">
        <p14:creationId xmlns:p14="http://schemas.microsoft.com/office/powerpoint/2010/main" val="2770081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99D9-1E9E-9002-6F70-F030B075872F}"/>
              </a:ext>
            </a:extLst>
          </p:cNvPr>
          <p:cNvSpPr>
            <a:spLocks noGrp="1"/>
          </p:cNvSpPr>
          <p:nvPr>
            <p:ph type="title"/>
          </p:nvPr>
        </p:nvSpPr>
        <p:spPr/>
        <p:txBody>
          <a:bodyPr>
            <a:normAutofit/>
          </a:bodyPr>
          <a:lstStyle/>
          <a:p>
            <a:pPr algn="ctr"/>
            <a:r>
              <a:rPr lang="en-US" sz="3600" b="1" u="sng" dirty="0">
                <a:latin typeface="Times New Roman"/>
                <a:cs typeface="Arial"/>
              </a:rPr>
              <a:t>Explanatory Power of the Model</a:t>
            </a:r>
            <a:endParaRPr lang="en-IN" sz="3600" b="1" u="sng" dirty="0">
              <a:latin typeface="Times New Roman"/>
              <a:cs typeface="Arial"/>
            </a:endParaRPr>
          </a:p>
        </p:txBody>
      </p:sp>
      <p:sp>
        <p:nvSpPr>
          <p:cNvPr id="3" name="Content Placeholder 2">
            <a:extLst>
              <a:ext uri="{FF2B5EF4-FFF2-40B4-BE49-F238E27FC236}">
                <a16:creationId xmlns:a16="http://schemas.microsoft.com/office/drawing/2014/main" id="{D409BE59-84BD-7ACF-71F1-F51BE25FAB0B}"/>
              </a:ext>
            </a:extLst>
          </p:cNvPr>
          <p:cNvSpPr>
            <a:spLocks noGrp="1"/>
          </p:cNvSpPr>
          <p:nvPr>
            <p:ph sz="half" idx="1"/>
          </p:nvPr>
        </p:nvSpPr>
        <p:spPr>
          <a:xfrm>
            <a:off x="1132809" y="1853248"/>
            <a:ext cx="4396339" cy="3249409"/>
          </a:xfrm>
        </p:spPr>
        <p:txBody>
          <a:bodyPr vert="horz" lIns="91440" tIns="45720" rIns="91440" bIns="45720" rtlCol="0" anchor="t">
            <a:normAutofit/>
          </a:bodyPr>
          <a:lstStyle/>
          <a:p>
            <a:pPr marL="0" indent="0">
              <a:buNone/>
            </a:pPr>
            <a:r>
              <a:rPr lang="en-US" sz="2000" b="1" dirty="0">
                <a:latin typeface="Times New Roman"/>
                <a:cs typeface="Arial"/>
              </a:rPr>
              <a:t>Model Accuracy Evaluation</a:t>
            </a:r>
          </a:p>
          <a:p>
            <a:r>
              <a:rPr lang="en-US" sz="1800" dirty="0">
                <a:latin typeface="Times New Roman"/>
                <a:cs typeface="Arial"/>
              </a:rPr>
              <a:t>The VAR model used achieved satisfactory residuals with a mean of 0</a:t>
            </a:r>
          </a:p>
          <a:p>
            <a:r>
              <a:rPr lang="en-US" sz="1800" dirty="0">
                <a:latin typeface="Times New Roman"/>
                <a:cs typeface="Arial"/>
              </a:rPr>
              <a:t>Adjusted R2 values range from -0.091 to 0.142, indicating low explanatory power, because important factors like macroeconomic conditions or competitor actions not accounted for in the model</a:t>
            </a:r>
          </a:p>
          <a:p>
            <a:r>
              <a:rPr lang="en-US" sz="1800" dirty="0">
                <a:latin typeface="Times New Roman"/>
                <a:cs typeface="Arial"/>
              </a:rPr>
              <a:t>Despite limitations, the model is a good fit for predicting sales</a:t>
            </a:r>
            <a:endParaRPr lang="en-IN" sz="1800" dirty="0">
              <a:latin typeface="Times New Roman"/>
              <a:cs typeface="Arial"/>
            </a:endParaRPr>
          </a:p>
        </p:txBody>
      </p:sp>
      <p:sp>
        <p:nvSpPr>
          <p:cNvPr id="4" name="Content Placeholder 3">
            <a:extLst>
              <a:ext uri="{FF2B5EF4-FFF2-40B4-BE49-F238E27FC236}">
                <a16:creationId xmlns:a16="http://schemas.microsoft.com/office/drawing/2014/main" id="{5AC5AABA-237F-5DC1-3382-C076C1720828}"/>
              </a:ext>
            </a:extLst>
          </p:cNvPr>
          <p:cNvSpPr>
            <a:spLocks noGrp="1"/>
          </p:cNvSpPr>
          <p:nvPr>
            <p:ph sz="half" idx="2"/>
          </p:nvPr>
        </p:nvSpPr>
        <p:spPr>
          <a:xfrm>
            <a:off x="6723751" y="1853248"/>
            <a:ext cx="4630049" cy="3229310"/>
          </a:xfrm>
        </p:spPr>
        <p:txBody>
          <a:bodyPr vert="horz" lIns="91440" tIns="45720" rIns="91440" bIns="45720" rtlCol="0" anchor="t">
            <a:normAutofit/>
          </a:bodyPr>
          <a:lstStyle/>
          <a:p>
            <a:pPr marL="0" indent="0">
              <a:buNone/>
            </a:pPr>
            <a:r>
              <a:rPr lang="en-US" sz="2000" b="1">
                <a:latin typeface="Times New Roman"/>
                <a:cs typeface="Arial"/>
              </a:rPr>
              <a:t>Limitations and Recommendations</a:t>
            </a:r>
          </a:p>
          <a:p>
            <a:r>
              <a:rPr lang="en-US" sz="1800" dirty="0">
                <a:latin typeface="Times New Roman"/>
                <a:cs typeface="Arial"/>
              </a:rPr>
              <a:t>The VAR model does not consider external factors that could influence sales</a:t>
            </a:r>
          </a:p>
          <a:p>
            <a:r>
              <a:rPr lang="en-US" sz="1800" dirty="0">
                <a:latin typeface="Times New Roman"/>
                <a:cs typeface="Arial"/>
              </a:rPr>
              <a:t>Interactions among channels may not fully capture complex market dynamics</a:t>
            </a:r>
          </a:p>
          <a:p>
            <a:r>
              <a:rPr lang="en-US" sz="1800" dirty="0">
                <a:latin typeface="Times New Roman"/>
                <a:cs typeface="Arial"/>
              </a:rPr>
              <a:t>Need for more variables to enhance the model's accuracy and explanatory power</a:t>
            </a:r>
          </a:p>
          <a:p>
            <a:r>
              <a:rPr lang="en-US" sz="1800" dirty="0">
                <a:latin typeface="Times New Roman"/>
                <a:cs typeface="Arial"/>
              </a:rPr>
              <a:t>Generalizability limited to region A, further research needed to apply findings to other regions</a:t>
            </a:r>
            <a:endParaRPr lang="en-IN" sz="1800" dirty="0">
              <a:latin typeface="Times New Roman"/>
              <a:cs typeface="Arial"/>
            </a:endParaRPr>
          </a:p>
        </p:txBody>
      </p:sp>
    </p:spTree>
    <p:extLst>
      <p:ext uri="{BB962C8B-B14F-4D97-AF65-F5344CB8AC3E}">
        <p14:creationId xmlns:p14="http://schemas.microsoft.com/office/powerpoint/2010/main" val="300706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430A-882F-8AA0-F785-23FF1D9F18B9}"/>
              </a:ext>
            </a:extLst>
          </p:cNvPr>
          <p:cNvSpPr>
            <a:spLocks noGrp="1"/>
          </p:cNvSpPr>
          <p:nvPr>
            <p:ph type="title"/>
          </p:nvPr>
        </p:nvSpPr>
        <p:spPr/>
        <p:txBody>
          <a:bodyPr>
            <a:normAutofit/>
          </a:bodyPr>
          <a:lstStyle/>
          <a:p>
            <a:pPr algn="ctr"/>
            <a:r>
              <a:rPr lang="en-US" sz="4000" b="1" u="sng" dirty="0">
                <a:latin typeface="Times New Roman" panose="02020603050405020304" pitchFamily="18" charset="0"/>
                <a:cs typeface="Times New Roman" panose="02020603050405020304" pitchFamily="18" charset="0"/>
              </a:rPr>
              <a:t>Current budget allocation</a:t>
            </a:r>
          </a:p>
        </p:txBody>
      </p:sp>
      <p:sp>
        <p:nvSpPr>
          <p:cNvPr id="3" name="Content Placeholder 2">
            <a:extLst>
              <a:ext uri="{FF2B5EF4-FFF2-40B4-BE49-F238E27FC236}">
                <a16:creationId xmlns:a16="http://schemas.microsoft.com/office/drawing/2014/main" id="{06D2DAE0-44D7-E6A8-1D84-DF1DA2CDF9CC}"/>
              </a:ext>
            </a:extLst>
          </p:cNvPr>
          <p:cNvSpPr>
            <a:spLocks noGrp="1"/>
          </p:cNvSpPr>
          <p:nvPr>
            <p:ph sz="half" idx="1"/>
          </p:nvPr>
        </p:nvSpPr>
        <p:spPr>
          <a:xfrm>
            <a:off x="838200" y="1547435"/>
            <a:ext cx="4189791" cy="4351338"/>
          </a:xfrm>
        </p:spPr>
        <p:txBody>
          <a:bodyPr vert="horz" lIns="91440" tIns="45720" rIns="91440" bIns="45720" rtlCol="0" anchor="t">
            <a:normAutofit/>
          </a:bodyPr>
          <a:lstStyle/>
          <a:p>
            <a:pPr marL="0" indent="0">
              <a:buNone/>
            </a:pPr>
            <a:r>
              <a:rPr lang="en-US" sz="2000" b="1" dirty="0">
                <a:latin typeface="Times New Roman"/>
                <a:cs typeface="Times New Roman"/>
              </a:rPr>
              <a:t>Distribution Analysis</a:t>
            </a:r>
            <a:endParaRPr lang="en-US" b="1" dirty="0">
              <a:cs typeface="Calibri" panose="020F0502020204030204"/>
            </a:endParaRPr>
          </a:p>
          <a:p>
            <a:r>
              <a:rPr lang="en-US" sz="1800" dirty="0">
                <a:latin typeface="Times New Roman"/>
                <a:cs typeface="Times New Roman"/>
              </a:rPr>
              <a:t>Current budget allocation is distributed across 6 channels: paid views, organic views, Google impressions, email impressions, Facebook impressions, and affiliate impressions.</a:t>
            </a:r>
            <a:endParaRPr lang="en-US" sz="1800" dirty="0">
              <a:latin typeface="Times New Roman"/>
              <a:cs typeface="Calibri"/>
            </a:endParaRPr>
          </a:p>
          <a:p>
            <a:r>
              <a:rPr lang="en-US" sz="1800" dirty="0">
                <a:latin typeface="Times New Roman"/>
                <a:cs typeface="Times New Roman"/>
              </a:rPr>
              <a:t>Paid views and organic views represent YouTube views achieved through paid and non-paid means respectively.</a:t>
            </a:r>
            <a:endParaRPr lang="en-US" sz="1800" dirty="0">
              <a:latin typeface="Times New Roman"/>
              <a:cs typeface="Calibri"/>
            </a:endParaRPr>
          </a:p>
          <a:p>
            <a:r>
              <a:rPr lang="en-US" sz="1800" dirty="0">
                <a:latin typeface="Times New Roman"/>
                <a:cs typeface="Times New Roman"/>
              </a:rPr>
              <a:t>Google, email, Facebook, and affiliate impressions reflect the number of times ads were displayed or sent.</a:t>
            </a:r>
            <a:endParaRPr lang="en-US" sz="1800" dirty="0">
              <a:latin typeface="Times New Roman"/>
              <a:cs typeface="Calibri"/>
            </a:endParaRPr>
          </a:p>
          <a:p>
            <a:r>
              <a:rPr lang="en-US" sz="1800" dirty="0">
                <a:latin typeface="Times New Roman"/>
                <a:cs typeface="Times New Roman"/>
              </a:rPr>
              <a:t>Organic views are essential for traffic and engagement despite not being directly controllable through paid efforts.</a:t>
            </a:r>
          </a:p>
          <a:p>
            <a:endParaRPr lang="en-US" dirty="0">
              <a:cs typeface="Calibri"/>
            </a:endParaRPr>
          </a:p>
        </p:txBody>
      </p:sp>
      <p:sp>
        <p:nvSpPr>
          <p:cNvPr id="4" name="Content Placeholder 3">
            <a:extLst>
              <a:ext uri="{FF2B5EF4-FFF2-40B4-BE49-F238E27FC236}">
                <a16:creationId xmlns:a16="http://schemas.microsoft.com/office/drawing/2014/main" id="{DC0B045F-D090-D47E-D575-43B5BEFCE7EB}"/>
              </a:ext>
            </a:extLst>
          </p:cNvPr>
          <p:cNvSpPr>
            <a:spLocks noGrp="1"/>
          </p:cNvSpPr>
          <p:nvPr>
            <p:ph sz="half" idx="2"/>
          </p:nvPr>
        </p:nvSpPr>
        <p:spPr/>
        <p:txBody>
          <a:bodyPr vert="horz" lIns="91440" tIns="45720" rIns="91440" bIns="45720" rtlCol="0" anchor="t">
            <a:normAutofit/>
          </a:bodyPr>
          <a:lstStyle/>
          <a:p>
            <a:r>
              <a:rPr lang="en-US" sz="2000" b="1">
                <a:solidFill>
                  <a:srgbClr val="FFFFFF"/>
                </a:solidFill>
                <a:latin typeface="Times New Roman"/>
                <a:cs typeface="Times New Roman"/>
              </a:rPr>
              <a:t>Current Spending Trends</a:t>
            </a:r>
            <a:endParaRPr lang="en-US">
              <a:cs typeface="Calibri" panose="020F0502020204030204"/>
            </a:endParaRPr>
          </a:p>
          <a:p>
            <a:endParaRPr lang="en-US" sz="1400">
              <a:latin typeface="Times New Roman"/>
              <a:cs typeface="Times New Roman"/>
            </a:endParaRPr>
          </a:p>
          <a:p>
            <a:endParaRPr lang="en-US" sz="1400">
              <a:latin typeface="Times New Roman"/>
              <a:cs typeface="Times New Roman"/>
            </a:endParaRPr>
          </a:p>
          <a:p>
            <a:pPr marL="0" indent="0">
              <a:buNone/>
            </a:pPr>
            <a:endParaRPr lang="en-US" sz="1400">
              <a:latin typeface="Times New Roman"/>
              <a:cs typeface="Times New Roman"/>
            </a:endParaRPr>
          </a:p>
          <a:p>
            <a:endParaRPr lang="en-US">
              <a:cs typeface="Calibri"/>
            </a:endParaRPr>
          </a:p>
        </p:txBody>
      </p:sp>
      <p:pic>
        <p:nvPicPr>
          <p:cNvPr id="5" name="Picture 4" descr="A pie chart with text&#10;&#10;Description automatically generated">
            <a:extLst>
              <a:ext uri="{FF2B5EF4-FFF2-40B4-BE49-F238E27FC236}">
                <a16:creationId xmlns:a16="http://schemas.microsoft.com/office/drawing/2014/main" id="{ABC3D2A4-8659-9BEE-F28E-22F6474FD24A}"/>
              </a:ext>
            </a:extLst>
          </p:cNvPr>
          <p:cNvPicPr>
            <a:picLocks noChangeAspect="1"/>
          </p:cNvPicPr>
          <p:nvPr/>
        </p:nvPicPr>
        <p:blipFill>
          <a:blip r:embed="rId2"/>
          <a:stretch>
            <a:fillRect/>
          </a:stretch>
        </p:blipFill>
        <p:spPr>
          <a:xfrm>
            <a:off x="5491954" y="1754833"/>
            <a:ext cx="6041309" cy="3855166"/>
          </a:xfrm>
          <a:prstGeom prst="rect">
            <a:avLst/>
          </a:prstGeom>
        </p:spPr>
      </p:pic>
    </p:spTree>
    <p:extLst>
      <p:ext uri="{BB962C8B-B14F-4D97-AF65-F5344CB8AC3E}">
        <p14:creationId xmlns:p14="http://schemas.microsoft.com/office/powerpoint/2010/main" val="392299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Picture 7" descr="A pie chart with text&#10;&#10;Description automatically generated">
            <a:extLst>
              <a:ext uri="{FF2B5EF4-FFF2-40B4-BE49-F238E27FC236}">
                <a16:creationId xmlns:a16="http://schemas.microsoft.com/office/drawing/2014/main" id="{DCD5E425-527C-28A4-EFAD-717357D2D1F7}"/>
              </a:ext>
            </a:extLst>
          </p:cNvPr>
          <p:cNvPicPr>
            <a:picLocks noChangeAspect="1"/>
          </p:cNvPicPr>
          <p:nvPr/>
        </p:nvPicPr>
        <p:blipFill>
          <a:blip r:embed="rId2"/>
          <a:stretch>
            <a:fillRect/>
          </a:stretch>
        </p:blipFill>
        <p:spPr>
          <a:xfrm>
            <a:off x="7458811" y="3377033"/>
            <a:ext cx="4271282" cy="2540151"/>
          </a:xfrm>
          <a:prstGeom prst="rect">
            <a:avLst/>
          </a:prstGeom>
        </p:spPr>
      </p:pic>
      <p:sp>
        <p:nvSpPr>
          <p:cNvPr id="2" name="Title 1">
            <a:extLst>
              <a:ext uri="{FF2B5EF4-FFF2-40B4-BE49-F238E27FC236}">
                <a16:creationId xmlns:a16="http://schemas.microsoft.com/office/drawing/2014/main" id="{E9B7CB51-06D0-044E-C8BF-A58269922E81}"/>
              </a:ext>
            </a:extLst>
          </p:cNvPr>
          <p:cNvSpPr>
            <a:spLocks noGrp="1"/>
          </p:cNvSpPr>
          <p:nvPr>
            <p:ph type="title"/>
          </p:nvPr>
        </p:nvSpPr>
        <p:spPr>
          <a:xfrm>
            <a:off x="666135" y="365125"/>
            <a:ext cx="10515600" cy="961497"/>
          </a:xfrm>
        </p:spPr>
        <p:txBody>
          <a:bodyPr>
            <a:normAutofit/>
          </a:bodyPr>
          <a:lstStyle/>
          <a:p>
            <a:pPr algn="ctr"/>
            <a:r>
              <a:rPr lang="en-US" sz="3600" b="1" u="sng" dirty="0">
                <a:latin typeface="Times New Roman"/>
                <a:cs typeface="Arial"/>
              </a:rPr>
              <a:t>Optimal Budget Allocation</a:t>
            </a:r>
            <a:endParaRPr lang="en-IN" sz="3600" b="1" u="sng" dirty="0">
              <a:latin typeface="Times New Roman"/>
              <a:cs typeface="Arial"/>
            </a:endParaRPr>
          </a:p>
        </p:txBody>
      </p:sp>
      <p:sp>
        <p:nvSpPr>
          <p:cNvPr id="4" name="Content Placeholder 3">
            <a:extLst>
              <a:ext uri="{FF2B5EF4-FFF2-40B4-BE49-F238E27FC236}">
                <a16:creationId xmlns:a16="http://schemas.microsoft.com/office/drawing/2014/main" id="{513B1E9D-D8CB-6F70-6775-7B8BDDECC07F}"/>
              </a:ext>
            </a:extLst>
          </p:cNvPr>
          <p:cNvSpPr>
            <a:spLocks noGrp="1"/>
          </p:cNvSpPr>
          <p:nvPr>
            <p:ph sz="half" idx="2"/>
          </p:nvPr>
        </p:nvSpPr>
        <p:spPr>
          <a:xfrm>
            <a:off x="624824" y="1112724"/>
            <a:ext cx="10564705" cy="1558665"/>
          </a:xfrm>
        </p:spPr>
        <p:txBody>
          <a:bodyPr vert="horz" lIns="91440" tIns="45720" rIns="91440" bIns="45720" rtlCol="0" anchor="t">
            <a:noAutofit/>
          </a:bodyPr>
          <a:lstStyle/>
          <a:p>
            <a:pPr marL="0" indent="0">
              <a:buNone/>
            </a:pPr>
            <a:endParaRPr lang="en-US" sz="1800" b="1" dirty="0">
              <a:latin typeface="Arial" panose="020B0604020202020204" pitchFamily="34" charset="0"/>
              <a:cs typeface="Arial" panose="020B0604020202020204" pitchFamily="34" charset="0"/>
            </a:endParaRPr>
          </a:p>
          <a:p>
            <a:r>
              <a:rPr lang="en-US" sz="1800" dirty="0">
                <a:latin typeface="Times New Roman"/>
                <a:cs typeface="Arial"/>
              </a:rPr>
              <a:t>VAR model analysis is used to identify the most effective marketing channels for maximizing sales.</a:t>
            </a:r>
          </a:p>
          <a:p>
            <a:r>
              <a:rPr lang="en-US" sz="1800" dirty="0">
                <a:latin typeface="Times New Roman"/>
                <a:cs typeface="Arial"/>
              </a:rPr>
              <a:t>Reallocation of the budget based on VAR model insights can significantly impact marketing outcomes.</a:t>
            </a:r>
            <a:endParaRPr lang="en-US" sz="1800" dirty="0">
              <a:latin typeface="Arial"/>
              <a:cs typeface="Arial"/>
            </a:endParaRPr>
          </a:p>
          <a:p>
            <a:pPr marL="0" indent="0">
              <a:buNone/>
            </a:pPr>
            <a:endParaRPr lang="en-US" sz="1800" dirty="0">
              <a:latin typeface="Arial"/>
              <a:cs typeface="Arial"/>
            </a:endParaRPr>
          </a:p>
        </p:txBody>
      </p:sp>
      <p:pic>
        <p:nvPicPr>
          <p:cNvPr id="7" name="Picture 6" descr="A screenshot of a graph&#10;&#10;Description automatically generated">
            <a:extLst>
              <a:ext uri="{FF2B5EF4-FFF2-40B4-BE49-F238E27FC236}">
                <a16:creationId xmlns:a16="http://schemas.microsoft.com/office/drawing/2014/main" id="{F6B84EF8-6B28-C5D9-018F-38275A0F5FE7}"/>
              </a:ext>
            </a:extLst>
          </p:cNvPr>
          <p:cNvPicPr>
            <a:picLocks noChangeAspect="1"/>
          </p:cNvPicPr>
          <p:nvPr/>
        </p:nvPicPr>
        <p:blipFill>
          <a:blip r:embed="rId3"/>
          <a:stretch>
            <a:fillRect/>
          </a:stretch>
        </p:blipFill>
        <p:spPr>
          <a:xfrm>
            <a:off x="628348" y="2655207"/>
            <a:ext cx="6460066" cy="3978729"/>
          </a:xfrm>
          <a:prstGeom prst="rect">
            <a:avLst/>
          </a:prstGeom>
        </p:spPr>
      </p:pic>
    </p:spTree>
    <p:extLst>
      <p:ext uri="{BB962C8B-B14F-4D97-AF65-F5344CB8AC3E}">
        <p14:creationId xmlns:p14="http://schemas.microsoft.com/office/powerpoint/2010/main" val="342522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39A8-7FC9-0D97-9C7F-3C2742FB1404}"/>
              </a:ext>
            </a:extLst>
          </p:cNvPr>
          <p:cNvSpPr>
            <a:spLocks noGrp="1"/>
          </p:cNvSpPr>
          <p:nvPr>
            <p:ph type="title"/>
          </p:nvPr>
        </p:nvSpPr>
        <p:spPr>
          <a:xfrm>
            <a:off x="4406950" y="698525"/>
            <a:ext cx="3382465" cy="493637"/>
          </a:xfrm>
        </p:spPr>
        <p:txBody>
          <a:bodyPr>
            <a:normAutofit fontScale="90000"/>
          </a:bodyPr>
          <a:lstStyle/>
          <a:p>
            <a:pPr algn="ctr"/>
            <a:r>
              <a:rPr lang="en-US" sz="4000" b="1" u="sng">
                <a:latin typeface="Times New Roman"/>
                <a:cs typeface="Arial"/>
              </a:rPr>
              <a:t>Conclusion</a:t>
            </a:r>
            <a:br>
              <a:rPr lang="en-US" sz="4000" b="1" u="sng">
                <a:latin typeface="Times New Roman"/>
              </a:rPr>
            </a:br>
            <a:endParaRPr lang="en-IN" sz="4000" b="1" u="sng">
              <a:cs typeface="Calibri Light" panose="020F0302020204030204"/>
            </a:endParaRPr>
          </a:p>
        </p:txBody>
      </p:sp>
      <p:sp>
        <p:nvSpPr>
          <p:cNvPr id="3" name="Content Placeholder 2">
            <a:extLst>
              <a:ext uri="{FF2B5EF4-FFF2-40B4-BE49-F238E27FC236}">
                <a16:creationId xmlns:a16="http://schemas.microsoft.com/office/drawing/2014/main" id="{AEAB5CA3-46CB-E072-38AA-F11B2AB671F1}"/>
              </a:ext>
            </a:extLst>
          </p:cNvPr>
          <p:cNvSpPr>
            <a:spLocks noGrp="1"/>
          </p:cNvSpPr>
          <p:nvPr>
            <p:ph idx="1"/>
          </p:nvPr>
        </p:nvSpPr>
        <p:spPr>
          <a:xfrm>
            <a:off x="1001552" y="1189704"/>
            <a:ext cx="10179012" cy="5058696"/>
          </a:xfrm>
        </p:spPr>
        <p:txBody>
          <a:bodyPr vert="horz" lIns="91440" tIns="45720" rIns="91440" bIns="45720" rtlCol="0" anchor="t">
            <a:noAutofit/>
          </a:bodyPr>
          <a:lstStyle/>
          <a:p>
            <a:r>
              <a:rPr lang="en-US" sz="1800" dirty="0">
                <a:latin typeface="Times New Roman"/>
                <a:cs typeface="Arial"/>
              </a:rPr>
              <a:t>Analysis through the VAR model showed no significant impact of paid views, organic views, Google impressions, and affiliate impressions on sales in the studied periods.</a:t>
            </a:r>
            <a:endParaRPr lang="en-US" dirty="0">
              <a:cs typeface="Calibri" panose="020F0502020204030204"/>
            </a:endParaRPr>
          </a:p>
          <a:p>
            <a:r>
              <a:rPr lang="en-US" sz="1800" dirty="0">
                <a:latin typeface="Times New Roman"/>
                <a:cs typeface="Arial"/>
              </a:rPr>
              <a:t> Email impressions had a positive impact in periods 1 and 3, while Facebook impressions showed impact in period 2 according to the t&gt;2 criteria.</a:t>
            </a:r>
          </a:p>
          <a:p>
            <a:r>
              <a:rPr lang="en-US" sz="1800" dirty="0">
                <a:latin typeface="Times New Roman"/>
                <a:cs typeface="Arial"/>
              </a:rPr>
              <a:t>The VAR model identified negative carryover effects on most channels, but positive effects for Google impressions and email impressions.</a:t>
            </a:r>
          </a:p>
          <a:p>
            <a:r>
              <a:rPr lang="en-US" sz="1800" dirty="0">
                <a:latin typeface="Times New Roman"/>
                <a:cs typeface="Arial"/>
              </a:rPr>
              <a:t>Email impressions had the largest impact in the long-term elasticities analysis, leading to an optimal budget allocation.</a:t>
            </a:r>
          </a:p>
          <a:p>
            <a:r>
              <a:rPr lang="en-US" sz="1800" dirty="0">
                <a:latin typeface="Times New Roman"/>
                <a:cs typeface="Arial"/>
              </a:rPr>
              <a:t>The VAR model provided valuable insights despite low explanatory power due to unaccounted external factors.</a:t>
            </a:r>
          </a:p>
          <a:p>
            <a:r>
              <a:rPr lang="en-US" sz="1800" dirty="0">
                <a:latin typeface="Times New Roman"/>
                <a:cs typeface="Arial"/>
              </a:rPr>
              <a:t>Final Recommendations : </a:t>
            </a:r>
            <a:r>
              <a:rPr lang="en-US" sz="1800" dirty="0">
                <a:latin typeface="Times New Roman"/>
                <a:ea typeface="+mn-lt"/>
                <a:cs typeface="Arial"/>
              </a:rPr>
              <a:t>To conclude, we used the VAR model with IRF and Granger causality analysis to optimally reallocate company marketing resources. Email and Facebook impressions should make majority of the reallocated budget. </a:t>
            </a:r>
          </a:p>
          <a:p>
            <a:r>
              <a:rPr lang="en-US" sz="1800" dirty="0">
                <a:latin typeface="Times New Roman"/>
                <a:cs typeface="Arial"/>
              </a:rPr>
              <a:t>This can be done by dividing the budget allocated to each impression channel in proportion to their respective IRF (sort of a long term elasticity), capturing how a shock in any one of the channel affects the sales over a long term.</a:t>
            </a:r>
          </a:p>
          <a:p>
            <a:pPr marL="0" indent="0">
              <a:buNone/>
            </a:pPr>
            <a:r>
              <a:rPr lang="en-US" sz="1800" dirty="0">
                <a:latin typeface="Times New Roman"/>
                <a:cs typeface="Arial"/>
              </a:rPr>
              <a:t>Code repo : </a:t>
            </a:r>
            <a:r>
              <a:rPr lang="en-US" sz="1800" dirty="0">
                <a:ea typeface="+mn-lt"/>
                <a:cs typeface="+mn-lt"/>
                <a:hlinkClick r:id="rId2"/>
              </a:rPr>
              <a:t>VAR_Analysis_On_Omnichannel_Marketing</a:t>
            </a:r>
            <a:endParaRPr lang="en-US" sz="1800" dirty="0">
              <a:latin typeface="Times New Roman"/>
              <a:cs typeface="Arial" panose="020B0604020202020204" pitchFamily="34" charset="0"/>
            </a:endParaRPr>
          </a:p>
        </p:txBody>
      </p:sp>
    </p:spTree>
    <p:extLst>
      <p:ext uri="{BB962C8B-B14F-4D97-AF65-F5344CB8AC3E}">
        <p14:creationId xmlns:p14="http://schemas.microsoft.com/office/powerpoint/2010/main" val="908058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0213BD-809C-E966-D03F-BF61BF794012}"/>
              </a:ext>
            </a:extLst>
          </p:cNvPr>
          <p:cNvSpPr txBox="1"/>
          <p:nvPr/>
        </p:nvSpPr>
        <p:spPr>
          <a:xfrm>
            <a:off x="884904" y="2856271"/>
            <a:ext cx="10407445" cy="3539430"/>
          </a:xfrm>
          <a:prstGeom prst="rect">
            <a:avLst/>
          </a:prstGeom>
          <a:noFill/>
        </p:spPr>
        <p:txBody>
          <a:bodyPr wrap="square" lIns="91440" tIns="45720" rIns="91440" bIns="45720" rtlCol="0" anchor="t">
            <a:spAutoFit/>
          </a:bodyPr>
          <a:lstStyle/>
          <a:p>
            <a:r>
              <a:rPr lang="en-US" sz="2900" b="1" u="sng" dirty="0">
                <a:latin typeface="Times New Roman"/>
                <a:cs typeface="Times New Roman"/>
              </a:rPr>
              <a:t>References: </a:t>
            </a:r>
            <a:endParaRPr lang="en-US" dirty="0"/>
          </a:p>
          <a:p>
            <a:r>
              <a:rPr lang="en-US" b="1" dirty="0">
                <a:latin typeface="Times New Roman"/>
                <a:cs typeface="Times New Roman"/>
              </a:rPr>
              <a:t>Sources and Citations: </a:t>
            </a:r>
            <a:endParaRPr lang="en-IN" b="1" dirty="0">
              <a:latin typeface="Times New Roman"/>
              <a:cs typeface="Times New Roman"/>
            </a:endParaRPr>
          </a:p>
          <a:p>
            <a:pPr marL="285750" indent="-285750">
              <a:buFont typeface="Arial"/>
              <a:buChar char="•"/>
            </a:pPr>
            <a:r>
              <a:rPr lang="en-US" dirty="0">
                <a:latin typeface="Times New Roman"/>
                <a:cs typeface="Times New Roman"/>
              </a:rPr>
              <a:t>YR, Y. (2020) Omni-Channel Marketing: How Can We Evaluate Its Impact? https://towardsdatascience.com/omni-channel-marketing-how-can-we-evaluate-its-impact-922949458682 </a:t>
            </a:r>
          </a:p>
          <a:p>
            <a:pPr marL="285750" indent="-285750">
              <a:buFont typeface="Arial"/>
              <a:buChar char="•"/>
            </a:pPr>
            <a:r>
              <a:rPr lang="en-US" dirty="0">
                <a:latin typeface="Times New Roman"/>
                <a:cs typeface="Times New Roman"/>
              </a:rPr>
              <a:t> Eric. (2021) The Intuition Behind Impulse Response Functions and Forecast Error Variance Decomposition. https://www.aptech.com/blog/the-intuition-behind-impulse-response-functions-and-forecast-error-variance-decomposition/</a:t>
            </a:r>
            <a:endParaRPr lang="en-IN" dirty="0">
              <a:latin typeface="Times New Roman"/>
              <a:cs typeface="Times New Roman"/>
            </a:endParaRPr>
          </a:p>
          <a:p>
            <a:pPr marL="285750" indent="-285750">
              <a:buFont typeface="Arial"/>
              <a:buChar char="•"/>
            </a:pPr>
            <a:r>
              <a:rPr lang="en-US" dirty="0" err="1">
                <a:latin typeface="Times New Roman"/>
                <a:cs typeface="Times New Roman"/>
              </a:rPr>
              <a:t>Eloriaga</a:t>
            </a:r>
            <a:r>
              <a:rPr lang="en-US" dirty="0">
                <a:latin typeface="Times New Roman"/>
                <a:cs typeface="Times New Roman"/>
              </a:rPr>
              <a:t>, J. (2020) A Deep Dive on Vector Autoregression in R. https://towardsdatascience.com/a-deep-dive-on-vector-autoregression-in-r-58767ebb3f06 </a:t>
            </a:r>
            <a:endParaRPr lang="en-IN" dirty="0">
              <a:latin typeface="Times New Roman"/>
              <a:cs typeface="Times New Roman"/>
            </a:endParaRPr>
          </a:p>
          <a:p>
            <a:pPr marL="285750" indent="-285750">
              <a:buFont typeface="Arial"/>
              <a:buChar char="•"/>
            </a:pPr>
            <a:r>
              <a:rPr lang="en-US" dirty="0">
                <a:latin typeface="Times New Roman"/>
                <a:cs typeface="Times New Roman"/>
              </a:rPr>
              <a:t>Agrawal, Y. (2021) Sample Media Spends Data. Version</a:t>
            </a:r>
            <a:endParaRPr lang="en-IN" sz="1500">
              <a:latin typeface="Times New Roman"/>
              <a:cs typeface="Times New Roman"/>
            </a:endParaRPr>
          </a:p>
          <a:p>
            <a:pPr marL="285750" indent="-285750">
              <a:buFont typeface="Arial"/>
              <a:buChar char="•"/>
            </a:pPr>
            <a:r>
              <a:rPr lang="en-US" dirty="0">
                <a:latin typeface="Times New Roman"/>
                <a:cs typeface="Times New Roman"/>
              </a:rPr>
              <a:t>https://www.kaggle.com/datasets/yugagrawal95/sample-media-spends-data</a:t>
            </a:r>
            <a:br>
              <a:rPr lang="en-US" dirty="0">
                <a:latin typeface="Times New Roman"/>
                <a:cs typeface="Times New Roman"/>
              </a:rPr>
            </a:br>
            <a:endParaRPr lang="en-IN" sz="1500">
              <a:latin typeface="Times New Roman"/>
              <a:cs typeface="Times New Roman"/>
            </a:endParaRPr>
          </a:p>
        </p:txBody>
      </p:sp>
      <p:sp>
        <p:nvSpPr>
          <p:cNvPr id="3" name="TextBox 2">
            <a:extLst>
              <a:ext uri="{FF2B5EF4-FFF2-40B4-BE49-F238E27FC236}">
                <a16:creationId xmlns:a16="http://schemas.microsoft.com/office/drawing/2014/main" id="{E5934CF0-AAF6-8CDC-2F67-1A9CDED7E391}"/>
              </a:ext>
            </a:extLst>
          </p:cNvPr>
          <p:cNvSpPr txBox="1"/>
          <p:nvPr/>
        </p:nvSpPr>
        <p:spPr>
          <a:xfrm>
            <a:off x="4350236" y="242843"/>
            <a:ext cx="298192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b="1" dirty="0">
                <a:cs typeface="Calibri"/>
              </a:rPr>
              <a:t>Thank you! </a:t>
            </a:r>
          </a:p>
        </p:txBody>
      </p:sp>
      <p:sp>
        <p:nvSpPr>
          <p:cNvPr id="10" name="TextBox 9">
            <a:extLst>
              <a:ext uri="{FF2B5EF4-FFF2-40B4-BE49-F238E27FC236}">
                <a16:creationId xmlns:a16="http://schemas.microsoft.com/office/drawing/2014/main" id="{69FF27F0-F1B5-46CB-9E66-C2FFD0C999E7}"/>
              </a:ext>
            </a:extLst>
          </p:cNvPr>
          <p:cNvSpPr txBox="1"/>
          <p:nvPr/>
        </p:nvSpPr>
        <p:spPr>
          <a:xfrm>
            <a:off x="5839585" y="1478370"/>
            <a:ext cx="490974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latin typeface="Calibri Light"/>
                <a:cs typeface="Calibri Light"/>
              </a:rPr>
              <a:t>Hardik Singh (2101MC18)</a:t>
            </a:r>
            <a:endParaRPr lang="en-US">
              <a:latin typeface="Calibri" panose="020F0502020204030204"/>
              <a:cs typeface="Calibri" panose="020F0502020204030204"/>
            </a:endParaRPr>
          </a:p>
          <a:p>
            <a:pPr marL="285750" indent="-285750">
              <a:buFont typeface="Arial"/>
              <a:buChar char="•"/>
            </a:pPr>
            <a:r>
              <a:rPr lang="en-GB" dirty="0">
                <a:latin typeface="Calibri Light"/>
                <a:cs typeface="Calibri Light"/>
              </a:rPr>
              <a:t>Kanishka Singh Solanki (2101PH17)</a:t>
            </a:r>
            <a:endParaRPr lang="en-US">
              <a:latin typeface="Calibri" panose="020F0502020204030204"/>
              <a:cs typeface="Calibri"/>
            </a:endParaRPr>
          </a:p>
          <a:p>
            <a:pPr marL="285750" indent="-285750">
              <a:buFont typeface="Arial"/>
              <a:buChar char="•"/>
            </a:pPr>
            <a:r>
              <a:rPr lang="en-GB" dirty="0">
                <a:latin typeface="Calibri Light"/>
                <a:cs typeface="Calibri Light"/>
              </a:rPr>
              <a:t>Mohd Darish Khan (2101MC29)</a:t>
            </a:r>
            <a:endParaRPr lang="en-US">
              <a:latin typeface="Calibri" panose="020F0502020204030204"/>
              <a:cs typeface="Calibri"/>
            </a:endParaRPr>
          </a:p>
          <a:p>
            <a:pPr marL="285750" indent="-285750">
              <a:buFont typeface="Arial"/>
              <a:buChar char="•"/>
            </a:pPr>
            <a:r>
              <a:rPr lang="en-GB" dirty="0">
                <a:latin typeface="Calibri Light"/>
                <a:cs typeface="Calibri Light"/>
              </a:rPr>
              <a:t>Shrey Sinha (2101AI31)</a:t>
            </a:r>
            <a:endParaRPr lang="en-US" dirty="0">
              <a:cs typeface="Calibri"/>
            </a:endParaRPr>
          </a:p>
        </p:txBody>
      </p:sp>
      <p:sp>
        <p:nvSpPr>
          <p:cNvPr id="11" name="TextBox 10">
            <a:extLst>
              <a:ext uri="{FF2B5EF4-FFF2-40B4-BE49-F238E27FC236}">
                <a16:creationId xmlns:a16="http://schemas.microsoft.com/office/drawing/2014/main" id="{774D7671-701F-9310-B254-D0586A051F88}"/>
              </a:ext>
            </a:extLst>
          </p:cNvPr>
          <p:cNvSpPr txBox="1"/>
          <p:nvPr/>
        </p:nvSpPr>
        <p:spPr>
          <a:xfrm>
            <a:off x="853868" y="1006345"/>
            <a:ext cx="3842411" cy="4726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500" b="1" u="sng" dirty="0">
                <a:latin typeface="Times New Roman"/>
                <a:cs typeface="Times New Roman"/>
              </a:rPr>
              <a:t>Team Members:</a:t>
            </a:r>
            <a:endParaRPr lang="en-US" dirty="0"/>
          </a:p>
        </p:txBody>
      </p:sp>
      <p:sp>
        <p:nvSpPr>
          <p:cNvPr id="14" name="TextBox 13">
            <a:extLst>
              <a:ext uri="{FF2B5EF4-FFF2-40B4-BE49-F238E27FC236}">
                <a16:creationId xmlns:a16="http://schemas.microsoft.com/office/drawing/2014/main" id="{2FD734D7-E62C-F325-9D9A-BB3CA02BDDCF}"/>
              </a:ext>
            </a:extLst>
          </p:cNvPr>
          <p:cNvSpPr txBox="1"/>
          <p:nvPr/>
        </p:nvSpPr>
        <p:spPr>
          <a:xfrm>
            <a:off x="855443" y="1477179"/>
            <a:ext cx="327824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latin typeface="Calibri Light"/>
                <a:cs typeface="Calibri Light"/>
              </a:rPr>
              <a:t>Aditya Kumar (2101ME05)</a:t>
            </a:r>
            <a:endParaRPr lang="en-US" dirty="0">
              <a:latin typeface="Calibri" panose="020F0502020204030204"/>
              <a:cs typeface="Calibri" panose="020F0502020204030204"/>
            </a:endParaRPr>
          </a:p>
          <a:p>
            <a:pPr marL="285750" indent="-285750">
              <a:buFont typeface="Arial"/>
              <a:buChar char="•"/>
            </a:pPr>
            <a:r>
              <a:rPr lang="en-GB" dirty="0">
                <a:latin typeface="Calibri Light"/>
                <a:cs typeface="Calibri Light"/>
              </a:rPr>
              <a:t>Aryan </a:t>
            </a:r>
            <a:r>
              <a:rPr lang="en-GB" dirty="0" err="1">
                <a:latin typeface="Calibri Light"/>
                <a:cs typeface="Calibri Light"/>
              </a:rPr>
              <a:t>Kothiyal</a:t>
            </a:r>
            <a:r>
              <a:rPr lang="en-GB" dirty="0">
                <a:latin typeface="Calibri Light"/>
                <a:cs typeface="Calibri Light"/>
              </a:rPr>
              <a:t> (2101MC10)</a:t>
            </a:r>
            <a:endParaRPr lang="en-US" dirty="0">
              <a:latin typeface="Calibri" panose="020F0502020204030204"/>
              <a:cs typeface="Calibri" panose="020F0502020204030204"/>
            </a:endParaRPr>
          </a:p>
          <a:p>
            <a:pPr marL="285750" indent="-285750">
              <a:buFont typeface="Arial"/>
              <a:buChar char="•"/>
            </a:pPr>
            <a:r>
              <a:rPr lang="en-GB" dirty="0">
                <a:latin typeface="Calibri Light"/>
                <a:cs typeface="Calibri Light"/>
              </a:rPr>
              <a:t>Devansh Rai (2101CE17)</a:t>
            </a:r>
            <a:endParaRPr lang="en-US" dirty="0">
              <a:latin typeface="Calibri" panose="020F0502020204030204"/>
              <a:cs typeface="Calibri" panose="020F0502020204030204"/>
            </a:endParaRPr>
          </a:p>
          <a:p>
            <a:pPr marL="285750" indent="-285750">
              <a:buFont typeface="Arial"/>
              <a:buChar char="•"/>
            </a:pPr>
            <a:r>
              <a:rPr lang="en-GB" dirty="0">
                <a:latin typeface="Calibri Light"/>
                <a:cs typeface="Calibri Light"/>
              </a:rPr>
              <a:t>Devendra Rathore (2101CE18)</a:t>
            </a:r>
            <a:endParaRPr lang="en-US" dirty="0">
              <a:cs typeface="Calibri" panose="020F0502020204030204"/>
            </a:endParaRPr>
          </a:p>
        </p:txBody>
      </p:sp>
    </p:spTree>
    <p:extLst>
      <p:ext uri="{BB962C8B-B14F-4D97-AF65-F5344CB8AC3E}">
        <p14:creationId xmlns:p14="http://schemas.microsoft.com/office/powerpoint/2010/main" val="22325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68BC-1B41-991F-FCC4-49C704746F5B}"/>
              </a:ext>
            </a:extLst>
          </p:cNvPr>
          <p:cNvSpPr>
            <a:spLocks noGrp="1"/>
          </p:cNvSpPr>
          <p:nvPr>
            <p:ph type="title"/>
          </p:nvPr>
        </p:nvSpPr>
        <p:spPr>
          <a:xfrm>
            <a:off x="1409916" y="431800"/>
            <a:ext cx="9359900" cy="1028700"/>
          </a:xfrm>
        </p:spPr>
        <p:txBody>
          <a:bodyPr/>
          <a:lstStyle/>
          <a:p>
            <a:pPr algn="ctr"/>
            <a:r>
              <a:rPr lang="en-US" b="1" u="sng" dirty="0">
                <a:latin typeface="Times New Roman"/>
                <a:cs typeface="Times New Roman"/>
              </a:rPr>
              <a:t>Introduction</a:t>
            </a:r>
          </a:p>
        </p:txBody>
      </p:sp>
      <p:sp>
        <p:nvSpPr>
          <p:cNvPr id="3" name="Content Placeholder 2">
            <a:extLst>
              <a:ext uri="{FF2B5EF4-FFF2-40B4-BE49-F238E27FC236}">
                <a16:creationId xmlns:a16="http://schemas.microsoft.com/office/drawing/2014/main" id="{3FA9C528-F501-C3E6-9C30-69E3257F24AB}"/>
              </a:ext>
            </a:extLst>
          </p:cNvPr>
          <p:cNvSpPr>
            <a:spLocks noGrp="1"/>
          </p:cNvSpPr>
          <p:nvPr>
            <p:ph idx="1"/>
          </p:nvPr>
        </p:nvSpPr>
        <p:spPr>
          <a:xfrm>
            <a:off x="1021704" y="1911459"/>
            <a:ext cx="10153650" cy="3988229"/>
          </a:xfrm>
        </p:spPr>
        <p:txBody>
          <a:bodyPr vert="horz" lIns="91440" tIns="45720" rIns="91440" bIns="45720" rtlCol="0" anchor="t">
            <a:normAutofit/>
          </a:bodyPr>
          <a:lstStyle/>
          <a:p>
            <a:pPr marL="0" indent="0">
              <a:buNone/>
            </a:pPr>
            <a:r>
              <a:rPr lang="en-US" sz="1800">
                <a:latin typeface="Arial"/>
                <a:cs typeface="Arial"/>
              </a:rPr>
              <a:t>  </a:t>
            </a:r>
          </a:p>
        </p:txBody>
      </p:sp>
      <p:sp>
        <p:nvSpPr>
          <p:cNvPr id="4" name="TextBox 3">
            <a:extLst>
              <a:ext uri="{FF2B5EF4-FFF2-40B4-BE49-F238E27FC236}">
                <a16:creationId xmlns:a16="http://schemas.microsoft.com/office/drawing/2014/main" id="{2E506C1F-D549-8D63-1A14-AE5926FEA02C}"/>
              </a:ext>
            </a:extLst>
          </p:cNvPr>
          <p:cNvSpPr txBox="1"/>
          <p:nvPr/>
        </p:nvSpPr>
        <p:spPr>
          <a:xfrm>
            <a:off x="659025" y="1473117"/>
            <a:ext cx="1093207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latin typeface="Times New Roman"/>
                <a:ea typeface="+mn-lt"/>
                <a:cs typeface="+mn-lt"/>
              </a:rPr>
              <a:t>The digitisation and development of online channels have shaken up retailers’ business models in recent years. This first initiated the advancement of marketing strategies towards multichannel methods with the integration of new channels into the current marketing mix to cater to customers’ evolving media consumption. Nevertheless, further digitisation complexified the customer journey and promoted the move to a new phase, omnichannel marketing, which put more emphasis on the “interplay between channels and brands”.</a:t>
            </a:r>
          </a:p>
          <a:p>
            <a:pPr marL="285750" indent="-285750">
              <a:buFont typeface="Arial"/>
              <a:buChar char="•"/>
            </a:pPr>
            <a:endParaRPr lang="en-GB" dirty="0">
              <a:latin typeface="Times New Roman"/>
              <a:cs typeface="Calibri"/>
            </a:endParaRPr>
          </a:p>
          <a:p>
            <a:pPr marL="285750" indent="-285750">
              <a:buFont typeface="Arial"/>
              <a:buChar char="•"/>
            </a:pPr>
            <a:r>
              <a:rPr lang="en-GB" dirty="0">
                <a:latin typeface="Times New Roman"/>
                <a:ea typeface="+mn-lt"/>
                <a:cs typeface="+mn-lt"/>
              </a:rPr>
              <a:t>We will explore omnichannel marketing and how a company can optimally allocate their budget across marketing channels to maximise sales.</a:t>
            </a:r>
          </a:p>
          <a:p>
            <a:pPr marL="285750" indent="-285750">
              <a:buFont typeface="Arial"/>
              <a:buChar char="•"/>
            </a:pPr>
            <a:endParaRPr lang="en-GB" dirty="0">
              <a:latin typeface="Times New Roman"/>
              <a:cs typeface="Calibri"/>
            </a:endParaRPr>
          </a:p>
          <a:p>
            <a:pPr marL="285750" indent="-285750">
              <a:buFont typeface="Arial"/>
              <a:buChar char="•"/>
            </a:pPr>
            <a:r>
              <a:rPr lang="en-GB" dirty="0">
                <a:latin typeface="Times New Roman"/>
                <a:ea typeface="+mn-lt"/>
                <a:cs typeface="+mn-lt"/>
              </a:rPr>
              <a:t>First, we will outline the context of this report to understand the marketing opportunity at hand as well as the data used to leverage such opportunity.</a:t>
            </a:r>
          </a:p>
          <a:p>
            <a:pPr marL="285750" indent="-285750">
              <a:buFont typeface="Arial"/>
              <a:buChar char="•"/>
            </a:pPr>
            <a:endParaRPr lang="en-GB" dirty="0">
              <a:latin typeface="Times New Roman"/>
              <a:cs typeface="Calibri"/>
            </a:endParaRPr>
          </a:p>
          <a:p>
            <a:pPr marL="285750" indent="-285750">
              <a:buFont typeface="Arial"/>
              <a:buChar char="•"/>
            </a:pPr>
            <a:r>
              <a:rPr lang="en-GB" dirty="0">
                <a:latin typeface="Times New Roman"/>
                <a:ea typeface="+mn-lt"/>
                <a:cs typeface="+mn-lt"/>
              </a:rPr>
              <a:t>Then, we will build a vector autoregressive (VAR) model to outline the interaction between the variables and analyse the impulse response functions (IRF) and Granger causality tests to identify the intermediate and long-term effects for each channel.</a:t>
            </a:r>
          </a:p>
          <a:p>
            <a:pPr marL="285750" indent="-285750">
              <a:buFont typeface="Arial"/>
              <a:buChar char="•"/>
            </a:pPr>
            <a:endParaRPr lang="en-GB" dirty="0">
              <a:latin typeface="Times New Roman"/>
              <a:cs typeface="Calibri"/>
            </a:endParaRPr>
          </a:p>
          <a:p>
            <a:pPr marL="285750" indent="-285750">
              <a:buFont typeface="Arial"/>
              <a:buChar char="•"/>
            </a:pPr>
            <a:r>
              <a:rPr lang="en-GB" dirty="0">
                <a:latin typeface="Times New Roman"/>
                <a:ea typeface="+mn-lt"/>
                <a:cs typeface="+mn-lt"/>
              </a:rPr>
              <a:t>Finally, the budget will be optimally reallocated to maximise marketing outcomes.</a:t>
            </a:r>
            <a:endParaRPr lang="en-GB" dirty="0">
              <a:latin typeface="Times New Roman"/>
              <a:cs typeface="Calibri"/>
            </a:endParaRPr>
          </a:p>
        </p:txBody>
      </p:sp>
    </p:spTree>
    <p:extLst>
      <p:ext uri="{BB962C8B-B14F-4D97-AF65-F5344CB8AC3E}">
        <p14:creationId xmlns:p14="http://schemas.microsoft.com/office/powerpoint/2010/main" val="4207561784"/>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E00BA-79B8-D652-FFBA-7A9631F0EE17}"/>
              </a:ext>
            </a:extLst>
          </p:cNvPr>
          <p:cNvSpPr>
            <a:spLocks noGrp="1"/>
          </p:cNvSpPr>
          <p:nvPr>
            <p:ph type="title"/>
          </p:nvPr>
        </p:nvSpPr>
        <p:spPr>
          <a:xfrm>
            <a:off x="2564155" y="-141722"/>
            <a:ext cx="6872917" cy="1438494"/>
          </a:xfrm>
        </p:spPr>
        <p:txBody>
          <a:bodyPr>
            <a:normAutofit/>
          </a:bodyPr>
          <a:lstStyle/>
          <a:p>
            <a:pPr algn="ctr"/>
            <a:r>
              <a:rPr lang="en-US" sz="4000" b="1" i="0" u="sng">
                <a:effectLst/>
                <a:latin typeface="Times New Roman"/>
                <a:cs typeface="Times New Roman"/>
              </a:rPr>
              <a:t>Understanding the context</a:t>
            </a:r>
            <a:endParaRPr lang="en-US" sz="4000" b="1" u="sng">
              <a:latin typeface="Times New Roman"/>
              <a:cs typeface="Times New Roman"/>
            </a:endParaRPr>
          </a:p>
        </p:txBody>
      </p:sp>
      <p:sp>
        <p:nvSpPr>
          <p:cNvPr id="3" name="Content Placeholder 2">
            <a:extLst>
              <a:ext uri="{FF2B5EF4-FFF2-40B4-BE49-F238E27FC236}">
                <a16:creationId xmlns:a16="http://schemas.microsoft.com/office/drawing/2014/main" id="{EBC5DAF6-1C0E-6F64-148C-2B2BF3B51582}"/>
              </a:ext>
            </a:extLst>
          </p:cNvPr>
          <p:cNvSpPr>
            <a:spLocks noGrp="1"/>
          </p:cNvSpPr>
          <p:nvPr>
            <p:ph idx="1"/>
          </p:nvPr>
        </p:nvSpPr>
        <p:spPr>
          <a:xfrm>
            <a:off x="497484" y="1137298"/>
            <a:ext cx="11359946" cy="2577384"/>
          </a:xfrm>
        </p:spPr>
        <p:txBody>
          <a:bodyPr vert="horz" lIns="91440" tIns="45720" rIns="91440" bIns="45720" rtlCol="0" anchor="t">
            <a:normAutofit/>
          </a:bodyPr>
          <a:lstStyle/>
          <a:p>
            <a:pPr marL="0" indent="0">
              <a:buNone/>
            </a:pPr>
            <a:r>
              <a:rPr lang="en-US" sz="1800" b="1" i="0" u="sng">
                <a:effectLst/>
                <a:latin typeface="Arial"/>
                <a:cs typeface="Arial"/>
              </a:rPr>
              <a:t>Data </a:t>
            </a:r>
            <a:r>
              <a:rPr lang="en-US" sz="1800" b="1" u="sng">
                <a:latin typeface="Arial"/>
                <a:cs typeface="Arial"/>
              </a:rPr>
              <a:t>Overview</a:t>
            </a:r>
            <a:endParaRPr lang="en-US" sz="1600">
              <a:latin typeface="Calibri" panose="020F0502020204030204"/>
              <a:cs typeface="Calibri"/>
            </a:endParaRPr>
          </a:p>
          <a:p>
            <a:r>
              <a:rPr lang="en-US" sz="1800">
                <a:latin typeface="Times New Roman"/>
                <a:cs typeface="Arial"/>
              </a:rPr>
              <a:t>The</a:t>
            </a:r>
            <a:r>
              <a:rPr lang="en-US" sz="1800" b="0" i="0">
                <a:effectLst/>
                <a:latin typeface="Times New Roman"/>
                <a:cs typeface="Arial"/>
              </a:rPr>
              <a:t> dataset </a:t>
            </a:r>
            <a:r>
              <a:rPr lang="en-US" sz="1800">
                <a:latin typeface="Times New Roman"/>
                <a:cs typeface="Arial"/>
              </a:rPr>
              <a:t>consists</a:t>
            </a:r>
            <a:r>
              <a:rPr lang="en-US" sz="1800" b="0" i="0">
                <a:effectLst/>
                <a:latin typeface="Times New Roman"/>
                <a:cs typeface="Arial"/>
              </a:rPr>
              <a:t> of </a:t>
            </a:r>
            <a:r>
              <a:rPr lang="en-US" sz="1800">
                <a:latin typeface="Times New Roman"/>
                <a:cs typeface="Arial"/>
              </a:rPr>
              <a:t>113 rows</a:t>
            </a:r>
            <a:r>
              <a:rPr lang="en-US" sz="1800" b="0" i="0">
                <a:effectLst/>
                <a:latin typeface="Times New Roman"/>
                <a:cs typeface="Arial"/>
              </a:rPr>
              <a:t> and 10 columns, tracking marketing spending over 113 weeks and</a:t>
            </a:r>
            <a:r>
              <a:rPr lang="en-US" sz="1800">
                <a:latin typeface="Times New Roman"/>
                <a:cs typeface="Arial"/>
              </a:rPr>
              <a:t> </a:t>
            </a:r>
            <a:r>
              <a:rPr lang="en-US" sz="1800" b="0" i="0">
                <a:effectLst/>
                <a:latin typeface="Times New Roman"/>
                <a:cs typeface="Arial"/>
              </a:rPr>
              <a:t>26</a:t>
            </a:r>
            <a:r>
              <a:rPr lang="en-US" sz="1800">
                <a:latin typeface="Times New Roman"/>
                <a:cs typeface="Arial"/>
              </a:rPr>
              <a:t>     regions</a:t>
            </a:r>
            <a:r>
              <a:rPr lang="en-US" sz="1800" b="0" i="0">
                <a:effectLst/>
                <a:latin typeface="Times New Roman"/>
                <a:cs typeface="Arial"/>
              </a:rPr>
              <a:t> from January 2018 to February 2020</a:t>
            </a:r>
            <a:r>
              <a:rPr lang="en-US" sz="1800">
                <a:latin typeface="Times New Roman"/>
                <a:cs typeface="Arial"/>
              </a:rPr>
              <a:t>.</a:t>
            </a:r>
            <a:endParaRPr lang="en-US" sz="1800">
              <a:latin typeface="Times New Roman"/>
              <a:cs typeface="Calibri"/>
            </a:endParaRPr>
          </a:p>
          <a:p>
            <a:r>
              <a:rPr lang="en-US" sz="1800" b="0" i="0">
                <a:effectLst/>
                <a:latin typeface="Times New Roman"/>
                <a:cs typeface="Arial"/>
              </a:rPr>
              <a:t>Current budget allocated across 6 channels: paid views, organic views, Google impressions,</a:t>
            </a:r>
            <a:r>
              <a:rPr lang="en-US" sz="1800">
                <a:latin typeface="Times New Roman"/>
                <a:cs typeface="Arial"/>
              </a:rPr>
              <a:t> </a:t>
            </a:r>
            <a:r>
              <a:rPr lang="en-US" sz="1800" b="0" i="0">
                <a:effectLst/>
                <a:latin typeface="Times New Roman"/>
                <a:cs typeface="Arial"/>
              </a:rPr>
              <a:t>email</a:t>
            </a:r>
            <a:r>
              <a:rPr lang="en-US" sz="1800">
                <a:latin typeface="Times New Roman"/>
                <a:cs typeface="Arial"/>
              </a:rPr>
              <a:t> </a:t>
            </a:r>
            <a:r>
              <a:rPr lang="en-US" sz="1800" b="0" i="0">
                <a:effectLst/>
                <a:latin typeface="Times New Roman"/>
                <a:cs typeface="Arial"/>
              </a:rPr>
              <a:t>impressions,</a:t>
            </a:r>
            <a:r>
              <a:rPr lang="en-US" sz="1800">
                <a:latin typeface="Times New Roman"/>
                <a:cs typeface="Arial"/>
              </a:rPr>
              <a:t> </a:t>
            </a:r>
            <a:r>
              <a:rPr lang="en-US" sz="1800" b="0" i="0">
                <a:effectLst/>
                <a:latin typeface="Times New Roman"/>
                <a:cs typeface="Arial"/>
              </a:rPr>
              <a:t> Facebook impressions, and affiliate impressions</a:t>
            </a:r>
            <a:r>
              <a:rPr lang="en-US" sz="1800">
                <a:latin typeface="Times New Roman"/>
                <a:cs typeface="Arial"/>
              </a:rPr>
              <a:t>.</a:t>
            </a:r>
            <a:endParaRPr lang="en-US" sz="1800">
              <a:latin typeface="Times New Roman"/>
              <a:cs typeface="Calibri"/>
            </a:endParaRPr>
          </a:p>
          <a:p>
            <a:r>
              <a:rPr lang="en-US" sz="1800" b="0" i="0">
                <a:effectLst/>
                <a:latin typeface="Times New Roman"/>
                <a:cs typeface="Arial"/>
              </a:rPr>
              <a:t>Paid views and organic views represent views achieved through </a:t>
            </a:r>
            <a:r>
              <a:rPr lang="en-US" sz="1800">
                <a:latin typeface="Times New Roman"/>
                <a:cs typeface="Arial"/>
              </a:rPr>
              <a:t>YouTube,</a:t>
            </a:r>
            <a:r>
              <a:rPr lang="en-US" sz="1800" b="0" i="0">
                <a:effectLst/>
                <a:latin typeface="Times New Roman"/>
                <a:cs typeface="Arial"/>
              </a:rPr>
              <a:t> while Google, email, Facebook, and affiliate impressions refer to ad displays</a:t>
            </a:r>
            <a:r>
              <a:rPr lang="en-US" sz="1800">
                <a:latin typeface="Times New Roman"/>
                <a:cs typeface="Arial"/>
              </a:rPr>
              <a:t>.</a:t>
            </a:r>
            <a:endParaRPr lang="en-US" sz="1800">
              <a:latin typeface="Times New Roman"/>
              <a:cs typeface="Calibri"/>
            </a:endParaRPr>
          </a:p>
          <a:p>
            <a:r>
              <a:rPr lang="en-US" sz="1800" b="0" i="0">
                <a:effectLst/>
                <a:latin typeface="Times New Roman"/>
                <a:cs typeface="Arial"/>
              </a:rPr>
              <a:t>Organic views, although not directly controllable through paid marketing, can be crucial for traffic</a:t>
            </a:r>
            <a:r>
              <a:rPr lang="en-US" sz="1800">
                <a:latin typeface="Times New Roman"/>
                <a:cs typeface="Arial"/>
              </a:rPr>
              <a:t> </a:t>
            </a:r>
            <a:r>
              <a:rPr lang="en-US" sz="1800" b="0" i="0">
                <a:effectLst/>
                <a:latin typeface="Times New Roman"/>
                <a:cs typeface="Arial"/>
              </a:rPr>
              <a:t>and engagement.</a:t>
            </a:r>
            <a:endParaRPr lang="en-US" sz="1800">
              <a:latin typeface="Times New Roman"/>
              <a:cs typeface="Calibri"/>
            </a:endParaRPr>
          </a:p>
        </p:txBody>
      </p:sp>
      <p:grpSp>
        <p:nvGrpSpPr>
          <p:cNvPr id="6" name="Group 5">
            <a:extLst>
              <a:ext uri="{FF2B5EF4-FFF2-40B4-BE49-F238E27FC236}">
                <a16:creationId xmlns:a16="http://schemas.microsoft.com/office/drawing/2014/main" id="{238CCA98-62B6-C0A4-319E-739BD55769DB}"/>
              </a:ext>
            </a:extLst>
          </p:cNvPr>
          <p:cNvGrpSpPr/>
          <p:nvPr/>
        </p:nvGrpSpPr>
        <p:grpSpPr>
          <a:xfrm>
            <a:off x="494735" y="3991586"/>
            <a:ext cx="11173391" cy="2558496"/>
            <a:chOff x="688258" y="3991586"/>
            <a:chExt cx="10617011" cy="2352877"/>
          </a:xfrm>
        </p:grpSpPr>
        <p:pic>
          <p:nvPicPr>
            <p:cNvPr id="4" name="Picture 3" descr="A screenshot of a computer&#10;&#10;Description automatically generated">
              <a:extLst>
                <a:ext uri="{FF2B5EF4-FFF2-40B4-BE49-F238E27FC236}">
                  <a16:creationId xmlns:a16="http://schemas.microsoft.com/office/drawing/2014/main" id="{98B7F0D2-5AE1-F518-7370-CD2D4973D588}"/>
                </a:ext>
              </a:extLst>
            </p:cNvPr>
            <p:cNvPicPr>
              <a:picLocks noChangeAspect="1"/>
            </p:cNvPicPr>
            <p:nvPr/>
          </p:nvPicPr>
          <p:blipFill>
            <a:blip r:embed="rId2"/>
            <a:stretch>
              <a:fillRect/>
            </a:stretch>
          </p:blipFill>
          <p:spPr>
            <a:xfrm>
              <a:off x="688258" y="3992791"/>
              <a:ext cx="7497097" cy="235167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3CECD96-4DAB-E76A-F553-E1877274C66F}"/>
                </a:ext>
              </a:extLst>
            </p:cNvPr>
            <p:cNvPicPr>
              <a:picLocks noChangeAspect="1"/>
            </p:cNvPicPr>
            <p:nvPr/>
          </p:nvPicPr>
          <p:blipFill rotWithShape="1">
            <a:blip r:embed="rId3"/>
            <a:srcRect t="4114" r="382" b="-716"/>
            <a:stretch/>
          </p:blipFill>
          <p:spPr>
            <a:xfrm>
              <a:off x="8187796" y="3991586"/>
              <a:ext cx="3117473" cy="2337471"/>
            </a:xfrm>
            <a:prstGeom prst="rect">
              <a:avLst/>
            </a:prstGeom>
          </p:spPr>
        </p:pic>
      </p:grpSp>
    </p:spTree>
    <p:extLst>
      <p:ext uri="{BB962C8B-B14F-4D97-AF65-F5344CB8AC3E}">
        <p14:creationId xmlns:p14="http://schemas.microsoft.com/office/powerpoint/2010/main" val="518594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C8C5-F5E2-84AC-6512-5163415F2E42}"/>
              </a:ext>
            </a:extLst>
          </p:cNvPr>
          <p:cNvSpPr>
            <a:spLocks noGrp="1"/>
          </p:cNvSpPr>
          <p:nvPr>
            <p:ph type="title"/>
          </p:nvPr>
        </p:nvSpPr>
        <p:spPr>
          <a:xfrm>
            <a:off x="838200" y="159506"/>
            <a:ext cx="10515600" cy="1325563"/>
          </a:xfrm>
        </p:spPr>
        <p:txBody>
          <a:bodyPr>
            <a:normAutofit/>
          </a:bodyPr>
          <a:lstStyle/>
          <a:p>
            <a:pPr algn="ctr">
              <a:spcBef>
                <a:spcPts val="1000"/>
              </a:spcBef>
              <a:buClr>
                <a:schemeClr val="accent1"/>
              </a:buClr>
              <a:buSzPct val="80000"/>
            </a:pPr>
            <a:r>
              <a:rPr lang="en-US" sz="4000" b="1" u="sng" dirty="0">
                <a:latin typeface="Times New Roman"/>
                <a:cs typeface="Arial"/>
              </a:rPr>
              <a:t>Marketing Opportunity</a:t>
            </a:r>
            <a:endParaRPr lang="en-US" dirty="0"/>
          </a:p>
        </p:txBody>
      </p:sp>
      <p:sp>
        <p:nvSpPr>
          <p:cNvPr id="7" name="TextBox 6">
            <a:extLst>
              <a:ext uri="{FF2B5EF4-FFF2-40B4-BE49-F238E27FC236}">
                <a16:creationId xmlns:a16="http://schemas.microsoft.com/office/drawing/2014/main" id="{E5484AEE-AEC0-131B-B4CB-5FA230C510F1}"/>
              </a:ext>
            </a:extLst>
          </p:cNvPr>
          <p:cNvSpPr txBox="1"/>
          <p:nvPr/>
        </p:nvSpPr>
        <p:spPr>
          <a:xfrm>
            <a:off x="842032" y="2118120"/>
            <a:ext cx="1051610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latin typeface="Times New Roman"/>
                <a:ea typeface="+mn-lt"/>
                <a:cs typeface="+mn-lt"/>
              </a:rPr>
              <a:t>Despite being in a world where companies are presented with a growing variety of channels to market their products, these channels remain unequal in their reach. Therefore, there exists an opportunity for the company to optimise their marketing spend and avoid over or underinvesting in relevant channels. The use of the VAR model to analyse the relationship between channels and sale outcomes can help identify which channels are most effective, and thus whether increasing spending necessarily drives sales. </a:t>
            </a:r>
          </a:p>
          <a:p>
            <a:pPr marL="285750" indent="-285750">
              <a:buFont typeface="Arial"/>
              <a:buChar char="•"/>
            </a:pPr>
            <a:endParaRPr lang="en-GB">
              <a:latin typeface="Arial"/>
              <a:cs typeface="Calibri" panose="020F0502020204030204"/>
            </a:endParaRPr>
          </a:p>
          <a:p>
            <a:pPr marL="285750" indent="-285750">
              <a:buFont typeface="Arial"/>
              <a:buChar char="•"/>
            </a:pPr>
            <a:r>
              <a:rPr lang="en-GB">
                <a:latin typeface="Times New Roman"/>
                <a:ea typeface="+mn-lt"/>
                <a:cs typeface="+mn-lt"/>
              </a:rPr>
              <a:t>Omnichannel marketing analysis through the VAR model also allows for obtaining a holistic view of the customer journey by visualising the interaction between channels. Indeed, one can use this analysis to understand how spending on one channel affects the outcomes of other channels and thus increase the efficiency of the company’s marketing efforts. This can help them identify areas where they can improve the synergy between channels and maximise combined impact.</a:t>
            </a:r>
            <a:endParaRPr lang="en-GB">
              <a:latin typeface="Times New Roman"/>
              <a:cs typeface="Calibri" panose="020F0502020204030204"/>
            </a:endParaRPr>
          </a:p>
        </p:txBody>
      </p:sp>
    </p:spTree>
    <p:extLst>
      <p:ext uri="{BB962C8B-B14F-4D97-AF65-F5344CB8AC3E}">
        <p14:creationId xmlns:p14="http://schemas.microsoft.com/office/powerpoint/2010/main" val="284047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Content Placeholder 2" descr="A graph of sales&#10;&#10;Description automatically generated">
            <a:extLst>
              <a:ext uri="{FF2B5EF4-FFF2-40B4-BE49-F238E27FC236}">
                <a16:creationId xmlns:a16="http://schemas.microsoft.com/office/drawing/2014/main" id="{B4BA696B-8DE5-6CFE-9FC3-29E61AC79095}"/>
              </a:ext>
            </a:extLst>
          </p:cNvPr>
          <p:cNvPicPr>
            <a:picLocks noGrp="1" noChangeAspect="1"/>
          </p:cNvPicPr>
          <p:nvPr>
            <p:ph sz="half" idx="2"/>
          </p:nvPr>
        </p:nvPicPr>
        <p:blipFill rotWithShape="1">
          <a:blip r:embed="rId2"/>
          <a:srcRect l="5357" t="6410" r="7507" b="10256"/>
          <a:stretch/>
        </p:blipFill>
        <p:spPr>
          <a:xfrm>
            <a:off x="1400345" y="1483810"/>
            <a:ext cx="9206956" cy="4713720"/>
          </a:xfrm>
        </p:spPr>
      </p:pic>
      <p:sp>
        <p:nvSpPr>
          <p:cNvPr id="2" name="Title 1">
            <a:extLst>
              <a:ext uri="{FF2B5EF4-FFF2-40B4-BE49-F238E27FC236}">
                <a16:creationId xmlns:a16="http://schemas.microsoft.com/office/drawing/2014/main" id="{478A319D-87BC-06DA-5A26-BBC7B4FDF833}"/>
              </a:ext>
            </a:extLst>
          </p:cNvPr>
          <p:cNvSpPr>
            <a:spLocks noGrp="1"/>
          </p:cNvSpPr>
          <p:nvPr>
            <p:ph type="title"/>
          </p:nvPr>
        </p:nvSpPr>
        <p:spPr>
          <a:xfrm>
            <a:off x="2460522" y="143899"/>
            <a:ext cx="7258665" cy="1337853"/>
          </a:xfrm>
        </p:spPr>
        <p:txBody>
          <a:bodyPr/>
          <a:lstStyle/>
          <a:p>
            <a:pPr algn="ctr"/>
            <a:r>
              <a:rPr lang="en-US" b="1" u="sng" dirty="0">
                <a:latin typeface="Times New Roman"/>
                <a:cs typeface="Times New Roman"/>
              </a:rPr>
              <a:t>Stationarity of the data</a:t>
            </a:r>
          </a:p>
        </p:txBody>
      </p:sp>
    </p:spTree>
    <p:extLst>
      <p:ext uri="{BB962C8B-B14F-4D97-AF65-F5344CB8AC3E}">
        <p14:creationId xmlns:p14="http://schemas.microsoft.com/office/powerpoint/2010/main" val="190872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25557-00B5-13BB-DC89-6E8803A69D25}"/>
              </a:ext>
            </a:extLst>
          </p:cNvPr>
          <p:cNvSpPr>
            <a:spLocks noGrp="1"/>
          </p:cNvSpPr>
          <p:nvPr>
            <p:ph sz="half" idx="1"/>
          </p:nvPr>
        </p:nvSpPr>
        <p:spPr>
          <a:xfrm>
            <a:off x="809919" y="347134"/>
            <a:ext cx="10085438" cy="3661458"/>
          </a:xfrm>
        </p:spPr>
        <p:txBody>
          <a:bodyPr vert="horz" lIns="91440" tIns="45720" rIns="91440" bIns="45720" rtlCol="0" anchor="t">
            <a:normAutofit/>
          </a:bodyPr>
          <a:lstStyle/>
          <a:p>
            <a:pPr marL="457200" lvl="1" indent="0">
              <a:buNone/>
            </a:pPr>
            <a:endParaRPr lang="en-IN" sz="1800" dirty="0">
              <a:cs typeface="Calibri"/>
            </a:endParaRPr>
          </a:p>
          <a:p>
            <a:pPr marL="457200" lvl="1" indent="0">
              <a:buNone/>
            </a:pPr>
            <a:r>
              <a:rPr lang="en-IN" sz="3600" b="1" dirty="0">
                <a:latin typeface="Times New Roman"/>
                <a:cs typeface="Calibri"/>
              </a:rPr>
              <a:t>Steps for making data stationary: </a:t>
            </a:r>
          </a:p>
          <a:p>
            <a:pPr lvl="1">
              <a:buFont typeface="Wingdings,Sans-Serif" panose="020B0604020202020204" pitchFamily="34" charset="0"/>
              <a:buChar char="v"/>
            </a:pPr>
            <a:endParaRPr lang="en-IN" sz="1800" dirty="0">
              <a:latin typeface="Times New Roman"/>
              <a:cs typeface="Calibri"/>
            </a:endParaRPr>
          </a:p>
          <a:p>
            <a:pPr lvl="1">
              <a:buFont typeface="Wingdings,Sans-Serif" panose="020B0604020202020204" pitchFamily="34" charset="0"/>
              <a:buChar char="v"/>
            </a:pPr>
            <a:r>
              <a:rPr lang="en-IN" sz="1800" dirty="0">
                <a:latin typeface="Times New Roman"/>
                <a:cs typeface="Calibri"/>
              </a:rPr>
              <a:t>Take log-transformed data to stabilize their variance over time.</a:t>
            </a:r>
          </a:p>
          <a:p>
            <a:pPr lvl="1">
              <a:buFont typeface="Wingdings,Sans-Serif" panose="020B0604020202020204" pitchFamily="34" charset="0"/>
              <a:buChar char="v"/>
            </a:pPr>
            <a:r>
              <a:rPr lang="en-IN" sz="1800" dirty="0">
                <a:latin typeface="Times New Roman"/>
                <a:cs typeface="Calibri"/>
              </a:rPr>
              <a:t>Ensure data stationarity to use VAR model effectively using Augmented Dickey-Fuller test, PP test and KPSS tests.</a:t>
            </a:r>
          </a:p>
          <a:p>
            <a:pPr lvl="1">
              <a:buFont typeface="Wingdings,Sans-Serif" panose="020B0604020202020204" pitchFamily="34" charset="0"/>
              <a:buChar char="v"/>
            </a:pPr>
            <a:r>
              <a:rPr lang="en-IN" sz="1800" dirty="0">
                <a:latin typeface="Times New Roman"/>
                <a:cs typeface="Calibri"/>
              </a:rPr>
              <a:t>If all the tests give different results on stationarity, we use the result with majority test in favour.</a:t>
            </a:r>
          </a:p>
          <a:p>
            <a:pPr lvl="1">
              <a:buFont typeface="Wingdings,Sans-Serif" panose="020B0604020202020204" pitchFamily="34" charset="0"/>
              <a:buChar char="v"/>
            </a:pPr>
            <a:r>
              <a:rPr lang="en-IN" sz="1800" dirty="0">
                <a:latin typeface="Times New Roman"/>
                <a:cs typeface="Calibri"/>
              </a:rPr>
              <a:t>Apply first-order and seasonal differencing if needed.</a:t>
            </a:r>
            <a:endParaRPr lang="en-GB" sz="1800" dirty="0">
              <a:latin typeface="Times New Roman"/>
              <a:cs typeface="Times New Roman"/>
            </a:endParaRPr>
          </a:p>
        </p:txBody>
      </p:sp>
      <p:pic>
        <p:nvPicPr>
          <p:cNvPr id="4" name="Picture 3">
            <a:extLst>
              <a:ext uri="{FF2B5EF4-FFF2-40B4-BE49-F238E27FC236}">
                <a16:creationId xmlns:a16="http://schemas.microsoft.com/office/drawing/2014/main" id="{E8875AE4-843B-C992-EA9A-466415BDD61E}"/>
              </a:ext>
            </a:extLst>
          </p:cNvPr>
          <p:cNvPicPr>
            <a:picLocks noChangeAspect="1"/>
          </p:cNvPicPr>
          <p:nvPr/>
        </p:nvPicPr>
        <p:blipFill>
          <a:blip r:embed="rId2"/>
          <a:stretch>
            <a:fillRect/>
          </a:stretch>
        </p:blipFill>
        <p:spPr>
          <a:xfrm>
            <a:off x="1385828" y="3376728"/>
            <a:ext cx="6146190" cy="2844465"/>
          </a:xfrm>
          <a:prstGeom prst="rect">
            <a:avLst/>
          </a:prstGeom>
        </p:spPr>
      </p:pic>
      <p:sp>
        <p:nvSpPr>
          <p:cNvPr id="5" name="TextBox 4">
            <a:extLst>
              <a:ext uri="{FF2B5EF4-FFF2-40B4-BE49-F238E27FC236}">
                <a16:creationId xmlns:a16="http://schemas.microsoft.com/office/drawing/2014/main" id="{7E12C706-3AB3-1864-B221-2E6B9C92BEA4}"/>
              </a:ext>
            </a:extLst>
          </p:cNvPr>
          <p:cNvSpPr txBox="1"/>
          <p:nvPr/>
        </p:nvSpPr>
        <p:spPr>
          <a:xfrm>
            <a:off x="1300901" y="6221193"/>
            <a:ext cx="6231117" cy="323165"/>
          </a:xfrm>
          <a:prstGeom prst="rect">
            <a:avLst/>
          </a:prstGeom>
          <a:noFill/>
        </p:spPr>
        <p:txBody>
          <a:bodyPr wrap="square" rtlCol="0">
            <a:spAutoFit/>
          </a:bodyPr>
          <a:lstStyle/>
          <a:p>
            <a:r>
              <a:rPr lang="en-IN" sz="1500" dirty="0"/>
              <a:t>ADF, PP, KPSS test on Facebook Impression data</a:t>
            </a:r>
          </a:p>
        </p:txBody>
      </p:sp>
      <p:sp>
        <p:nvSpPr>
          <p:cNvPr id="6" name="TextBox 5">
            <a:extLst>
              <a:ext uri="{FF2B5EF4-FFF2-40B4-BE49-F238E27FC236}">
                <a16:creationId xmlns:a16="http://schemas.microsoft.com/office/drawing/2014/main" id="{61E88021-E74F-FD4E-667E-4E9D1A7F78F0}"/>
              </a:ext>
            </a:extLst>
          </p:cNvPr>
          <p:cNvSpPr txBox="1"/>
          <p:nvPr/>
        </p:nvSpPr>
        <p:spPr>
          <a:xfrm>
            <a:off x="8041064" y="4102592"/>
            <a:ext cx="3430202"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Both the ADF and PP tests suggest the data is stationary, unlike the KPSS test. Taking the majority rule and our prior analysis, here, we choose to apply first-order differencing.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142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88E7-9110-7272-0BC7-64B51B310C4B}"/>
              </a:ext>
            </a:extLst>
          </p:cNvPr>
          <p:cNvSpPr>
            <a:spLocks noGrp="1"/>
          </p:cNvSpPr>
          <p:nvPr>
            <p:ph type="title"/>
          </p:nvPr>
        </p:nvSpPr>
        <p:spPr>
          <a:xfrm>
            <a:off x="1069848" y="570664"/>
            <a:ext cx="10058400" cy="970248"/>
          </a:xfrm>
        </p:spPr>
        <p:txBody>
          <a:bodyPr>
            <a:normAutofit fontScale="90000"/>
          </a:bodyPr>
          <a:lstStyle/>
          <a:p>
            <a:pPr algn="ctr"/>
            <a:r>
              <a:rPr lang="en-IN" sz="3600" b="1" u="sng">
                <a:latin typeface="Times New Roman"/>
                <a:cs typeface="Times New Roman"/>
              </a:rPr>
              <a:t>The var model for optimal budget allocation</a:t>
            </a:r>
            <a:br>
              <a:rPr lang="en-IN">
                <a:latin typeface="Times New Roman"/>
              </a:rPr>
            </a:br>
            <a:endParaRPr lang="en-IN" sz="3600">
              <a:latin typeface="Times New Roman"/>
              <a:cs typeface="Arial"/>
            </a:endParaRPr>
          </a:p>
        </p:txBody>
      </p:sp>
      <p:sp>
        <p:nvSpPr>
          <p:cNvPr id="4" name="Content Placeholder 3">
            <a:extLst>
              <a:ext uri="{FF2B5EF4-FFF2-40B4-BE49-F238E27FC236}">
                <a16:creationId xmlns:a16="http://schemas.microsoft.com/office/drawing/2014/main" id="{C9E3B609-EE9B-B6DA-305C-8A4E80708240}"/>
              </a:ext>
            </a:extLst>
          </p:cNvPr>
          <p:cNvSpPr>
            <a:spLocks noGrp="1"/>
          </p:cNvSpPr>
          <p:nvPr>
            <p:ph sz="half" idx="1"/>
          </p:nvPr>
        </p:nvSpPr>
        <p:spPr>
          <a:xfrm>
            <a:off x="670705" y="2097798"/>
            <a:ext cx="4754880" cy="3977640"/>
          </a:xfrm>
        </p:spPr>
        <p:txBody>
          <a:bodyPr vert="horz" lIns="91440" tIns="45720" rIns="91440" bIns="45720" rtlCol="0" anchor="t">
            <a:normAutofit/>
          </a:bodyPr>
          <a:lstStyle/>
          <a:p>
            <a:pPr marL="0" indent="0">
              <a:buNone/>
            </a:pPr>
            <a:r>
              <a:rPr lang="en-US" sz="2800" b="1">
                <a:latin typeface="Arial"/>
                <a:cs typeface="Arial"/>
              </a:rPr>
              <a:t> </a:t>
            </a:r>
            <a:r>
              <a:rPr lang="en-US" sz="2800" b="1" u="sng">
                <a:latin typeface="Times New Roman"/>
                <a:cs typeface="Arial"/>
              </a:rPr>
              <a:t>VAR Model Overview</a:t>
            </a:r>
            <a:endParaRPr lang="en-US">
              <a:latin typeface="Times New Roman"/>
              <a:cs typeface="Times New Roman"/>
            </a:endParaRPr>
          </a:p>
          <a:p>
            <a:pPr marL="0" indent="0">
              <a:buNone/>
            </a:pPr>
            <a:endParaRPr lang="en-US" sz="2800" b="1" u="sng">
              <a:latin typeface="Times New Roman"/>
              <a:cs typeface="Arial"/>
            </a:endParaRPr>
          </a:p>
          <a:p>
            <a:pPr lvl="1"/>
            <a:r>
              <a:rPr lang="en-IN" b="0" i="0">
                <a:effectLst/>
                <a:latin typeface="Times New Roman"/>
                <a:cs typeface="Arial"/>
              </a:rPr>
              <a:t>The VAR model assumes stationary time series variables.</a:t>
            </a:r>
          </a:p>
          <a:p>
            <a:pPr lvl="1">
              <a:buFont typeface="Wingdings" pitchFamily="2" charset="2"/>
              <a:buChar char="§"/>
            </a:pPr>
            <a:r>
              <a:rPr lang="en-IN" b="0" i="0">
                <a:effectLst/>
                <a:latin typeface="Times New Roman"/>
                <a:cs typeface="Arial"/>
              </a:rPr>
              <a:t>Stationarity ensures statistical properties stay constant over time.</a:t>
            </a:r>
          </a:p>
          <a:p>
            <a:pPr lvl="1">
              <a:buFont typeface="Wingdings" pitchFamily="2" charset="2"/>
              <a:buChar char="§"/>
            </a:pPr>
            <a:r>
              <a:rPr lang="en-IN" b="0" i="0">
                <a:effectLst/>
                <a:latin typeface="Times New Roman"/>
                <a:cs typeface="Arial"/>
              </a:rPr>
              <a:t>Seasonal decomposition analyses data for stationarity.</a:t>
            </a:r>
          </a:p>
          <a:p>
            <a:pPr lvl="1">
              <a:buFont typeface="Wingdings" pitchFamily="2" charset="2"/>
              <a:buChar char="§"/>
            </a:pPr>
            <a:r>
              <a:rPr lang="en-IN" b="0" i="0">
                <a:effectLst/>
                <a:latin typeface="Times New Roman"/>
                <a:cs typeface="Arial"/>
              </a:rPr>
              <a:t>Impulse Response Functions (IRF) shows the impact progression over time.</a:t>
            </a:r>
            <a:br>
              <a:rPr lang="en-IN">
                <a:latin typeface="Times New Roman"/>
              </a:rPr>
            </a:br>
            <a:endParaRPr lang="en-US">
              <a:latin typeface="Times New Roman"/>
              <a:cs typeface="Times New Roman"/>
            </a:endParaRPr>
          </a:p>
        </p:txBody>
      </p:sp>
      <p:sp>
        <p:nvSpPr>
          <p:cNvPr id="5" name="Content Placeholder 4">
            <a:extLst>
              <a:ext uri="{FF2B5EF4-FFF2-40B4-BE49-F238E27FC236}">
                <a16:creationId xmlns:a16="http://schemas.microsoft.com/office/drawing/2014/main" id="{D2F7D4A0-89DD-E38C-B951-041B0C5ADCF6}"/>
              </a:ext>
            </a:extLst>
          </p:cNvPr>
          <p:cNvSpPr>
            <a:spLocks noGrp="1"/>
          </p:cNvSpPr>
          <p:nvPr>
            <p:ph sz="half" idx="2"/>
          </p:nvPr>
        </p:nvSpPr>
        <p:spPr>
          <a:xfrm>
            <a:off x="5735272" y="2097798"/>
            <a:ext cx="6109545" cy="3977640"/>
          </a:xfrm>
        </p:spPr>
        <p:txBody>
          <a:bodyPr vert="horz" lIns="91440" tIns="45720" rIns="91440" bIns="45720" rtlCol="0" anchor="t">
            <a:normAutofit/>
          </a:bodyPr>
          <a:lstStyle/>
          <a:p>
            <a:pPr marL="0" indent="0">
              <a:buNone/>
            </a:pPr>
            <a:r>
              <a:rPr lang="en-US" sz="2800" b="1">
                <a:latin typeface="Arial"/>
                <a:cs typeface="Arial"/>
              </a:rPr>
              <a:t> </a:t>
            </a:r>
            <a:r>
              <a:rPr lang="en-US" sz="2800" b="1" u="sng">
                <a:latin typeface="Times New Roman"/>
                <a:cs typeface="Arial"/>
              </a:rPr>
              <a:t>Budget Optimization Techniques</a:t>
            </a:r>
            <a:endParaRPr lang="en-US">
              <a:latin typeface="Times New Roman"/>
              <a:cs typeface="Times New Roman"/>
            </a:endParaRPr>
          </a:p>
          <a:p>
            <a:pPr marL="0" indent="0">
              <a:buNone/>
            </a:pPr>
            <a:endParaRPr lang="en-US" sz="2800" b="1" u="sng">
              <a:latin typeface="Times New Roman"/>
              <a:cs typeface="Arial"/>
            </a:endParaRPr>
          </a:p>
          <a:p>
            <a:pPr lvl="1"/>
            <a:r>
              <a:rPr lang="en-IN">
                <a:latin typeface="Times New Roman"/>
                <a:cs typeface="Arial"/>
              </a:rPr>
              <a:t>Optimal budget allocation through VAR model and IRF analysis.</a:t>
            </a:r>
          </a:p>
          <a:p>
            <a:pPr lvl="1">
              <a:buFont typeface="Wingdings" pitchFamily="2" charset="2"/>
              <a:buChar char="§"/>
            </a:pPr>
            <a:r>
              <a:rPr lang="en-IN">
                <a:latin typeface="Times New Roman"/>
                <a:cs typeface="Arial"/>
              </a:rPr>
              <a:t>Current budget allocation analysis from the data set.</a:t>
            </a:r>
          </a:p>
          <a:p>
            <a:pPr lvl="1"/>
            <a:r>
              <a:rPr lang="en-IN">
                <a:latin typeface="Times New Roman"/>
                <a:cs typeface="Arial"/>
              </a:rPr>
              <a:t>Long-term elasticities determine optimal resource allocation.</a:t>
            </a:r>
          </a:p>
          <a:p>
            <a:pPr lvl="1">
              <a:buFont typeface="Wingdings" pitchFamily="2" charset="2"/>
              <a:buChar char="§"/>
            </a:pPr>
            <a:r>
              <a:rPr lang="en-IN">
                <a:latin typeface="Times New Roman"/>
                <a:cs typeface="Arial"/>
              </a:rPr>
              <a:t>Granger causality tests indicate predictive power for budget optimization.</a:t>
            </a:r>
            <a:endParaRPr lang="en-US">
              <a:latin typeface="Times New Roman"/>
              <a:cs typeface="Arial"/>
            </a:endParaRPr>
          </a:p>
        </p:txBody>
      </p:sp>
    </p:spTree>
    <p:extLst>
      <p:ext uri="{BB962C8B-B14F-4D97-AF65-F5344CB8AC3E}">
        <p14:creationId xmlns:p14="http://schemas.microsoft.com/office/powerpoint/2010/main" val="153386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F1FCF-8D05-F655-D8CC-A052BCB5E9A6}"/>
              </a:ext>
            </a:extLst>
          </p:cNvPr>
          <p:cNvSpPr>
            <a:spLocks noGrp="1"/>
          </p:cNvSpPr>
          <p:nvPr>
            <p:ph type="title"/>
          </p:nvPr>
        </p:nvSpPr>
        <p:spPr>
          <a:xfrm>
            <a:off x="838200" y="131352"/>
            <a:ext cx="10515600" cy="1325563"/>
          </a:xfrm>
        </p:spPr>
        <p:txBody>
          <a:bodyPr/>
          <a:lstStyle/>
          <a:p>
            <a:pPr algn="ctr"/>
            <a:r>
              <a:rPr lang="en-US" sz="3600" u="sng" dirty="0">
                <a:latin typeface="Times New Roman"/>
                <a:cs typeface="Times New Roman"/>
              </a:rPr>
              <a:t> </a:t>
            </a:r>
            <a:r>
              <a:rPr lang="en-IN" sz="3600" b="1" i="0" u="sng" dirty="0">
                <a:effectLst/>
                <a:latin typeface="Times New Roman"/>
                <a:cs typeface="Times New Roman"/>
              </a:rPr>
              <a:t>Construction of the model and identification of the different effects</a:t>
            </a:r>
            <a:endParaRPr lang="en-US" sz="3600" b="1" u="sng" dirty="0">
              <a:latin typeface="Times New Roman"/>
              <a:cs typeface="Times New Roman"/>
            </a:endParaRPr>
          </a:p>
        </p:txBody>
      </p:sp>
      <p:sp>
        <p:nvSpPr>
          <p:cNvPr id="3" name="Content Placeholder 2">
            <a:extLst>
              <a:ext uri="{FF2B5EF4-FFF2-40B4-BE49-F238E27FC236}">
                <a16:creationId xmlns:a16="http://schemas.microsoft.com/office/drawing/2014/main" id="{6599C4CF-BF10-8D78-429F-640F57C95038}"/>
              </a:ext>
            </a:extLst>
          </p:cNvPr>
          <p:cNvSpPr>
            <a:spLocks noGrp="1"/>
          </p:cNvSpPr>
          <p:nvPr>
            <p:ph sz="half" idx="1"/>
          </p:nvPr>
        </p:nvSpPr>
        <p:spPr>
          <a:xfrm>
            <a:off x="838200" y="1456915"/>
            <a:ext cx="11040533" cy="507472"/>
          </a:xfrm>
        </p:spPr>
        <p:txBody>
          <a:bodyPr vert="horz" lIns="91440" tIns="45720" rIns="91440" bIns="45720" rtlCol="0" anchor="t">
            <a:noAutofit/>
          </a:bodyPr>
          <a:lstStyle/>
          <a:p>
            <a:pPr marL="0" indent="0">
              <a:buNone/>
            </a:pPr>
            <a:r>
              <a:rPr lang="en-US" sz="1800">
                <a:ea typeface="+mn-lt"/>
                <a:cs typeface="+mn-lt"/>
              </a:rPr>
              <a:t>T</a:t>
            </a:r>
            <a:r>
              <a:rPr lang="en-US" sz="1800">
                <a:latin typeface="Times New Roman"/>
                <a:ea typeface="+mn-lt"/>
                <a:cs typeface="+mn-lt"/>
              </a:rPr>
              <a:t>his strategy goes beyond the direct effects and considers phenomena such as the cross effects between different touchpoints or channels, carryover effects, performance feedback effects, and the direct impact of channels on sales. </a:t>
            </a:r>
            <a:endParaRPr lang="en-US" sz="1800">
              <a:latin typeface="Times New Roman"/>
              <a:cs typeface="Times New Roman"/>
            </a:endParaRPr>
          </a:p>
        </p:txBody>
      </p:sp>
      <p:pic>
        <p:nvPicPr>
          <p:cNvPr id="8" name="Content Placeholder 8" descr="A screenshot of a data&#10;&#10;Description automatically generated">
            <a:extLst>
              <a:ext uri="{FF2B5EF4-FFF2-40B4-BE49-F238E27FC236}">
                <a16:creationId xmlns:a16="http://schemas.microsoft.com/office/drawing/2014/main" id="{C1690F17-F230-7791-1D61-9EB89D93087E}"/>
              </a:ext>
            </a:extLst>
          </p:cNvPr>
          <p:cNvPicPr>
            <a:picLocks noChangeAspect="1"/>
          </p:cNvPicPr>
          <p:nvPr/>
        </p:nvPicPr>
        <p:blipFill>
          <a:blip r:embed="rId2"/>
          <a:stretch>
            <a:fillRect/>
          </a:stretch>
        </p:blipFill>
        <p:spPr>
          <a:xfrm>
            <a:off x="1722739" y="1989183"/>
            <a:ext cx="8746211" cy="4869283"/>
          </a:xfrm>
          <a:prstGeom prst="rect">
            <a:avLst/>
          </a:prstGeom>
        </p:spPr>
      </p:pic>
    </p:spTree>
    <p:extLst>
      <p:ext uri="{BB962C8B-B14F-4D97-AF65-F5344CB8AC3E}">
        <p14:creationId xmlns:p14="http://schemas.microsoft.com/office/powerpoint/2010/main" val="254330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C2F7E8B-54CD-6530-EE78-8CB554677D74}"/>
              </a:ext>
            </a:extLst>
          </p:cNvPr>
          <p:cNvSpPr>
            <a:spLocks noGrp="1"/>
          </p:cNvSpPr>
          <p:nvPr>
            <p:ph sz="half" idx="1"/>
          </p:nvPr>
        </p:nvSpPr>
        <p:spPr>
          <a:xfrm>
            <a:off x="620935" y="296598"/>
            <a:ext cx="10950130" cy="6264804"/>
          </a:xfrm>
        </p:spPr>
        <p:txBody>
          <a:bodyPr vert="horz" lIns="91440" tIns="45720" rIns="91440" bIns="45720" rtlCol="0" anchor="t">
            <a:normAutofit fontScale="92500"/>
          </a:bodyPr>
          <a:lstStyle/>
          <a:p>
            <a:pPr marL="0" indent="0">
              <a:buNone/>
            </a:pPr>
            <a:r>
              <a:rPr lang="en-US" sz="2400" b="1" dirty="0">
                <a:latin typeface="Times New Roman"/>
                <a:ea typeface="+mn-lt"/>
                <a:cs typeface="+mn-lt"/>
              </a:rPr>
              <a:t>Carryover effects</a:t>
            </a:r>
            <a:r>
              <a:rPr lang="en-US" sz="2400" dirty="0">
                <a:latin typeface="Times New Roman"/>
                <a:ea typeface="+mn-lt"/>
                <a:cs typeface="+mn-lt"/>
              </a:rPr>
              <a:t> </a:t>
            </a:r>
            <a:endParaRPr lang="en-US" sz="2400" dirty="0">
              <a:latin typeface="Times New Roman"/>
            </a:endParaRPr>
          </a:p>
          <a:p>
            <a:r>
              <a:rPr lang="en-US" sz="1800" dirty="0">
                <a:latin typeface="Times New Roman"/>
                <a:ea typeface="+mn-lt"/>
                <a:cs typeface="+mn-lt"/>
              </a:rPr>
              <a:t>From the above output, one can identify a majority of negative carryover effects created by marketing spending. Thus, if there is an increase in a channel’s views or impressions in one period, it will see a decrease in the next. Specifically, a unit increase in paid views in this period will decrease them by 0.078 units in the next, similarly for organic views, Facebook impressions, and affiliate impressions, which will be reduced by 0.007, 0.058, and 0.482 units respectively. Nevertheless, a unit increase in Google impressions will increase them by 0.054 units, and a 1% increase in email impressions will increase them by 0.390% in the next period. </a:t>
            </a:r>
          </a:p>
          <a:p>
            <a:pPr marL="0" indent="0">
              <a:buNone/>
            </a:pPr>
            <a:r>
              <a:rPr lang="en-US" sz="2400" b="1" dirty="0">
                <a:latin typeface="Times New Roman"/>
                <a:ea typeface="+mn-lt"/>
                <a:cs typeface="+mn-lt"/>
              </a:rPr>
              <a:t>Cross-over effects </a:t>
            </a:r>
          </a:p>
          <a:p>
            <a:r>
              <a:rPr lang="en-US" sz="1800" dirty="0">
                <a:latin typeface="Times New Roman"/>
                <a:ea typeface="+mn-lt"/>
                <a:cs typeface="+mn-lt"/>
              </a:rPr>
              <a:t>Spending on one marketing channel can also affect others. Positive cross-over effects indicate there may be complementarity between channels where customers who engage with one channel are more likely to engage with another. On the contrary, negative cross-over effects indicate there may be a substitution, where customers who engage with one are less likely to engage with another.</a:t>
            </a:r>
          </a:p>
          <a:p>
            <a:r>
              <a:rPr lang="en-US" sz="1800" dirty="0">
                <a:latin typeface="Times New Roman"/>
                <a:ea typeface="+mn-lt"/>
                <a:cs typeface="+mn-lt"/>
              </a:rPr>
              <a:t>Although most carryover effects are significant at the 1% level, few cross-over effects are significant. Indeed, in numerical terms, only email impressions have a significant positive effect on Facebook impressions, where a 1% increase in email impressions increases Facebook impressions by 0.571 units. The company should therefore be particularly mindful of the impact investing in a channel will have on another channel in the above-described case. </a:t>
            </a:r>
          </a:p>
          <a:p>
            <a:pPr marL="0" indent="0">
              <a:buNone/>
            </a:pPr>
            <a:r>
              <a:rPr lang="en-US" sz="2400" b="1" dirty="0">
                <a:latin typeface="Times New Roman"/>
                <a:ea typeface="+mn-lt"/>
                <a:cs typeface="+mn-lt"/>
              </a:rPr>
              <a:t>Feedback Effects </a:t>
            </a:r>
          </a:p>
          <a:p>
            <a:r>
              <a:rPr lang="en-US" sz="1800" dirty="0">
                <a:latin typeface="Times New Roman"/>
                <a:ea typeface="+mn-lt"/>
                <a:cs typeface="+mn-lt"/>
              </a:rPr>
              <a:t>Sales can also impact channel growth in the next period through feedback effects. Here, a unit increase in past sales growth impacts paid views, organic views, Facebook impressions positively, and affiliate impressions in the following period by 0.083 units, 0.005 units, 0.049 units, and 0.060 units, while it negatively impacts Google and email impressions by 0.446 units and 0.144%. The effect of sales on Google impressions is significant at the 1% level. The company may therefore want to optimize their Google impressions to mitigate the negative feedback effects.</a:t>
            </a:r>
          </a:p>
        </p:txBody>
      </p:sp>
    </p:spTree>
    <p:extLst>
      <p:ext uri="{BB962C8B-B14F-4D97-AF65-F5344CB8AC3E}">
        <p14:creationId xmlns:p14="http://schemas.microsoft.com/office/powerpoint/2010/main" val="1729816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TotalTime>
  <Words>1867</Words>
  <Application>Microsoft Office PowerPoint</Application>
  <PresentationFormat>Widescreen</PresentationFormat>
  <Paragraphs>121</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Wood Type</vt:lpstr>
      <vt:lpstr>Office Theme</vt:lpstr>
      <vt:lpstr>Retail Marketing and Analytics: Omnichannel Marketing and the VAR Model</vt:lpstr>
      <vt:lpstr>Introduction</vt:lpstr>
      <vt:lpstr>Understanding the context</vt:lpstr>
      <vt:lpstr>Marketing Opportunity</vt:lpstr>
      <vt:lpstr>Stationarity of the data</vt:lpstr>
      <vt:lpstr>PowerPoint Presentation</vt:lpstr>
      <vt:lpstr>The var model for optimal budget allocation </vt:lpstr>
      <vt:lpstr> Construction of the model and identification of the different effects</vt:lpstr>
      <vt:lpstr>PowerPoint Presentation</vt:lpstr>
      <vt:lpstr>Impulse Response Function </vt:lpstr>
      <vt:lpstr>Analysis of the IRF plots</vt:lpstr>
      <vt:lpstr>Tests of Granger Causality</vt:lpstr>
      <vt:lpstr>Explanatory Power of the Model</vt:lpstr>
      <vt:lpstr>Current budget allocation</vt:lpstr>
      <vt:lpstr>Optimal Budget Allocation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Marketing and Analytics: Omnichannel Marketing and the VAR Model</dc:title>
  <dc:creator>Aditya Kumar</dc:creator>
  <cp:lastModifiedBy>Mohd Darish Khan</cp:lastModifiedBy>
  <cp:revision>557</cp:revision>
  <dcterms:created xsi:type="dcterms:W3CDTF">2024-04-15T14:42:24Z</dcterms:created>
  <dcterms:modified xsi:type="dcterms:W3CDTF">2024-04-16T04:10:46Z</dcterms:modified>
</cp:coreProperties>
</file>