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4a" ContentType="audio/mp4"/>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300" r:id="rId6"/>
    <p:sldId id="305" r:id="rId7"/>
    <p:sldId id="306" r:id="rId8"/>
    <p:sldId id="307" r:id="rId9"/>
    <p:sldId id="308" r:id="rId10"/>
    <p:sldId id="309" r:id="rId11"/>
    <p:sldId id="310" r:id="rId12"/>
    <p:sldId id="301" r:id="rId13"/>
    <p:sldId id="302" r:id="rId14"/>
    <p:sldId id="299" r:id="rId15"/>
    <p:sldId id="303" r:id="rId16"/>
    <p:sldId id="311" r:id="rId17"/>
    <p:sldId id="304" r:id="rId18"/>
    <p:sldId id="312" r:id="rId19"/>
    <p:sldId id="297" r:id="rId20"/>
    <p:sldId id="298"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7" autoAdjust="0"/>
    <p:restoredTop sz="75766"/>
  </p:normalViewPr>
  <p:slideViewPr>
    <p:cSldViewPr snapToGrid="0">
      <p:cViewPr varScale="1">
        <p:scale>
          <a:sx n="67" d="100"/>
          <a:sy n="67" d="100"/>
        </p:scale>
        <p:origin x="15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381000" y="685800"/>
            <a:ext cx="6096000" cy="3429000"/>
          </a:xfrm>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rPr lang="en-US" dirty="0"/>
              <a:t>Hello everyone, I am Darius Coelho and I will be presenting our work on designing a visual and contextual nutrition facts label. This work was conducted by myself, two talented high school students Helen He and Maxim </a:t>
            </a:r>
            <a:r>
              <a:rPr lang="en-US" dirty="0" err="1"/>
              <a:t>Baduk</a:t>
            </a:r>
            <a:r>
              <a:rPr lang="en-US" dirty="0"/>
              <a:t> and my adviser Klaus Mueller</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We also report the level of the nutrient in terms of the percentage of the daily requirement. In this case it fulfills 30.6 % of the daily requirement. </a:t>
            </a:r>
            <a:endParaRPr dirty="0"/>
          </a:p>
        </p:txBody>
      </p:sp>
    </p:spTree>
    <p:extLst>
      <p:ext uri="{BB962C8B-B14F-4D97-AF65-F5344CB8AC3E}">
        <p14:creationId xmlns:p14="http://schemas.microsoft.com/office/powerpoint/2010/main" val="174294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If a range or value goes beyond the daily requirement we indicate this by adding an arrow head to the end of the range. </a:t>
            </a:r>
          </a:p>
          <a:p>
            <a:r>
              <a:rPr lang="en-US" dirty="0"/>
              <a:t>It should be noted that we also follow the FDA font and unit guidelines when labeling the bullet graph.</a:t>
            </a:r>
          </a:p>
          <a:p>
            <a:pPr algn="l"/>
            <a:r>
              <a:rPr lang="en-US" sz="2400" b="0" i="0" u="none" strike="noStrike" baseline="0" dirty="0">
                <a:latin typeface="NimbusRomNo9L-Regu"/>
              </a:rPr>
              <a:t>Foods contain multiple nutrients each of which we represent with a bullet graph.</a:t>
            </a:r>
          </a:p>
          <a:p>
            <a:pPr algn="l"/>
            <a:r>
              <a:rPr lang="en-US" dirty="0"/>
              <a:t>However there is a limited amount of real-estate on food packages.</a:t>
            </a:r>
          </a:p>
          <a:p>
            <a:endParaRPr dirty="0"/>
          </a:p>
        </p:txBody>
      </p:sp>
    </p:spTree>
    <p:extLst>
      <p:ext uri="{BB962C8B-B14F-4D97-AF65-F5344CB8AC3E}">
        <p14:creationId xmlns:p14="http://schemas.microsoft.com/office/powerpoint/2010/main" val="1924343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Thus we consider two layouts.</a:t>
            </a:r>
          </a:p>
          <a:p>
            <a:r>
              <a:rPr lang="en-US" dirty="0"/>
              <a:t>The first is the linear layout and where the bullet charts are laid out sequentially from top to bottom and follow the sequence specified by the FDA</a:t>
            </a:r>
          </a:p>
          <a:p>
            <a:r>
              <a:rPr lang="en-US" dirty="0"/>
              <a:t>The second is a radial layout that arranges the bullet charts in a clock-wise manner following the sequence specified by the FDA. </a:t>
            </a:r>
          </a:p>
          <a:p>
            <a:endParaRPr dirty="0"/>
          </a:p>
        </p:txBody>
      </p:sp>
    </p:spTree>
    <p:extLst>
      <p:ext uri="{BB962C8B-B14F-4D97-AF65-F5344CB8AC3E}">
        <p14:creationId xmlns:p14="http://schemas.microsoft.com/office/powerpoint/2010/main" val="623765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In addition to considering two layouts, we consider two unit encodings.</a:t>
            </a:r>
          </a:p>
          <a:p>
            <a:pPr algn="l"/>
            <a:r>
              <a:rPr lang="en-US" dirty="0"/>
              <a:t>The first is the standard continuous encoding </a:t>
            </a:r>
            <a:r>
              <a:rPr lang="en-US" sz="1800" b="0" i="0" u="none" strike="noStrike" baseline="0" dirty="0">
                <a:latin typeface="NimbusRomNo9L-Regu"/>
              </a:rPr>
              <a:t>the range of the nutrient values is represented as a continuous bar.</a:t>
            </a:r>
            <a:endParaRPr lang="en-US" dirty="0"/>
          </a:p>
          <a:p>
            <a:pPr algn="l"/>
            <a:r>
              <a:rPr lang="en-US" dirty="0"/>
              <a:t>While the second is the discrete encoding where we each bar is </a:t>
            </a:r>
            <a:r>
              <a:rPr lang="en-US" sz="1800" b="0" i="0" u="none" strike="noStrike" baseline="0" dirty="0">
                <a:latin typeface="NimbusRomNo9L-Regu"/>
              </a:rPr>
              <a:t>divided into ten individual segments each representing 10% of the range.</a:t>
            </a:r>
          </a:p>
          <a:p>
            <a:pPr algn="l"/>
            <a:r>
              <a:rPr lang="en-US" sz="1800" b="0" i="0" u="none" strike="noStrike" baseline="0" dirty="0">
                <a:latin typeface="NimbusRomNo9L-Regu"/>
              </a:rPr>
              <a:t>We expect that the discrete encoding will help users to easily approximate the quantity of a nutrient and compare values.</a:t>
            </a:r>
            <a:endParaRPr dirty="0"/>
          </a:p>
        </p:txBody>
      </p:sp>
    </p:spTree>
    <p:extLst>
      <p:ext uri="{BB962C8B-B14F-4D97-AF65-F5344CB8AC3E}">
        <p14:creationId xmlns:p14="http://schemas.microsoft.com/office/powerpoint/2010/main" val="75023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Having designed different visual labels, we conducted two pilot studies to test which layout viewers prefer and which unit encoding is more effective.</a:t>
            </a:r>
            <a:endParaRPr dirty="0"/>
          </a:p>
        </p:txBody>
      </p:sp>
    </p:spTree>
    <p:extLst>
      <p:ext uri="{BB962C8B-B14F-4D97-AF65-F5344CB8AC3E}">
        <p14:creationId xmlns:p14="http://schemas.microsoft.com/office/powerpoint/2010/main" val="2448426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We start with the layout prefer</a:t>
            </a:r>
          </a:p>
          <a:p>
            <a:r>
              <a:rPr lang="en-US" dirty="0"/>
              <a:t>We tested both the linear and radial layout, we add an additional variation of each that primarily differed in label positioning and coloring, and we add the standard label to the test. </a:t>
            </a:r>
          </a:p>
          <a:p>
            <a:r>
              <a:rPr lang="en-US" dirty="0"/>
              <a:t>For the study we recruited 20 participants who were students on our campus.</a:t>
            </a:r>
          </a:p>
          <a:p>
            <a:r>
              <a:rPr lang="en-US" dirty="0"/>
              <a:t>Each participant received a brief explanation of the labels.</a:t>
            </a:r>
          </a:p>
          <a:p>
            <a:r>
              <a:rPr lang="en-US" dirty="0"/>
              <a:t>After which they were asked to rank them based on which they prefer to use when reading nutritional content of foods.</a:t>
            </a:r>
          </a:p>
          <a:p>
            <a:r>
              <a:rPr lang="en-US" dirty="0"/>
              <a:t>It should be noted that we used gray scaled version of the labels so as to avoid engaging users with color.</a:t>
            </a:r>
            <a:endParaRPr dirty="0"/>
          </a:p>
        </p:txBody>
      </p:sp>
    </p:spTree>
    <p:extLst>
      <p:ext uri="{BB962C8B-B14F-4D97-AF65-F5344CB8AC3E}">
        <p14:creationId xmlns:p14="http://schemas.microsoft.com/office/powerpoint/2010/main" val="198469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We used the rankings generated by the participants and computed a rank score for each label. Higher rank scores indicate higher preference. </a:t>
            </a:r>
          </a:p>
          <a:p>
            <a:r>
              <a:rPr lang="en-US" dirty="0"/>
              <a:t>Here we found that participants preferred the linear designs over the standard design, however the radial designs were the least preferred. </a:t>
            </a:r>
          </a:p>
          <a:p>
            <a:r>
              <a:rPr lang="en-US" dirty="0"/>
              <a:t>This is in line with previous studies that show that radial layouts are generally not preferred. </a:t>
            </a:r>
          </a:p>
          <a:p>
            <a:endParaRPr lang="en-US" dirty="0"/>
          </a:p>
        </p:txBody>
      </p:sp>
    </p:spTree>
    <p:extLst>
      <p:ext uri="{BB962C8B-B14F-4D97-AF65-F5344CB8AC3E}">
        <p14:creationId xmlns:p14="http://schemas.microsoft.com/office/powerpoint/2010/main" val="1470207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Next we tested the performance of the unit encoding.</a:t>
            </a:r>
          </a:p>
          <a:p>
            <a:r>
              <a:rPr lang="en-US" dirty="0"/>
              <a:t>We test a linear layout with continuous encoding, a linear layout with discrete encoding, and a standard label. </a:t>
            </a:r>
          </a:p>
          <a:p>
            <a:r>
              <a:rPr lang="en-US" dirty="0"/>
              <a:t>For this study we recruited 15 participants via social media. </a:t>
            </a:r>
          </a:p>
          <a:p>
            <a:r>
              <a:rPr lang="en-US" dirty="0"/>
              <a:t>Each participant used only used one of the three label types to answer 13 questions about the food label. </a:t>
            </a:r>
          </a:p>
          <a:p>
            <a:r>
              <a:rPr lang="en-US" dirty="0"/>
              <a:t>These questions tested the users ability to read values and ranges and compare values and ranges.</a:t>
            </a:r>
          </a:p>
          <a:p>
            <a:r>
              <a:rPr lang="en-US" dirty="0"/>
              <a:t>Each participant evaluated two randomly selected food products.</a:t>
            </a:r>
          </a:p>
          <a:p>
            <a:endParaRPr dirty="0"/>
          </a:p>
        </p:txBody>
      </p:sp>
    </p:spTree>
    <p:extLst>
      <p:ext uri="{BB962C8B-B14F-4D97-AF65-F5344CB8AC3E}">
        <p14:creationId xmlns:p14="http://schemas.microsoft.com/office/powerpoint/2010/main" val="3864651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The results showed that </a:t>
            </a:r>
          </a:p>
          <a:p>
            <a:r>
              <a:rPr lang="en-US" dirty="0"/>
              <a:t>When it comes to reading values, the visual labels perform significantly better than the standard label. However the difference between the two encoding types was marginal. </a:t>
            </a:r>
          </a:p>
          <a:p>
            <a:r>
              <a:rPr lang="en-US" dirty="0"/>
              <a:t>But when comparing values, the continuous encoding performed significantly better than the discrete encoding and both out performed the standard label.</a:t>
            </a:r>
          </a:p>
          <a:p>
            <a:pPr marL="0" marR="0" lvl="0" indent="0" defTabSz="457200" eaLnBrk="1" fontAlgn="auto" latinLnBrk="0" hangingPunct="1">
              <a:lnSpc>
                <a:spcPct val="117999"/>
              </a:lnSpc>
              <a:spcBef>
                <a:spcPts val="0"/>
              </a:spcBef>
              <a:spcAft>
                <a:spcPts val="0"/>
              </a:spcAft>
              <a:buClrTx/>
              <a:buSzTx/>
              <a:buFontTx/>
              <a:buNone/>
              <a:tabLst/>
              <a:defRPr/>
            </a:pPr>
            <a:r>
              <a:rPr lang="en-US" dirty="0"/>
              <a:t>When reading ranges, again the difference between the two encoding types was marginal. This was also the case when users compared ranges. </a:t>
            </a:r>
          </a:p>
          <a:p>
            <a:endParaRPr b="1" dirty="0"/>
          </a:p>
        </p:txBody>
      </p:sp>
    </p:spTree>
    <p:extLst>
      <p:ext uri="{BB962C8B-B14F-4D97-AF65-F5344CB8AC3E}">
        <p14:creationId xmlns:p14="http://schemas.microsoft.com/office/powerpoint/2010/main" val="2555031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summarize, we designed variations of a visual food label based on the bullet chart. </a:t>
            </a:r>
          </a:p>
          <a:p>
            <a:pPr marL="0" marR="0" lvl="0" indent="0" defTabSz="457200" eaLnBrk="1" fontAlgn="auto" latinLnBrk="0" hangingPunct="1">
              <a:lnSpc>
                <a:spcPct val="117999"/>
              </a:lnSpc>
              <a:spcBef>
                <a:spcPts val="0"/>
              </a:spcBef>
              <a:spcAft>
                <a:spcPts val="0"/>
              </a:spcAft>
              <a:buClrTx/>
              <a:buSzTx/>
              <a:buFontTx/>
              <a:buNone/>
              <a:tabLst/>
              <a:defRPr/>
            </a:pPr>
            <a:r>
              <a:rPr lang="en-US" dirty="0"/>
              <a:t>We conducted pilot studies that showed user preferred our linear layout visual label. </a:t>
            </a:r>
          </a:p>
          <a:p>
            <a:r>
              <a:rPr lang="en-US" dirty="0"/>
              <a:t>However, there were no significant differences between the two types if unit encoding. </a:t>
            </a:r>
          </a:p>
          <a:p>
            <a:r>
              <a:rPr lang="en-US" dirty="0"/>
              <a:t>While our studies demonstrate that potential of visual food labels, further testing on a large diverse set of participants is required. </a:t>
            </a:r>
          </a:p>
        </p:txBody>
      </p:sp>
    </p:spTree>
    <p:extLst>
      <p:ext uri="{BB962C8B-B14F-4D97-AF65-F5344CB8AC3E}">
        <p14:creationId xmlns:p14="http://schemas.microsoft.com/office/powerpoint/2010/main" val="93528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noRot="1" noChangeAspect="1"/>
          </p:cNvSpPr>
          <p:nvPr>
            <p:ph type="sldImg"/>
          </p:nvPr>
        </p:nvSpPr>
        <p:spPr>
          <a:xfrm>
            <a:off x="381000" y="685800"/>
            <a:ext cx="6096000" cy="3429000"/>
          </a:xfrm>
          <a:prstGeom prst="rect">
            <a:avLst/>
          </a:prstGeom>
        </p:spPr>
        <p:txBody>
          <a:bodyPr/>
          <a:lstStyle/>
          <a:p>
            <a:endParaRPr/>
          </a:p>
        </p:txBody>
      </p:sp>
      <p:sp>
        <p:nvSpPr>
          <p:cNvPr id="129" name="Shape 129"/>
          <p:cNvSpPr>
            <a:spLocks noGrp="1"/>
          </p:cNvSpPr>
          <p:nvPr>
            <p:ph type="body" sz="quarter" idx="1"/>
          </p:nvPr>
        </p:nvSpPr>
        <p:spPr>
          <a:prstGeom prst="rect">
            <a:avLst/>
          </a:prstGeom>
        </p:spPr>
        <p:txBody>
          <a:bodyPr/>
          <a:lstStyle/>
          <a:p>
            <a:r>
              <a:rPr lang="en-US" dirty="0"/>
              <a:t>So let’s start off by taking a look at the current nutrition label design.</a:t>
            </a:r>
          </a:p>
          <a:p>
            <a:r>
              <a:rPr lang="en-US" dirty="0"/>
              <a:t>This is an example of a nutrition label design as specified by the US Food and Drug Administration or FDA. It is a textual label that uses font styling such as font size and making text bold to emphasize important nutritional content of a food product.</a:t>
            </a:r>
          </a:p>
          <a:p>
            <a:pPr algn="l"/>
            <a:r>
              <a:rPr lang="en-US" dirty="0"/>
              <a:t>However, recent studies show that </a:t>
            </a:r>
            <a:r>
              <a:rPr lang="en-US" sz="1800" b="0" i="0" u="none" strike="noStrike" baseline="0" dirty="0">
                <a:latin typeface="NimbusRomNo9L-Regu"/>
              </a:rPr>
              <a:t>is still difficult for a large number of consumers to understand and make comparisons between food products.</a:t>
            </a:r>
          </a:p>
          <a:p>
            <a:pPr algn="l"/>
            <a:r>
              <a:rPr lang="en-US" sz="1800" b="0" i="0" u="none" strike="noStrike" baseline="0" dirty="0">
                <a:latin typeface="NimbusRomNo9L-Regu"/>
              </a:rPr>
              <a:t>They often make errors when computing and estimating the contribution of a food’s nutritional content to their daily nutrient requirement</a:t>
            </a:r>
          </a:p>
          <a:p>
            <a:pPr algn="l"/>
            <a:r>
              <a:rPr lang="en-US" sz="1800" b="0" i="0" u="none" strike="noStrike" baseline="0" dirty="0">
                <a:latin typeface="NimbusRomNo9L-Regu"/>
              </a:rPr>
              <a:t>They also find it difficult 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Shape 1078"/>
          <p:cNvSpPr>
            <a:spLocks noGrp="1" noRot="1" noChangeAspect="1"/>
          </p:cNvSpPr>
          <p:nvPr>
            <p:ph type="sldImg"/>
          </p:nvPr>
        </p:nvSpPr>
        <p:spPr>
          <a:xfrm>
            <a:off x="381000" y="685800"/>
            <a:ext cx="6096000" cy="3429000"/>
          </a:xfrm>
          <a:prstGeom prst="rect">
            <a:avLst/>
          </a:prstGeom>
        </p:spPr>
        <p:txBody>
          <a:bodyPr/>
          <a:lstStyle/>
          <a:p>
            <a:endParaRPr/>
          </a:p>
        </p:txBody>
      </p:sp>
      <p:sp>
        <p:nvSpPr>
          <p:cNvPr id="1079" name="Shape 1079"/>
          <p:cNvSpPr>
            <a:spLocks noGrp="1"/>
          </p:cNvSpPr>
          <p:nvPr>
            <p:ph type="body" sz="quarter" idx="1"/>
          </p:nvPr>
        </p:nvSpPr>
        <p:spPr>
          <a:prstGeom prst="rect">
            <a:avLst/>
          </a:prstGeom>
        </p:spPr>
        <p:txBody>
          <a:bodyPr/>
          <a:lstStyle/>
          <a:p>
            <a:r>
              <a:rPr dirty="0"/>
              <a:t>Thank you.</a:t>
            </a:r>
          </a:p>
          <a:p>
            <a:r>
              <a:rPr dirty="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xfrm>
            <a:off x="381000" y="685800"/>
            <a:ext cx="6096000" cy="3429000"/>
          </a:xfrm>
          <a:prstGeom prst="rect">
            <a:avLst/>
          </a:prstGeom>
        </p:spPr>
        <p:txBody>
          <a:bodyPr/>
          <a:lstStyle/>
          <a:p>
            <a:endParaRPr/>
          </a:p>
        </p:txBody>
      </p:sp>
      <p:sp>
        <p:nvSpPr>
          <p:cNvPr id="134" name="Shape 134"/>
          <p:cNvSpPr>
            <a:spLocks noGrp="1"/>
          </p:cNvSpPr>
          <p:nvPr>
            <p:ph type="body" sz="quarter" idx="1"/>
          </p:nvPr>
        </p:nvSpPr>
        <p:spPr>
          <a:prstGeom prst="rect">
            <a:avLst/>
          </a:prstGeom>
        </p:spPr>
        <p:txBody>
          <a:bodyPr/>
          <a:lstStyle/>
          <a:p>
            <a:r>
              <a:rPr lang="en-US" dirty="0"/>
              <a:t>We attempt to over come some of these limitations by designing a food label that makes use of a visual representation to communicate nutritional information.</a:t>
            </a:r>
          </a:p>
          <a:p>
            <a:r>
              <a:rPr lang="en-US" dirty="0"/>
              <a:t>Specifically, we aim to clearly communicate the level of quantity of a nutrient in a food product as well as indicate where this quantity is placed within the range of quantities of this nutrient in similar products</a:t>
            </a:r>
          </a:p>
          <a:p>
            <a:r>
              <a:rPr lang="en-US" dirty="0"/>
              <a:t>For example, when considering the amount of sugar in drinks on a scale of water to </a:t>
            </a:r>
            <a:r>
              <a:rPr lang="en-US" dirty="0" err="1"/>
              <a:t>coca-cola</a:t>
            </a:r>
            <a:r>
              <a:rPr lang="en-US" dirty="0"/>
              <a:t>, we would place juice closer to </a:t>
            </a:r>
            <a:r>
              <a:rPr lang="en-US" dirty="0" err="1"/>
              <a:t>coca-cola</a:t>
            </a:r>
            <a:r>
              <a:rPr lang="en-US" dirty="0"/>
              <a:t>.</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Thus our visual label is required to show exact values of nutrients, be compact enough to be similar in size to the current labels, and should have some level of similarity to the current design so as to fit in with FDA regulations as well as minimize the </a:t>
            </a:r>
            <a:r>
              <a:rPr lang="en-US" dirty="0" err="1"/>
              <a:t>learing</a:t>
            </a:r>
            <a:r>
              <a:rPr lang="en-US" dirty="0"/>
              <a:t> curve for viewers.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Thus we chose to base our design on the bullet chart developed by Stephen Few shown here. </a:t>
            </a:r>
          </a:p>
          <a:p>
            <a:pPr algn="l"/>
            <a:r>
              <a:rPr lang="en-US" sz="1800" b="0" i="0" u="none" strike="noStrike" baseline="0" dirty="0">
                <a:latin typeface="NimbusRomNo9L-Regu"/>
              </a:rPr>
              <a:t>It has a small footprint and is based on bar charts it also has some resemblance to progress bars which we believe would make it easily understandable to the general public.</a:t>
            </a:r>
            <a:endParaRPr dirty="0"/>
          </a:p>
        </p:txBody>
      </p:sp>
    </p:spTree>
    <p:extLst>
      <p:ext uri="{BB962C8B-B14F-4D97-AF65-F5344CB8AC3E}">
        <p14:creationId xmlns:p14="http://schemas.microsoft.com/office/powerpoint/2010/main" val="184832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I will explain our modified design with an example. </a:t>
            </a:r>
          </a:p>
          <a:p>
            <a:r>
              <a:rPr lang="en-US" dirty="0"/>
              <a:t>Consider we are looking at the product Spinach and feta Chicken and Turkey sausage. According to the FDA’s database it falls in the Sausage Category  which in turn is in the sausages and luncheon meat food group.</a:t>
            </a:r>
          </a:p>
          <a:p>
            <a:r>
              <a:rPr lang="en-US" dirty="0"/>
              <a:t>We represent each nutrient with a single modified bullet chart such as this. Here we show the Protein content of this sausage</a:t>
            </a:r>
          </a:p>
          <a:p>
            <a:r>
              <a:rPr lang="en-US" dirty="0"/>
              <a:t>The extent of the entire range is required daily value for an average adult on a 2000 Calorie diet.</a:t>
            </a:r>
            <a:endParaRPr dirty="0"/>
          </a:p>
        </p:txBody>
      </p:sp>
    </p:spTree>
    <p:extLst>
      <p:ext uri="{BB962C8B-B14F-4D97-AF65-F5344CB8AC3E}">
        <p14:creationId xmlns:p14="http://schemas.microsoft.com/office/powerpoint/2010/main" val="421375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The light blue bar represents the range of protein content across items in the sausages and luncheon meat food group</a:t>
            </a:r>
            <a:endParaRPr dirty="0"/>
          </a:p>
        </p:txBody>
      </p:sp>
    </p:spTree>
    <p:extLst>
      <p:ext uri="{BB962C8B-B14F-4D97-AF65-F5344CB8AC3E}">
        <p14:creationId xmlns:p14="http://schemas.microsoft.com/office/powerpoint/2010/main" val="2197687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err="1"/>
              <a:t>Similarily</a:t>
            </a:r>
            <a:r>
              <a:rPr lang="en-US" dirty="0"/>
              <a:t> the darker blue bar represents the range of protein content across items sausage category</a:t>
            </a:r>
          </a:p>
        </p:txBody>
      </p:sp>
    </p:spTree>
    <p:extLst>
      <p:ext uri="{BB962C8B-B14F-4D97-AF65-F5344CB8AC3E}">
        <p14:creationId xmlns:p14="http://schemas.microsoft.com/office/powerpoint/2010/main" val="1406244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381000" y="685800"/>
            <a:ext cx="6096000" cy="3429000"/>
          </a:xfrm>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r>
              <a:rPr lang="en-US" dirty="0"/>
              <a:t>And the level of protein in the current food, spinach and feta chicken sausage, is shown with a black marker and the level is labeled above, her 15.3 </a:t>
            </a:r>
            <a:r>
              <a:rPr lang="en-US" dirty="0" err="1"/>
              <a:t>gms</a:t>
            </a:r>
            <a:r>
              <a:rPr lang="en-US" dirty="0"/>
              <a:t>.</a:t>
            </a:r>
            <a:endParaRPr dirty="0"/>
          </a:p>
        </p:txBody>
      </p:sp>
    </p:spTree>
    <p:extLst>
      <p:ext uri="{BB962C8B-B14F-4D97-AF65-F5344CB8AC3E}">
        <p14:creationId xmlns:p14="http://schemas.microsoft.com/office/powerpoint/2010/main" val="215112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Shape 12"/>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hape 95"/>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hape 103"/>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Shape 21"/>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Shape 22"/>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hape 23"/>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txBox="1">
            <a:spLocks noGrp="1"/>
          </p:cNvSpPr>
          <p:nvPr>
            <p:ph type="title"/>
          </p:nvPr>
        </p:nvSpPr>
        <p:spPr>
          <a:xfrm>
            <a:off x="1778000" y="4533900"/>
            <a:ext cx="20828000" cy="4648200"/>
          </a:xfrm>
          <a:prstGeom prst="rect">
            <a:avLst/>
          </a:prstGeom>
        </p:spPr>
        <p:txBody>
          <a:bodyPr/>
          <a:lstStyle/>
          <a:p>
            <a:r>
              <a:t>Title Text</a:t>
            </a:r>
          </a:p>
        </p:txBody>
      </p:sp>
      <p:sp>
        <p:nvSpPr>
          <p:cNvPr id="31" name="Shape 3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Shape 39"/>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Shape 40"/>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hape 4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txBox="1">
            <a:spLocks noGrp="1"/>
          </p:cNvSpPr>
          <p:nvPr>
            <p:ph type="title"/>
          </p:nvPr>
        </p:nvSpPr>
        <p:spPr>
          <a:prstGeom prst="rect">
            <a:avLst/>
          </a:prstGeom>
        </p:spPr>
        <p:txBody>
          <a:bodyPr/>
          <a:lstStyle/>
          <a:p>
            <a:r>
              <a:t>Title Text</a:t>
            </a:r>
          </a:p>
        </p:txBody>
      </p:sp>
      <p:sp>
        <p:nvSpPr>
          <p:cNvPr id="49" name="Shape 49"/>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a:lstStyle/>
          <a:p>
            <a:r>
              <a:t>Title Text</a:t>
            </a:r>
          </a:p>
        </p:txBody>
      </p:sp>
      <p:sp>
        <p:nvSpPr>
          <p:cNvPr id="57" name="Shape 57"/>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hape 58"/>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Shape 66"/>
          <p:cNvSpPr txBox="1">
            <a:spLocks noGrp="1"/>
          </p:cNvSpPr>
          <p:nvPr>
            <p:ph type="title"/>
          </p:nvPr>
        </p:nvSpPr>
        <p:spPr>
          <a:prstGeom prst="rect">
            <a:avLst/>
          </a:prstGeom>
        </p:spPr>
        <p:txBody>
          <a:bodyPr/>
          <a:lstStyle/>
          <a:p>
            <a:r>
              <a:t>Title Text</a:t>
            </a:r>
          </a:p>
        </p:txBody>
      </p:sp>
      <p:sp>
        <p:nvSpPr>
          <p:cNvPr id="67" name="Shape 67"/>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hape 76"/>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Shape 86"/>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3" name="Shape 3"/>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0.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audio" Target="../media/media2.m4a"/><Relationship Id="rId7" Type="http://schemas.openxmlformats.org/officeDocument/2006/relationships/image" Target="../media/image10.png"/><Relationship Id="rId2" Type="http://schemas.microsoft.com/office/2007/relationships/media" Target="../media/media2.m4a"/><Relationship Id="rId1" Type="http://schemas.openxmlformats.org/officeDocument/2006/relationships/vmlDrawing" Target="../drawings/vmlDrawing2.vml"/><Relationship Id="rId6" Type="http://schemas.openxmlformats.org/officeDocument/2006/relationships/image" Target="../media/image9.png"/><Relationship Id="rId11" Type="http://schemas.openxmlformats.org/officeDocument/2006/relationships/image" Target="../media/image2.png"/><Relationship Id="rId5" Type="http://schemas.openxmlformats.org/officeDocument/2006/relationships/notesSlide" Target="../notesSlides/notesSlide7.xml"/><Relationship Id="rId10" Type="http://schemas.openxmlformats.org/officeDocument/2006/relationships/image" Target="../media/image11.png"/><Relationship Id="rId4" Type="http://schemas.openxmlformats.org/officeDocument/2006/relationships/slideLayout" Target="../slideLayouts/slideLayout6.xml"/><Relationship Id="rId9" Type="http://schemas.openxmlformats.org/officeDocument/2006/relationships/image" Target="../media/image8.wmf"/></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8.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9.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txBox="1">
            <a:spLocks noGrp="1"/>
          </p:cNvSpPr>
          <p:nvPr>
            <p:ph type="ctrTitle"/>
          </p:nvPr>
        </p:nvSpPr>
        <p:spPr>
          <a:xfrm>
            <a:off x="1778000" y="3243943"/>
            <a:ext cx="20828000" cy="3279538"/>
          </a:xfrm>
          <a:prstGeom prst="rect">
            <a:avLst/>
          </a:prstGeom>
        </p:spPr>
        <p:txBody>
          <a:bodyPr anchor="t">
            <a:normAutofit/>
          </a:bodyPr>
          <a:lstStyle/>
          <a:p>
            <a:pPr lvl="1" algn="l">
              <a:defRPr sz="11000"/>
            </a:pPr>
            <a:r>
              <a:rPr lang="en-US" sz="9600" b="0" i="0" dirty="0">
                <a:effectLst/>
                <a:latin typeface="Arial" panose="020B0604020202020204" pitchFamily="34" charset="0"/>
              </a:rPr>
              <a:t>Eating with a Conscience</a:t>
            </a:r>
            <a:endParaRPr lang="en-US" sz="9600" dirty="0"/>
          </a:p>
          <a:p>
            <a:pPr algn="l">
              <a:defRPr sz="7200">
                <a:solidFill>
                  <a:srgbClr val="424242"/>
                </a:solidFill>
              </a:defRPr>
            </a:pPr>
            <a:r>
              <a:rPr lang="en-US" sz="6600" dirty="0"/>
              <a:t>Toward a Visual and Contextual Nutrition Facts Label</a:t>
            </a:r>
          </a:p>
        </p:txBody>
      </p:sp>
      <p:sp>
        <p:nvSpPr>
          <p:cNvPr id="120" name="Shape 120"/>
          <p:cNvSpPr txBox="1">
            <a:spLocks noGrp="1"/>
          </p:cNvSpPr>
          <p:nvPr>
            <p:ph type="subTitle" sz="quarter" idx="1"/>
          </p:nvPr>
        </p:nvSpPr>
        <p:spPr>
          <a:xfrm>
            <a:off x="1778000" y="7085641"/>
            <a:ext cx="20828000" cy="1606940"/>
          </a:xfrm>
          <a:prstGeom prst="rect">
            <a:avLst/>
          </a:prstGeom>
        </p:spPr>
        <p:txBody>
          <a:bodyPr>
            <a:normAutofit/>
          </a:bodyPr>
          <a:lstStyle>
            <a:lvl1pPr algn="l" defTabSz="577850">
              <a:lnSpc>
                <a:spcPct val="120000"/>
              </a:lnSpc>
              <a:defRPr sz="4550"/>
            </a:lvl1pPr>
          </a:lstStyle>
          <a:p>
            <a:r>
              <a:rPr sz="4400" dirty="0"/>
              <a:t>Darius Coelho, </a:t>
            </a:r>
            <a:r>
              <a:rPr lang="en-US" sz="4400" dirty="0"/>
              <a:t>Helen He, Maxim </a:t>
            </a:r>
            <a:r>
              <a:rPr lang="en-US" sz="4400" dirty="0" err="1"/>
              <a:t>Baduk</a:t>
            </a:r>
            <a:r>
              <a:rPr sz="4400" dirty="0"/>
              <a:t>, and Klaus Mueller</a:t>
            </a:r>
          </a:p>
        </p:txBody>
      </p:sp>
      <p:pic>
        <p:nvPicPr>
          <p:cNvPr id="121" name="stony brook university.png"/>
          <p:cNvPicPr>
            <a:picLocks noChangeAspect="1"/>
          </p:cNvPicPr>
          <p:nvPr/>
        </p:nvPicPr>
        <p:blipFill>
          <a:blip r:embed="rId5"/>
          <a:stretch>
            <a:fillRect/>
          </a:stretch>
        </p:blipFill>
        <p:spPr>
          <a:xfrm>
            <a:off x="1901505" y="9164630"/>
            <a:ext cx="6736151" cy="1137864"/>
          </a:xfrm>
          <a:prstGeom prst="rect">
            <a:avLst/>
          </a:prstGeom>
          <a:ln w="12700">
            <a:miter lim="400000"/>
          </a:ln>
        </p:spPr>
      </p:pic>
      <p:pic>
        <p:nvPicPr>
          <p:cNvPr id="3" name="Audio 2">
            <a:hlinkClick r:id="" action="ppaction://media"/>
            <a:extLst>
              <a:ext uri="{FF2B5EF4-FFF2-40B4-BE49-F238E27FC236}">
                <a16:creationId xmlns:a16="http://schemas.microsoft.com/office/drawing/2014/main" id="{72466178-DD84-4032-AD59-DB04B821093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3622000" y="12954000"/>
            <a:ext cx="609600" cy="609600"/>
          </a:xfrm>
          <a:prstGeom prst="rect">
            <a:avLst/>
          </a:prstGeom>
        </p:spPr>
      </p:pic>
    </p:spTree>
  </p:cSld>
  <p:clrMapOvr>
    <a:masterClrMapping/>
  </p:clrMapOvr>
  <p:transition spd="med" advTm="791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Core Design</a:t>
            </a:r>
            <a:endParaRPr dirty="0"/>
          </a:p>
        </p:txBody>
      </p:sp>
      <p:pic>
        <p:nvPicPr>
          <p:cNvPr id="2" name="Picture 1">
            <a:extLst>
              <a:ext uri="{FF2B5EF4-FFF2-40B4-BE49-F238E27FC236}">
                <a16:creationId xmlns:a16="http://schemas.microsoft.com/office/drawing/2014/main" id="{2BE61D93-AF2B-4B25-8C7A-B2971B88E666}"/>
              </a:ext>
            </a:extLst>
          </p:cNvPr>
          <p:cNvPicPr>
            <a:picLocks noChangeAspect="1"/>
          </p:cNvPicPr>
          <p:nvPr/>
        </p:nvPicPr>
        <p:blipFill>
          <a:blip r:embed="rId4"/>
          <a:stretch>
            <a:fillRect/>
          </a:stretch>
        </p:blipFill>
        <p:spPr>
          <a:xfrm>
            <a:off x="5024437" y="7096125"/>
            <a:ext cx="14335125" cy="1495425"/>
          </a:xfrm>
          <a:prstGeom prst="rect">
            <a:avLst/>
          </a:prstGeom>
        </p:spPr>
      </p:pic>
      <p:pic>
        <p:nvPicPr>
          <p:cNvPr id="4" name="Picture 3">
            <a:extLst>
              <a:ext uri="{FF2B5EF4-FFF2-40B4-BE49-F238E27FC236}">
                <a16:creationId xmlns:a16="http://schemas.microsoft.com/office/drawing/2014/main" id="{853E0636-593C-431A-99BA-FA7CDF799332}"/>
              </a:ext>
            </a:extLst>
          </p:cNvPr>
          <p:cNvPicPr>
            <a:picLocks noChangeAspect="1"/>
          </p:cNvPicPr>
          <p:nvPr/>
        </p:nvPicPr>
        <p:blipFill>
          <a:blip r:embed="rId5"/>
          <a:stretch>
            <a:fillRect/>
          </a:stretch>
        </p:blipFill>
        <p:spPr>
          <a:xfrm>
            <a:off x="2962275" y="4714875"/>
            <a:ext cx="6286500" cy="1295400"/>
          </a:xfrm>
          <a:prstGeom prst="rect">
            <a:avLst/>
          </a:prstGeom>
        </p:spPr>
      </p:pic>
      <p:graphicFrame>
        <p:nvGraphicFramePr>
          <p:cNvPr id="6" name="Object 5">
            <a:extLst>
              <a:ext uri="{FF2B5EF4-FFF2-40B4-BE49-F238E27FC236}">
                <a16:creationId xmlns:a16="http://schemas.microsoft.com/office/drawing/2014/main" id="{92512B6C-4AC2-4199-80B8-0D3B01A47444}"/>
              </a:ext>
            </a:extLst>
          </p:cNvPr>
          <p:cNvGraphicFramePr>
            <a:graphicFrameLocks noChangeAspect="1"/>
          </p:cNvGraphicFramePr>
          <p:nvPr/>
        </p:nvGraphicFramePr>
        <p:xfrm>
          <a:off x="9991723" y="4714875"/>
          <a:ext cx="3914775" cy="1276350"/>
        </p:xfrm>
        <a:graphic>
          <a:graphicData uri="http://schemas.openxmlformats.org/presentationml/2006/ole">
            <mc:AlternateContent xmlns:mc="http://schemas.openxmlformats.org/markup-compatibility/2006">
              <mc:Choice xmlns:v="urn:schemas-microsoft-com:vml" Requires="v">
                <p:oleObj spid="_x0000_s7185" name="Bitmap Image" r:id="rId6" imgW="3914640" imgH="1276200" progId="Paint.Picture">
                  <p:embed/>
                </p:oleObj>
              </mc:Choice>
              <mc:Fallback>
                <p:oleObj name="Bitmap Image" r:id="rId6" imgW="3914640" imgH="1276200" progId="Paint.Picture">
                  <p:embed/>
                  <p:pic>
                    <p:nvPicPr>
                      <p:cNvPr id="6" name="Object 5">
                        <a:extLst>
                          <a:ext uri="{FF2B5EF4-FFF2-40B4-BE49-F238E27FC236}">
                            <a16:creationId xmlns:a16="http://schemas.microsoft.com/office/drawing/2014/main" id="{92512B6C-4AC2-4199-80B8-0D3B01A47444}"/>
                          </a:ext>
                        </a:extLst>
                      </p:cNvPr>
                      <p:cNvPicPr/>
                      <p:nvPr/>
                    </p:nvPicPr>
                    <p:blipFill>
                      <a:blip r:embed="rId7"/>
                      <a:stretch>
                        <a:fillRect/>
                      </a:stretch>
                    </p:blipFill>
                    <p:spPr>
                      <a:xfrm>
                        <a:off x="9991723" y="4714875"/>
                        <a:ext cx="3914775" cy="127635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4594CD7-F2A5-449A-8D9D-DA9EBC8B7E7F}"/>
              </a:ext>
            </a:extLst>
          </p:cNvPr>
          <p:cNvPicPr>
            <a:picLocks noChangeAspect="1"/>
          </p:cNvPicPr>
          <p:nvPr/>
        </p:nvPicPr>
        <p:blipFill>
          <a:blip r:embed="rId8"/>
          <a:stretch>
            <a:fillRect/>
          </a:stretch>
        </p:blipFill>
        <p:spPr>
          <a:xfrm>
            <a:off x="14758987" y="4714875"/>
            <a:ext cx="5838825" cy="1295400"/>
          </a:xfrm>
          <a:prstGeom prst="rect">
            <a:avLst/>
          </a:prstGeom>
        </p:spPr>
      </p:pic>
      <p:cxnSp>
        <p:nvCxnSpPr>
          <p:cNvPr id="21" name="Straight Arrow Connector 20">
            <a:extLst>
              <a:ext uri="{FF2B5EF4-FFF2-40B4-BE49-F238E27FC236}">
                <a16:creationId xmlns:a16="http://schemas.microsoft.com/office/drawing/2014/main" id="{B4F17296-CC89-447C-B84B-F494E0DF78C9}"/>
              </a:ext>
            </a:extLst>
          </p:cNvPr>
          <p:cNvCxnSpPr>
            <a:cxnSpLocks/>
          </p:cNvCxnSpPr>
          <p:nvPr/>
        </p:nvCxnSpPr>
        <p:spPr>
          <a:xfrm>
            <a:off x="10601325" y="8204160"/>
            <a:ext cx="0" cy="162401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E3A88BE1-42E7-4958-99B2-DBAF8D65FDD4}"/>
              </a:ext>
            </a:extLst>
          </p:cNvPr>
          <p:cNvSpPr txBox="1"/>
          <p:nvPr/>
        </p:nvSpPr>
        <p:spPr>
          <a:xfrm>
            <a:off x="4872037" y="10168751"/>
            <a:ext cx="12192000"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t>The actual value of the nutrient</a:t>
            </a:r>
          </a:p>
        </p:txBody>
      </p:sp>
      <p:cxnSp>
        <p:nvCxnSpPr>
          <p:cNvPr id="9" name="Straight Arrow Connector 8">
            <a:extLst>
              <a:ext uri="{FF2B5EF4-FFF2-40B4-BE49-F238E27FC236}">
                <a16:creationId xmlns:a16="http://schemas.microsoft.com/office/drawing/2014/main" id="{F42F41C8-3CF4-42A0-9591-724E47EE4F8A}"/>
              </a:ext>
            </a:extLst>
          </p:cNvPr>
          <p:cNvCxnSpPr>
            <a:cxnSpLocks/>
          </p:cNvCxnSpPr>
          <p:nvPr/>
        </p:nvCxnSpPr>
        <p:spPr>
          <a:xfrm>
            <a:off x="18726150" y="8280360"/>
            <a:ext cx="0" cy="162401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40404FFC-11DF-4A52-8EA0-1F453603CA55}"/>
              </a:ext>
            </a:extLst>
          </p:cNvPr>
          <p:cNvSpPr txBox="1"/>
          <p:nvPr/>
        </p:nvSpPr>
        <p:spPr>
          <a:xfrm>
            <a:off x="13263562" y="10168751"/>
            <a:ext cx="12192000"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t>Value as a percentage of DV </a:t>
            </a:r>
          </a:p>
        </p:txBody>
      </p:sp>
    </p:spTree>
    <p:extLst>
      <p:ext uri="{BB962C8B-B14F-4D97-AF65-F5344CB8AC3E}">
        <p14:creationId xmlns:p14="http://schemas.microsoft.com/office/powerpoint/2010/main" val="5975196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Core Design</a:t>
            </a:r>
            <a:endParaRPr dirty="0"/>
          </a:p>
        </p:txBody>
      </p:sp>
      <p:pic>
        <p:nvPicPr>
          <p:cNvPr id="2" name="Picture 1">
            <a:extLst>
              <a:ext uri="{FF2B5EF4-FFF2-40B4-BE49-F238E27FC236}">
                <a16:creationId xmlns:a16="http://schemas.microsoft.com/office/drawing/2014/main" id="{2BE61D93-AF2B-4B25-8C7A-B2971B88E666}"/>
              </a:ext>
            </a:extLst>
          </p:cNvPr>
          <p:cNvPicPr>
            <a:picLocks noChangeAspect="1"/>
          </p:cNvPicPr>
          <p:nvPr/>
        </p:nvPicPr>
        <p:blipFill>
          <a:blip r:embed="rId4"/>
          <a:stretch>
            <a:fillRect/>
          </a:stretch>
        </p:blipFill>
        <p:spPr>
          <a:xfrm>
            <a:off x="5024437" y="7096125"/>
            <a:ext cx="14335125" cy="1495425"/>
          </a:xfrm>
          <a:prstGeom prst="rect">
            <a:avLst/>
          </a:prstGeom>
        </p:spPr>
      </p:pic>
      <p:pic>
        <p:nvPicPr>
          <p:cNvPr id="4" name="Picture 3">
            <a:extLst>
              <a:ext uri="{FF2B5EF4-FFF2-40B4-BE49-F238E27FC236}">
                <a16:creationId xmlns:a16="http://schemas.microsoft.com/office/drawing/2014/main" id="{853E0636-593C-431A-99BA-FA7CDF799332}"/>
              </a:ext>
            </a:extLst>
          </p:cNvPr>
          <p:cNvPicPr>
            <a:picLocks noChangeAspect="1"/>
          </p:cNvPicPr>
          <p:nvPr/>
        </p:nvPicPr>
        <p:blipFill>
          <a:blip r:embed="rId5"/>
          <a:stretch>
            <a:fillRect/>
          </a:stretch>
        </p:blipFill>
        <p:spPr>
          <a:xfrm>
            <a:off x="2962275" y="4714875"/>
            <a:ext cx="6286500" cy="1295400"/>
          </a:xfrm>
          <a:prstGeom prst="rect">
            <a:avLst/>
          </a:prstGeom>
        </p:spPr>
      </p:pic>
      <p:graphicFrame>
        <p:nvGraphicFramePr>
          <p:cNvPr id="6" name="Object 5">
            <a:extLst>
              <a:ext uri="{FF2B5EF4-FFF2-40B4-BE49-F238E27FC236}">
                <a16:creationId xmlns:a16="http://schemas.microsoft.com/office/drawing/2014/main" id="{92512B6C-4AC2-4199-80B8-0D3B01A47444}"/>
              </a:ext>
            </a:extLst>
          </p:cNvPr>
          <p:cNvGraphicFramePr>
            <a:graphicFrameLocks noChangeAspect="1"/>
          </p:cNvGraphicFramePr>
          <p:nvPr/>
        </p:nvGraphicFramePr>
        <p:xfrm>
          <a:off x="9991723" y="4714875"/>
          <a:ext cx="3914775" cy="1276350"/>
        </p:xfrm>
        <a:graphic>
          <a:graphicData uri="http://schemas.openxmlformats.org/presentationml/2006/ole">
            <mc:AlternateContent xmlns:mc="http://schemas.openxmlformats.org/markup-compatibility/2006">
              <mc:Choice xmlns:v="urn:schemas-microsoft-com:vml" Requires="v">
                <p:oleObj spid="_x0000_s8210" name="Bitmap Image" r:id="rId6" imgW="3914640" imgH="1276200" progId="Paint.Picture">
                  <p:embed/>
                </p:oleObj>
              </mc:Choice>
              <mc:Fallback>
                <p:oleObj name="Bitmap Image" r:id="rId6" imgW="3914640" imgH="1276200" progId="Paint.Picture">
                  <p:embed/>
                  <p:pic>
                    <p:nvPicPr>
                      <p:cNvPr id="6" name="Object 5">
                        <a:extLst>
                          <a:ext uri="{FF2B5EF4-FFF2-40B4-BE49-F238E27FC236}">
                            <a16:creationId xmlns:a16="http://schemas.microsoft.com/office/drawing/2014/main" id="{92512B6C-4AC2-4199-80B8-0D3B01A47444}"/>
                          </a:ext>
                        </a:extLst>
                      </p:cNvPr>
                      <p:cNvPicPr/>
                      <p:nvPr/>
                    </p:nvPicPr>
                    <p:blipFill>
                      <a:blip r:embed="rId7"/>
                      <a:stretch>
                        <a:fillRect/>
                      </a:stretch>
                    </p:blipFill>
                    <p:spPr>
                      <a:xfrm>
                        <a:off x="9991723" y="4714875"/>
                        <a:ext cx="3914775" cy="127635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4594CD7-F2A5-449A-8D9D-DA9EBC8B7E7F}"/>
              </a:ext>
            </a:extLst>
          </p:cNvPr>
          <p:cNvPicPr>
            <a:picLocks noChangeAspect="1"/>
          </p:cNvPicPr>
          <p:nvPr/>
        </p:nvPicPr>
        <p:blipFill>
          <a:blip r:embed="rId8"/>
          <a:stretch>
            <a:fillRect/>
          </a:stretch>
        </p:blipFill>
        <p:spPr>
          <a:xfrm>
            <a:off x="14758987" y="4714875"/>
            <a:ext cx="5838825" cy="1295400"/>
          </a:xfrm>
          <a:prstGeom prst="rect">
            <a:avLst/>
          </a:prstGeom>
        </p:spPr>
      </p:pic>
      <p:pic>
        <p:nvPicPr>
          <p:cNvPr id="3" name="Picture 2">
            <a:extLst>
              <a:ext uri="{FF2B5EF4-FFF2-40B4-BE49-F238E27FC236}">
                <a16:creationId xmlns:a16="http://schemas.microsoft.com/office/drawing/2014/main" id="{B8E549E4-07D0-491C-A899-1163F3760379}"/>
              </a:ext>
            </a:extLst>
          </p:cNvPr>
          <p:cNvPicPr>
            <a:picLocks noChangeAspect="1"/>
          </p:cNvPicPr>
          <p:nvPr/>
        </p:nvPicPr>
        <p:blipFill>
          <a:blip r:embed="rId9"/>
          <a:stretch>
            <a:fillRect/>
          </a:stretch>
        </p:blipFill>
        <p:spPr>
          <a:xfrm>
            <a:off x="5100637" y="6673830"/>
            <a:ext cx="14297025" cy="2066925"/>
          </a:xfrm>
          <a:prstGeom prst="rect">
            <a:avLst/>
          </a:prstGeom>
        </p:spPr>
      </p:pic>
    </p:spTree>
    <p:extLst>
      <p:ext uri="{BB962C8B-B14F-4D97-AF65-F5344CB8AC3E}">
        <p14:creationId xmlns:p14="http://schemas.microsoft.com/office/powerpoint/2010/main" val="11249551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Layouts</a:t>
            </a:r>
            <a:endParaRPr dirty="0"/>
          </a:p>
        </p:txBody>
      </p:sp>
      <p:grpSp>
        <p:nvGrpSpPr>
          <p:cNvPr id="2" name="Group 1">
            <a:extLst>
              <a:ext uri="{FF2B5EF4-FFF2-40B4-BE49-F238E27FC236}">
                <a16:creationId xmlns:a16="http://schemas.microsoft.com/office/drawing/2014/main" id="{F80AFDCF-3C04-454B-BDBA-1EA754FCE25C}"/>
              </a:ext>
            </a:extLst>
          </p:cNvPr>
          <p:cNvGrpSpPr/>
          <p:nvPr/>
        </p:nvGrpSpPr>
        <p:grpSpPr>
          <a:xfrm>
            <a:off x="1689100" y="2971800"/>
            <a:ext cx="8562607" cy="10186097"/>
            <a:chOff x="1689100" y="2971800"/>
            <a:chExt cx="8562607" cy="10186097"/>
          </a:xfrm>
        </p:grpSpPr>
        <p:pic>
          <p:nvPicPr>
            <p:cNvPr id="3" name="Picture 2">
              <a:extLst>
                <a:ext uri="{FF2B5EF4-FFF2-40B4-BE49-F238E27FC236}">
                  <a16:creationId xmlns:a16="http://schemas.microsoft.com/office/drawing/2014/main" id="{E8F03F21-FF2B-A643-90D4-C6ED9F113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100" y="2971800"/>
              <a:ext cx="8562607" cy="8697449"/>
            </a:xfrm>
            <a:prstGeom prst="rect">
              <a:avLst/>
            </a:prstGeom>
          </p:spPr>
        </p:pic>
        <p:sp>
          <p:nvSpPr>
            <p:cNvPr id="6" name="TextBox 5">
              <a:extLst>
                <a:ext uri="{FF2B5EF4-FFF2-40B4-BE49-F238E27FC236}">
                  <a16:creationId xmlns:a16="http://schemas.microsoft.com/office/drawing/2014/main" id="{E3719E47-38DD-4A86-8810-662E83EA630B}"/>
                </a:ext>
              </a:extLst>
            </p:cNvPr>
            <p:cNvSpPr txBox="1"/>
            <p:nvPr/>
          </p:nvSpPr>
          <p:spPr>
            <a:xfrm>
              <a:off x="4837811" y="12326900"/>
              <a:ext cx="226518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t>Linear</a:t>
              </a:r>
            </a:p>
          </p:txBody>
        </p:sp>
      </p:grpSp>
      <p:grpSp>
        <p:nvGrpSpPr>
          <p:cNvPr id="7" name="Group 6">
            <a:extLst>
              <a:ext uri="{FF2B5EF4-FFF2-40B4-BE49-F238E27FC236}">
                <a16:creationId xmlns:a16="http://schemas.microsoft.com/office/drawing/2014/main" id="{CCA4AB26-D761-4861-A970-4D3528D2961F}"/>
              </a:ext>
            </a:extLst>
          </p:cNvPr>
          <p:cNvGrpSpPr/>
          <p:nvPr/>
        </p:nvGrpSpPr>
        <p:grpSpPr>
          <a:xfrm>
            <a:off x="12363450" y="2977124"/>
            <a:ext cx="10331450" cy="10180772"/>
            <a:chOff x="12363450" y="2977124"/>
            <a:chExt cx="10331450" cy="10180772"/>
          </a:xfrm>
        </p:grpSpPr>
        <p:pic>
          <p:nvPicPr>
            <p:cNvPr id="4" name="Picture 3">
              <a:extLst>
                <a:ext uri="{FF2B5EF4-FFF2-40B4-BE49-F238E27FC236}">
                  <a16:creationId xmlns:a16="http://schemas.microsoft.com/office/drawing/2014/main" id="{5F2E157B-C0C2-134B-9E97-6B387281B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2291" y="2977124"/>
              <a:ext cx="8562609" cy="8697449"/>
            </a:xfrm>
            <a:prstGeom prst="rect">
              <a:avLst/>
            </a:prstGeom>
          </p:spPr>
        </p:pic>
        <p:cxnSp>
          <p:nvCxnSpPr>
            <p:cNvPr id="5" name="Straight Connector 4">
              <a:extLst>
                <a:ext uri="{FF2B5EF4-FFF2-40B4-BE49-F238E27FC236}">
                  <a16:creationId xmlns:a16="http://schemas.microsoft.com/office/drawing/2014/main" id="{09855FB7-FCC3-4BDC-89BC-9457DC4FDA6B}"/>
                </a:ext>
              </a:extLst>
            </p:cNvPr>
            <p:cNvCxnSpPr/>
            <p:nvPr/>
          </p:nvCxnSpPr>
          <p:spPr>
            <a:xfrm>
              <a:off x="12363450" y="3695700"/>
              <a:ext cx="0" cy="695325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566BF658-58C2-4E19-9FD9-90A64372945E}"/>
                </a:ext>
              </a:extLst>
            </p:cNvPr>
            <p:cNvSpPr txBox="1"/>
            <p:nvPr/>
          </p:nvSpPr>
          <p:spPr>
            <a:xfrm>
              <a:off x="17281003" y="12326899"/>
              <a:ext cx="226518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t>Radial</a:t>
              </a:r>
            </a:p>
          </p:txBody>
        </p:sp>
      </p:grpSp>
    </p:spTree>
    <p:extLst>
      <p:ext uri="{BB962C8B-B14F-4D97-AF65-F5344CB8AC3E}">
        <p14:creationId xmlns:p14="http://schemas.microsoft.com/office/powerpoint/2010/main" val="28534988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Unit Encoding</a:t>
            </a:r>
            <a:endParaRPr dirty="0"/>
          </a:p>
        </p:txBody>
      </p:sp>
      <p:pic>
        <p:nvPicPr>
          <p:cNvPr id="4" name="Picture 3">
            <a:extLst>
              <a:ext uri="{FF2B5EF4-FFF2-40B4-BE49-F238E27FC236}">
                <a16:creationId xmlns:a16="http://schemas.microsoft.com/office/drawing/2014/main" id="{8F532540-DFC8-C14B-87A8-A05322CCA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1240" y="2971800"/>
            <a:ext cx="8561124" cy="8695944"/>
          </a:xfrm>
          <a:prstGeom prst="rect">
            <a:avLst/>
          </a:prstGeom>
        </p:spPr>
      </p:pic>
      <p:cxnSp>
        <p:nvCxnSpPr>
          <p:cNvPr id="5" name="Straight Connector 4">
            <a:extLst>
              <a:ext uri="{FF2B5EF4-FFF2-40B4-BE49-F238E27FC236}">
                <a16:creationId xmlns:a16="http://schemas.microsoft.com/office/drawing/2014/main" id="{12840103-0B2C-4C69-AD10-F2E451D3D9EA}"/>
              </a:ext>
            </a:extLst>
          </p:cNvPr>
          <p:cNvCxnSpPr/>
          <p:nvPr/>
        </p:nvCxnSpPr>
        <p:spPr>
          <a:xfrm>
            <a:off x="12363450" y="3695700"/>
            <a:ext cx="0" cy="695325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nvGrpSpPr>
          <p:cNvPr id="6" name="Group 5">
            <a:extLst>
              <a:ext uri="{FF2B5EF4-FFF2-40B4-BE49-F238E27FC236}">
                <a16:creationId xmlns:a16="http://schemas.microsoft.com/office/drawing/2014/main" id="{B8DF2EF8-321E-403C-921B-B14280D82FE3}"/>
              </a:ext>
            </a:extLst>
          </p:cNvPr>
          <p:cNvGrpSpPr/>
          <p:nvPr/>
        </p:nvGrpSpPr>
        <p:grpSpPr>
          <a:xfrm>
            <a:off x="1691640" y="2971800"/>
            <a:ext cx="8561122" cy="10186097"/>
            <a:chOff x="1691640" y="2971800"/>
            <a:chExt cx="8561122" cy="10186097"/>
          </a:xfrm>
        </p:grpSpPr>
        <p:pic>
          <p:nvPicPr>
            <p:cNvPr id="3" name="Picture 2">
              <a:extLst>
                <a:ext uri="{FF2B5EF4-FFF2-40B4-BE49-F238E27FC236}">
                  <a16:creationId xmlns:a16="http://schemas.microsoft.com/office/drawing/2014/main" id="{8C9F49E0-F1EF-2249-9308-7C7F8837F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40" y="2971800"/>
              <a:ext cx="8561122" cy="8695944"/>
            </a:xfrm>
            <a:prstGeom prst="rect">
              <a:avLst/>
            </a:prstGeom>
          </p:spPr>
        </p:pic>
        <p:sp>
          <p:nvSpPr>
            <p:cNvPr id="2" name="TextBox 1">
              <a:extLst>
                <a:ext uri="{FF2B5EF4-FFF2-40B4-BE49-F238E27FC236}">
                  <a16:creationId xmlns:a16="http://schemas.microsoft.com/office/drawing/2014/main" id="{78B9F163-BA68-4906-A7B7-934488AF789D}"/>
                </a:ext>
              </a:extLst>
            </p:cNvPr>
            <p:cNvSpPr txBox="1"/>
            <p:nvPr/>
          </p:nvSpPr>
          <p:spPr>
            <a:xfrm>
              <a:off x="4837811" y="12326900"/>
              <a:ext cx="3331096"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t>Continuous</a:t>
              </a:r>
            </a:p>
          </p:txBody>
        </p:sp>
      </p:grpSp>
      <p:sp>
        <p:nvSpPr>
          <p:cNvPr id="7" name="TextBox 6">
            <a:extLst>
              <a:ext uri="{FF2B5EF4-FFF2-40B4-BE49-F238E27FC236}">
                <a16:creationId xmlns:a16="http://schemas.microsoft.com/office/drawing/2014/main" id="{6CB558D5-0F05-4CE5-BBDD-1746B8E3304F}"/>
              </a:ext>
            </a:extLst>
          </p:cNvPr>
          <p:cNvSpPr txBox="1"/>
          <p:nvPr/>
        </p:nvSpPr>
        <p:spPr>
          <a:xfrm>
            <a:off x="18081103" y="12326899"/>
            <a:ext cx="2530998"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t>Discrete</a:t>
            </a:r>
          </a:p>
        </p:txBody>
      </p:sp>
    </p:spTree>
    <p:extLst>
      <p:ext uri="{BB962C8B-B14F-4D97-AF65-F5344CB8AC3E}">
        <p14:creationId xmlns:p14="http://schemas.microsoft.com/office/powerpoint/2010/main" val="23912105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Pilot Studies</a:t>
            </a:r>
            <a:endParaRPr dirty="0"/>
          </a:p>
        </p:txBody>
      </p:sp>
      <p:sp>
        <p:nvSpPr>
          <p:cNvPr id="3" name="Shape 132">
            <a:extLst>
              <a:ext uri="{FF2B5EF4-FFF2-40B4-BE49-F238E27FC236}">
                <a16:creationId xmlns:a16="http://schemas.microsoft.com/office/drawing/2014/main" id="{83CFAB7A-E066-0C47-9966-339842B1420D}"/>
              </a:ext>
            </a:extLst>
          </p:cNvPr>
          <p:cNvSpPr txBox="1">
            <a:spLocks/>
          </p:cNvSpPr>
          <p:nvPr/>
        </p:nvSpPr>
        <p:spPr>
          <a:xfrm>
            <a:off x="1778000" y="5433060"/>
            <a:ext cx="20828000" cy="566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a:lstStyle>
          <a:p>
            <a:pPr hangingPunct="1"/>
            <a:r>
              <a:rPr lang="en-US" dirty="0"/>
              <a:t>Preferred layout </a:t>
            </a:r>
          </a:p>
          <a:p>
            <a:pPr hangingPunct="1"/>
            <a:r>
              <a:rPr lang="en-US" dirty="0"/>
              <a:t>Effective unit encoding</a:t>
            </a:r>
          </a:p>
        </p:txBody>
      </p:sp>
      <p:sp>
        <p:nvSpPr>
          <p:cNvPr id="5" name="Rectangle 4">
            <a:extLst>
              <a:ext uri="{FF2B5EF4-FFF2-40B4-BE49-F238E27FC236}">
                <a16:creationId xmlns:a16="http://schemas.microsoft.com/office/drawing/2014/main" id="{89C14D1C-8432-C74F-8F16-292F134C6030}"/>
              </a:ext>
            </a:extLst>
          </p:cNvPr>
          <p:cNvSpPr/>
          <p:nvPr/>
        </p:nvSpPr>
        <p:spPr>
          <a:xfrm>
            <a:off x="1689100" y="3591054"/>
            <a:ext cx="3975767" cy="892552"/>
          </a:xfrm>
          <a:prstGeom prst="rect">
            <a:avLst/>
          </a:prstGeom>
        </p:spPr>
        <p:txBody>
          <a:bodyPr wrap="none">
            <a:spAutoFit/>
          </a:bodyPr>
          <a:lstStyle/>
          <a:p>
            <a:pPr hangingPunct="1"/>
            <a:r>
              <a:rPr lang="en-US" sz="5200" b="0" u="sng" dirty="0"/>
              <a:t>Two studies:</a:t>
            </a:r>
          </a:p>
        </p:txBody>
      </p:sp>
    </p:spTree>
    <p:extLst>
      <p:ext uri="{BB962C8B-B14F-4D97-AF65-F5344CB8AC3E}">
        <p14:creationId xmlns:p14="http://schemas.microsoft.com/office/powerpoint/2010/main" val="28699541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Layout Preference</a:t>
            </a:r>
            <a:endParaRPr dirty="0"/>
          </a:p>
        </p:txBody>
      </p:sp>
      <p:grpSp>
        <p:nvGrpSpPr>
          <p:cNvPr id="21" name="Group 20">
            <a:extLst>
              <a:ext uri="{FF2B5EF4-FFF2-40B4-BE49-F238E27FC236}">
                <a16:creationId xmlns:a16="http://schemas.microsoft.com/office/drawing/2014/main" id="{9BBFC4C5-4AC6-4629-8436-8F8FF132A68B}"/>
              </a:ext>
            </a:extLst>
          </p:cNvPr>
          <p:cNvGrpSpPr/>
          <p:nvPr/>
        </p:nvGrpSpPr>
        <p:grpSpPr>
          <a:xfrm>
            <a:off x="373166" y="3409119"/>
            <a:ext cx="4501116" cy="5683474"/>
            <a:chOff x="373166" y="3409119"/>
            <a:chExt cx="4501116" cy="5683474"/>
          </a:xfrm>
        </p:grpSpPr>
        <p:pic>
          <p:nvPicPr>
            <p:cNvPr id="3" name="Picture 2">
              <a:extLst>
                <a:ext uri="{FF2B5EF4-FFF2-40B4-BE49-F238E27FC236}">
                  <a16:creationId xmlns:a16="http://schemas.microsoft.com/office/drawing/2014/main" id="{C36909F3-538E-44D4-81EC-DC3A159D4481}"/>
                </a:ext>
              </a:extLst>
            </p:cNvPr>
            <p:cNvPicPr>
              <a:picLocks noChangeAspect="1"/>
            </p:cNvPicPr>
            <p:nvPr/>
          </p:nvPicPr>
          <p:blipFill>
            <a:blip r:embed="rId3"/>
            <a:stretch>
              <a:fillRect/>
            </a:stretch>
          </p:blipFill>
          <p:spPr>
            <a:xfrm>
              <a:off x="373166" y="3409119"/>
              <a:ext cx="4501116" cy="4572000"/>
            </a:xfrm>
            <a:prstGeom prst="rect">
              <a:avLst/>
            </a:prstGeom>
          </p:spPr>
        </p:pic>
        <p:sp>
          <p:nvSpPr>
            <p:cNvPr id="10" name="TextBox 9">
              <a:extLst>
                <a:ext uri="{FF2B5EF4-FFF2-40B4-BE49-F238E27FC236}">
                  <a16:creationId xmlns:a16="http://schemas.microsoft.com/office/drawing/2014/main" id="{9369875B-4D3F-44B3-9E2B-9CAEE643533A}"/>
                </a:ext>
              </a:extLst>
            </p:cNvPr>
            <p:cNvSpPr txBox="1"/>
            <p:nvPr/>
          </p:nvSpPr>
          <p:spPr>
            <a:xfrm>
              <a:off x="2005030" y="8507818"/>
              <a:ext cx="1867790"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Linear A</a:t>
              </a:r>
            </a:p>
          </p:txBody>
        </p:sp>
      </p:grpSp>
      <p:grpSp>
        <p:nvGrpSpPr>
          <p:cNvPr id="26" name="Group 25">
            <a:extLst>
              <a:ext uri="{FF2B5EF4-FFF2-40B4-BE49-F238E27FC236}">
                <a16:creationId xmlns:a16="http://schemas.microsoft.com/office/drawing/2014/main" id="{956CE43F-546E-4278-96C9-3C271505DA9C}"/>
              </a:ext>
            </a:extLst>
          </p:cNvPr>
          <p:cNvGrpSpPr/>
          <p:nvPr/>
        </p:nvGrpSpPr>
        <p:grpSpPr>
          <a:xfrm>
            <a:off x="15876051" y="3409119"/>
            <a:ext cx="4577542" cy="5683474"/>
            <a:chOff x="15876051" y="3409119"/>
            <a:chExt cx="4577542" cy="5683474"/>
          </a:xfrm>
        </p:grpSpPr>
        <p:pic>
          <p:nvPicPr>
            <p:cNvPr id="6" name="Picture 5">
              <a:extLst>
                <a:ext uri="{FF2B5EF4-FFF2-40B4-BE49-F238E27FC236}">
                  <a16:creationId xmlns:a16="http://schemas.microsoft.com/office/drawing/2014/main" id="{10C5AB31-A10C-4A24-916A-33B0C8389EDB}"/>
                </a:ext>
              </a:extLst>
            </p:cNvPr>
            <p:cNvPicPr>
              <a:picLocks noChangeAspect="1"/>
            </p:cNvPicPr>
            <p:nvPr/>
          </p:nvPicPr>
          <p:blipFill>
            <a:blip r:embed="rId4"/>
            <a:stretch>
              <a:fillRect/>
            </a:stretch>
          </p:blipFill>
          <p:spPr>
            <a:xfrm>
              <a:off x="15876051" y="3409119"/>
              <a:ext cx="4577542" cy="4572000"/>
            </a:xfrm>
            <a:prstGeom prst="rect">
              <a:avLst/>
            </a:prstGeom>
          </p:spPr>
        </p:pic>
        <p:sp>
          <p:nvSpPr>
            <p:cNvPr id="12" name="TextBox 11">
              <a:extLst>
                <a:ext uri="{FF2B5EF4-FFF2-40B4-BE49-F238E27FC236}">
                  <a16:creationId xmlns:a16="http://schemas.microsoft.com/office/drawing/2014/main" id="{428455E3-47F1-46F6-B9D1-7E4CCD579525}"/>
                </a:ext>
              </a:extLst>
            </p:cNvPr>
            <p:cNvSpPr txBox="1"/>
            <p:nvPr/>
          </p:nvSpPr>
          <p:spPr>
            <a:xfrm>
              <a:off x="17252143" y="8507818"/>
              <a:ext cx="1825357"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Radial B</a:t>
              </a:r>
            </a:p>
          </p:txBody>
        </p:sp>
      </p:grpSp>
      <p:grpSp>
        <p:nvGrpSpPr>
          <p:cNvPr id="24" name="Group 23">
            <a:extLst>
              <a:ext uri="{FF2B5EF4-FFF2-40B4-BE49-F238E27FC236}">
                <a16:creationId xmlns:a16="http://schemas.microsoft.com/office/drawing/2014/main" id="{CD3DE93E-069F-48B4-8C35-039215341A88}"/>
              </a:ext>
            </a:extLst>
          </p:cNvPr>
          <p:cNvGrpSpPr/>
          <p:nvPr/>
        </p:nvGrpSpPr>
        <p:grpSpPr>
          <a:xfrm>
            <a:off x="5512956" y="3409119"/>
            <a:ext cx="4577542" cy="5660199"/>
            <a:chOff x="5512956" y="3409119"/>
            <a:chExt cx="4577542" cy="5660199"/>
          </a:xfrm>
        </p:grpSpPr>
        <p:pic>
          <p:nvPicPr>
            <p:cNvPr id="4" name="Picture 3">
              <a:extLst>
                <a:ext uri="{FF2B5EF4-FFF2-40B4-BE49-F238E27FC236}">
                  <a16:creationId xmlns:a16="http://schemas.microsoft.com/office/drawing/2014/main" id="{F7B5B85C-ADB8-4B9B-AD23-A321191F15DA}"/>
                </a:ext>
              </a:extLst>
            </p:cNvPr>
            <p:cNvPicPr>
              <a:picLocks noChangeAspect="1"/>
            </p:cNvPicPr>
            <p:nvPr/>
          </p:nvPicPr>
          <p:blipFill>
            <a:blip r:embed="rId5"/>
            <a:stretch>
              <a:fillRect/>
            </a:stretch>
          </p:blipFill>
          <p:spPr>
            <a:xfrm>
              <a:off x="5512956" y="3409119"/>
              <a:ext cx="4577542" cy="4572000"/>
            </a:xfrm>
            <a:prstGeom prst="rect">
              <a:avLst/>
            </a:prstGeom>
          </p:spPr>
        </p:pic>
        <p:sp>
          <p:nvSpPr>
            <p:cNvPr id="14" name="TextBox 13">
              <a:extLst>
                <a:ext uri="{FF2B5EF4-FFF2-40B4-BE49-F238E27FC236}">
                  <a16:creationId xmlns:a16="http://schemas.microsoft.com/office/drawing/2014/main" id="{70385237-7295-4437-8D23-E7C011EFEF82}"/>
                </a:ext>
              </a:extLst>
            </p:cNvPr>
            <p:cNvSpPr txBox="1"/>
            <p:nvPr/>
          </p:nvSpPr>
          <p:spPr>
            <a:xfrm>
              <a:off x="6867831" y="8484543"/>
              <a:ext cx="1867791"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Linear B</a:t>
              </a:r>
            </a:p>
          </p:txBody>
        </p:sp>
      </p:grpSp>
      <p:grpSp>
        <p:nvGrpSpPr>
          <p:cNvPr id="25" name="Group 24">
            <a:extLst>
              <a:ext uri="{FF2B5EF4-FFF2-40B4-BE49-F238E27FC236}">
                <a16:creationId xmlns:a16="http://schemas.microsoft.com/office/drawing/2014/main" id="{C32F2FD4-1D29-47CC-90F1-CF4815D760DC}"/>
              </a:ext>
            </a:extLst>
          </p:cNvPr>
          <p:cNvGrpSpPr/>
          <p:nvPr/>
        </p:nvGrpSpPr>
        <p:grpSpPr>
          <a:xfrm>
            <a:off x="10729172" y="3409119"/>
            <a:ext cx="4508205" cy="5683474"/>
            <a:chOff x="10729172" y="3409119"/>
            <a:chExt cx="4508205" cy="5683474"/>
          </a:xfrm>
        </p:grpSpPr>
        <p:pic>
          <p:nvPicPr>
            <p:cNvPr id="7" name="Picture 6">
              <a:extLst>
                <a:ext uri="{FF2B5EF4-FFF2-40B4-BE49-F238E27FC236}">
                  <a16:creationId xmlns:a16="http://schemas.microsoft.com/office/drawing/2014/main" id="{46D87DA6-1B88-4AE5-873C-BE8C14988721}"/>
                </a:ext>
              </a:extLst>
            </p:cNvPr>
            <p:cNvPicPr>
              <a:picLocks noChangeAspect="1"/>
            </p:cNvPicPr>
            <p:nvPr/>
          </p:nvPicPr>
          <p:blipFill>
            <a:blip r:embed="rId6"/>
            <a:stretch>
              <a:fillRect/>
            </a:stretch>
          </p:blipFill>
          <p:spPr>
            <a:xfrm>
              <a:off x="10729172" y="3409119"/>
              <a:ext cx="4508205" cy="4572000"/>
            </a:xfrm>
            <a:prstGeom prst="rect">
              <a:avLst/>
            </a:prstGeom>
          </p:spPr>
        </p:pic>
        <p:sp>
          <p:nvSpPr>
            <p:cNvPr id="16" name="TextBox 15">
              <a:extLst>
                <a:ext uri="{FF2B5EF4-FFF2-40B4-BE49-F238E27FC236}">
                  <a16:creationId xmlns:a16="http://schemas.microsoft.com/office/drawing/2014/main" id="{97CD440B-9990-49CB-AD68-6132F82F1546}"/>
                </a:ext>
              </a:extLst>
            </p:cNvPr>
            <p:cNvSpPr txBox="1"/>
            <p:nvPr/>
          </p:nvSpPr>
          <p:spPr>
            <a:xfrm>
              <a:off x="12070595" y="8507818"/>
              <a:ext cx="1825357"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Radial A</a:t>
              </a:r>
            </a:p>
          </p:txBody>
        </p:sp>
      </p:grpSp>
      <p:grpSp>
        <p:nvGrpSpPr>
          <p:cNvPr id="27" name="Group 26">
            <a:extLst>
              <a:ext uri="{FF2B5EF4-FFF2-40B4-BE49-F238E27FC236}">
                <a16:creationId xmlns:a16="http://schemas.microsoft.com/office/drawing/2014/main" id="{C0CF870D-882A-42E1-A2DF-EA032FF8D93A}"/>
              </a:ext>
            </a:extLst>
          </p:cNvPr>
          <p:cNvGrpSpPr/>
          <p:nvPr/>
        </p:nvGrpSpPr>
        <p:grpSpPr>
          <a:xfrm>
            <a:off x="21092267" y="3409120"/>
            <a:ext cx="3082183" cy="5683474"/>
            <a:chOff x="21092267" y="3409120"/>
            <a:chExt cx="3082183" cy="5683474"/>
          </a:xfrm>
        </p:grpSpPr>
        <p:pic>
          <p:nvPicPr>
            <p:cNvPr id="8" name="Picture 2" descr="Carando Classic Italian Foods">
              <a:extLst>
                <a:ext uri="{FF2B5EF4-FFF2-40B4-BE49-F238E27FC236}">
                  <a16:creationId xmlns:a16="http://schemas.microsoft.com/office/drawing/2014/main" id="{CB22AADC-30BB-42D8-A885-6E65AC7870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2267" y="3409120"/>
              <a:ext cx="3082183" cy="470640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5C2DF59-6A4B-4522-8D5E-2722A3B00D0E}"/>
                </a:ext>
              </a:extLst>
            </p:cNvPr>
            <p:cNvSpPr txBox="1"/>
            <p:nvPr/>
          </p:nvSpPr>
          <p:spPr>
            <a:xfrm>
              <a:off x="21753764" y="8507819"/>
              <a:ext cx="1882271"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Standard</a:t>
              </a:r>
            </a:p>
          </p:txBody>
        </p:sp>
      </p:grpSp>
      <p:sp>
        <p:nvSpPr>
          <p:cNvPr id="23" name="Shape 132">
            <a:extLst>
              <a:ext uri="{FF2B5EF4-FFF2-40B4-BE49-F238E27FC236}">
                <a16:creationId xmlns:a16="http://schemas.microsoft.com/office/drawing/2014/main" id="{7E80BEF2-AC63-4B56-A647-666137E751EA}"/>
              </a:ext>
            </a:extLst>
          </p:cNvPr>
          <p:cNvSpPr txBox="1">
            <a:spLocks/>
          </p:cNvSpPr>
          <p:nvPr/>
        </p:nvSpPr>
        <p:spPr>
          <a:xfrm>
            <a:off x="1012187" y="9994118"/>
            <a:ext cx="20828000" cy="566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a:lstStyle>
          <a:p>
            <a:pPr hangingPunct="1">
              <a:spcBef>
                <a:spcPts val="3600"/>
              </a:spcBef>
            </a:pPr>
            <a:r>
              <a:rPr lang="en-US" sz="4400" dirty="0"/>
              <a:t>20 participants - students</a:t>
            </a:r>
          </a:p>
          <a:p>
            <a:pPr hangingPunct="1">
              <a:spcBef>
                <a:spcPts val="3600"/>
              </a:spcBef>
            </a:pPr>
            <a:r>
              <a:rPr lang="en-US" sz="4400" dirty="0"/>
              <a:t>Received a brief explanation of each label</a:t>
            </a:r>
          </a:p>
          <a:p>
            <a:pPr hangingPunct="1">
              <a:spcBef>
                <a:spcPts val="3600"/>
              </a:spcBef>
            </a:pPr>
            <a:r>
              <a:rPr lang="en-US" sz="4400" dirty="0"/>
              <a:t>Rank them based on their preference</a:t>
            </a:r>
          </a:p>
        </p:txBody>
      </p:sp>
    </p:spTree>
    <p:extLst>
      <p:ext uri="{BB962C8B-B14F-4D97-AF65-F5344CB8AC3E}">
        <p14:creationId xmlns:p14="http://schemas.microsoft.com/office/powerpoint/2010/main" val="6712340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Layout Preference</a:t>
            </a:r>
            <a:endParaRPr dirty="0"/>
          </a:p>
        </p:txBody>
      </p:sp>
      <p:pic>
        <p:nvPicPr>
          <p:cNvPr id="5" name="Picture 4">
            <a:extLst>
              <a:ext uri="{FF2B5EF4-FFF2-40B4-BE49-F238E27FC236}">
                <a16:creationId xmlns:a16="http://schemas.microsoft.com/office/drawing/2014/main" id="{D22CBCA3-2C2F-4B1D-B877-151BE55D56CE}"/>
              </a:ext>
            </a:extLst>
          </p:cNvPr>
          <p:cNvPicPr>
            <a:picLocks noChangeAspect="1"/>
          </p:cNvPicPr>
          <p:nvPr/>
        </p:nvPicPr>
        <p:blipFill>
          <a:blip r:embed="rId3"/>
          <a:stretch>
            <a:fillRect/>
          </a:stretch>
        </p:blipFill>
        <p:spPr>
          <a:xfrm>
            <a:off x="5712925" y="4340334"/>
            <a:ext cx="11560664" cy="7043261"/>
          </a:xfrm>
          <a:prstGeom prst="rect">
            <a:avLst/>
          </a:prstGeom>
        </p:spPr>
      </p:pic>
    </p:spTree>
    <p:extLst>
      <p:ext uri="{BB962C8B-B14F-4D97-AF65-F5344CB8AC3E}">
        <p14:creationId xmlns:p14="http://schemas.microsoft.com/office/powerpoint/2010/main" val="293594291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Unit Encoding Performance</a:t>
            </a:r>
            <a:endParaRPr dirty="0"/>
          </a:p>
        </p:txBody>
      </p:sp>
      <p:grpSp>
        <p:nvGrpSpPr>
          <p:cNvPr id="10" name="Group 9">
            <a:extLst>
              <a:ext uri="{FF2B5EF4-FFF2-40B4-BE49-F238E27FC236}">
                <a16:creationId xmlns:a16="http://schemas.microsoft.com/office/drawing/2014/main" id="{C3F9AE3B-7AE3-4E3F-9CD9-6C70087D343F}"/>
              </a:ext>
            </a:extLst>
          </p:cNvPr>
          <p:cNvGrpSpPr/>
          <p:nvPr/>
        </p:nvGrpSpPr>
        <p:grpSpPr>
          <a:xfrm>
            <a:off x="1196340" y="3524250"/>
            <a:ext cx="3711780" cy="4669270"/>
            <a:chOff x="1196340" y="3524250"/>
            <a:chExt cx="4633436" cy="5828677"/>
          </a:xfrm>
        </p:grpSpPr>
        <p:pic>
          <p:nvPicPr>
            <p:cNvPr id="2" name="Picture 1">
              <a:extLst>
                <a:ext uri="{FF2B5EF4-FFF2-40B4-BE49-F238E27FC236}">
                  <a16:creationId xmlns:a16="http://schemas.microsoft.com/office/drawing/2014/main" id="{184C0D3D-9E6E-46A3-91F2-943A0F964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 y="3524250"/>
              <a:ext cx="4633436" cy="4706404"/>
            </a:xfrm>
            <a:prstGeom prst="rect">
              <a:avLst/>
            </a:prstGeom>
          </p:spPr>
        </p:pic>
        <p:sp>
          <p:nvSpPr>
            <p:cNvPr id="6" name="TextBox 5">
              <a:extLst>
                <a:ext uri="{FF2B5EF4-FFF2-40B4-BE49-F238E27FC236}">
                  <a16:creationId xmlns:a16="http://schemas.microsoft.com/office/drawing/2014/main" id="{B3FEE620-A6AB-4D14-9AE8-2303E93B5F33}"/>
                </a:ext>
              </a:extLst>
            </p:cNvPr>
            <p:cNvSpPr txBox="1"/>
            <p:nvPr/>
          </p:nvSpPr>
          <p:spPr>
            <a:xfrm>
              <a:off x="2321987" y="8622949"/>
              <a:ext cx="3040647" cy="729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Continuous</a:t>
              </a:r>
            </a:p>
          </p:txBody>
        </p:sp>
      </p:grpSp>
      <p:grpSp>
        <p:nvGrpSpPr>
          <p:cNvPr id="14" name="Group 13">
            <a:extLst>
              <a:ext uri="{FF2B5EF4-FFF2-40B4-BE49-F238E27FC236}">
                <a16:creationId xmlns:a16="http://schemas.microsoft.com/office/drawing/2014/main" id="{9FB0AEDD-FFA3-4AFF-9546-B6F61E94A762}"/>
              </a:ext>
            </a:extLst>
          </p:cNvPr>
          <p:cNvGrpSpPr/>
          <p:nvPr/>
        </p:nvGrpSpPr>
        <p:grpSpPr>
          <a:xfrm>
            <a:off x="6530291" y="3524250"/>
            <a:ext cx="3711780" cy="4669270"/>
            <a:chOff x="6987490" y="3524250"/>
            <a:chExt cx="4633437" cy="5828677"/>
          </a:xfrm>
        </p:grpSpPr>
        <p:pic>
          <p:nvPicPr>
            <p:cNvPr id="4" name="Picture 3">
              <a:extLst>
                <a:ext uri="{FF2B5EF4-FFF2-40B4-BE49-F238E27FC236}">
                  <a16:creationId xmlns:a16="http://schemas.microsoft.com/office/drawing/2014/main" id="{8EF20CF3-DFD2-4E73-9F31-764E7B46C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7490" y="3524250"/>
              <a:ext cx="4633437" cy="4706404"/>
            </a:xfrm>
            <a:prstGeom prst="rect">
              <a:avLst/>
            </a:prstGeom>
          </p:spPr>
        </p:pic>
        <p:sp>
          <p:nvSpPr>
            <p:cNvPr id="8" name="TextBox 7">
              <a:extLst>
                <a:ext uri="{FF2B5EF4-FFF2-40B4-BE49-F238E27FC236}">
                  <a16:creationId xmlns:a16="http://schemas.microsoft.com/office/drawing/2014/main" id="{7CFE3171-FBDF-4C45-BD0A-1CE351AF87FD}"/>
                </a:ext>
              </a:extLst>
            </p:cNvPr>
            <p:cNvSpPr txBox="1"/>
            <p:nvPr/>
          </p:nvSpPr>
          <p:spPr>
            <a:xfrm>
              <a:off x="8333985" y="8622949"/>
              <a:ext cx="2106456" cy="729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Discrete</a:t>
              </a:r>
            </a:p>
          </p:txBody>
        </p:sp>
      </p:grpSp>
      <p:grpSp>
        <p:nvGrpSpPr>
          <p:cNvPr id="15" name="Group 14">
            <a:extLst>
              <a:ext uri="{FF2B5EF4-FFF2-40B4-BE49-F238E27FC236}">
                <a16:creationId xmlns:a16="http://schemas.microsoft.com/office/drawing/2014/main" id="{A1231C36-9E73-4982-98AA-5AC62B69742E}"/>
              </a:ext>
            </a:extLst>
          </p:cNvPr>
          <p:cNvGrpSpPr/>
          <p:nvPr/>
        </p:nvGrpSpPr>
        <p:grpSpPr>
          <a:xfrm>
            <a:off x="4533899" y="8691130"/>
            <a:ext cx="2469093" cy="4669270"/>
            <a:chOff x="13141273" y="3524250"/>
            <a:chExt cx="3082183" cy="5828677"/>
          </a:xfrm>
        </p:grpSpPr>
        <p:pic>
          <p:nvPicPr>
            <p:cNvPr id="12" name="Picture 2" descr="Carando Classic Italian Foods">
              <a:extLst>
                <a:ext uri="{FF2B5EF4-FFF2-40B4-BE49-F238E27FC236}">
                  <a16:creationId xmlns:a16="http://schemas.microsoft.com/office/drawing/2014/main" id="{D8CAC9AE-CD51-4204-9BED-0743F520FC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1273" y="3524250"/>
              <a:ext cx="3082183" cy="470640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12D6282-A7F2-4787-A0D6-EC666FE7AC68}"/>
                </a:ext>
              </a:extLst>
            </p:cNvPr>
            <p:cNvSpPr txBox="1"/>
            <p:nvPr/>
          </p:nvSpPr>
          <p:spPr>
            <a:xfrm>
              <a:off x="13741229" y="8622949"/>
              <a:ext cx="2482227" cy="729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Standard</a:t>
              </a:r>
            </a:p>
          </p:txBody>
        </p:sp>
      </p:grpSp>
      <p:sp>
        <p:nvSpPr>
          <p:cNvPr id="17" name="Shape 132">
            <a:extLst>
              <a:ext uri="{FF2B5EF4-FFF2-40B4-BE49-F238E27FC236}">
                <a16:creationId xmlns:a16="http://schemas.microsoft.com/office/drawing/2014/main" id="{F0D4E060-8CAE-4276-B3A2-D72291B53EC0}"/>
              </a:ext>
            </a:extLst>
          </p:cNvPr>
          <p:cNvSpPr txBox="1">
            <a:spLocks/>
          </p:cNvSpPr>
          <p:nvPr/>
        </p:nvSpPr>
        <p:spPr>
          <a:xfrm>
            <a:off x="11087101" y="3524250"/>
            <a:ext cx="13144500" cy="566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fontScale="92500"/>
          </a:bodyPr>
          <a:lst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a:lstStyle>
          <a:p>
            <a:pPr hangingPunct="1">
              <a:spcBef>
                <a:spcPts val="3600"/>
              </a:spcBef>
            </a:pPr>
            <a:r>
              <a:rPr lang="en-US" sz="4400" dirty="0"/>
              <a:t>15 participants – recruited through social media.</a:t>
            </a:r>
          </a:p>
          <a:p>
            <a:pPr hangingPunct="1">
              <a:spcBef>
                <a:spcPts val="3600"/>
              </a:spcBef>
            </a:pPr>
            <a:r>
              <a:rPr lang="en-US" sz="4400" dirty="0"/>
              <a:t>Each participant received one of three label types.</a:t>
            </a:r>
          </a:p>
          <a:p>
            <a:pPr hangingPunct="1">
              <a:spcBef>
                <a:spcPts val="3600"/>
              </a:spcBef>
            </a:pPr>
            <a:r>
              <a:rPr lang="en-US" sz="4400" dirty="0"/>
              <a:t>Answered 13 questions – read value (4), read range (5), compare values (2),  and compare ranges (2).</a:t>
            </a:r>
          </a:p>
          <a:p>
            <a:pPr hangingPunct="1">
              <a:spcBef>
                <a:spcPts val="3600"/>
              </a:spcBef>
            </a:pPr>
            <a:r>
              <a:rPr lang="en-US" sz="4400" dirty="0"/>
              <a:t>Each participant had to evaluate 2 randomly selected food products.</a:t>
            </a:r>
          </a:p>
        </p:txBody>
      </p:sp>
    </p:spTree>
    <p:extLst>
      <p:ext uri="{BB962C8B-B14F-4D97-AF65-F5344CB8AC3E}">
        <p14:creationId xmlns:p14="http://schemas.microsoft.com/office/powerpoint/2010/main" val="38185020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Unit Encoding Performance</a:t>
            </a:r>
            <a:endParaRPr dirty="0"/>
          </a:p>
        </p:txBody>
      </p:sp>
      <p:grpSp>
        <p:nvGrpSpPr>
          <p:cNvPr id="10" name="Group 9">
            <a:extLst>
              <a:ext uri="{FF2B5EF4-FFF2-40B4-BE49-F238E27FC236}">
                <a16:creationId xmlns:a16="http://schemas.microsoft.com/office/drawing/2014/main" id="{C3F9AE3B-7AE3-4E3F-9CD9-6C70087D343F}"/>
              </a:ext>
            </a:extLst>
          </p:cNvPr>
          <p:cNvGrpSpPr/>
          <p:nvPr/>
        </p:nvGrpSpPr>
        <p:grpSpPr>
          <a:xfrm>
            <a:off x="7676749" y="3523416"/>
            <a:ext cx="3711780" cy="4669270"/>
            <a:chOff x="1196340" y="3524250"/>
            <a:chExt cx="4633436" cy="5828677"/>
          </a:xfrm>
        </p:grpSpPr>
        <p:pic>
          <p:nvPicPr>
            <p:cNvPr id="2" name="Picture 1">
              <a:extLst>
                <a:ext uri="{FF2B5EF4-FFF2-40B4-BE49-F238E27FC236}">
                  <a16:creationId xmlns:a16="http://schemas.microsoft.com/office/drawing/2014/main" id="{184C0D3D-9E6E-46A3-91F2-943A0F964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 y="3524250"/>
              <a:ext cx="4633436" cy="4706404"/>
            </a:xfrm>
            <a:prstGeom prst="rect">
              <a:avLst/>
            </a:prstGeom>
          </p:spPr>
        </p:pic>
        <p:sp>
          <p:nvSpPr>
            <p:cNvPr id="6" name="TextBox 5">
              <a:extLst>
                <a:ext uri="{FF2B5EF4-FFF2-40B4-BE49-F238E27FC236}">
                  <a16:creationId xmlns:a16="http://schemas.microsoft.com/office/drawing/2014/main" id="{B3FEE620-A6AB-4D14-9AE8-2303E93B5F33}"/>
                </a:ext>
              </a:extLst>
            </p:cNvPr>
            <p:cNvSpPr txBox="1"/>
            <p:nvPr/>
          </p:nvSpPr>
          <p:spPr>
            <a:xfrm>
              <a:off x="2321987" y="8622949"/>
              <a:ext cx="3040647" cy="729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Continuous</a:t>
              </a:r>
            </a:p>
          </p:txBody>
        </p:sp>
      </p:grpSp>
      <p:grpSp>
        <p:nvGrpSpPr>
          <p:cNvPr id="14" name="Group 13">
            <a:extLst>
              <a:ext uri="{FF2B5EF4-FFF2-40B4-BE49-F238E27FC236}">
                <a16:creationId xmlns:a16="http://schemas.microsoft.com/office/drawing/2014/main" id="{9FB0AEDD-FFA3-4AFF-9546-B6F61E94A762}"/>
              </a:ext>
            </a:extLst>
          </p:cNvPr>
          <p:cNvGrpSpPr/>
          <p:nvPr/>
        </p:nvGrpSpPr>
        <p:grpSpPr>
          <a:xfrm>
            <a:off x="12647942" y="3523416"/>
            <a:ext cx="3711780" cy="4669270"/>
            <a:chOff x="6987490" y="3524250"/>
            <a:chExt cx="4633437" cy="5828677"/>
          </a:xfrm>
        </p:grpSpPr>
        <p:pic>
          <p:nvPicPr>
            <p:cNvPr id="4" name="Picture 3">
              <a:extLst>
                <a:ext uri="{FF2B5EF4-FFF2-40B4-BE49-F238E27FC236}">
                  <a16:creationId xmlns:a16="http://schemas.microsoft.com/office/drawing/2014/main" id="{8EF20CF3-DFD2-4E73-9F31-764E7B46C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7490" y="3524250"/>
              <a:ext cx="4633437" cy="4706404"/>
            </a:xfrm>
            <a:prstGeom prst="rect">
              <a:avLst/>
            </a:prstGeom>
          </p:spPr>
        </p:pic>
        <p:sp>
          <p:nvSpPr>
            <p:cNvPr id="8" name="TextBox 7">
              <a:extLst>
                <a:ext uri="{FF2B5EF4-FFF2-40B4-BE49-F238E27FC236}">
                  <a16:creationId xmlns:a16="http://schemas.microsoft.com/office/drawing/2014/main" id="{7CFE3171-FBDF-4C45-BD0A-1CE351AF87FD}"/>
                </a:ext>
              </a:extLst>
            </p:cNvPr>
            <p:cNvSpPr txBox="1"/>
            <p:nvPr/>
          </p:nvSpPr>
          <p:spPr>
            <a:xfrm>
              <a:off x="8333985" y="8622949"/>
              <a:ext cx="2106456" cy="729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Discrete</a:t>
              </a:r>
            </a:p>
          </p:txBody>
        </p:sp>
      </p:grpSp>
      <p:grpSp>
        <p:nvGrpSpPr>
          <p:cNvPr id="15" name="Group 14">
            <a:extLst>
              <a:ext uri="{FF2B5EF4-FFF2-40B4-BE49-F238E27FC236}">
                <a16:creationId xmlns:a16="http://schemas.microsoft.com/office/drawing/2014/main" id="{A1231C36-9E73-4982-98AA-5AC62B69742E}"/>
              </a:ext>
            </a:extLst>
          </p:cNvPr>
          <p:cNvGrpSpPr/>
          <p:nvPr/>
        </p:nvGrpSpPr>
        <p:grpSpPr>
          <a:xfrm>
            <a:off x="18878549" y="3524250"/>
            <a:ext cx="2469093" cy="4652883"/>
            <a:chOff x="13141273" y="3524250"/>
            <a:chExt cx="3082183" cy="5808221"/>
          </a:xfrm>
        </p:grpSpPr>
        <p:pic>
          <p:nvPicPr>
            <p:cNvPr id="12" name="Picture 2" descr="Carando Classic Italian Foods">
              <a:extLst>
                <a:ext uri="{FF2B5EF4-FFF2-40B4-BE49-F238E27FC236}">
                  <a16:creationId xmlns:a16="http://schemas.microsoft.com/office/drawing/2014/main" id="{D8CAC9AE-CD51-4204-9BED-0743F520FC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41273" y="3524250"/>
              <a:ext cx="3082183" cy="470640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12D6282-A7F2-4787-A0D6-EC666FE7AC68}"/>
                </a:ext>
              </a:extLst>
            </p:cNvPr>
            <p:cNvSpPr txBox="1"/>
            <p:nvPr/>
          </p:nvSpPr>
          <p:spPr>
            <a:xfrm>
              <a:off x="13459083" y="8602493"/>
              <a:ext cx="2482227" cy="729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200" b="0" dirty="0"/>
                <a:t>Standard</a:t>
              </a:r>
            </a:p>
          </p:txBody>
        </p:sp>
      </p:grpSp>
      <p:grpSp>
        <p:nvGrpSpPr>
          <p:cNvPr id="5" name="Group 4">
            <a:extLst>
              <a:ext uri="{FF2B5EF4-FFF2-40B4-BE49-F238E27FC236}">
                <a16:creationId xmlns:a16="http://schemas.microsoft.com/office/drawing/2014/main" id="{04DDB445-BFAF-412B-9B9C-0B447F12DA6C}"/>
              </a:ext>
            </a:extLst>
          </p:cNvPr>
          <p:cNvGrpSpPr/>
          <p:nvPr/>
        </p:nvGrpSpPr>
        <p:grpSpPr>
          <a:xfrm>
            <a:off x="2724150" y="8693761"/>
            <a:ext cx="18171447" cy="649054"/>
            <a:chOff x="2724150" y="8693761"/>
            <a:chExt cx="18171447" cy="649054"/>
          </a:xfrm>
        </p:grpSpPr>
        <p:sp>
          <p:nvSpPr>
            <p:cNvPr id="3" name="TextBox 2">
              <a:extLst>
                <a:ext uri="{FF2B5EF4-FFF2-40B4-BE49-F238E27FC236}">
                  <a16:creationId xmlns:a16="http://schemas.microsoft.com/office/drawing/2014/main" id="{E77620BE-2349-4039-BF2A-A8F101ADDD7F}"/>
                </a:ext>
              </a:extLst>
            </p:cNvPr>
            <p:cNvSpPr txBox="1"/>
            <p:nvPr/>
          </p:nvSpPr>
          <p:spPr>
            <a:xfrm>
              <a:off x="2724150" y="8693761"/>
              <a:ext cx="4191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dirty="0">
                  <a:latin typeface="+mn-lt"/>
                </a:rPr>
                <a:t>Reading Values</a:t>
              </a:r>
            </a:p>
          </p:txBody>
        </p:sp>
        <p:sp>
          <p:nvSpPr>
            <p:cNvPr id="22" name="TextBox 21">
              <a:extLst>
                <a:ext uri="{FF2B5EF4-FFF2-40B4-BE49-F238E27FC236}">
                  <a16:creationId xmlns:a16="http://schemas.microsoft.com/office/drawing/2014/main" id="{C7BC0B97-129D-4E59-AE32-A0953E1FAD67}"/>
                </a:ext>
              </a:extLst>
            </p:cNvPr>
            <p:cNvSpPr txBox="1"/>
            <p:nvPr/>
          </p:nvSpPr>
          <p:spPr>
            <a:xfrm>
              <a:off x="19359165" y="8696484"/>
              <a:ext cx="153643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i="0" u="none" strike="noStrike" baseline="0" dirty="0">
                  <a:latin typeface="+mn-lt"/>
                </a:rPr>
                <a:t>62.5%</a:t>
              </a:r>
              <a:endParaRPr lang="en-US" sz="3600" dirty="0">
                <a:latin typeface="+mn-lt"/>
              </a:endParaRPr>
            </a:p>
          </p:txBody>
        </p:sp>
        <p:sp>
          <p:nvSpPr>
            <p:cNvPr id="26" name="TextBox 25">
              <a:extLst>
                <a:ext uri="{FF2B5EF4-FFF2-40B4-BE49-F238E27FC236}">
                  <a16:creationId xmlns:a16="http://schemas.microsoft.com/office/drawing/2014/main" id="{67D2BB7A-8F3D-4A33-92F3-296DAEFD643E}"/>
                </a:ext>
              </a:extLst>
            </p:cNvPr>
            <p:cNvSpPr txBox="1"/>
            <p:nvPr/>
          </p:nvSpPr>
          <p:spPr>
            <a:xfrm>
              <a:off x="8778562" y="8693761"/>
              <a:ext cx="150815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i="0" u="none" strike="noStrike" baseline="0" dirty="0">
                  <a:latin typeface="+mn-lt"/>
                </a:rPr>
                <a:t>92.5%</a:t>
              </a:r>
              <a:endParaRPr lang="en-US" sz="3600" dirty="0">
                <a:latin typeface="+mn-lt"/>
              </a:endParaRPr>
            </a:p>
          </p:txBody>
        </p:sp>
        <p:sp>
          <p:nvSpPr>
            <p:cNvPr id="28" name="TextBox 27">
              <a:extLst>
                <a:ext uri="{FF2B5EF4-FFF2-40B4-BE49-F238E27FC236}">
                  <a16:creationId xmlns:a16="http://schemas.microsoft.com/office/drawing/2014/main" id="{3091B1D5-4A17-4A6B-B271-F9511D0A094D}"/>
                </a:ext>
              </a:extLst>
            </p:cNvPr>
            <p:cNvSpPr txBox="1"/>
            <p:nvPr/>
          </p:nvSpPr>
          <p:spPr>
            <a:xfrm>
              <a:off x="13816249" y="8693761"/>
              <a:ext cx="150815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i="0" u="none" strike="noStrike" baseline="0" dirty="0">
                  <a:latin typeface="+mn-lt"/>
                </a:rPr>
                <a:t>95.0%</a:t>
              </a:r>
              <a:endParaRPr lang="en-US" sz="3600" dirty="0">
                <a:latin typeface="+mn-lt"/>
              </a:endParaRPr>
            </a:p>
          </p:txBody>
        </p:sp>
      </p:grpSp>
      <p:grpSp>
        <p:nvGrpSpPr>
          <p:cNvPr id="7" name="Group 6">
            <a:extLst>
              <a:ext uri="{FF2B5EF4-FFF2-40B4-BE49-F238E27FC236}">
                <a16:creationId xmlns:a16="http://schemas.microsoft.com/office/drawing/2014/main" id="{13D427B5-2B85-4B91-A079-706F32898A3A}"/>
              </a:ext>
            </a:extLst>
          </p:cNvPr>
          <p:cNvGrpSpPr/>
          <p:nvPr/>
        </p:nvGrpSpPr>
        <p:grpSpPr>
          <a:xfrm>
            <a:off x="2737704" y="11035102"/>
            <a:ext cx="12533759" cy="646333"/>
            <a:chOff x="2724150" y="9863976"/>
            <a:chExt cx="12533759" cy="646333"/>
          </a:xfrm>
        </p:grpSpPr>
        <p:sp>
          <p:nvSpPr>
            <p:cNvPr id="18" name="TextBox 17">
              <a:extLst>
                <a:ext uri="{FF2B5EF4-FFF2-40B4-BE49-F238E27FC236}">
                  <a16:creationId xmlns:a16="http://schemas.microsoft.com/office/drawing/2014/main" id="{1A83BB0A-A062-4700-A1F9-D2D00FB62D2B}"/>
                </a:ext>
              </a:extLst>
            </p:cNvPr>
            <p:cNvSpPr txBox="1"/>
            <p:nvPr/>
          </p:nvSpPr>
          <p:spPr>
            <a:xfrm>
              <a:off x="2724150" y="9863978"/>
              <a:ext cx="4191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i="0" u="none" strike="noStrike" baseline="0">
                  <a:latin typeface="+mn-lt"/>
                </a:rPr>
                <a:t>Reading Ranges</a:t>
              </a:r>
              <a:endParaRPr lang="en-US" sz="3600" dirty="0">
                <a:latin typeface="+mn-lt"/>
              </a:endParaRPr>
            </a:p>
          </p:txBody>
        </p:sp>
        <p:sp>
          <p:nvSpPr>
            <p:cNvPr id="30" name="TextBox 29">
              <a:extLst>
                <a:ext uri="{FF2B5EF4-FFF2-40B4-BE49-F238E27FC236}">
                  <a16:creationId xmlns:a16="http://schemas.microsoft.com/office/drawing/2014/main" id="{11EA34E9-5185-4A58-B7B0-CFB006E499CE}"/>
                </a:ext>
              </a:extLst>
            </p:cNvPr>
            <p:cNvSpPr txBox="1"/>
            <p:nvPr/>
          </p:nvSpPr>
          <p:spPr>
            <a:xfrm>
              <a:off x="8778562" y="9863977"/>
              <a:ext cx="150815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i="0" u="none" strike="noStrike" baseline="0" dirty="0">
                  <a:latin typeface="+mn-lt"/>
                </a:rPr>
                <a:t>52.0%</a:t>
              </a:r>
              <a:endParaRPr lang="en-US" sz="3600" dirty="0">
                <a:latin typeface="+mn-lt"/>
              </a:endParaRPr>
            </a:p>
          </p:txBody>
        </p:sp>
        <p:sp>
          <p:nvSpPr>
            <p:cNvPr id="32" name="TextBox 31">
              <a:extLst>
                <a:ext uri="{FF2B5EF4-FFF2-40B4-BE49-F238E27FC236}">
                  <a16:creationId xmlns:a16="http://schemas.microsoft.com/office/drawing/2014/main" id="{AEE80BD6-6E6C-4300-9C53-6B0BD934885D}"/>
                </a:ext>
              </a:extLst>
            </p:cNvPr>
            <p:cNvSpPr txBox="1"/>
            <p:nvPr/>
          </p:nvSpPr>
          <p:spPr>
            <a:xfrm>
              <a:off x="13749755" y="9863976"/>
              <a:ext cx="150815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i="0" u="none" strike="noStrike" baseline="0" dirty="0">
                  <a:latin typeface="+mn-lt"/>
                </a:rPr>
                <a:t>50.0%</a:t>
              </a:r>
              <a:endParaRPr lang="en-US" sz="3600" dirty="0">
                <a:latin typeface="+mn-lt"/>
              </a:endParaRPr>
            </a:p>
          </p:txBody>
        </p:sp>
      </p:grpSp>
      <p:grpSp>
        <p:nvGrpSpPr>
          <p:cNvPr id="11" name="Group 10">
            <a:extLst>
              <a:ext uri="{FF2B5EF4-FFF2-40B4-BE49-F238E27FC236}">
                <a16:creationId xmlns:a16="http://schemas.microsoft.com/office/drawing/2014/main" id="{8ABE925F-410C-4ACC-A04D-EFBA103FF10C}"/>
              </a:ext>
            </a:extLst>
          </p:cNvPr>
          <p:cNvGrpSpPr/>
          <p:nvPr/>
        </p:nvGrpSpPr>
        <p:grpSpPr>
          <a:xfrm>
            <a:off x="2724150" y="12204412"/>
            <a:ext cx="12600253" cy="646332"/>
            <a:chOff x="2724150" y="12204412"/>
            <a:chExt cx="12600253" cy="646332"/>
          </a:xfrm>
        </p:grpSpPr>
        <p:sp>
          <p:nvSpPr>
            <p:cNvPr id="20" name="TextBox 19">
              <a:extLst>
                <a:ext uri="{FF2B5EF4-FFF2-40B4-BE49-F238E27FC236}">
                  <a16:creationId xmlns:a16="http://schemas.microsoft.com/office/drawing/2014/main" id="{59A689DF-53A1-4AA1-879C-7BDC9FA8148F}"/>
                </a:ext>
              </a:extLst>
            </p:cNvPr>
            <p:cNvSpPr txBox="1"/>
            <p:nvPr/>
          </p:nvSpPr>
          <p:spPr>
            <a:xfrm>
              <a:off x="2724150" y="12204413"/>
              <a:ext cx="4191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i="0" u="none" strike="noStrike" baseline="0" dirty="0">
                  <a:latin typeface="+mn-lt"/>
                </a:rPr>
                <a:t>Comparing Ranges</a:t>
              </a:r>
              <a:endParaRPr lang="en-US" sz="3600" dirty="0">
                <a:latin typeface="+mn-lt"/>
              </a:endParaRPr>
            </a:p>
          </p:txBody>
        </p:sp>
        <p:sp>
          <p:nvSpPr>
            <p:cNvPr id="36" name="TextBox 35">
              <a:extLst>
                <a:ext uri="{FF2B5EF4-FFF2-40B4-BE49-F238E27FC236}">
                  <a16:creationId xmlns:a16="http://schemas.microsoft.com/office/drawing/2014/main" id="{F5958C33-8ECE-4A35-A35E-0DB72B10C0DA}"/>
                </a:ext>
              </a:extLst>
            </p:cNvPr>
            <p:cNvSpPr txBox="1"/>
            <p:nvPr/>
          </p:nvSpPr>
          <p:spPr>
            <a:xfrm>
              <a:off x="13816249" y="12204412"/>
              <a:ext cx="150815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i="0" u="none" strike="noStrike" baseline="0" dirty="0">
                  <a:latin typeface="+mn-lt"/>
                </a:rPr>
                <a:t>85.0%</a:t>
              </a:r>
              <a:endParaRPr lang="en-US" sz="3600" dirty="0">
                <a:latin typeface="+mn-lt"/>
              </a:endParaRPr>
            </a:p>
          </p:txBody>
        </p:sp>
        <p:sp>
          <p:nvSpPr>
            <p:cNvPr id="38" name="TextBox 37">
              <a:extLst>
                <a:ext uri="{FF2B5EF4-FFF2-40B4-BE49-F238E27FC236}">
                  <a16:creationId xmlns:a16="http://schemas.microsoft.com/office/drawing/2014/main" id="{6F1392A4-78EF-43F1-9FB5-CD5762EE790E}"/>
                </a:ext>
              </a:extLst>
            </p:cNvPr>
            <p:cNvSpPr txBox="1"/>
            <p:nvPr/>
          </p:nvSpPr>
          <p:spPr>
            <a:xfrm>
              <a:off x="8783913" y="12204412"/>
              <a:ext cx="150815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i="0" u="none" strike="noStrike" baseline="0" dirty="0">
                  <a:latin typeface="+mn-lt"/>
                </a:rPr>
                <a:t>80.0%</a:t>
              </a:r>
              <a:endParaRPr lang="en-US" sz="3600" dirty="0">
                <a:latin typeface="+mn-lt"/>
              </a:endParaRPr>
            </a:p>
          </p:txBody>
        </p:sp>
      </p:grpSp>
      <p:grpSp>
        <p:nvGrpSpPr>
          <p:cNvPr id="9" name="Group 8">
            <a:extLst>
              <a:ext uri="{FF2B5EF4-FFF2-40B4-BE49-F238E27FC236}">
                <a16:creationId xmlns:a16="http://schemas.microsoft.com/office/drawing/2014/main" id="{F31E7EEE-DED9-4099-A3FF-F4F7ABF9AE61}"/>
              </a:ext>
            </a:extLst>
          </p:cNvPr>
          <p:cNvGrpSpPr/>
          <p:nvPr/>
        </p:nvGrpSpPr>
        <p:grpSpPr>
          <a:xfrm>
            <a:off x="2737704" y="9865793"/>
            <a:ext cx="18171447" cy="646331"/>
            <a:chOff x="2724150" y="11034195"/>
            <a:chExt cx="18171447" cy="646331"/>
          </a:xfrm>
        </p:grpSpPr>
        <p:sp>
          <p:nvSpPr>
            <p:cNvPr id="19" name="TextBox 18">
              <a:extLst>
                <a:ext uri="{FF2B5EF4-FFF2-40B4-BE49-F238E27FC236}">
                  <a16:creationId xmlns:a16="http://schemas.microsoft.com/office/drawing/2014/main" id="{44F53F3B-0ABD-4A6C-B52D-C685EEB7620D}"/>
                </a:ext>
              </a:extLst>
            </p:cNvPr>
            <p:cNvSpPr txBox="1"/>
            <p:nvPr/>
          </p:nvSpPr>
          <p:spPr>
            <a:xfrm>
              <a:off x="2724150" y="11034195"/>
              <a:ext cx="419100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i="0" u="none" strike="noStrike" baseline="0" dirty="0">
                  <a:latin typeface="+mn-lt"/>
                </a:rPr>
                <a:t>Comparing Values</a:t>
              </a:r>
              <a:endParaRPr lang="en-US" sz="3600" dirty="0">
                <a:latin typeface="+mn-lt"/>
              </a:endParaRPr>
            </a:p>
          </p:txBody>
        </p:sp>
        <p:sp>
          <p:nvSpPr>
            <p:cNvPr id="24" name="TextBox 23">
              <a:extLst>
                <a:ext uri="{FF2B5EF4-FFF2-40B4-BE49-F238E27FC236}">
                  <a16:creationId xmlns:a16="http://schemas.microsoft.com/office/drawing/2014/main" id="{011B6DA9-687F-4C8A-99DF-6F4838D4C8DB}"/>
                </a:ext>
              </a:extLst>
            </p:cNvPr>
            <p:cNvSpPr txBox="1"/>
            <p:nvPr/>
          </p:nvSpPr>
          <p:spPr>
            <a:xfrm>
              <a:off x="19359165" y="11034195"/>
              <a:ext cx="153643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i="0" u="none" strike="noStrike" baseline="0" dirty="0">
                  <a:latin typeface="+mn-lt"/>
                </a:rPr>
                <a:t>65.0%</a:t>
              </a:r>
              <a:endParaRPr lang="en-US" sz="3600" dirty="0">
                <a:latin typeface="+mn-lt"/>
              </a:endParaRPr>
            </a:p>
          </p:txBody>
        </p:sp>
        <p:sp>
          <p:nvSpPr>
            <p:cNvPr id="34" name="TextBox 33">
              <a:extLst>
                <a:ext uri="{FF2B5EF4-FFF2-40B4-BE49-F238E27FC236}">
                  <a16:creationId xmlns:a16="http://schemas.microsoft.com/office/drawing/2014/main" id="{F433FCE8-11A4-41E5-BC80-9B3C8DEC0113}"/>
                </a:ext>
              </a:extLst>
            </p:cNvPr>
            <p:cNvSpPr txBox="1"/>
            <p:nvPr/>
          </p:nvSpPr>
          <p:spPr>
            <a:xfrm>
              <a:off x="8778562" y="11034195"/>
              <a:ext cx="150815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i="0" u="none" strike="noStrike" baseline="0" dirty="0">
                  <a:latin typeface="+mn-lt"/>
                </a:rPr>
                <a:t>100%</a:t>
              </a:r>
              <a:endParaRPr lang="en-US" sz="3600" dirty="0">
                <a:latin typeface="+mn-lt"/>
              </a:endParaRPr>
            </a:p>
          </p:txBody>
        </p:sp>
        <p:sp>
          <p:nvSpPr>
            <p:cNvPr id="40" name="TextBox 39">
              <a:extLst>
                <a:ext uri="{FF2B5EF4-FFF2-40B4-BE49-F238E27FC236}">
                  <a16:creationId xmlns:a16="http://schemas.microsoft.com/office/drawing/2014/main" id="{EDDDD612-9F4A-432D-BC21-6D6734E32980}"/>
                </a:ext>
              </a:extLst>
            </p:cNvPr>
            <p:cNvSpPr txBox="1"/>
            <p:nvPr/>
          </p:nvSpPr>
          <p:spPr>
            <a:xfrm>
              <a:off x="13816249" y="11034195"/>
              <a:ext cx="150815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b="0" i="0" u="none" strike="noStrike" baseline="0" dirty="0">
                  <a:latin typeface="+mn-lt"/>
                </a:rPr>
                <a:t>85.0%</a:t>
              </a:r>
              <a:endParaRPr lang="en-US" sz="3600" dirty="0">
                <a:latin typeface="+mn-lt"/>
              </a:endParaRPr>
            </a:p>
          </p:txBody>
        </p:sp>
      </p:grpSp>
      <p:cxnSp>
        <p:nvCxnSpPr>
          <p:cNvPr id="43" name="Straight Connector 42">
            <a:extLst>
              <a:ext uri="{FF2B5EF4-FFF2-40B4-BE49-F238E27FC236}">
                <a16:creationId xmlns:a16="http://schemas.microsoft.com/office/drawing/2014/main" id="{D3036EB0-4DD4-43E2-9B0B-26B9E19ACB71}"/>
              </a:ext>
            </a:extLst>
          </p:cNvPr>
          <p:cNvCxnSpPr/>
          <p:nvPr/>
        </p:nvCxnSpPr>
        <p:spPr>
          <a:xfrm>
            <a:off x="7562850" y="8348583"/>
            <a:ext cx="137160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8240053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Shape 1071"/>
          <p:cNvSpPr txBox="1">
            <a:spLocks noGrp="1"/>
          </p:cNvSpPr>
          <p:nvPr>
            <p:ph type="title"/>
          </p:nvPr>
        </p:nvSpPr>
        <p:spPr>
          <a:prstGeom prst="rect">
            <a:avLst/>
          </a:prstGeom>
        </p:spPr>
        <p:txBody>
          <a:bodyPr/>
          <a:lstStyle>
            <a:lvl1pPr>
              <a:defRPr sz="10000"/>
            </a:lvl1pPr>
          </a:lstStyle>
          <a:p>
            <a:r>
              <a:rPr lang="en-US" dirty="0"/>
              <a:t>Summary</a:t>
            </a:r>
            <a:endParaRPr dirty="0"/>
          </a:p>
        </p:txBody>
      </p:sp>
      <p:sp>
        <p:nvSpPr>
          <p:cNvPr id="1072" name="Shape 1072"/>
          <p:cNvSpPr txBox="1">
            <a:spLocks noGrp="1"/>
          </p:cNvSpPr>
          <p:nvPr>
            <p:ph type="body" idx="4294967295"/>
          </p:nvPr>
        </p:nvSpPr>
        <p:spPr>
          <a:xfrm>
            <a:off x="1778000" y="3898900"/>
            <a:ext cx="20828000" cy="8026400"/>
          </a:xfrm>
          <a:prstGeom prst="rect">
            <a:avLst/>
          </a:prstGeom>
        </p:spPr>
        <p:txBody>
          <a:bodyPr anchor="t"/>
          <a:lstStyle/>
          <a:p>
            <a:pPr marL="615950" indent="-615950" defTabSz="800735">
              <a:spcBef>
                <a:spcPts val="5700"/>
              </a:spcBef>
              <a:defRPr sz="5044"/>
            </a:pPr>
            <a:r>
              <a:rPr lang="en-US" dirty="0"/>
              <a:t>Designed a visual food label based on the bullet chart.</a:t>
            </a:r>
          </a:p>
          <a:p>
            <a:pPr marL="615950" indent="-615950" defTabSz="800735">
              <a:spcBef>
                <a:spcPts val="5700"/>
              </a:spcBef>
              <a:defRPr sz="5044"/>
            </a:pPr>
            <a:r>
              <a:rPr lang="en-US" dirty="0"/>
              <a:t>We found that users tend to prefer the linear layout.</a:t>
            </a:r>
          </a:p>
          <a:p>
            <a:pPr marL="615950" indent="-615950" defTabSz="800735">
              <a:spcBef>
                <a:spcPts val="5700"/>
              </a:spcBef>
              <a:defRPr sz="5044"/>
            </a:pPr>
            <a:r>
              <a:rPr lang="en-US" dirty="0"/>
              <a:t>Discretized encoding might be better for reading values but may cause problems with ranges. </a:t>
            </a:r>
          </a:p>
          <a:p>
            <a:pPr marL="615950" indent="-615950" defTabSz="800735">
              <a:spcBef>
                <a:spcPts val="5700"/>
              </a:spcBef>
              <a:defRPr sz="5044"/>
            </a:pPr>
            <a:r>
              <a:rPr lang="en-US" dirty="0"/>
              <a:t>Our studies demonstrate the potential of visual food labels but further testing is required to develop a concrete conclusion. </a:t>
            </a:r>
            <a:endParaRPr dirty="0"/>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txBox="1">
            <a:spLocks noGrp="1"/>
          </p:cNvSpPr>
          <p:nvPr>
            <p:ph type="title"/>
          </p:nvPr>
        </p:nvSpPr>
        <p:spPr>
          <a:prstGeom prst="rect">
            <a:avLst/>
          </a:prstGeom>
        </p:spPr>
        <p:txBody>
          <a:bodyPr/>
          <a:lstStyle>
            <a:lvl1pPr>
              <a:defRPr sz="10000"/>
            </a:lvl1pPr>
          </a:lstStyle>
          <a:p>
            <a:r>
              <a:rPr lang="en-US" dirty="0"/>
              <a:t>Nutrition Label</a:t>
            </a:r>
            <a:endParaRPr dirty="0"/>
          </a:p>
        </p:txBody>
      </p:sp>
      <p:sp>
        <p:nvSpPr>
          <p:cNvPr id="5" name="Shape 132">
            <a:extLst>
              <a:ext uri="{FF2B5EF4-FFF2-40B4-BE49-F238E27FC236}">
                <a16:creationId xmlns:a16="http://schemas.microsoft.com/office/drawing/2014/main" id="{1CEAC4EF-800F-7F47-8759-8031DACD3051}"/>
              </a:ext>
            </a:extLst>
          </p:cNvPr>
          <p:cNvSpPr txBox="1">
            <a:spLocks/>
          </p:cNvSpPr>
          <p:nvPr/>
        </p:nvSpPr>
        <p:spPr>
          <a:xfrm>
            <a:off x="8853822" y="3849103"/>
            <a:ext cx="14134766" cy="566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a:lstStyle>
          <a:p>
            <a:pPr hangingPunct="1"/>
            <a:r>
              <a:rPr lang="en-US" sz="4800" dirty="0">
                <a:latin typeface="+mj-lt"/>
              </a:rPr>
              <a:t>Difficult to understand and make comparisons.</a:t>
            </a:r>
          </a:p>
          <a:p>
            <a:r>
              <a:rPr lang="en-US" sz="4800" dirty="0">
                <a:latin typeface="+mj-lt"/>
              </a:rPr>
              <a:t>Miscalculation when  performing computations to estimate nutrient contribution to one’s diet.</a:t>
            </a:r>
          </a:p>
          <a:p>
            <a:r>
              <a:rPr lang="en-US" sz="4800" dirty="0">
                <a:latin typeface="+mj-lt"/>
              </a:rPr>
              <a:t>Difficult to compare products with this label.  </a:t>
            </a:r>
          </a:p>
        </p:txBody>
      </p:sp>
      <p:grpSp>
        <p:nvGrpSpPr>
          <p:cNvPr id="4" name="Group 3">
            <a:extLst>
              <a:ext uri="{FF2B5EF4-FFF2-40B4-BE49-F238E27FC236}">
                <a16:creationId xmlns:a16="http://schemas.microsoft.com/office/drawing/2014/main" id="{07DE65A7-8B1F-4A5B-A35C-56850DE5C0D7}"/>
              </a:ext>
            </a:extLst>
          </p:cNvPr>
          <p:cNvGrpSpPr/>
          <p:nvPr/>
        </p:nvGrpSpPr>
        <p:grpSpPr>
          <a:xfrm>
            <a:off x="694200" y="3496035"/>
            <a:ext cx="8018859" cy="9251138"/>
            <a:chOff x="694200" y="3496035"/>
            <a:chExt cx="8018859" cy="9251138"/>
          </a:xfrm>
        </p:grpSpPr>
        <p:sp>
          <p:nvSpPr>
            <p:cNvPr id="6" name="TextBox 5">
              <a:extLst>
                <a:ext uri="{FF2B5EF4-FFF2-40B4-BE49-F238E27FC236}">
                  <a16:creationId xmlns:a16="http://schemas.microsoft.com/office/drawing/2014/main" id="{0724A433-0450-40B1-B2EF-05CD564096C0}"/>
                </a:ext>
              </a:extLst>
            </p:cNvPr>
            <p:cNvSpPr txBox="1"/>
            <p:nvPr/>
          </p:nvSpPr>
          <p:spPr>
            <a:xfrm>
              <a:off x="694200" y="12193175"/>
              <a:ext cx="8018859"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t>As per US FDA Specifications</a:t>
              </a:r>
            </a:p>
          </p:txBody>
        </p:sp>
        <p:pic>
          <p:nvPicPr>
            <p:cNvPr id="1026" name="Picture 2" descr="Carando Classic Italian Foods">
              <a:extLst>
                <a:ext uri="{FF2B5EF4-FFF2-40B4-BE49-F238E27FC236}">
                  <a16:creationId xmlns:a16="http://schemas.microsoft.com/office/drawing/2014/main" id="{DF4EB8D7-B39C-4F31-9E58-DB915AF48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868" y="3496035"/>
              <a:ext cx="5317524" cy="8119704"/>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 name="Shape 1075"/>
          <p:cNvSpPr txBox="1">
            <a:spLocks noGrp="1"/>
          </p:cNvSpPr>
          <p:nvPr>
            <p:ph type="subTitle" sz="quarter" idx="1"/>
          </p:nvPr>
        </p:nvSpPr>
        <p:spPr>
          <a:xfrm>
            <a:off x="1165994" y="4594273"/>
            <a:ext cx="14596462" cy="3334396"/>
          </a:xfrm>
          <a:prstGeom prst="rect">
            <a:avLst/>
          </a:prstGeom>
        </p:spPr>
        <p:txBody>
          <a:bodyPr>
            <a:normAutofit/>
          </a:bodyPr>
          <a:lstStyle/>
          <a:p>
            <a:pPr algn="l" defTabSz="586104">
              <a:lnSpc>
                <a:spcPct val="120000"/>
              </a:lnSpc>
              <a:defRPr sz="4615"/>
            </a:pPr>
            <a:r>
              <a:rPr sz="4000" dirty="0"/>
              <a:t>Darius Coelho </a:t>
            </a:r>
          </a:p>
          <a:p>
            <a:pPr algn="l" defTabSz="586104">
              <a:lnSpc>
                <a:spcPct val="120000"/>
              </a:lnSpc>
              <a:defRPr sz="4615"/>
            </a:pPr>
            <a:r>
              <a:rPr lang="en-US" sz="4000" dirty="0"/>
              <a:t>Helen He</a:t>
            </a:r>
          </a:p>
          <a:p>
            <a:pPr algn="l" defTabSz="586104">
              <a:lnSpc>
                <a:spcPct val="120000"/>
              </a:lnSpc>
              <a:defRPr sz="4615"/>
            </a:pPr>
            <a:r>
              <a:rPr lang="en-US" sz="4000" dirty="0"/>
              <a:t>Maxim </a:t>
            </a:r>
            <a:r>
              <a:rPr lang="en-US" sz="4000" dirty="0" err="1"/>
              <a:t>Baduk</a:t>
            </a:r>
            <a:r>
              <a:rPr lang="en-US" sz="4000" dirty="0"/>
              <a:t> </a:t>
            </a:r>
          </a:p>
          <a:p>
            <a:pPr algn="l" defTabSz="586104">
              <a:lnSpc>
                <a:spcPct val="120000"/>
              </a:lnSpc>
              <a:defRPr sz="4615"/>
            </a:pPr>
            <a:r>
              <a:rPr sz="4000" dirty="0"/>
              <a:t>Klaus Mueller</a:t>
            </a:r>
          </a:p>
        </p:txBody>
      </p:sp>
      <p:pic>
        <p:nvPicPr>
          <p:cNvPr id="1076" name="stony brook university.png"/>
          <p:cNvPicPr>
            <a:picLocks noChangeAspect="1"/>
          </p:cNvPicPr>
          <p:nvPr/>
        </p:nvPicPr>
        <p:blipFill>
          <a:blip r:embed="rId3"/>
          <a:stretch>
            <a:fillRect/>
          </a:stretch>
        </p:blipFill>
        <p:spPr>
          <a:xfrm>
            <a:off x="836223" y="9191456"/>
            <a:ext cx="4330138" cy="731442"/>
          </a:xfrm>
          <a:prstGeom prst="rect">
            <a:avLst/>
          </a:prstGeom>
          <a:ln w="12700">
            <a:miter lim="400000"/>
          </a:ln>
        </p:spPr>
      </p:pic>
      <p:sp>
        <p:nvSpPr>
          <p:cNvPr id="6" name="Shape 119">
            <a:extLst>
              <a:ext uri="{FF2B5EF4-FFF2-40B4-BE49-F238E27FC236}">
                <a16:creationId xmlns:a16="http://schemas.microsoft.com/office/drawing/2014/main" id="{269B1F19-1E24-4BC7-B585-8969C7143D6E}"/>
              </a:ext>
            </a:extLst>
          </p:cNvPr>
          <p:cNvSpPr txBox="1">
            <a:spLocks/>
          </p:cNvSpPr>
          <p:nvPr/>
        </p:nvSpPr>
        <p:spPr>
          <a:xfrm>
            <a:off x="1159792" y="2124341"/>
            <a:ext cx="20828000" cy="19452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a:lstStyle>
          <a:p>
            <a:pPr lvl="1" algn="l" hangingPunct="1">
              <a:defRPr sz="11000"/>
            </a:pPr>
            <a:r>
              <a:rPr lang="en-US" sz="8000" dirty="0">
                <a:solidFill>
                  <a:schemeClr val="tx1">
                    <a:lumMod val="95000"/>
                    <a:lumOff val="5000"/>
                  </a:schemeClr>
                </a:solidFill>
              </a:rPr>
              <a:t>Visual and Contextual Nutrition Facts Label</a:t>
            </a:r>
          </a:p>
        </p:txBody>
      </p:sp>
      <p:pic>
        <p:nvPicPr>
          <p:cNvPr id="5" name="Picture 4">
            <a:extLst>
              <a:ext uri="{FF2B5EF4-FFF2-40B4-BE49-F238E27FC236}">
                <a16:creationId xmlns:a16="http://schemas.microsoft.com/office/drawing/2014/main" id="{596B61ED-B1F0-4836-9875-D9472164A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986" y="4594273"/>
            <a:ext cx="5363246" cy="5447707"/>
          </a:xfrm>
          <a:prstGeom prst="rect">
            <a:avLst/>
          </a:prstGeom>
        </p:spPr>
      </p:pic>
      <p:pic>
        <p:nvPicPr>
          <p:cNvPr id="8" name="Picture 7">
            <a:extLst>
              <a:ext uri="{FF2B5EF4-FFF2-40B4-BE49-F238E27FC236}">
                <a16:creationId xmlns:a16="http://schemas.microsoft.com/office/drawing/2014/main" id="{CE09173A-28F2-450E-B7AD-2866966FD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62118" y="4594273"/>
            <a:ext cx="5246011" cy="5328625"/>
          </a:xfrm>
          <a:prstGeom prst="rect">
            <a:avLst/>
          </a:prstGeom>
        </p:spPr>
      </p:pic>
      <p:pic>
        <p:nvPicPr>
          <p:cNvPr id="10" name="Picture 9">
            <a:extLst>
              <a:ext uri="{FF2B5EF4-FFF2-40B4-BE49-F238E27FC236}">
                <a16:creationId xmlns:a16="http://schemas.microsoft.com/office/drawing/2014/main" id="{4AB36B86-71C9-486B-B755-F798C8766B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34014" y="4594273"/>
            <a:ext cx="5363246" cy="5447707"/>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txBox="1">
            <a:spLocks noGrp="1"/>
          </p:cNvSpPr>
          <p:nvPr>
            <p:ph type="title"/>
          </p:nvPr>
        </p:nvSpPr>
        <p:spPr>
          <a:prstGeom prst="rect">
            <a:avLst/>
          </a:prstGeom>
        </p:spPr>
        <p:txBody>
          <a:bodyPr/>
          <a:lstStyle>
            <a:lvl1pPr>
              <a:defRPr sz="10000"/>
            </a:lvl1pPr>
          </a:lstStyle>
          <a:p>
            <a:r>
              <a:rPr dirty="0"/>
              <a:t>Goals</a:t>
            </a:r>
          </a:p>
        </p:txBody>
      </p:sp>
      <p:sp>
        <p:nvSpPr>
          <p:cNvPr id="132" name="Shape 132"/>
          <p:cNvSpPr txBox="1">
            <a:spLocks noGrp="1"/>
          </p:cNvSpPr>
          <p:nvPr>
            <p:ph type="body" sz="half" idx="4294967295"/>
          </p:nvPr>
        </p:nvSpPr>
        <p:spPr>
          <a:xfrm>
            <a:off x="1689100" y="5424488"/>
            <a:ext cx="20828000" cy="5664200"/>
          </a:xfrm>
          <a:prstGeom prst="rect">
            <a:avLst/>
          </a:prstGeom>
        </p:spPr>
        <p:txBody>
          <a:bodyPr anchor="t">
            <a:normAutofit/>
          </a:bodyPr>
          <a:lstStyle/>
          <a:p>
            <a:r>
              <a:rPr lang="en-US" sz="4800" dirty="0"/>
              <a:t>Clearly communicate </a:t>
            </a:r>
            <a:r>
              <a:rPr lang="en-US" dirty="0"/>
              <a:t>quantity or level of individual nutrients</a:t>
            </a:r>
            <a:endParaRPr sz="4800" dirty="0"/>
          </a:p>
          <a:p>
            <a:r>
              <a:rPr lang="en-US" dirty="0"/>
              <a:t>Indicating where this quantity is placed within the range of quantities in similar products.</a:t>
            </a:r>
            <a:endParaRPr sz="4800" dirty="0"/>
          </a:p>
        </p:txBody>
      </p:sp>
      <p:sp>
        <p:nvSpPr>
          <p:cNvPr id="5" name="TextBox 4">
            <a:extLst>
              <a:ext uri="{FF2B5EF4-FFF2-40B4-BE49-F238E27FC236}">
                <a16:creationId xmlns:a16="http://schemas.microsoft.com/office/drawing/2014/main" id="{29419CD0-9294-4D89-A84C-3D8EC2183184}"/>
              </a:ext>
            </a:extLst>
          </p:cNvPr>
          <p:cNvSpPr txBox="1"/>
          <p:nvPr/>
        </p:nvSpPr>
        <p:spPr>
          <a:xfrm>
            <a:off x="1589087" y="3746132"/>
            <a:ext cx="7033021"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4800" b="0" u="sng" dirty="0"/>
              <a:t>Visual representation to: </a:t>
            </a:r>
          </a:p>
        </p:txBody>
      </p:sp>
      <p:pic>
        <p:nvPicPr>
          <p:cNvPr id="9218" name="Picture 2" descr="Why Does Orange Juice Taste So Bad After Brushing? - South Springs Dental  Group">
            <a:extLst>
              <a:ext uri="{FF2B5EF4-FFF2-40B4-BE49-F238E27FC236}">
                <a16:creationId xmlns:a16="http://schemas.microsoft.com/office/drawing/2014/main" id="{5CC5763B-1E86-48FF-8BA0-54802C65640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38589" y="10383838"/>
            <a:ext cx="1793522" cy="2362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rocemania | Coca Cola Regular | Grocery Delivery London">
            <a:extLst>
              <a:ext uri="{FF2B5EF4-FFF2-40B4-BE49-F238E27FC236}">
                <a16:creationId xmlns:a16="http://schemas.microsoft.com/office/drawing/2014/main" id="{1FA37DA6-DE67-44E7-9B1B-248D3B2411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8800" y="9837738"/>
            <a:ext cx="2908300" cy="29083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Water Bottle – Tonys Pizza">
            <a:extLst>
              <a:ext uri="{FF2B5EF4-FFF2-40B4-BE49-F238E27FC236}">
                <a16:creationId xmlns:a16="http://schemas.microsoft.com/office/drawing/2014/main" id="{841B613B-D5DE-4568-A291-D584FEF4B67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8147" y="10383838"/>
            <a:ext cx="23622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12AC085-BE68-4892-998C-B8979730EC53}"/>
              </a:ext>
            </a:extLst>
          </p:cNvPr>
          <p:cNvCxnSpPr>
            <a:stCxn id="9222" idx="3"/>
            <a:endCxn id="9218" idx="1"/>
          </p:cNvCxnSpPr>
          <p:nvPr/>
        </p:nvCxnSpPr>
        <p:spPr>
          <a:xfrm>
            <a:off x="5010347" y="11564938"/>
            <a:ext cx="1022824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 name="Straight Connector 6">
            <a:extLst>
              <a:ext uri="{FF2B5EF4-FFF2-40B4-BE49-F238E27FC236}">
                <a16:creationId xmlns:a16="http://schemas.microsoft.com/office/drawing/2014/main" id="{4533C752-63F6-437B-A734-0381EDB968D9}"/>
              </a:ext>
            </a:extLst>
          </p:cNvPr>
          <p:cNvCxnSpPr>
            <a:stCxn id="9218" idx="3"/>
          </p:cNvCxnSpPr>
          <p:nvPr/>
        </p:nvCxnSpPr>
        <p:spPr>
          <a:xfrm>
            <a:off x="17032111" y="11564938"/>
            <a:ext cx="316088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07D91FB8-DA0C-4BE8-AB8C-FDE3051E4241}"/>
              </a:ext>
            </a:extLst>
          </p:cNvPr>
          <p:cNvSpPr txBox="1"/>
          <p:nvPr/>
        </p:nvSpPr>
        <p:spPr>
          <a:xfrm>
            <a:off x="1270582" y="11291888"/>
            <a:ext cx="1192635"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Sugar</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Design</a:t>
            </a:r>
            <a:endParaRPr dirty="0"/>
          </a:p>
        </p:txBody>
      </p:sp>
      <p:sp>
        <p:nvSpPr>
          <p:cNvPr id="3" name="Shape 132">
            <a:extLst>
              <a:ext uri="{FF2B5EF4-FFF2-40B4-BE49-F238E27FC236}">
                <a16:creationId xmlns:a16="http://schemas.microsoft.com/office/drawing/2014/main" id="{8907B27D-662A-AC48-9365-956EB14D67A1}"/>
              </a:ext>
            </a:extLst>
          </p:cNvPr>
          <p:cNvSpPr txBox="1">
            <a:spLocks/>
          </p:cNvSpPr>
          <p:nvPr/>
        </p:nvSpPr>
        <p:spPr>
          <a:xfrm>
            <a:off x="1778000" y="4152900"/>
            <a:ext cx="20828000" cy="5664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a:lstStyle>
          <a:p>
            <a:pPr hangingPunct="1"/>
            <a:r>
              <a:rPr lang="en-US" dirty="0"/>
              <a:t>Must be able to show exact values as well as a range for reference.</a:t>
            </a:r>
          </a:p>
          <a:p>
            <a:pPr hangingPunct="1"/>
            <a:r>
              <a:rPr lang="en-US" dirty="0"/>
              <a:t>Should be compact to fit into the current size of nutrition labels.</a:t>
            </a:r>
          </a:p>
          <a:p>
            <a:pPr hangingPunct="1"/>
            <a:r>
              <a:rPr lang="en-US" dirty="0"/>
              <a:t>Should have some level of similarity to the current design.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Core Design</a:t>
            </a:r>
            <a:endParaRPr dirty="0"/>
          </a:p>
        </p:txBody>
      </p:sp>
      <p:grpSp>
        <p:nvGrpSpPr>
          <p:cNvPr id="2" name="Group 1">
            <a:extLst>
              <a:ext uri="{FF2B5EF4-FFF2-40B4-BE49-F238E27FC236}">
                <a16:creationId xmlns:a16="http://schemas.microsoft.com/office/drawing/2014/main" id="{E4692369-9E96-4C54-B815-260C51A0A60D}"/>
              </a:ext>
            </a:extLst>
          </p:cNvPr>
          <p:cNvGrpSpPr/>
          <p:nvPr/>
        </p:nvGrpSpPr>
        <p:grpSpPr>
          <a:xfrm>
            <a:off x="2002016" y="3984730"/>
            <a:ext cx="15762109" cy="5554557"/>
            <a:chOff x="2002016" y="3984730"/>
            <a:chExt cx="15762109" cy="5554557"/>
          </a:xfrm>
        </p:grpSpPr>
        <p:sp>
          <p:nvSpPr>
            <p:cNvPr id="5" name="TextBox 4">
              <a:extLst>
                <a:ext uri="{FF2B5EF4-FFF2-40B4-BE49-F238E27FC236}">
                  <a16:creationId xmlns:a16="http://schemas.microsoft.com/office/drawing/2014/main" id="{0A57E1A4-590D-434C-AC26-1972044679A0}"/>
                </a:ext>
              </a:extLst>
            </p:cNvPr>
            <p:cNvSpPr txBox="1"/>
            <p:nvPr/>
          </p:nvSpPr>
          <p:spPr>
            <a:xfrm>
              <a:off x="2002016" y="3984730"/>
              <a:ext cx="15655925"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800" b="0" dirty="0"/>
                <a:t>Based on the bullet graph developed by Stephen Few</a:t>
              </a:r>
            </a:p>
          </p:txBody>
        </p:sp>
        <p:pic>
          <p:nvPicPr>
            <p:cNvPr id="2050" name="Picture 2" descr="Bullet Charts Explained with 5 Use Cases - Visual BI Solutions">
              <a:extLst>
                <a:ext uri="{FF2B5EF4-FFF2-40B4-BE49-F238E27FC236}">
                  <a16:creationId xmlns:a16="http://schemas.microsoft.com/office/drawing/2014/main" id="{81421E63-4F11-45CC-9B82-706E7101D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5862637"/>
              <a:ext cx="12115800" cy="36766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641010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Core Design</a:t>
            </a:r>
            <a:endParaRPr dirty="0"/>
          </a:p>
        </p:txBody>
      </p:sp>
      <p:pic>
        <p:nvPicPr>
          <p:cNvPr id="2" name="Picture 1">
            <a:extLst>
              <a:ext uri="{FF2B5EF4-FFF2-40B4-BE49-F238E27FC236}">
                <a16:creationId xmlns:a16="http://schemas.microsoft.com/office/drawing/2014/main" id="{2BE61D93-AF2B-4B25-8C7A-B2971B88E666}"/>
              </a:ext>
            </a:extLst>
          </p:cNvPr>
          <p:cNvPicPr>
            <a:picLocks noChangeAspect="1"/>
          </p:cNvPicPr>
          <p:nvPr/>
        </p:nvPicPr>
        <p:blipFill>
          <a:blip r:embed="rId4"/>
          <a:stretch>
            <a:fillRect/>
          </a:stretch>
        </p:blipFill>
        <p:spPr>
          <a:xfrm>
            <a:off x="5024437" y="7096125"/>
            <a:ext cx="14335125" cy="1495425"/>
          </a:xfrm>
          <a:prstGeom prst="rect">
            <a:avLst/>
          </a:prstGeom>
        </p:spPr>
      </p:pic>
      <p:pic>
        <p:nvPicPr>
          <p:cNvPr id="4" name="Picture 3">
            <a:extLst>
              <a:ext uri="{FF2B5EF4-FFF2-40B4-BE49-F238E27FC236}">
                <a16:creationId xmlns:a16="http://schemas.microsoft.com/office/drawing/2014/main" id="{853E0636-593C-431A-99BA-FA7CDF799332}"/>
              </a:ext>
            </a:extLst>
          </p:cNvPr>
          <p:cNvPicPr>
            <a:picLocks noChangeAspect="1"/>
          </p:cNvPicPr>
          <p:nvPr/>
        </p:nvPicPr>
        <p:blipFill>
          <a:blip r:embed="rId5"/>
          <a:stretch>
            <a:fillRect/>
          </a:stretch>
        </p:blipFill>
        <p:spPr>
          <a:xfrm>
            <a:off x="2962275" y="4714875"/>
            <a:ext cx="6286500" cy="1295400"/>
          </a:xfrm>
          <a:prstGeom prst="rect">
            <a:avLst/>
          </a:prstGeom>
        </p:spPr>
      </p:pic>
      <p:graphicFrame>
        <p:nvGraphicFramePr>
          <p:cNvPr id="6" name="Object 5">
            <a:extLst>
              <a:ext uri="{FF2B5EF4-FFF2-40B4-BE49-F238E27FC236}">
                <a16:creationId xmlns:a16="http://schemas.microsoft.com/office/drawing/2014/main" id="{92512B6C-4AC2-4199-80B8-0D3B01A47444}"/>
              </a:ext>
            </a:extLst>
          </p:cNvPr>
          <p:cNvGraphicFramePr>
            <a:graphicFrameLocks noChangeAspect="1"/>
          </p:cNvGraphicFramePr>
          <p:nvPr>
            <p:extLst>
              <p:ext uri="{D42A27DB-BD31-4B8C-83A1-F6EECF244321}">
                <p14:modId xmlns:p14="http://schemas.microsoft.com/office/powerpoint/2010/main" val="565127670"/>
              </p:ext>
            </p:extLst>
          </p:nvPr>
        </p:nvGraphicFramePr>
        <p:xfrm>
          <a:off x="9991723" y="4714875"/>
          <a:ext cx="3914775" cy="1276350"/>
        </p:xfrm>
        <a:graphic>
          <a:graphicData uri="http://schemas.openxmlformats.org/presentationml/2006/ole">
            <mc:AlternateContent xmlns:mc="http://schemas.openxmlformats.org/markup-compatibility/2006">
              <mc:Choice xmlns:v="urn:schemas-microsoft-com:vml" Requires="v">
                <p:oleObj spid="_x0000_s3090" name="Bitmap Image" r:id="rId6" imgW="3914640" imgH="1276200" progId="Paint.Picture">
                  <p:embed/>
                </p:oleObj>
              </mc:Choice>
              <mc:Fallback>
                <p:oleObj name="Bitmap Image" r:id="rId6" imgW="3914640" imgH="1276200" progId="Paint.Picture">
                  <p:embed/>
                  <p:pic>
                    <p:nvPicPr>
                      <p:cNvPr id="0" name=""/>
                      <p:cNvPicPr/>
                      <p:nvPr/>
                    </p:nvPicPr>
                    <p:blipFill>
                      <a:blip r:embed="rId7"/>
                      <a:stretch>
                        <a:fillRect/>
                      </a:stretch>
                    </p:blipFill>
                    <p:spPr>
                      <a:xfrm>
                        <a:off x="9991723" y="4714875"/>
                        <a:ext cx="3914775" cy="127635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4594CD7-F2A5-449A-8D9D-DA9EBC8B7E7F}"/>
              </a:ext>
            </a:extLst>
          </p:cNvPr>
          <p:cNvPicPr>
            <a:picLocks noChangeAspect="1"/>
          </p:cNvPicPr>
          <p:nvPr/>
        </p:nvPicPr>
        <p:blipFill>
          <a:blip r:embed="rId8"/>
          <a:stretch>
            <a:fillRect/>
          </a:stretch>
        </p:blipFill>
        <p:spPr>
          <a:xfrm>
            <a:off x="14758987" y="4714875"/>
            <a:ext cx="5838825" cy="1295400"/>
          </a:xfrm>
          <a:prstGeom prst="rect">
            <a:avLst/>
          </a:prstGeom>
        </p:spPr>
      </p:pic>
      <p:grpSp>
        <p:nvGrpSpPr>
          <p:cNvPr id="3" name="Group 2">
            <a:extLst>
              <a:ext uri="{FF2B5EF4-FFF2-40B4-BE49-F238E27FC236}">
                <a16:creationId xmlns:a16="http://schemas.microsoft.com/office/drawing/2014/main" id="{131D69A1-E9F6-4A84-B3F0-A98A3B41BD87}"/>
              </a:ext>
            </a:extLst>
          </p:cNvPr>
          <p:cNvGrpSpPr/>
          <p:nvPr/>
        </p:nvGrpSpPr>
        <p:grpSpPr>
          <a:xfrm>
            <a:off x="6496049" y="8824912"/>
            <a:ext cx="12192000" cy="2424115"/>
            <a:chOff x="6496049" y="8824912"/>
            <a:chExt cx="12192000" cy="2424115"/>
          </a:xfrm>
        </p:grpSpPr>
        <p:cxnSp>
          <p:nvCxnSpPr>
            <p:cNvPr id="9" name="Straight Connector 8">
              <a:extLst>
                <a:ext uri="{FF2B5EF4-FFF2-40B4-BE49-F238E27FC236}">
                  <a16:creationId xmlns:a16="http://schemas.microsoft.com/office/drawing/2014/main" id="{8D097443-2243-4702-AE24-500DAEB1AE0F}"/>
                </a:ext>
              </a:extLst>
            </p:cNvPr>
            <p:cNvCxnSpPr>
              <a:cxnSpLocks/>
            </p:cNvCxnSpPr>
            <p:nvPr/>
          </p:nvCxnSpPr>
          <p:spPr>
            <a:xfrm>
              <a:off x="7629525" y="8824912"/>
              <a:ext cx="0" cy="1143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DDE2A3AA-D087-439C-967D-543A79708357}"/>
                </a:ext>
              </a:extLst>
            </p:cNvPr>
            <p:cNvCxnSpPr>
              <a:cxnSpLocks/>
            </p:cNvCxnSpPr>
            <p:nvPr/>
          </p:nvCxnSpPr>
          <p:spPr>
            <a:xfrm>
              <a:off x="17383125" y="8824912"/>
              <a:ext cx="0" cy="1143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B0EB69C0-569B-49F7-B064-261AE1A99C6B}"/>
                </a:ext>
              </a:extLst>
            </p:cNvPr>
            <p:cNvCxnSpPr>
              <a:cxnSpLocks/>
            </p:cNvCxnSpPr>
            <p:nvPr/>
          </p:nvCxnSpPr>
          <p:spPr>
            <a:xfrm flipH="1">
              <a:off x="7629525" y="9958388"/>
              <a:ext cx="97536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4AEDBE82-61FB-4177-B1AD-BB35885D5D58}"/>
                </a:ext>
              </a:extLst>
            </p:cNvPr>
            <p:cNvCxnSpPr/>
            <p:nvPr/>
          </p:nvCxnSpPr>
          <p:spPr>
            <a:xfrm>
              <a:off x="12439650" y="9958388"/>
              <a:ext cx="0" cy="49053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 name="TextBox 23">
              <a:extLst>
                <a:ext uri="{FF2B5EF4-FFF2-40B4-BE49-F238E27FC236}">
                  <a16:creationId xmlns:a16="http://schemas.microsoft.com/office/drawing/2014/main" id="{C313ED3E-936C-4BE3-8B09-73607D27E758}"/>
                </a:ext>
              </a:extLst>
            </p:cNvPr>
            <p:cNvSpPr txBox="1"/>
            <p:nvPr/>
          </p:nvSpPr>
          <p:spPr>
            <a:xfrm>
              <a:off x="6496049" y="10695029"/>
              <a:ext cx="12192000"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t>Required daily value (DV) </a:t>
              </a:r>
            </a:p>
          </p:txBody>
        </p:sp>
      </p:grpSp>
    </p:spTree>
    <p:extLst>
      <p:ext uri="{BB962C8B-B14F-4D97-AF65-F5344CB8AC3E}">
        <p14:creationId xmlns:p14="http://schemas.microsoft.com/office/powerpoint/2010/main" val="7798170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Core Design</a:t>
            </a:r>
            <a:endParaRPr dirty="0"/>
          </a:p>
        </p:txBody>
      </p:sp>
      <p:pic>
        <p:nvPicPr>
          <p:cNvPr id="2" name="Picture 1">
            <a:extLst>
              <a:ext uri="{FF2B5EF4-FFF2-40B4-BE49-F238E27FC236}">
                <a16:creationId xmlns:a16="http://schemas.microsoft.com/office/drawing/2014/main" id="{2BE61D93-AF2B-4B25-8C7A-B2971B88E666}"/>
              </a:ext>
            </a:extLst>
          </p:cNvPr>
          <p:cNvPicPr>
            <a:picLocks noChangeAspect="1"/>
          </p:cNvPicPr>
          <p:nvPr/>
        </p:nvPicPr>
        <p:blipFill>
          <a:blip r:embed="rId6"/>
          <a:stretch>
            <a:fillRect/>
          </a:stretch>
        </p:blipFill>
        <p:spPr>
          <a:xfrm>
            <a:off x="5024437" y="7096125"/>
            <a:ext cx="14335125" cy="1495425"/>
          </a:xfrm>
          <a:prstGeom prst="rect">
            <a:avLst/>
          </a:prstGeom>
        </p:spPr>
      </p:pic>
      <p:pic>
        <p:nvPicPr>
          <p:cNvPr id="4" name="Picture 3">
            <a:extLst>
              <a:ext uri="{FF2B5EF4-FFF2-40B4-BE49-F238E27FC236}">
                <a16:creationId xmlns:a16="http://schemas.microsoft.com/office/drawing/2014/main" id="{853E0636-593C-431A-99BA-FA7CDF799332}"/>
              </a:ext>
            </a:extLst>
          </p:cNvPr>
          <p:cNvPicPr>
            <a:picLocks noChangeAspect="1"/>
          </p:cNvPicPr>
          <p:nvPr/>
        </p:nvPicPr>
        <p:blipFill>
          <a:blip r:embed="rId7"/>
          <a:stretch>
            <a:fillRect/>
          </a:stretch>
        </p:blipFill>
        <p:spPr>
          <a:xfrm>
            <a:off x="2962275" y="4714875"/>
            <a:ext cx="6286500" cy="1295400"/>
          </a:xfrm>
          <a:prstGeom prst="rect">
            <a:avLst/>
          </a:prstGeom>
        </p:spPr>
      </p:pic>
      <p:graphicFrame>
        <p:nvGraphicFramePr>
          <p:cNvPr id="6" name="Object 5">
            <a:extLst>
              <a:ext uri="{FF2B5EF4-FFF2-40B4-BE49-F238E27FC236}">
                <a16:creationId xmlns:a16="http://schemas.microsoft.com/office/drawing/2014/main" id="{92512B6C-4AC2-4199-80B8-0D3B01A47444}"/>
              </a:ext>
            </a:extLst>
          </p:cNvPr>
          <p:cNvGraphicFramePr>
            <a:graphicFrameLocks noChangeAspect="1"/>
          </p:cNvGraphicFramePr>
          <p:nvPr/>
        </p:nvGraphicFramePr>
        <p:xfrm>
          <a:off x="9991723" y="4714875"/>
          <a:ext cx="3914775" cy="1276350"/>
        </p:xfrm>
        <a:graphic>
          <a:graphicData uri="http://schemas.openxmlformats.org/presentationml/2006/ole">
            <mc:AlternateContent xmlns:mc="http://schemas.openxmlformats.org/markup-compatibility/2006">
              <mc:Choice xmlns:v="urn:schemas-microsoft-com:vml" Requires="v">
                <p:oleObj spid="_x0000_s4113" name="Bitmap Image" r:id="rId8" imgW="3914640" imgH="1276200" progId="Paint.Picture">
                  <p:embed/>
                </p:oleObj>
              </mc:Choice>
              <mc:Fallback>
                <p:oleObj name="Bitmap Image" r:id="rId8" imgW="3914640" imgH="1276200" progId="Paint.Picture">
                  <p:embed/>
                  <p:pic>
                    <p:nvPicPr>
                      <p:cNvPr id="6" name="Object 5">
                        <a:extLst>
                          <a:ext uri="{FF2B5EF4-FFF2-40B4-BE49-F238E27FC236}">
                            <a16:creationId xmlns:a16="http://schemas.microsoft.com/office/drawing/2014/main" id="{92512B6C-4AC2-4199-80B8-0D3B01A47444}"/>
                          </a:ext>
                        </a:extLst>
                      </p:cNvPr>
                      <p:cNvPicPr/>
                      <p:nvPr/>
                    </p:nvPicPr>
                    <p:blipFill>
                      <a:blip r:embed="rId9"/>
                      <a:stretch>
                        <a:fillRect/>
                      </a:stretch>
                    </p:blipFill>
                    <p:spPr>
                      <a:xfrm>
                        <a:off x="9991723" y="4714875"/>
                        <a:ext cx="3914775" cy="127635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4594CD7-F2A5-449A-8D9D-DA9EBC8B7E7F}"/>
              </a:ext>
            </a:extLst>
          </p:cNvPr>
          <p:cNvPicPr>
            <a:picLocks noChangeAspect="1"/>
          </p:cNvPicPr>
          <p:nvPr/>
        </p:nvPicPr>
        <p:blipFill>
          <a:blip r:embed="rId10"/>
          <a:stretch>
            <a:fillRect/>
          </a:stretch>
        </p:blipFill>
        <p:spPr>
          <a:xfrm>
            <a:off x="14758987" y="4714875"/>
            <a:ext cx="5838825" cy="1295400"/>
          </a:xfrm>
          <a:prstGeom prst="rect">
            <a:avLst/>
          </a:prstGeom>
        </p:spPr>
      </p:pic>
      <p:grpSp>
        <p:nvGrpSpPr>
          <p:cNvPr id="3" name="Group 2">
            <a:extLst>
              <a:ext uri="{FF2B5EF4-FFF2-40B4-BE49-F238E27FC236}">
                <a16:creationId xmlns:a16="http://schemas.microsoft.com/office/drawing/2014/main" id="{5413CD66-3EE4-4842-A90E-95DB940A5BE6}"/>
              </a:ext>
            </a:extLst>
          </p:cNvPr>
          <p:cNvGrpSpPr/>
          <p:nvPr/>
        </p:nvGrpSpPr>
        <p:grpSpPr>
          <a:xfrm>
            <a:off x="8782055" y="8598754"/>
            <a:ext cx="4324343" cy="2424115"/>
            <a:chOff x="6496049" y="8824912"/>
            <a:chExt cx="12192000" cy="2424115"/>
          </a:xfrm>
        </p:grpSpPr>
        <p:cxnSp>
          <p:nvCxnSpPr>
            <p:cNvPr id="9" name="Straight Connector 8">
              <a:extLst>
                <a:ext uri="{FF2B5EF4-FFF2-40B4-BE49-F238E27FC236}">
                  <a16:creationId xmlns:a16="http://schemas.microsoft.com/office/drawing/2014/main" id="{8D097443-2243-4702-AE24-500DAEB1AE0F}"/>
                </a:ext>
              </a:extLst>
            </p:cNvPr>
            <p:cNvCxnSpPr>
              <a:cxnSpLocks/>
            </p:cNvCxnSpPr>
            <p:nvPr/>
          </p:nvCxnSpPr>
          <p:spPr>
            <a:xfrm>
              <a:off x="7629525" y="8824912"/>
              <a:ext cx="0" cy="1143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DDE2A3AA-D087-439C-967D-543A79708357}"/>
                </a:ext>
              </a:extLst>
            </p:cNvPr>
            <p:cNvCxnSpPr>
              <a:cxnSpLocks/>
            </p:cNvCxnSpPr>
            <p:nvPr/>
          </p:nvCxnSpPr>
          <p:spPr>
            <a:xfrm>
              <a:off x="17383125" y="8824912"/>
              <a:ext cx="0" cy="1143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B0EB69C0-569B-49F7-B064-261AE1A99C6B}"/>
                </a:ext>
              </a:extLst>
            </p:cNvPr>
            <p:cNvCxnSpPr>
              <a:cxnSpLocks/>
            </p:cNvCxnSpPr>
            <p:nvPr/>
          </p:nvCxnSpPr>
          <p:spPr>
            <a:xfrm flipH="1">
              <a:off x="7629525" y="9958388"/>
              <a:ext cx="97536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4AEDBE82-61FB-4177-B1AD-BB35885D5D58}"/>
                </a:ext>
              </a:extLst>
            </p:cNvPr>
            <p:cNvCxnSpPr/>
            <p:nvPr/>
          </p:nvCxnSpPr>
          <p:spPr>
            <a:xfrm>
              <a:off x="12439650" y="9958388"/>
              <a:ext cx="0" cy="49053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 name="TextBox 23">
              <a:extLst>
                <a:ext uri="{FF2B5EF4-FFF2-40B4-BE49-F238E27FC236}">
                  <a16:creationId xmlns:a16="http://schemas.microsoft.com/office/drawing/2014/main" id="{C313ED3E-936C-4BE3-8B09-73607D27E758}"/>
                </a:ext>
              </a:extLst>
            </p:cNvPr>
            <p:cNvSpPr txBox="1"/>
            <p:nvPr/>
          </p:nvSpPr>
          <p:spPr>
            <a:xfrm>
              <a:off x="6496049" y="10695029"/>
              <a:ext cx="12192000"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t>Range of food group</a:t>
              </a:r>
            </a:p>
          </p:txBody>
        </p:sp>
      </p:grpSp>
      <p:pic>
        <p:nvPicPr>
          <p:cNvPr id="5" name="Audio 4">
            <a:hlinkClick r:id="" action="ppaction://media"/>
            <a:extLst>
              <a:ext uri="{FF2B5EF4-FFF2-40B4-BE49-F238E27FC236}">
                <a16:creationId xmlns:a16="http://schemas.microsoft.com/office/drawing/2014/main" id="{3D5B7843-6A7F-49A5-B1A4-EDFB7BC626E0}"/>
              </a:ext>
            </a:extLst>
          </p:cNvPr>
          <p:cNvPicPr>
            <a:picLocks noChangeAspect="1"/>
          </p:cNvPicPr>
          <p:nvPr>
            <a:audioFile r:link="rId3"/>
            <p:extLst>
              <p:ext uri="{DAA4B4D4-6D71-4841-9C94-3DE7FCFB9230}">
                <p14:media xmlns:p14="http://schemas.microsoft.com/office/powerpoint/2010/main" r:embed="rId2"/>
              </p:ext>
            </p:extLst>
          </p:nvPr>
        </p:nvPicPr>
        <p:blipFill>
          <a:blip r:embed="rId11"/>
          <a:stretch>
            <a:fillRect/>
          </a:stretch>
        </p:blipFill>
        <p:spPr>
          <a:xfrm>
            <a:off x="23622000" y="12954000"/>
            <a:ext cx="609600" cy="609600"/>
          </a:xfrm>
          <a:prstGeom prst="rect">
            <a:avLst/>
          </a:prstGeom>
        </p:spPr>
      </p:pic>
    </p:spTree>
    <p:extLst>
      <p:ext uri="{BB962C8B-B14F-4D97-AF65-F5344CB8AC3E}">
        <p14:creationId xmlns:p14="http://schemas.microsoft.com/office/powerpoint/2010/main" val="1991193647"/>
      </p:ext>
    </p:extLst>
  </p:cSld>
  <p:clrMapOvr>
    <a:masterClrMapping/>
  </p:clrMapOvr>
  <p:transition spd="med" advTm="34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Core Design</a:t>
            </a:r>
            <a:endParaRPr dirty="0"/>
          </a:p>
        </p:txBody>
      </p:sp>
      <p:pic>
        <p:nvPicPr>
          <p:cNvPr id="2" name="Picture 1">
            <a:extLst>
              <a:ext uri="{FF2B5EF4-FFF2-40B4-BE49-F238E27FC236}">
                <a16:creationId xmlns:a16="http://schemas.microsoft.com/office/drawing/2014/main" id="{2BE61D93-AF2B-4B25-8C7A-B2971B88E666}"/>
              </a:ext>
            </a:extLst>
          </p:cNvPr>
          <p:cNvPicPr>
            <a:picLocks noChangeAspect="1"/>
          </p:cNvPicPr>
          <p:nvPr/>
        </p:nvPicPr>
        <p:blipFill>
          <a:blip r:embed="rId4"/>
          <a:stretch>
            <a:fillRect/>
          </a:stretch>
        </p:blipFill>
        <p:spPr>
          <a:xfrm>
            <a:off x="5024437" y="7096125"/>
            <a:ext cx="14335125" cy="1495425"/>
          </a:xfrm>
          <a:prstGeom prst="rect">
            <a:avLst/>
          </a:prstGeom>
        </p:spPr>
      </p:pic>
      <p:pic>
        <p:nvPicPr>
          <p:cNvPr id="4" name="Picture 3">
            <a:extLst>
              <a:ext uri="{FF2B5EF4-FFF2-40B4-BE49-F238E27FC236}">
                <a16:creationId xmlns:a16="http://schemas.microsoft.com/office/drawing/2014/main" id="{853E0636-593C-431A-99BA-FA7CDF799332}"/>
              </a:ext>
            </a:extLst>
          </p:cNvPr>
          <p:cNvPicPr>
            <a:picLocks noChangeAspect="1"/>
          </p:cNvPicPr>
          <p:nvPr/>
        </p:nvPicPr>
        <p:blipFill>
          <a:blip r:embed="rId5"/>
          <a:stretch>
            <a:fillRect/>
          </a:stretch>
        </p:blipFill>
        <p:spPr>
          <a:xfrm>
            <a:off x="2962275" y="4714875"/>
            <a:ext cx="6286500" cy="1295400"/>
          </a:xfrm>
          <a:prstGeom prst="rect">
            <a:avLst/>
          </a:prstGeom>
        </p:spPr>
      </p:pic>
      <p:graphicFrame>
        <p:nvGraphicFramePr>
          <p:cNvPr id="6" name="Object 5">
            <a:extLst>
              <a:ext uri="{FF2B5EF4-FFF2-40B4-BE49-F238E27FC236}">
                <a16:creationId xmlns:a16="http://schemas.microsoft.com/office/drawing/2014/main" id="{92512B6C-4AC2-4199-80B8-0D3B01A47444}"/>
              </a:ext>
            </a:extLst>
          </p:cNvPr>
          <p:cNvGraphicFramePr>
            <a:graphicFrameLocks noChangeAspect="1"/>
          </p:cNvGraphicFramePr>
          <p:nvPr/>
        </p:nvGraphicFramePr>
        <p:xfrm>
          <a:off x="9991723" y="4714875"/>
          <a:ext cx="3914775" cy="1276350"/>
        </p:xfrm>
        <a:graphic>
          <a:graphicData uri="http://schemas.openxmlformats.org/presentationml/2006/ole">
            <mc:AlternateContent xmlns:mc="http://schemas.openxmlformats.org/markup-compatibility/2006">
              <mc:Choice xmlns:v="urn:schemas-microsoft-com:vml" Requires="v">
                <p:oleObj spid="_x0000_s5138" name="Bitmap Image" r:id="rId6" imgW="3914640" imgH="1276200" progId="Paint.Picture">
                  <p:embed/>
                </p:oleObj>
              </mc:Choice>
              <mc:Fallback>
                <p:oleObj name="Bitmap Image" r:id="rId6" imgW="3914640" imgH="1276200" progId="Paint.Picture">
                  <p:embed/>
                  <p:pic>
                    <p:nvPicPr>
                      <p:cNvPr id="6" name="Object 5">
                        <a:extLst>
                          <a:ext uri="{FF2B5EF4-FFF2-40B4-BE49-F238E27FC236}">
                            <a16:creationId xmlns:a16="http://schemas.microsoft.com/office/drawing/2014/main" id="{92512B6C-4AC2-4199-80B8-0D3B01A47444}"/>
                          </a:ext>
                        </a:extLst>
                      </p:cNvPr>
                      <p:cNvPicPr/>
                      <p:nvPr/>
                    </p:nvPicPr>
                    <p:blipFill>
                      <a:blip r:embed="rId7"/>
                      <a:stretch>
                        <a:fillRect/>
                      </a:stretch>
                    </p:blipFill>
                    <p:spPr>
                      <a:xfrm>
                        <a:off x="9991723" y="4714875"/>
                        <a:ext cx="3914775" cy="127635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4594CD7-F2A5-449A-8D9D-DA9EBC8B7E7F}"/>
              </a:ext>
            </a:extLst>
          </p:cNvPr>
          <p:cNvPicPr>
            <a:picLocks noChangeAspect="1"/>
          </p:cNvPicPr>
          <p:nvPr/>
        </p:nvPicPr>
        <p:blipFill>
          <a:blip r:embed="rId8"/>
          <a:stretch>
            <a:fillRect/>
          </a:stretch>
        </p:blipFill>
        <p:spPr>
          <a:xfrm>
            <a:off x="14758987" y="4714875"/>
            <a:ext cx="5838825" cy="1295400"/>
          </a:xfrm>
          <a:prstGeom prst="rect">
            <a:avLst/>
          </a:prstGeom>
        </p:spPr>
      </p:pic>
      <p:grpSp>
        <p:nvGrpSpPr>
          <p:cNvPr id="3" name="Group 2">
            <a:extLst>
              <a:ext uri="{FF2B5EF4-FFF2-40B4-BE49-F238E27FC236}">
                <a16:creationId xmlns:a16="http://schemas.microsoft.com/office/drawing/2014/main" id="{5413CD66-3EE4-4842-A90E-95DB940A5BE6}"/>
              </a:ext>
            </a:extLst>
          </p:cNvPr>
          <p:cNvGrpSpPr/>
          <p:nvPr/>
        </p:nvGrpSpPr>
        <p:grpSpPr>
          <a:xfrm>
            <a:off x="8782055" y="8598754"/>
            <a:ext cx="3886195" cy="2885780"/>
            <a:chOff x="6496049" y="8824912"/>
            <a:chExt cx="12192000" cy="2885780"/>
          </a:xfrm>
        </p:grpSpPr>
        <p:cxnSp>
          <p:nvCxnSpPr>
            <p:cNvPr id="9" name="Straight Connector 8">
              <a:extLst>
                <a:ext uri="{FF2B5EF4-FFF2-40B4-BE49-F238E27FC236}">
                  <a16:creationId xmlns:a16="http://schemas.microsoft.com/office/drawing/2014/main" id="{8D097443-2243-4702-AE24-500DAEB1AE0F}"/>
                </a:ext>
              </a:extLst>
            </p:cNvPr>
            <p:cNvCxnSpPr>
              <a:cxnSpLocks/>
            </p:cNvCxnSpPr>
            <p:nvPr/>
          </p:nvCxnSpPr>
          <p:spPr>
            <a:xfrm>
              <a:off x="7629525" y="8824912"/>
              <a:ext cx="0" cy="1143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DDE2A3AA-D087-439C-967D-543A79708357}"/>
                </a:ext>
              </a:extLst>
            </p:cNvPr>
            <p:cNvCxnSpPr>
              <a:cxnSpLocks/>
            </p:cNvCxnSpPr>
            <p:nvPr/>
          </p:nvCxnSpPr>
          <p:spPr>
            <a:xfrm>
              <a:off x="17383125" y="8824912"/>
              <a:ext cx="0" cy="11430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B0EB69C0-569B-49F7-B064-261AE1A99C6B}"/>
                </a:ext>
              </a:extLst>
            </p:cNvPr>
            <p:cNvCxnSpPr>
              <a:cxnSpLocks/>
            </p:cNvCxnSpPr>
            <p:nvPr/>
          </p:nvCxnSpPr>
          <p:spPr>
            <a:xfrm flipH="1">
              <a:off x="7629525" y="9958388"/>
              <a:ext cx="97536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4AEDBE82-61FB-4177-B1AD-BB35885D5D58}"/>
                </a:ext>
              </a:extLst>
            </p:cNvPr>
            <p:cNvCxnSpPr/>
            <p:nvPr/>
          </p:nvCxnSpPr>
          <p:spPr>
            <a:xfrm>
              <a:off x="12439650" y="9958388"/>
              <a:ext cx="0" cy="49053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 name="TextBox 23">
              <a:extLst>
                <a:ext uri="{FF2B5EF4-FFF2-40B4-BE49-F238E27FC236}">
                  <a16:creationId xmlns:a16="http://schemas.microsoft.com/office/drawing/2014/main" id="{C313ED3E-936C-4BE3-8B09-73607D27E758}"/>
                </a:ext>
              </a:extLst>
            </p:cNvPr>
            <p:cNvSpPr txBox="1"/>
            <p:nvPr/>
          </p:nvSpPr>
          <p:spPr>
            <a:xfrm>
              <a:off x="6496049" y="10695029"/>
              <a:ext cx="12192000"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t>Range of food category</a:t>
              </a:r>
            </a:p>
          </p:txBody>
        </p:sp>
      </p:grpSp>
    </p:spTree>
    <p:extLst>
      <p:ext uri="{BB962C8B-B14F-4D97-AF65-F5344CB8AC3E}">
        <p14:creationId xmlns:p14="http://schemas.microsoft.com/office/powerpoint/2010/main" val="16303624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prstGeom prst="rect">
            <a:avLst/>
          </a:prstGeom>
        </p:spPr>
        <p:txBody>
          <a:bodyPr/>
          <a:lstStyle>
            <a:lvl1pPr>
              <a:defRPr sz="10000"/>
            </a:lvl1pPr>
          </a:lstStyle>
          <a:p>
            <a:r>
              <a:rPr lang="en-US" dirty="0"/>
              <a:t>Core Design</a:t>
            </a:r>
            <a:endParaRPr dirty="0"/>
          </a:p>
        </p:txBody>
      </p:sp>
      <p:pic>
        <p:nvPicPr>
          <p:cNvPr id="2" name="Picture 1">
            <a:extLst>
              <a:ext uri="{FF2B5EF4-FFF2-40B4-BE49-F238E27FC236}">
                <a16:creationId xmlns:a16="http://schemas.microsoft.com/office/drawing/2014/main" id="{2BE61D93-AF2B-4B25-8C7A-B2971B88E666}"/>
              </a:ext>
            </a:extLst>
          </p:cNvPr>
          <p:cNvPicPr>
            <a:picLocks noChangeAspect="1"/>
          </p:cNvPicPr>
          <p:nvPr/>
        </p:nvPicPr>
        <p:blipFill>
          <a:blip r:embed="rId4"/>
          <a:stretch>
            <a:fillRect/>
          </a:stretch>
        </p:blipFill>
        <p:spPr>
          <a:xfrm>
            <a:off x="5024437" y="7096125"/>
            <a:ext cx="14335125" cy="1495425"/>
          </a:xfrm>
          <a:prstGeom prst="rect">
            <a:avLst/>
          </a:prstGeom>
        </p:spPr>
      </p:pic>
      <p:pic>
        <p:nvPicPr>
          <p:cNvPr id="4" name="Picture 3">
            <a:extLst>
              <a:ext uri="{FF2B5EF4-FFF2-40B4-BE49-F238E27FC236}">
                <a16:creationId xmlns:a16="http://schemas.microsoft.com/office/drawing/2014/main" id="{853E0636-593C-431A-99BA-FA7CDF799332}"/>
              </a:ext>
            </a:extLst>
          </p:cNvPr>
          <p:cNvPicPr>
            <a:picLocks noChangeAspect="1"/>
          </p:cNvPicPr>
          <p:nvPr/>
        </p:nvPicPr>
        <p:blipFill>
          <a:blip r:embed="rId5"/>
          <a:stretch>
            <a:fillRect/>
          </a:stretch>
        </p:blipFill>
        <p:spPr>
          <a:xfrm>
            <a:off x="2962275" y="4714875"/>
            <a:ext cx="6286500" cy="1295400"/>
          </a:xfrm>
          <a:prstGeom prst="rect">
            <a:avLst/>
          </a:prstGeom>
        </p:spPr>
      </p:pic>
      <p:graphicFrame>
        <p:nvGraphicFramePr>
          <p:cNvPr id="6" name="Object 5">
            <a:extLst>
              <a:ext uri="{FF2B5EF4-FFF2-40B4-BE49-F238E27FC236}">
                <a16:creationId xmlns:a16="http://schemas.microsoft.com/office/drawing/2014/main" id="{92512B6C-4AC2-4199-80B8-0D3B01A47444}"/>
              </a:ext>
            </a:extLst>
          </p:cNvPr>
          <p:cNvGraphicFramePr>
            <a:graphicFrameLocks noChangeAspect="1"/>
          </p:cNvGraphicFramePr>
          <p:nvPr/>
        </p:nvGraphicFramePr>
        <p:xfrm>
          <a:off x="9991723" y="4714875"/>
          <a:ext cx="3914775" cy="1276350"/>
        </p:xfrm>
        <a:graphic>
          <a:graphicData uri="http://schemas.openxmlformats.org/presentationml/2006/ole">
            <mc:AlternateContent xmlns:mc="http://schemas.openxmlformats.org/markup-compatibility/2006">
              <mc:Choice xmlns:v="urn:schemas-microsoft-com:vml" Requires="v">
                <p:oleObj spid="_x0000_s6161" name="Bitmap Image" r:id="rId6" imgW="3914640" imgH="1276200" progId="Paint.Picture">
                  <p:embed/>
                </p:oleObj>
              </mc:Choice>
              <mc:Fallback>
                <p:oleObj name="Bitmap Image" r:id="rId6" imgW="3914640" imgH="1276200" progId="Paint.Picture">
                  <p:embed/>
                  <p:pic>
                    <p:nvPicPr>
                      <p:cNvPr id="6" name="Object 5">
                        <a:extLst>
                          <a:ext uri="{FF2B5EF4-FFF2-40B4-BE49-F238E27FC236}">
                            <a16:creationId xmlns:a16="http://schemas.microsoft.com/office/drawing/2014/main" id="{92512B6C-4AC2-4199-80B8-0D3B01A47444}"/>
                          </a:ext>
                        </a:extLst>
                      </p:cNvPr>
                      <p:cNvPicPr/>
                      <p:nvPr/>
                    </p:nvPicPr>
                    <p:blipFill>
                      <a:blip r:embed="rId7"/>
                      <a:stretch>
                        <a:fillRect/>
                      </a:stretch>
                    </p:blipFill>
                    <p:spPr>
                      <a:xfrm>
                        <a:off x="9991723" y="4714875"/>
                        <a:ext cx="3914775" cy="127635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4594CD7-F2A5-449A-8D9D-DA9EBC8B7E7F}"/>
              </a:ext>
            </a:extLst>
          </p:cNvPr>
          <p:cNvPicPr>
            <a:picLocks noChangeAspect="1"/>
          </p:cNvPicPr>
          <p:nvPr/>
        </p:nvPicPr>
        <p:blipFill>
          <a:blip r:embed="rId8"/>
          <a:stretch>
            <a:fillRect/>
          </a:stretch>
        </p:blipFill>
        <p:spPr>
          <a:xfrm>
            <a:off x="14758987" y="4714875"/>
            <a:ext cx="5838825" cy="1295400"/>
          </a:xfrm>
          <a:prstGeom prst="rect">
            <a:avLst/>
          </a:prstGeom>
        </p:spPr>
      </p:pic>
      <p:cxnSp>
        <p:nvCxnSpPr>
          <p:cNvPr id="21" name="Straight Arrow Connector 20">
            <a:extLst>
              <a:ext uri="{FF2B5EF4-FFF2-40B4-BE49-F238E27FC236}">
                <a16:creationId xmlns:a16="http://schemas.microsoft.com/office/drawing/2014/main" id="{B4F17296-CC89-447C-B84B-F494E0DF78C9}"/>
              </a:ext>
            </a:extLst>
          </p:cNvPr>
          <p:cNvCxnSpPr>
            <a:cxnSpLocks/>
          </p:cNvCxnSpPr>
          <p:nvPr/>
        </p:nvCxnSpPr>
        <p:spPr>
          <a:xfrm>
            <a:off x="10601325" y="8204160"/>
            <a:ext cx="0" cy="1624013"/>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E3A88BE1-42E7-4958-99B2-DBAF8D65FDD4}"/>
              </a:ext>
            </a:extLst>
          </p:cNvPr>
          <p:cNvSpPr txBox="1"/>
          <p:nvPr/>
        </p:nvSpPr>
        <p:spPr>
          <a:xfrm>
            <a:off x="4872037" y="10168751"/>
            <a:ext cx="12192000"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t>The actual value of the nutrient</a:t>
            </a:r>
          </a:p>
        </p:txBody>
      </p:sp>
    </p:spTree>
    <p:extLst>
      <p:ext uri="{BB962C8B-B14F-4D97-AF65-F5344CB8AC3E}">
        <p14:creationId xmlns:p14="http://schemas.microsoft.com/office/powerpoint/2010/main" val="1797155280"/>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900</TotalTime>
  <Words>1585</Words>
  <Application>Microsoft Office PowerPoint</Application>
  <PresentationFormat>Custom</PresentationFormat>
  <Paragraphs>144</Paragraphs>
  <Slides>20</Slides>
  <Notes>20</Notes>
  <HiddenSlides>0</HiddenSlides>
  <MMClips>2</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Helvetica Neue</vt:lpstr>
      <vt:lpstr>Helvetica Neue Light</vt:lpstr>
      <vt:lpstr>Helvetica Neue Medium</vt:lpstr>
      <vt:lpstr>NimbusRomNo9L-Regu</vt:lpstr>
      <vt:lpstr>White</vt:lpstr>
      <vt:lpstr>Bitmap Image</vt:lpstr>
      <vt:lpstr>Eating with a Conscience Toward a Visual and Contextual Nutrition Facts Label</vt:lpstr>
      <vt:lpstr>Nutrition Label</vt:lpstr>
      <vt:lpstr>Goals</vt:lpstr>
      <vt:lpstr>Design</vt:lpstr>
      <vt:lpstr>Core Design</vt:lpstr>
      <vt:lpstr>Core Design</vt:lpstr>
      <vt:lpstr>Core Design</vt:lpstr>
      <vt:lpstr>Core Design</vt:lpstr>
      <vt:lpstr>Core Design</vt:lpstr>
      <vt:lpstr>Core Design</vt:lpstr>
      <vt:lpstr>Core Design</vt:lpstr>
      <vt:lpstr>Layouts</vt:lpstr>
      <vt:lpstr>Unit Encoding</vt:lpstr>
      <vt:lpstr>Pilot Studies</vt:lpstr>
      <vt:lpstr>Layout Preference</vt:lpstr>
      <vt:lpstr>Layout Preference</vt:lpstr>
      <vt:lpstr>Unit Encoding Performance</vt:lpstr>
      <vt:lpstr>Unit Encoding Performance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PeckVis A Visual Analytics Tool to Analyze Dominance Hierarchies in Small Groups</dc:title>
  <cp:lastModifiedBy>VAI-Lab</cp:lastModifiedBy>
  <cp:revision>39</cp:revision>
  <dcterms:modified xsi:type="dcterms:W3CDTF">2020-09-28T20:29:50Z</dcterms:modified>
</cp:coreProperties>
</file>