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5" r:id="rId8"/>
    <p:sldId id="266" r:id="rId9"/>
    <p:sldId id="267" r:id="rId10"/>
    <p:sldId id="268" r:id="rId11"/>
    <p:sldId id="261" r:id="rId12"/>
    <p:sldId id="262" r:id="rId13"/>
    <p:sldId id="269" r:id="rId14"/>
    <p:sldId id="263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50" d="100"/>
          <a:sy n="150" d="100"/>
        </p:scale>
        <p:origin x="1212" y="1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B3F63-4F29-C223-C597-F6AC3AAAAF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613034-0E51-E877-9132-A6454D6B56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6AE6C8-4D6D-936D-FC46-75FC8BE04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089C5-38FF-3505-9328-A997AAFA3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E0AB04-00C0-52C1-D07B-D4AC8FD60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227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F5682-643A-6A54-3B4B-C31B0CEDE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6D5127-DE6C-D002-255E-ED3A3591F7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F874AF-3628-D17C-E821-FC85A3174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8A6AE0-BC6D-8967-26F3-478CA30B3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C21C55-3C9F-A5A1-F097-1BA692AC8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251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7D35EA-CB22-7049-E00A-2D79F0ADCB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4E540E-1AA3-B23A-97D5-69C39D7E2F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6801CB-C923-2F1C-7736-5F24A7D7F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EC791B-7B67-A00E-7548-EB8A819EB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AF8D04-54B6-190D-3AAA-4FE49102D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333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CE5AB-DBBB-118B-3D8A-2D4476A58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83AD70-8DD0-B658-300B-74DAE1E9A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BE7CA2-07E6-918B-F606-16EC94E65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CBFB5-6DCE-BF68-CB6A-889D62082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FABCBB-5C36-EE05-0C54-F600828B6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563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016C5-6487-2793-C0FB-3C92FEC6F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44F2C1-72E9-782A-9A3C-A392986292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FF27EF-9720-3710-AB09-BBDD8CA1E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D5D065-E7AD-E467-22A0-0D0B028F2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17DE2-C9CE-E1DD-E55F-CDA300D3E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703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C1B47-549A-20EA-5F56-F6CB56F68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BC5FE3-064B-8282-91D9-E35D5A103E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8905EE-C6F4-4D37-76FE-104E4C6236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C7EECF-C415-1A7F-6868-35C9202E3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F83712-A203-0BFC-C430-157F1FA2F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664315-F327-8771-06B4-EA3005E6E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832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0E161-B696-8832-9300-512EFBBBA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1DF0AE-4F89-F51D-6C0B-3021CC25A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AC57D4-D7C7-A8E8-803C-04D7DFB006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F9406C-D8FC-02B9-6E22-22C7B640F8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C62DE6-CC83-979D-4790-ECBEECCB6A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90CDAA-03E6-3615-B2C8-2D1146293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BDAE4D-AA56-7403-16F1-3CE3C253F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74F0D6-50B2-1DFE-3219-338AA6129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198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2214E-D2AD-E613-0416-57DD500C7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2FD8F8-298B-80E2-95E0-AFB58E6AB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D39CC6-B17C-7FBB-5E2C-422EFEAA3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D63A53-44E3-B6B7-A9B1-8C126315C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079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4E134A-AC96-7A21-86FB-168A250FB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2E2DD1-4790-C9C8-5CCE-F485356F0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982BEE-404F-E064-DE4F-1AFB28EC9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855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7BB86-5C84-0E2E-1BF6-D830F00DA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29634A-B995-E8EE-D931-A5A295B40E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9D765B-A7A0-7876-9748-F28FEC2A1A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7AB814-1554-A181-2FDD-734E1E248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2EEB57-2C88-C30D-12A8-FAF59F5B8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EBF732-0FAB-838B-AECB-B97E7CFBA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826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14EC1-BFC7-5814-F4B1-E12605B13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AEEF96-34B8-A4E1-A766-D9104C9FAC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F2F119-E5D7-B623-B323-48A8B8E2FD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D212F5-3088-DB39-5BEE-ED4341411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A7CFBC-08A0-812C-76FE-D8C5C19C1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8BA74F-A878-1F4C-3E67-4234E860B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843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B2C77F-D12B-88D8-F649-CEBB35C41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B56344-6E1D-39EC-0A92-D6ED398100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A4E96C-82E4-7CC0-D312-0F72C15E04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C894B0-31B1-703C-8792-05758C7AC9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122781-A2D1-0B17-92DC-80200AD880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238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Studiu: Analiza și Predicția Riscului de Infarct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 err="1"/>
              <a:t>Explorarea</a:t>
            </a:r>
            <a:r>
              <a:rPr dirty="0"/>
              <a:t> </a:t>
            </a:r>
            <a:r>
              <a:rPr dirty="0" err="1"/>
              <a:t>factorilor</a:t>
            </a:r>
            <a:r>
              <a:rPr dirty="0"/>
              <a:t> de </a:t>
            </a:r>
            <a:r>
              <a:rPr dirty="0" err="1"/>
              <a:t>risc</a:t>
            </a:r>
            <a:r>
              <a:rPr dirty="0"/>
              <a:t> </a:t>
            </a:r>
            <a:r>
              <a:rPr dirty="0" err="1"/>
              <a:t>folosind</a:t>
            </a:r>
            <a:r>
              <a:rPr dirty="0"/>
              <a:t> Data Mining</a:t>
            </a:r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A1E74B2-F775-F11D-A2E1-018B54492B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5293119"/>
              </p:ext>
            </p:extLst>
          </p:nvPr>
        </p:nvGraphicFramePr>
        <p:xfrm>
          <a:off x="844550" y="5182870"/>
          <a:ext cx="61849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84900">
                  <a:extLst>
                    <a:ext uri="{9D8B030D-6E8A-4147-A177-3AD203B41FA5}">
                      <a16:colId xmlns:a16="http://schemas.microsoft.com/office/drawing/2014/main" val="24185857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Student: Florea Darius-George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493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Coordonator</a:t>
                      </a:r>
                      <a:r>
                        <a:rPr lang="en-US" dirty="0"/>
                        <a:t>: </a:t>
                      </a:r>
                      <a:r>
                        <a:rPr lang="en-US" dirty="0" err="1"/>
                        <a:t>Prof.univ.dr.Anca</a:t>
                      </a:r>
                      <a:r>
                        <a:rPr lang="en-US" dirty="0"/>
                        <a:t> Mirela ANDREICA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653916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1DDC0A-8060-8F1F-1EED-24B796020B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1F310-82EC-B243-BA1A-6B90AB43C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Testarea</a:t>
            </a:r>
            <a:r>
              <a:rPr dirty="0"/>
              <a:t> </a:t>
            </a:r>
            <a:r>
              <a:rPr dirty="0" err="1"/>
              <a:t>Algoritmilor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1B00ED-B9E3-E143-7FB6-D64F255293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dirty="0" err="1"/>
              <a:t>Algoritmi</a:t>
            </a:r>
            <a:r>
              <a:rPr dirty="0"/>
              <a:t> </a:t>
            </a:r>
            <a:r>
              <a:rPr dirty="0" err="1"/>
              <a:t>testați</a:t>
            </a:r>
            <a:r>
              <a:rPr dirty="0"/>
              <a:t>:</a:t>
            </a:r>
            <a:endParaRPr lang="en-US" dirty="0"/>
          </a:p>
          <a:p>
            <a:r>
              <a:rPr lang="en-US" b="1" dirty="0"/>
              <a:t>Logistic Regression</a:t>
            </a:r>
          </a:p>
          <a:p>
            <a:r>
              <a:rPr lang="en-US" dirty="0"/>
              <a:t>Este un model de </a:t>
            </a:r>
            <a:r>
              <a:rPr lang="en-US" dirty="0" err="1"/>
              <a:t>clasificare</a:t>
            </a:r>
            <a:r>
              <a:rPr lang="en-US" dirty="0"/>
              <a:t> </a:t>
            </a:r>
            <a:r>
              <a:rPr lang="en-US" dirty="0" err="1"/>
              <a:t>liniară</a:t>
            </a:r>
            <a:r>
              <a:rPr lang="en-US" dirty="0"/>
              <a:t> care </a:t>
            </a:r>
            <a:r>
              <a:rPr lang="en-US" dirty="0" err="1"/>
              <a:t>estimează</a:t>
            </a:r>
            <a:r>
              <a:rPr lang="en-US" dirty="0"/>
              <a:t> </a:t>
            </a:r>
            <a:r>
              <a:rPr lang="en-US" dirty="0" err="1"/>
              <a:t>probabilitatea</a:t>
            </a:r>
            <a:r>
              <a:rPr lang="en-US" dirty="0"/>
              <a:t> ca un </a:t>
            </a:r>
            <a:r>
              <a:rPr lang="en-US" dirty="0" err="1"/>
              <a:t>exemplu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aparțină</a:t>
            </a:r>
            <a:r>
              <a:rPr lang="en-US" dirty="0"/>
              <a:t> </a:t>
            </a:r>
            <a:r>
              <a:rPr lang="en-US" dirty="0" err="1"/>
              <a:t>unei</a:t>
            </a:r>
            <a:r>
              <a:rPr lang="en-US" dirty="0"/>
              <a:t> </a:t>
            </a:r>
            <a:r>
              <a:rPr lang="en-US" dirty="0" err="1"/>
              <a:t>clase</a:t>
            </a:r>
            <a:r>
              <a:rPr lang="en-US" dirty="0"/>
              <a:t> </a:t>
            </a:r>
            <a:r>
              <a:rPr lang="en-US" dirty="0" err="1"/>
              <a:t>folosind</a:t>
            </a:r>
            <a:r>
              <a:rPr lang="en-US" dirty="0"/>
              <a:t> o </a:t>
            </a:r>
            <a:r>
              <a:rPr lang="en-US" dirty="0" err="1"/>
              <a:t>funcție</a:t>
            </a:r>
            <a:r>
              <a:rPr lang="en-US" dirty="0"/>
              <a:t> </a:t>
            </a:r>
            <a:r>
              <a:rPr lang="en-US" dirty="0" err="1"/>
              <a:t>logistică</a:t>
            </a:r>
            <a:r>
              <a:rPr lang="en-US" dirty="0"/>
              <a:t> (</a:t>
            </a:r>
            <a:r>
              <a:rPr lang="en-US" dirty="0" err="1"/>
              <a:t>sigmoidă</a:t>
            </a:r>
            <a:r>
              <a:rPr lang="en-US" dirty="0"/>
              <a:t>). Este </a:t>
            </a:r>
            <a:r>
              <a:rPr lang="en-US" dirty="0" err="1"/>
              <a:t>potrivit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probleme</a:t>
            </a:r>
            <a:r>
              <a:rPr lang="en-US" dirty="0"/>
              <a:t> de </a:t>
            </a:r>
            <a:r>
              <a:rPr lang="en-US" dirty="0" err="1"/>
              <a:t>clasificare</a:t>
            </a:r>
            <a:r>
              <a:rPr lang="en-US" dirty="0"/>
              <a:t> </a:t>
            </a:r>
            <a:r>
              <a:rPr lang="en-US" dirty="0" err="1"/>
              <a:t>binară</a:t>
            </a:r>
            <a:r>
              <a:rPr lang="en-US" dirty="0"/>
              <a:t>.</a:t>
            </a:r>
          </a:p>
          <a:p>
            <a:r>
              <a:rPr lang="en-US" b="1" dirty="0"/>
              <a:t>Decision Tree Classifier</a:t>
            </a:r>
          </a:p>
          <a:p>
            <a:r>
              <a:rPr lang="en-US" dirty="0" err="1"/>
              <a:t>Creează</a:t>
            </a:r>
            <a:r>
              <a:rPr lang="en-US" dirty="0"/>
              <a:t> un arbore de </a:t>
            </a:r>
            <a:r>
              <a:rPr lang="en-US" dirty="0" err="1"/>
              <a:t>decizie</a:t>
            </a:r>
            <a:r>
              <a:rPr lang="en-US" dirty="0"/>
              <a:t> </a:t>
            </a:r>
            <a:r>
              <a:rPr lang="en-US" dirty="0" err="1"/>
              <a:t>bazat</a:t>
            </a:r>
            <a:r>
              <a:rPr lang="en-US" dirty="0"/>
              <a:t> pe </a:t>
            </a:r>
            <a:r>
              <a:rPr lang="en-US" dirty="0" err="1"/>
              <a:t>partiționarea</a:t>
            </a:r>
            <a:r>
              <a:rPr lang="en-US" dirty="0"/>
              <a:t> </a:t>
            </a:r>
            <a:r>
              <a:rPr lang="en-US" dirty="0" err="1"/>
              <a:t>iterativă</a:t>
            </a:r>
            <a:r>
              <a:rPr lang="en-US" dirty="0"/>
              <a:t> a </a:t>
            </a:r>
            <a:r>
              <a:rPr lang="en-US" dirty="0" err="1"/>
              <a:t>datelor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funcție</a:t>
            </a:r>
            <a:r>
              <a:rPr lang="en-US" dirty="0"/>
              <a:t> de </a:t>
            </a:r>
            <a:r>
              <a:rPr lang="en-US" dirty="0" err="1"/>
              <a:t>caracteristici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minimiza</a:t>
            </a:r>
            <a:r>
              <a:rPr lang="en-US" dirty="0"/>
              <a:t> </a:t>
            </a:r>
            <a:r>
              <a:rPr lang="en-US" dirty="0" err="1"/>
              <a:t>impuritatea</a:t>
            </a:r>
            <a:r>
              <a:rPr lang="en-US" dirty="0"/>
              <a:t> (</a:t>
            </a:r>
            <a:r>
              <a:rPr lang="en-US" dirty="0" err="1"/>
              <a:t>folosind</a:t>
            </a:r>
            <a:r>
              <a:rPr lang="en-US" dirty="0"/>
              <a:t> </a:t>
            </a:r>
            <a:r>
              <a:rPr lang="en-US" dirty="0" err="1"/>
              <a:t>criterii</a:t>
            </a:r>
            <a:r>
              <a:rPr lang="en-US" dirty="0"/>
              <a:t> precum Gini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Entropie</a:t>
            </a:r>
            <a:r>
              <a:rPr lang="en-US" dirty="0"/>
              <a:t>).</a:t>
            </a:r>
          </a:p>
          <a:p>
            <a:r>
              <a:rPr lang="en-US" b="1" dirty="0"/>
              <a:t>K-Nearest Neighbors (</a:t>
            </a:r>
            <a:r>
              <a:rPr lang="en-US" b="1" dirty="0" err="1"/>
              <a:t>kNN</a:t>
            </a:r>
            <a:r>
              <a:rPr lang="en-US" b="1" dirty="0"/>
              <a:t>)</a:t>
            </a:r>
          </a:p>
          <a:p>
            <a:r>
              <a:rPr lang="en-US" dirty="0" err="1"/>
              <a:t>Descriere</a:t>
            </a:r>
            <a:r>
              <a:rPr lang="en-US" dirty="0"/>
              <a:t>: </a:t>
            </a:r>
            <a:r>
              <a:rPr lang="en-US" dirty="0" err="1"/>
              <a:t>Clasifică</a:t>
            </a:r>
            <a:r>
              <a:rPr lang="en-US" dirty="0"/>
              <a:t> un </a:t>
            </a:r>
            <a:r>
              <a:rPr lang="en-US" dirty="0" err="1"/>
              <a:t>exemplu</a:t>
            </a:r>
            <a:r>
              <a:rPr lang="en-US" dirty="0"/>
              <a:t> </a:t>
            </a:r>
            <a:r>
              <a:rPr lang="en-US" dirty="0" err="1"/>
              <a:t>nou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funcție</a:t>
            </a:r>
            <a:r>
              <a:rPr lang="en-US" dirty="0"/>
              <a:t> de </a:t>
            </a:r>
            <a:r>
              <a:rPr lang="en-US" dirty="0" err="1"/>
              <a:t>etichetele</a:t>
            </a:r>
            <a:r>
              <a:rPr lang="en-US" dirty="0"/>
              <a:t> </a:t>
            </a:r>
            <a:r>
              <a:rPr lang="en-US" dirty="0" err="1"/>
              <a:t>celor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apropiați</a:t>
            </a:r>
            <a:r>
              <a:rPr lang="en-US" dirty="0"/>
              <a:t> k </a:t>
            </a:r>
            <a:r>
              <a:rPr lang="en-US" dirty="0" err="1"/>
              <a:t>vecini</a:t>
            </a:r>
            <a:r>
              <a:rPr lang="en-US" dirty="0"/>
              <a:t> din </a:t>
            </a:r>
            <a:r>
              <a:rPr lang="en-US" dirty="0" err="1"/>
              <a:t>spațiul</a:t>
            </a:r>
            <a:r>
              <a:rPr lang="en-US" dirty="0"/>
              <a:t> </a:t>
            </a:r>
            <a:r>
              <a:rPr lang="en-US" dirty="0" err="1"/>
              <a:t>caracteristicilor</a:t>
            </a:r>
            <a:r>
              <a:rPr lang="en-US" dirty="0"/>
              <a:t>.</a:t>
            </a:r>
          </a:p>
          <a:p>
            <a:r>
              <a:rPr lang="en-US" b="1" dirty="0"/>
              <a:t>Naive Bayes (</a:t>
            </a:r>
            <a:r>
              <a:rPr lang="en-US" b="1" dirty="0" err="1"/>
              <a:t>GaussianNB</a:t>
            </a:r>
            <a:r>
              <a:rPr lang="en-US" b="1" dirty="0"/>
              <a:t>)</a:t>
            </a:r>
          </a:p>
          <a:p>
            <a:r>
              <a:rPr lang="en-US" dirty="0" err="1"/>
              <a:t>Algoritm</a:t>
            </a:r>
            <a:r>
              <a:rPr lang="en-US" dirty="0"/>
              <a:t> probabilistic care </a:t>
            </a:r>
            <a:r>
              <a:rPr lang="en-US" dirty="0" err="1"/>
              <a:t>aplică</a:t>
            </a:r>
            <a:r>
              <a:rPr lang="en-US" dirty="0"/>
              <a:t> </a:t>
            </a:r>
            <a:r>
              <a:rPr lang="en-US" dirty="0" err="1"/>
              <a:t>teorema</a:t>
            </a:r>
            <a:r>
              <a:rPr lang="en-US" dirty="0"/>
              <a:t> </a:t>
            </a:r>
            <a:r>
              <a:rPr lang="en-US" dirty="0" err="1"/>
              <a:t>lui</a:t>
            </a:r>
            <a:r>
              <a:rPr lang="en-US" dirty="0"/>
              <a:t> Bayes, </a:t>
            </a:r>
            <a:r>
              <a:rPr lang="en-US" dirty="0" err="1"/>
              <a:t>presupunând</a:t>
            </a:r>
            <a:r>
              <a:rPr lang="en-US" dirty="0"/>
              <a:t> </a:t>
            </a:r>
            <a:r>
              <a:rPr lang="en-US" dirty="0" err="1"/>
              <a:t>independența</a:t>
            </a:r>
            <a:r>
              <a:rPr lang="en-US" dirty="0"/>
              <a:t> </a:t>
            </a:r>
            <a:r>
              <a:rPr lang="en-US" dirty="0" err="1"/>
              <a:t>între</a:t>
            </a:r>
            <a:r>
              <a:rPr lang="en-US" dirty="0"/>
              <a:t> </a:t>
            </a:r>
            <a:r>
              <a:rPr lang="en-US" dirty="0" err="1"/>
              <a:t>caracteristici</a:t>
            </a:r>
            <a:r>
              <a:rPr lang="en-US" dirty="0"/>
              <a:t> (</a:t>
            </a:r>
            <a:r>
              <a:rPr lang="en-US" dirty="0" err="1"/>
              <a:t>ipoteza</a:t>
            </a:r>
            <a:r>
              <a:rPr lang="en-US" dirty="0"/>
              <a:t> "</a:t>
            </a:r>
            <a:r>
              <a:rPr lang="en-US" dirty="0" err="1"/>
              <a:t>naivă</a:t>
            </a:r>
            <a:r>
              <a:rPr lang="en-US" dirty="0"/>
              <a:t>"). </a:t>
            </a:r>
            <a:r>
              <a:rPr lang="en-US" dirty="0" err="1"/>
              <a:t>Versiunea</a:t>
            </a:r>
            <a:r>
              <a:rPr lang="en-US" dirty="0"/>
              <a:t> </a:t>
            </a:r>
            <a:r>
              <a:rPr lang="en-US" dirty="0" err="1"/>
              <a:t>Gaussiană</a:t>
            </a:r>
            <a:r>
              <a:rPr lang="en-US" dirty="0"/>
              <a:t> </a:t>
            </a:r>
            <a:r>
              <a:rPr lang="en-US" dirty="0" err="1"/>
              <a:t>presupune</a:t>
            </a:r>
            <a:r>
              <a:rPr lang="en-US" dirty="0"/>
              <a:t> </a:t>
            </a:r>
            <a:r>
              <a:rPr lang="en-US" dirty="0" err="1"/>
              <a:t>că</a:t>
            </a:r>
            <a:r>
              <a:rPr lang="en-US" dirty="0"/>
              <a:t> </a:t>
            </a:r>
            <a:r>
              <a:rPr lang="en-US" dirty="0" err="1"/>
              <a:t>datele</a:t>
            </a:r>
            <a:r>
              <a:rPr lang="en-US" dirty="0"/>
              <a:t> </a:t>
            </a:r>
            <a:r>
              <a:rPr lang="en-US" dirty="0" err="1"/>
              <a:t>urmează</a:t>
            </a:r>
            <a:r>
              <a:rPr lang="en-US" dirty="0"/>
              <a:t> o </a:t>
            </a:r>
            <a:r>
              <a:rPr lang="en-US" dirty="0" err="1"/>
              <a:t>distribuție</a:t>
            </a:r>
            <a:r>
              <a:rPr lang="en-US" dirty="0"/>
              <a:t> </a:t>
            </a:r>
            <a:r>
              <a:rPr lang="en-US" dirty="0" err="1"/>
              <a:t>normală</a:t>
            </a:r>
            <a:r>
              <a:rPr lang="en-US" dirty="0"/>
              <a:t>.</a:t>
            </a:r>
          </a:p>
          <a:p>
            <a:r>
              <a:rPr lang="en-US" b="1" dirty="0"/>
              <a:t>Support Vector Machine (SVC)</a:t>
            </a:r>
          </a:p>
          <a:p>
            <a:r>
              <a:rPr lang="en-US" dirty="0" err="1"/>
              <a:t>Găsește</a:t>
            </a:r>
            <a:r>
              <a:rPr lang="en-US" dirty="0"/>
              <a:t> o </a:t>
            </a:r>
            <a:r>
              <a:rPr lang="en-US" dirty="0" err="1"/>
              <a:t>hiperplană</a:t>
            </a:r>
            <a:r>
              <a:rPr lang="en-US" dirty="0"/>
              <a:t> care </a:t>
            </a:r>
            <a:r>
              <a:rPr lang="en-US" dirty="0" err="1"/>
              <a:t>separă</a:t>
            </a:r>
            <a:r>
              <a:rPr lang="en-US" dirty="0"/>
              <a:t> </a:t>
            </a:r>
            <a:r>
              <a:rPr lang="en-US" dirty="0" err="1"/>
              <a:t>optim</a:t>
            </a:r>
            <a:r>
              <a:rPr lang="en-US" dirty="0"/>
              <a:t> </a:t>
            </a:r>
            <a:r>
              <a:rPr lang="en-US" dirty="0" err="1"/>
              <a:t>clasele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spațiul</a:t>
            </a:r>
            <a:r>
              <a:rPr lang="en-US" dirty="0"/>
              <a:t> </a:t>
            </a:r>
            <a:r>
              <a:rPr lang="en-US" dirty="0" err="1"/>
              <a:t>caracteristicilor</a:t>
            </a:r>
            <a:r>
              <a:rPr lang="en-US" dirty="0"/>
              <a:t>. Kernel-</a:t>
            </a:r>
            <a:r>
              <a:rPr lang="en-US" dirty="0" err="1"/>
              <a:t>ul</a:t>
            </a:r>
            <a:r>
              <a:rPr lang="en-US" dirty="0"/>
              <a:t> sigmoid </a:t>
            </a:r>
            <a:r>
              <a:rPr lang="en-US" dirty="0" err="1"/>
              <a:t>proiectează</a:t>
            </a:r>
            <a:r>
              <a:rPr lang="en-US" dirty="0"/>
              <a:t> </a:t>
            </a:r>
            <a:r>
              <a:rPr lang="en-US" dirty="0" err="1"/>
              <a:t>datele</a:t>
            </a:r>
            <a:r>
              <a:rPr lang="en-US" dirty="0"/>
              <a:t> </a:t>
            </a:r>
            <a:r>
              <a:rPr lang="en-US" dirty="0" err="1"/>
              <a:t>într</a:t>
            </a:r>
            <a:r>
              <a:rPr lang="en-US" dirty="0"/>
              <a:t>-un </a:t>
            </a:r>
            <a:r>
              <a:rPr lang="en-US" dirty="0" err="1"/>
              <a:t>spațiu</a:t>
            </a:r>
            <a:r>
              <a:rPr lang="en-US" dirty="0"/>
              <a:t> </a:t>
            </a:r>
            <a:r>
              <a:rPr lang="en-US" dirty="0" err="1"/>
              <a:t>diferit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a le face </a:t>
            </a:r>
            <a:r>
              <a:rPr lang="en-US" dirty="0" err="1"/>
              <a:t>separabile</a:t>
            </a:r>
            <a:r>
              <a:rPr lang="en-US" dirty="0"/>
              <a:t>.</a:t>
            </a:r>
          </a:p>
          <a:p>
            <a:r>
              <a:rPr lang="en-US" b="1" dirty="0"/>
              <a:t>Random Forest Classifier</a:t>
            </a:r>
          </a:p>
          <a:p>
            <a:r>
              <a:rPr lang="en-US" dirty="0"/>
              <a:t>Un model ensemble care </a:t>
            </a:r>
            <a:r>
              <a:rPr lang="en-US" dirty="0" err="1"/>
              <a:t>construiește</a:t>
            </a:r>
            <a:r>
              <a:rPr lang="en-US" dirty="0"/>
              <a:t> multiple </a:t>
            </a:r>
            <a:r>
              <a:rPr lang="en-US" dirty="0" err="1"/>
              <a:t>arbori</a:t>
            </a:r>
            <a:r>
              <a:rPr lang="en-US" dirty="0"/>
              <a:t> de </a:t>
            </a:r>
            <a:r>
              <a:rPr lang="en-US" dirty="0" err="1"/>
              <a:t>decizie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combină</a:t>
            </a:r>
            <a:r>
              <a:rPr lang="en-US" dirty="0"/>
              <a:t> </a:t>
            </a:r>
            <a:r>
              <a:rPr lang="en-US" dirty="0" err="1"/>
              <a:t>predicțiile</a:t>
            </a:r>
            <a:r>
              <a:rPr lang="en-US" dirty="0"/>
              <a:t> lor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obține</a:t>
            </a:r>
            <a:r>
              <a:rPr lang="en-US" dirty="0"/>
              <a:t> o </a:t>
            </a:r>
            <a:r>
              <a:rPr lang="en-US" dirty="0" err="1"/>
              <a:t>decizie</a:t>
            </a:r>
            <a:r>
              <a:rPr lang="en-US" dirty="0"/>
              <a:t> </a:t>
            </a:r>
            <a:r>
              <a:rPr lang="en-US" dirty="0" err="1"/>
              <a:t>finală</a:t>
            </a:r>
            <a:r>
              <a:rPr lang="en-US" dirty="0"/>
              <a:t> (</a:t>
            </a:r>
            <a:r>
              <a:rPr lang="en-US" dirty="0" err="1"/>
              <a:t>medie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clasificare</a:t>
            </a:r>
            <a:r>
              <a:rPr lang="en-US" dirty="0"/>
              <a:t>).</a:t>
            </a:r>
          </a:p>
          <a:p>
            <a:r>
              <a:rPr lang="en-US" b="1" dirty="0"/>
              <a:t>K-Means Clustering</a:t>
            </a:r>
          </a:p>
          <a:p>
            <a:r>
              <a:rPr lang="en-US" dirty="0" err="1"/>
              <a:t>Algoritm</a:t>
            </a:r>
            <a:r>
              <a:rPr lang="en-US" dirty="0"/>
              <a:t> </a:t>
            </a:r>
            <a:r>
              <a:rPr lang="en-US" dirty="0" err="1"/>
              <a:t>nesupervizat</a:t>
            </a:r>
            <a:r>
              <a:rPr lang="en-US" dirty="0"/>
              <a:t> care </a:t>
            </a:r>
            <a:r>
              <a:rPr lang="en-US" dirty="0" err="1"/>
              <a:t>împarte</a:t>
            </a:r>
            <a:r>
              <a:rPr lang="en-US" dirty="0"/>
              <a:t> </a:t>
            </a:r>
            <a:r>
              <a:rPr lang="en-US" dirty="0" err="1"/>
              <a:t>datele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k </a:t>
            </a:r>
            <a:r>
              <a:rPr lang="en-US" dirty="0" err="1"/>
              <a:t>clustere</a:t>
            </a:r>
            <a:r>
              <a:rPr lang="en-US" dirty="0"/>
              <a:t> pe </a:t>
            </a:r>
            <a:r>
              <a:rPr lang="en-US" dirty="0" err="1"/>
              <a:t>baza</a:t>
            </a:r>
            <a:r>
              <a:rPr lang="en-US" dirty="0"/>
              <a:t> </a:t>
            </a:r>
            <a:r>
              <a:rPr lang="en-US" dirty="0" err="1"/>
              <a:t>distanței</a:t>
            </a:r>
            <a:r>
              <a:rPr lang="en-US" dirty="0"/>
              <a:t> </a:t>
            </a:r>
            <a:r>
              <a:rPr lang="en-US" dirty="0" err="1"/>
              <a:t>față</a:t>
            </a:r>
            <a:r>
              <a:rPr lang="en-US" dirty="0"/>
              <a:t> de </a:t>
            </a:r>
            <a:r>
              <a:rPr lang="en-US" dirty="0" err="1"/>
              <a:t>centrul</a:t>
            </a:r>
            <a:r>
              <a:rPr lang="en-US" dirty="0"/>
              <a:t> </a:t>
            </a:r>
            <a:r>
              <a:rPr lang="en-US" dirty="0" err="1"/>
              <a:t>clusterului</a:t>
            </a:r>
            <a:r>
              <a:rPr lang="en-US" dirty="0"/>
              <a:t>.</a:t>
            </a:r>
          </a:p>
          <a:p>
            <a:endParaRPr lang="en-US" dirty="0"/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068188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Testarea Algoritmilor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 err="1"/>
              <a:t>Metrici</a:t>
            </a:r>
            <a:r>
              <a:rPr dirty="0"/>
              <a:t> </a:t>
            </a:r>
            <a:r>
              <a:rPr dirty="0" err="1"/>
              <a:t>utilizate</a:t>
            </a:r>
            <a:r>
              <a:rPr dirty="0"/>
              <a:t>:</a:t>
            </a:r>
            <a:endParaRPr lang="en-US" dirty="0"/>
          </a:p>
          <a:p>
            <a:r>
              <a:rPr dirty="0"/>
              <a:t>Precision</a:t>
            </a:r>
            <a:r>
              <a:rPr lang="en-US" dirty="0"/>
              <a:t>: </a:t>
            </a:r>
            <a:r>
              <a:rPr lang="en-US" dirty="0" err="1"/>
              <a:t>Proporția</a:t>
            </a:r>
            <a:r>
              <a:rPr lang="en-US" dirty="0"/>
              <a:t> </a:t>
            </a:r>
            <a:r>
              <a:rPr lang="en-US" dirty="0" err="1"/>
              <a:t>predicțiilor</a:t>
            </a:r>
            <a:r>
              <a:rPr lang="en-US" dirty="0"/>
              <a:t> </a:t>
            </a:r>
            <a:r>
              <a:rPr lang="en-US" dirty="0" err="1"/>
              <a:t>pozitive</a:t>
            </a:r>
            <a:r>
              <a:rPr lang="en-US" dirty="0"/>
              <a:t> care sunt </a:t>
            </a:r>
            <a:r>
              <a:rPr lang="en-US" dirty="0" err="1"/>
              <a:t>corecte</a:t>
            </a:r>
            <a:r>
              <a:rPr lang="en-US" dirty="0"/>
              <a:t>.</a:t>
            </a:r>
          </a:p>
          <a:p>
            <a:r>
              <a:rPr lang="en-US" dirty="0"/>
              <a:t>Recall: </a:t>
            </a:r>
            <a:r>
              <a:rPr lang="en-US" dirty="0" err="1"/>
              <a:t>Proporția</a:t>
            </a:r>
            <a:r>
              <a:rPr lang="en-US" dirty="0"/>
              <a:t> </a:t>
            </a:r>
            <a:r>
              <a:rPr lang="en-US" dirty="0" err="1"/>
              <a:t>exemplelor</a:t>
            </a:r>
            <a:r>
              <a:rPr lang="en-US" dirty="0"/>
              <a:t> </a:t>
            </a:r>
            <a:r>
              <a:rPr lang="en-US" dirty="0" err="1"/>
              <a:t>pozitive</a:t>
            </a:r>
            <a:r>
              <a:rPr lang="en-US" dirty="0"/>
              <a:t> </a:t>
            </a:r>
            <a:r>
              <a:rPr lang="en-US" dirty="0" err="1"/>
              <a:t>reale</a:t>
            </a:r>
            <a:r>
              <a:rPr lang="en-US" dirty="0"/>
              <a:t> care sunt </a:t>
            </a:r>
            <a:r>
              <a:rPr lang="en-US" dirty="0" err="1"/>
              <a:t>identificate</a:t>
            </a:r>
            <a:r>
              <a:rPr lang="en-US" dirty="0"/>
              <a:t> </a:t>
            </a:r>
            <a:r>
              <a:rPr lang="en-US" dirty="0" err="1"/>
              <a:t>corect</a:t>
            </a:r>
            <a:r>
              <a:rPr lang="en-US" dirty="0"/>
              <a:t> de model.</a:t>
            </a:r>
          </a:p>
          <a:p>
            <a:r>
              <a:rPr dirty="0"/>
              <a:t>F1-Score</a:t>
            </a:r>
            <a:r>
              <a:rPr lang="en-US" dirty="0"/>
              <a:t>: Media </a:t>
            </a:r>
            <a:r>
              <a:rPr lang="en-US" dirty="0" err="1"/>
              <a:t>armonică</a:t>
            </a:r>
            <a:r>
              <a:rPr lang="en-US" dirty="0"/>
              <a:t> </a:t>
            </a:r>
            <a:r>
              <a:rPr lang="en-US" dirty="0" err="1"/>
              <a:t>dintre</a:t>
            </a:r>
            <a:r>
              <a:rPr lang="en-US" dirty="0"/>
              <a:t> Precision </a:t>
            </a:r>
            <a:r>
              <a:rPr lang="en-US" dirty="0" err="1"/>
              <a:t>și</a:t>
            </a:r>
            <a:r>
              <a:rPr lang="en-US" dirty="0"/>
              <a:t> Recall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FE488C-292F-689F-1E7C-B19B219F26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3875674"/>
            <a:ext cx="4725059" cy="73352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A64A2B0-AF25-C2F0-3E49-CD8753C57D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5554" y="4242437"/>
            <a:ext cx="3010320" cy="88594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AEE6F1B-8665-3A15-BE31-023D68F0E4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50" y="4800447"/>
            <a:ext cx="4725058" cy="828791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Rezultate și Validare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err="1"/>
              <a:t>Acuratețea</a:t>
            </a:r>
            <a:r>
              <a:rPr dirty="0"/>
              <a:t> </a:t>
            </a:r>
            <a:r>
              <a:rPr dirty="0" err="1"/>
              <a:t>medie</a:t>
            </a:r>
            <a:r>
              <a:rPr dirty="0"/>
              <a:t>: 87.30% (cross-validation).</a:t>
            </a:r>
          </a:p>
          <a:p>
            <a:r>
              <a:rPr dirty="0"/>
              <a:t>Recall </a:t>
            </a:r>
            <a:r>
              <a:rPr dirty="0" err="1"/>
              <a:t>pentru</a:t>
            </a:r>
            <a:r>
              <a:rPr dirty="0"/>
              <a:t> </a:t>
            </a:r>
            <a:r>
              <a:rPr dirty="0" err="1"/>
              <a:t>pacienții</a:t>
            </a:r>
            <a:r>
              <a:rPr dirty="0"/>
              <a:t> cu infarct: </a:t>
            </a:r>
            <a:r>
              <a:rPr dirty="0" err="1"/>
              <a:t>Îmbunătățit</a:t>
            </a:r>
            <a:r>
              <a:rPr dirty="0"/>
              <a:t> </a:t>
            </a:r>
            <a:r>
              <a:rPr dirty="0" err="1"/>
              <a:t>prin</a:t>
            </a:r>
            <a:r>
              <a:rPr dirty="0"/>
              <a:t> </a:t>
            </a:r>
            <a:r>
              <a:rPr dirty="0" err="1"/>
              <a:t>eliminarea</a:t>
            </a:r>
            <a:r>
              <a:rPr dirty="0"/>
              <a:t> </a:t>
            </a:r>
            <a:r>
              <a:rPr dirty="0" err="1"/>
              <a:t>valorilor</a:t>
            </a:r>
            <a:r>
              <a:rPr dirty="0"/>
              <a:t> </a:t>
            </a:r>
            <a:r>
              <a:rPr dirty="0" err="1"/>
              <a:t>redundante</a:t>
            </a:r>
            <a:r>
              <a:rPr dirty="0"/>
              <a:t>.</a:t>
            </a:r>
          </a:p>
          <a:p>
            <a:r>
              <a:rPr dirty="0" err="1"/>
              <a:t>Limite</a:t>
            </a:r>
            <a:r>
              <a:rPr dirty="0"/>
              <a:t>: </a:t>
            </a:r>
            <a:r>
              <a:rPr dirty="0" err="1"/>
              <a:t>Dimensiunea</a:t>
            </a:r>
            <a:r>
              <a:rPr dirty="0"/>
              <a:t> </a:t>
            </a:r>
            <a:r>
              <a:rPr dirty="0" err="1"/>
              <a:t>redusă</a:t>
            </a:r>
            <a:r>
              <a:rPr dirty="0"/>
              <a:t> a </a:t>
            </a:r>
            <a:r>
              <a:rPr dirty="0" err="1"/>
              <a:t>setului</a:t>
            </a:r>
            <a:r>
              <a:rPr dirty="0"/>
              <a:t> de date </a:t>
            </a:r>
            <a:r>
              <a:rPr dirty="0" err="1"/>
              <a:t>și</a:t>
            </a:r>
            <a:r>
              <a:rPr dirty="0"/>
              <a:t> </a:t>
            </a:r>
            <a:r>
              <a:rPr dirty="0" err="1"/>
              <a:t>distribuția</a:t>
            </a:r>
            <a:r>
              <a:rPr dirty="0"/>
              <a:t> </a:t>
            </a:r>
            <a:r>
              <a:rPr dirty="0" err="1"/>
              <a:t>dezechilibrată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D2F804B-A570-E02E-B638-1F954E5D4F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6F88C0-15FC-4745-9BD1-D83F26C71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246" y="386930"/>
            <a:ext cx="7549592" cy="1298448"/>
          </a:xfrm>
        </p:spPr>
        <p:txBody>
          <a:bodyPr anchor="b">
            <a:normAutofit/>
          </a:bodyPr>
          <a:lstStyle/>
          <a:p>
            <a:r>
              <a:rPr lang="en-US" sz="4200"/>
              <a:t>Rezultate și Validare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1" y="1998845"/>
            <a:ext cx="859094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8537521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C9991-3F51-8451-C25A-445E7697EB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5245" y="2599509"/>
            <a:ext cx="3398174" cy="3639450"/>
          </a:xfrm>
        </p:spPr>
        <p:txBody>
          <a:bodyPr anchor="ctr">
            <a:normAutofit/>
          </a:bodyPr>
          <a:lstStyle/>
          <a:p>
            <a:r>
              <a:rPr lang="en-US" sz="1700"/>
              <a:t>Acuratețea medie: 88.78% (cross-validation).</a:t>
            </a:r>
          </a:p>
          <a:p>
            <a:r>
              <a:rPr lang="en-US" sz="1700"/>
              <a:t>Recall pentru pacienții cu infarct: Îmbunătățit prin oversampling, însă la costul preciziei</a:t>
            </a:r>
          </a:p>
          <a:p>
            <a:r>
              <a:rPr lang="en-US" sz="1700"/>
              <a:t>Limite: Dimensiunea redusă a setului de date și distribuția dezechilibrată.</a:t>
            </a:r>
          </a:p>
          <a:p>
            <a:endParaRPr lang="en-US" sz="1700"/>
          </a:p>
          <a:p>
            <a:pPr marL="0" indent="0">
              <a:buNone/>
            </a:pPr>
            <a:endParaRPr lang="en-US" sz="170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A51521-E252-E604-F5D8-5ABE01F48F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3649" y="2989430"/>
            <a:ext cx="3862707" cy="270389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323318" y="2332075"/>
            <a:ext cx="781700" cy="11428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40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Concluzii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err="1"/>
              <a:t>Modelul</a:t>
            </a:r>
            <a:r>
              <a:rPr dirty="0"/>
              <a:t> Naive Bayes </a:t>
            </a:r>
            <a:r>
              <a:rPr dirty="0" err="1"/>
              <a:t>este</a:t>
            </a:r>
            <a:r>
              <a:rPr dirty="0"/>
              <a:t> cel </a:t>
            </a:r>
            <a:r>
              <a:rPr dirty="0" err="1"/>
              <a:t>mai</a:t>
            </a:r>
            <a:r>
              <a:rPr dirty="0"/>
              <a:t> </a:t>
            </a:r>
            <a:r>
              <a:rPr dirty="0" err="1"/>
              <a:t>potrivit</a:t>
            </a:r>
            <a:r>
              <a:rPr dirty="0"/>
              <a:t> </a:t>
            </a:r>
            <a:r>
              <a:rPr dirty="0" err="1"/>
              <a:t>pentru</a:t>
            </a:r>
            <a:r>
              <a:rPr dirty="0"/>
              <a:t> </a:t>
            </a:r>
            <a:r>
              <a:rPr dirty="0" err="1"/>
              <a:t>acest</a:t>
            </a:r>
            <a:r>
              <a:rPr dirty="0"/>
              <a:t> </a:t>
            </a:r>
            <a:r>
              <a:rPr dirty="0" err="1"/>
              <a:t>studiu</a:t>
            </a:r>
            <a:r>
              <a:rPr lang="ro-RO" dirty="0"/>
              <a:t>, însă cele mai bune rezultate au fost obținute folosind un voting classifier (logistic regression + random forest + naive bayes)</a:t>
            </a:r>
            <a:endParaRPr dirty="0"/>
          </a:p>
          <a:p>
            <a:r>
              <a:rPr dirty="0" err="1"/>
              <a:t>Dimensiunea</a:t>
            </a:r>
            <a:r>
              <a:rPr dirty="0"/>
              <a:t> </a:t>
            </a:r>
            <a:r>
              <a:rPr dirty="0" err="1"/>
              <a:t>și</a:t>
            </a:r>
            <a:r>
              <a:rPr dirty="0"/>
              <a:t> </a:t>
            </a:r>
            <a:r>
              <a:rPr dirty="0" err="1"/>
              <a:t>echilibrul</a:t>
            </a:r>
            <a:r>
              <a:rPr dirty="0"/>
              <a:t> </a:t>
            </a:r>
            <a:r>
              <a:rPr dirty="0" err="1"/>
              <a:t>setului</a:t>
            </a:r>
            <a:r>
              <a:rPr dirty="0"/>
              <a:t> de date pot fi </a:t>
            </a:r>
            <a:r>
              <a:rPr dirty="0" err="1"/>
              <a:t>îmbunătățite</a:t>
            </a:r>
            <a:r>
              <a:rPr lang="ro-RO" dirty="0"/>
              <a:t>(oversampling-ul a ajutat îmbunătățind recall-ul la costul preciziei</a:t>
            </a:r>
            <a:endParaRPr dirty="0"/>
          </a:p>
          <a:p>
            <a:r>
              <a:rPr dirty="0" err="1"/>
              <a:t>Studiul</a:t>
            </a:r>
            <a:r>
              <a:rPr dirty="0"/>
              <a:t> </a:t>
            </a:r>
            <a:r>
              <a:rPr dirty="0" err="1"/>
              <a:t>evidențiază</a:t>
            </a:r>
            <a:r>
              <a:rPr dirty="0"/>
              <a:t> </a:t>
            </a:r>
            <a:r>
              <a:rPr dirty="0" err="1"/>
              <a:t>valoarea</a:t>
            </a:r>
            <a:r>
              <a:rPr dirty="0"/>
              <a:t> </a:t>
            </a:r>
            <a:r>
              <a:rPr dirty="0" err="1"/>
              <a:t>analizei</a:t>
            </a:r>
            <a:r>
              <a:rPr dirty="0"/>
              <a:t> predictive </a:t>
            </a:r>
            <a:r>
              <a:rPr dirty="0" err="1"/>
              <a:t>în</a:t>
            </a:r>
            <a:r>
              <a:rPr dirty="0"/>
              <a:t> </a:t>
            </a:r>
            <a:r>
              <a:rPr dirty="0" err="1"/>
              <a:t>sănătat</a:t>
            </a:r>
            <a:r>
              <a:rPr lang="ro-RO" dirty="0"/>
              <a:t>e, dar și nevoia de mai multe date din domeniul medical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Scop: </a:t>
            </a:r>
            <a:r>
              <a:rPr dirty="0" err="1"/>
              <a:t>Estimarea</a:t>
            </a:r>
            <a:r>
              <a:rPr dirty="0"/>
              <a:t> </a:t>
            </a:r>
            <a:r>
              <a:rPr dirty="0" err="1"/>
              <a:t>probabilității</a:t>
            </a:r>
            <a:r>
              <a:rPr dirty="0"/>
              <a:t> </a:t>
            </a:r>
            <a:r>
              <a:rPr dirty="0" err="1"/>
              <a:t>unui</a:t>
            </a:r>
            <a:r>
              <a:rPr dirty="0"/>
              <a:t> </a:t>
            </a:r>
            <a:r>
              <a:rPr dirty="0" err="1"/>
              <a:t>pacient</a:t>
            </a:r>
            <a:r>
              <a:rPr dirty="0"/>
              <a:t> de a </a:t>
            </a:r>
            <a:r>
              <a:rPr dirty="0" err="1"/>
              <a:t>suferi</a:t>
            </a:r>
            <a:r>
              <a:rPr dirty="0"/>
              <a:t> un infarct.</a:t>
            </a:r>
          </a:p>
          <a:p>
            <a:r>
              <a:rPr dirty="0" err="1"/>
              <a:t>Relevanță</a:t>
            </a:r>
            <a:r>
              <a:rPr dirty="0"/>
              <a:t>: </a:t>
            </a:r>
            <a:r>
              <a:rPr dirty="0" err="1"/>
              <a:t>Informarea</a:t>
            </a:r>
            <a:r>
              <a:rPr dirty="0"/>
              <a:t> </a:t>
            </a:r>
            <a:r>
              <a:rPr dirty="0" err="1"/>
              <a:t>pacienților</a:t>
            </a:r>
            <a:r>
              <a:rPr dirty="0"/>
              <a:t>, </a:t>
            </a:r>
            <a:r>
              <a:rPr dirty="0" err="1"/>
              <a:t>medicilor</a:t>
            </a:r>
            <a:r>
              <a:rPr dirty="0"/>
              <a:t> </a:t>
            </a:r>
            <a:r>
              <a:rPr dirty="0" err="1"/>
              <a:t>și</a:t>
            </a:r>
            <a:r>
              <a:rPr dirty="0"/>
              <a:t> </a:t>
            </a:r>
            <a:r>
              <a:rPr dirty="0" err="1"/>
              <a:t>guvernului</a:t>
            </a:r>
            <a:r>
              <a:rPr dirty="0"/>
              <a:t>.</a:t>
            </a:r>
          </a:p>
          <a:p>
            <a:r>
              <a:rPr dirty="0" err="1"/>
              <a:t>Rezultatele</a:t>
            </a:r>
            <a:r>
              <a:rPr dirty="0"/>
              <a:t> pot </a:t>
            </a:r>
            <a:r>
              <a:rPr dirty="0" err="1"/>
              <a:t>influența</a:t>
            </a:r>
            <a:r>
              <a:rPr dirty="0"/>
              <a:t> </a:t>
            </a:r>
            <a:r>
              <a:rPr dirty="0" err="1"/>
              <a:t>politica</a:t>
            </a:r>
            <a:r>
              <a:rPr dirty="0"/>
              <a:t> de </a:t>
            </a:r>
            <a:r>
              <a:rPr dirty="0" err="1"/>
              <a:t>sănătate</a:t>
            </a:r>
            <a:r>
              <a:rPr dirty="0"/>
              <a:t> </a:t>
            </a:r>
            <a:r>
              <a:rPr dirty="0" err="1"/>
              <a:t>și</a:t>
            </a:r>
            <a:r>
              <a:rPr dirty="0"/>
              <a:t> </a:t>
            </a:r>
            <a:r>
              <a:rPr dirty="0" err="1"/>
              <a:t>educația</a:t>
            </a:r>
            <a:r>
              <a:rPr dirty="0"/>
              <a:t> </a:t>
            </a:r>
            <a:r>
              <a:rPr dirty="0" err="1"/>
              <a:t>publică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Setul de Date Utilizat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err="1"/>
              <a:t>Sursă</a:t>
            </a:r>
            <a:r>
              <a:rPr dirty="0"/>
              <a:t>: Kaggle, </a:t>
            </a:r>
            <a:r>
              <a:rPr dirty="0" err="1"/>
              <a:t>utilizator</a:t>
            </a:r>
            <a:r>
              <a:rPr dirty="0"/>
              <a:t> FEDESORIANO.</a:t>
            </a:r>
          </a:p>
          <a:p>
            <a:r>
              <a:rPr dirty="0" err="1"/>
              <a:t>Dimensiuni</a:t>
            </a:r>
            <a:r>
              <a:rPr dirty="0"/>
              <a:t>: 5110 </a:t>
            </a:r>
            <a:r>
              <a:rPr dirty="0" err="1"/>
              <a:t>înregistrări</a:t>
            </a:r>
            <a:r>
              <a:rPr dirty="0"/>
              <a:t>, 12 </a:t>
            </a:r>
            <a:r>
              <a:rPr dirty="0" err="1"/>
              <a:t>coloane</a:t>
            </a:r>
            <a:r>
              <a:rPr dirty="0"/>
              <a:t>.</a:t>
            </a:r>
          </a:p>
          <a:p>
            <a:r>
              <a:rPr dirty="0" err="1"/>
              <a:t>Informații</a:t>
            </a:r>
            <a:r>
              <a:rPr dirty="0"/>
              <a:t> </a:t>
            </a:r>
            <a:r>
              <a:rPr dirty="0" err="1"/>
              <a:t>incluse</a:t>
            </a:r>
            <a:r>
              <a:rPr dirty="0"/>
              <a:t>: </a:t>
            </a:r>
            <a:r>
              <a:rPr dirty="0" err="1"/>
              <a:t>vârstă</a:t>
            </a:r>
            <a:r>
              <a:rPr dirty="0"/>
              <a:t>, </a:t>
            </a:r>
            <a:r>
              <a:rPr dirty="0" err="1"/>
              <a:t>tensiune</a:t>
            </a:r>
            <a:r>
              <a:rPr dirty="0"/>
              <a:t>, </a:t>
            </a:r>
            <a:r>
              <a:rPr dirty="0" err="1"/>
              <a:t>nivel</a:t>
            </a:r>
            <a:r>
              <a:rPr dirty="0"/>
              <a:t> </a:t>
            </a:r>
            <a:r>
              <a:rPr dirty="0" err="1"/>
              <a:t>glicemic</a:t>
            </a:r>
            <a:r>
              <a:rPr dirty="0"/>
              <a:t>, </a:t>
            </a:r>
            <a:r>
              <a:rPr dirty="0" err="1"/>
              <a:t>indice</a:t>
            </a:r>
            <a:r>
              <a:rPr dirty="0"/>
              <a:t> BMI, </a:t>
            </a:r>
            <a:r>
              <a:rPr dirty="0" err="1"/>
              <a:t>fumat</a:t>
            </a:r>
            <a:r>
              <a:rPr dirty="0"/>
              <a:t>, etc.</a:t>
            </a:r>
            <a:endParaRPr lang="en-US" dirty="0"/>
          </a:p>
          <a:p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6AAD8F-008D-3E65-2EEF-0C58174F54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3429000"/>
            <a:ext cx="7886700" cy="141889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Prelucrarea Datelor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err="1"/>
              <a:t>Tratament</a:t>
            </a:r>
            <a:r>
              <a:rPr dirty="0"/>
              <a:t> </a:t>
            </a:r>
            <a:r>
              <a:rPr dirty="0" err="1"/>
              <a:t>pentru</a:t>
            </a:r>
            <a:r>
              <a:rPr dirty="0"/>
              <a:t> </a:t>
            </a:r>
            <a:r>
              <a:rPr dirty="0" err="1"/>
              <a:t>valori</a:t>
            </a:r>
            <a:r>
              <a:rPr dirty="0"/>
              <a:t> </a:t>
            </a:r>
            <a:r>
              <a:rPr dirty="0" err="1"/>
              <a:t>lipsă</a:t>
            </a:r>
            <a:r>
              <a:rPr dirty="0"/>
              <a:t> </a:t>
            </a:r>
            <a:r>
              <a:rPr dirty="0" err="1"/>
              <a:t>în</a:t>
            </a:r>
            <a:r>
              <a:rPr dirty="0"/>
              <a:t> 'BMI':</a:t>
            </a:r>
          </a:p>
          <a:p>
            <a:r>
              <a:rPr dirty="0" err="1"/>
              <a:t>Valori</a:t>
            </a:r>
            <a:r>
              <a:rPr dirty="0"/>
              <a:t> NULL </a:t>
            </a:r>
            <a:r>
              <a:rPr dirty="0" err="1"/>
              <a:t>completate</a:t>
            </a:r>
            <a:r>
              <a:rPr dirty="0"/>
              <a:t> cu media </a:t>
            </a:r>
            <a:r>
              <a:rPr dirty="0" err="1"/>
              <a:t>indicelui</a:t>
            </a:r>
            <a:r>
              <a:rPr dirty="0"/>
              <a:t> BMI.</a:t>
            </a:r>
          </a:p>
          <a:p>
            <a:r>
              <a:rPr dirty="0" err="1"/>
              <a:t>Ajustare</a:t>
            </a:r>
            <a:r>
              <a:rPr dirty="0"/>
              <a:t> </a:t>
            </a:r>
            <a:r>
              <a:rPr dirty="0" err="1"/>
              <a:t>pentru</a:t>
            </a:r>
            <a:r>
              <a:rPr dirty="0"/>
              <a:t> </a:t>
            </a:r>
            <a:r>
              <a:rPr dirty="0" err="1"/>
              <a:t>valori</a:t>
            </a:r>
            <a:r>
              <a:rPr dirty="0"/>
              <a:t> extreme (BMI &gt; 40 </a:t>
            </a:r>
            <a:r>
              <a:rPr dirty="0" err="1"/>
              <a:t>setat</a:t>
            </a:r>
            <a:r>
              <a:rPr dirty="0"/>
              <a:t> la 40).</a:t>
            </a:r>
          </a:p>
          <a:p>
            <a:r>
              <a:rPr dirty="0" err="1"/>
              <a:t>Conversia</a:t>
            </a:r>
            <a:r>
              <a:rPr dirty="0"/>
              <a:t> </a:t>
            </a:r>
            <a:r>
              <a:rPr dirty="0" err="1"/>
              <a:t>variabilelor</a:t>
            </a:r>
            <a:r>
              <a:rPr dirty="0"/>
              <a:t> </a:t>
            </a:r>
            <a:r>
              <a:rPr dirty="0" err="1"/>
              <a:t>categoriale</a:t>
            </a:r>
            <a:r>
              <a:rPr dirty="0"/>
              <a:t> </a:t>
            </a:r>
            <a:r>
              <a:rPr dirty="0" err="1"/>
              <a:t>în</a:t>
            </a:r>
            <a:r>
              <a:rPr dirty="0"/>
              <a:t> </a:t>
            </a:r>
            <a:r>
              <a:rPr dirty="0" err="1"/>
              <a:t>formă</a:t>
            </a:r>
            <a:r>
              <a:rPr dirty="0"/>
              <a:t> </a:t>
            </a:r>
            <a:r>
              <a:rPr dirty="0" err="1"/>
              <a:t>numerică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Explorare</a:t>
            </a:r>
            <a:r>
              <a:rPr dirty="0"/>
              <a:t> </a:t>
            </a:r>
            <a:r>
              <a:rPr dirty="0" err="1"/>
              <a:t>și</a:t>
            </a:r>
            <a:r>
              <a:rPr dirty="0"/>
              <a:t> </a:t>
            </a:r>
            <a:r>
              <a:rPr dirty="0" err="1"/>
              <a:t>Corelare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err="1"/>
              <a:t>Vârsta</a:t>
            </a:r>
            <a:r>
              <a:rPr dirty="0"/>
              <a:t> </a:t>
            </a:r>
            <a:r>
              <a:rPr dirty="0" err="1"/>
              <a:t>este</a:t>
            </a:r>
            <a:r>
              <a:rPr dirty="0"/>
              <a:t> cel </a:t>
            </a:r>
            <a:r>
              <a:rPr dirty="0" err="1"/>
              <a:t>mai</a:t>
            </a:r>
            <a:r>
              <a:rPr dirty="0"/>
              <a:t> important factor de </a:t>
            </a:r>
            <a:r>
              <a:rPr dirty="0" err="1"/>
              <a:t>risc</a:t>
            </a:r>
            <a:r>
              <a:rPr dirty="0"/>
              <a:t>.</a:t>
            </a:r>
          </a:p>
          <a:p>
            <a:r>
              <a:rPr dirty="0" err="1"/>
              <a:t>Fumatul</a:t>
            </a:r>
            <a:r>
              <a:rPr dirty="0"/>
              <a:t> </a:t>
            </a:r>
            <a:r>
              <a:rPr dirty="0" err="1"/>
              <a:t>și</a:t>
            </a:r>
            <a:r>
              <a:rPr dirty="0"/>
              <a:t> </a:t>
            </a:r>
            <a:r>
              <a:rPr dirty="0" err="1"/>
              <a:t>nivelul</a:t>
            </a:r>
            <a:r>
              <a:rPr dirty="0"/>
              <a:t> </a:t>
            </a:r>
            <a:r>
              <a:rPr dirty="0" err="1"/>
              <a:t>ridicat</a:t>
            </a:r>
            <a:r>
              <a:rPr dirty="0"/>
              <a:t> al </a:t>
            </a:r>
            <a:r>
              <a:rPr dirty="0" err="1"/>
              <a:t>glucozei</a:t>
            </a:r>
            <a:r>
              <a:rPr dirty="0"/>
              <a:t> </a:t>
            </a:r>
            <a:r>
              <a:rPr dirty="0" err="1"/>
              <a:t>cresc</a:t>
            </a:r>
            <a:r>
              <a:rPr dirty="0"/>
              <a:t> </a:t>
            </a:r>
            <a:r>
              <a:rPr dirty="0" err="1"/>
              <a:t>riscul</a:t>
            </a:r>
            <a:r>
              <a:rPr dirty="0"/>
              <a:t>.</a:t>
            </a:r>
          </a:p>
          <a:p>
            <a:r>
              <a:rPr dirty="0" err="1"/>
              <a:t>Corelație</a:t>
            </a:r>
            <a:r>
              <a:rPr dirty="0"/>
              <a:t> </a:t>
            </a:r>
            <a:r>
              <a:rPr dirty="0" err="1"/>
              <a:t>detectată</a:t>
            </a:r>
            <a:r>
              <a:rPr dirty="0"/>
              <a:t> </a:t>
            </a:r>
            <a:r>
              <a:rPr dirty="0" err="1"/>
              <a:t>între</a:t>
            </a:r>
            <a:r>
              <a:rPr dirty="0"/>
              <a:t> </a:t>
            </a:r>
            <a:r>
              <a:rPr dirty="0" err="1"/>
              <a:t>vârstă</a:t>
            </a:r>
            <a:r>
              <a:rPr dirty="0"/>
              <a:t> </a:t>
            </a:r>
            <a:r>
              <a:rPr dirty="0" err="1"/>
              <a:t>și</a:t>
            </a:r>
            <a:r>
              <a:rPr dirty="0"/>
              <a:t> </a:t>
            </a:r>
            <a:r>
              <a:rPr dirty="0" err="1"/>
              <a:t>starea</a:t>
            </a:r>
            <a:r>
              <a:rPr dirty="0"/>
              <a:t> </a:t>
            </a:r>
            <a:r>
              <a:rPr dirty="0" err="1"/>
              <a:t>civilă</a:t>
            </a:r>
            <a:r>
              <a:rPr dirty="0"/>
              <a:t> ('</a:t>
            </a:r>
            <a:r>
              <a:rPr dirty="0" err="1"/>
              <a:t>ever_married</a:t>
            </a:r>
            <a:r>
              <a:rPr dirty="0"/>
              <a:t>’).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</a:t>
            </a:r>
            <a:r>
              <a:rPr kumimoji="0" lang="en-US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Persoanele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care </a:t>
            </a:r>
            <a:r>
              <a:rPr kumimoji="0" lang="en-US" altLang="en-US" sz="1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au </a:t>
            </a:r>
            <a:r>
              <a:rPr kumimoji="0" lang="en-US" altLang="en-US" sz="180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suferit</a:t>
            </a:r>
            <a:r>
              <a:rPr kumimoji="0" lang="en-US" altLang="en-US" sz="1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un infarct 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sunt concentrate </a:t>
            </a:r>
            <a:r>
              <a:rPr kumimoji="0" lang="en-US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în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</a:t>
            </a:r>
            <a:r>
              <a:rPr kumimoji="0" lang="en-US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intervalul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de </a:t>
            </a:r>
            <a:r>
              <a:rPr kumimoji="0" lang="en-US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vârstă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</a:t>
            </a:r>
            <a:r>
              <a:rPr kumimoji="0" lang="en-US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mai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</a:t>
            </a:r>
            <a:r>
              <a:rPr kumimoji="0" lang="en-US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înaintată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(60-80 de ani).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De </a:t>
            </a:r>
            <a:r>
              <a:rPr kumimoji="0" lang="en-US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asemenea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, </a:t>
            </a:r>
            <a:r>
              <a:rPr kumimoji="0" lang="en-US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nivelul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</a:t>
            </a:r>
            <a:r>
              <a:rPr kumimoji="0" lang="en-US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mediu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de </a:t>
            </a:r>
            <a:r>
              <a:rPr kumimoji="0" lang="en-US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glucoză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</a:t>
            </a:r>
            <a:r>
              <a:rPr kumimoji="0" lang="en-US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pentru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</a:t>
            </a:r>
            <a:r>
              <a:rPr kumimoji="0" lang="en-US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aceste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</a:t>
            </a:r>
            <a:r>
              <a:rPr kumimoji="0" lang="en-US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persoane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</a:t>
            </a:r>
            <a:r>
              <a:rPr kumimoji="0" lang="en-US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este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, </a:t>
            </a:r>
            <a:r>
              <a:rPr kumimoji="0" lang="en-US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în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general, </a:t>
            </a:r>
            <a:r>
              <a:rPr kumimoji="0" lang="en-US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mai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mare (</a:t>
            </a:r>
            <a:r>
              <a:rPr kumimoji="0" lang="en-US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peste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150 mg/dL) </a:t>
            </a:r>
            <a:r>
              <a:rPr kumimoji="0" lang="en-US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comparativ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cu </a:t>
            </a:r>
            <a:r>
              <a:rPr kumimoji="0" lang="en-US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clasa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stroke = 0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4D1ECE-B5D0-8970-EA5C-B8936866A0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86019-E4D5-C918-A873-86A661FF2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Explorare și Corelare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23D82E-22CE-76A4-25F4-5D2E302BD4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Corelarea</a:t>
            </a:r>
            <a:r>
              <a:rPr lang="en-US" dirty="0"/>
              <a:t> </a:t>
            </a:r>
            <a:r>
              <a:rPr lang="en-US" dirty="0" err="1"/>
              <a:t>datelor</a:t>
            </a:r>
            <a:r>
              <a:rPr lang="en-US" dirty="0"/>
              <a:t>: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686B40-F87A-F303-B99F-2C6E54383F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222" y="2196054"/>
            <a:ext cx="6315956" cy="3610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642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5BD651-03CB-7A17-B39F-407693BA0A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1B4DF-013B-2ED9-6182-8F22588AA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Explorare</a:t>
            </a:r>
            <a:r>
              <a:rPr dirty="0"/>
              <a:t> </a:t>
            </a:r>
            <a:r>
              <a:rPr dirty="0" err="1"/>
              <a:t>și</a:t>
            </a:r>
            <a:r>
              <a:rPr dirty="0"/>
              <a:t> </a:t>
            </a:r>
            <a:r>
              <a:rPr dirty="0" err="1"/>
              <a:t>Corelare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688DF4-12C1-8843-9379-F1C878CEE2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Procente</a:t>
            </a:r>
            <a:r>
              <a:rPr lang="en-US" dirty="0"/>
              <a:t> infarct in </a:t>
            </a:r>
            <a:r>
              <a:rPr lang="en-US" dirty="0" err="1"/>
              <a:t>functie</a:t>
            </a:r>
            <a:r>
              <a:rPr lang="en-US" dirty="0"/>
              <a:t> de un </a:t>
            </a:r>
            <a:r>
              <a:rPr lang="en-US" dirty="0" err="1"/>
              <a:t>singur</a:t>
            </a:r>
            <a:r>
              <a:rPr lang="en-US" dirty="0"/>
              <a:t> </a:t>
            </a:r>
            <a:r>
              <a:rPr lang="en-US" dirty="0" err="1"/>
              <a:t>parametru</a:t>
            </a:r>
            <a:r>
              <a:rPr lang="en-US" dirty="0"/>
              <a:t>: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149B98C-631C-37AD-AD6D-B8674F12FA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245" y="2317686"/>
            <a:ext cx="3477110" cy="9145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6CA76B2-12C8-6415-32DB-13C93AE094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2950" y="2317686"/>
            <a:ext cx="3057952" cy="111458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C41E3DF-FD0B-5B02-7337-DA4175BFA3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2245" y="3429000"/>
            <a:ext cx="3077004" cy="132416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76606EC-2431-34F9-4E7E-B4B0B550BB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3667158"/>
            <a:ext cx="3124636" cy="84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4081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11CC01-F99D-9378-80BA-3579967914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43A63-B2AC-2D0B-3DB0-ACD6F64EE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Explorare</a:t>
            </a:r>
            <a:r>
              <a:rPr dirty="0"/>
              <a:t> </a:t>
            </a:r>
            <a:r>
              <a:rPr dirty="0" err="1"/>
              <a:t>și</a:t>
            </a:r>
            <a:r>
              <a:rPr dirty="0"/>
              <a:t> </a:t>
            </a:r>
            <a:r>
              <a:rPr dirty="0" err="1"/>
              <a:t>Corelare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FEDDFB-5581-E93E-145F-9C44DAB93D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Procente</a:t>
            </a:r>
            <a:r>
              <a:rPr lang="en-US" dirty="0"/>
              <a:t> infarct in </a:t>
            </a:r>
            <a:r>
              <a:rPr lang="en-US" dirty="0" err="1"/>
              <a:t>functie</a:t>
            </a:r>
            <a:r>
              <a:rPr lang="en-US" dirty="0"/>
              <a:t> de un </a:t>
            </a:r>
            <a:r>
              <a:rPr lang="en-US" dirty="0" err="1"/>
              <a:t>singur</a:t>
            </a:r>
            <a:r>
              <a:rPr lang="en-US" dirty="0"/>
              <a:t> </a:t>
            </a:r>
            <a:r>
              <a:rPr lang="en-US" dirty="0" err="1"/>
              <a:t>parametru</a:t>
            </a:r>
            <a:r>
              <a:rPr lang="en-US" dirty="0"/>
              <a:t>: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F5D238-893C-26E0-59F8-8DC2FC344F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1" y="2189974"/>
            <a:ext cx="4597400" cy="4358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1749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90B0D0-3863-4E94-22C8-F258419962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87A94-17E4-3822-B1A0-4BDE7DAE6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Explorare</a:t>
            </a:r>
            <a:r>
              <a:rPr dirty="0"/>
              <a:t> </a:t>
            </a:r>
            <a:r>
              <a:rPr dirty="0" err="1"/>
              <a:t>și</a:t>
            </a:r>
            <a:r>
              <a:rPr dirty="0"/>
              <a:t> </a:t>
            </a:r>
            <a:r>
              <a:rPr dirty="0" err="1"/>
              <a:t>Corelare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6FB615-6285-ABD3-C9D8-DD4C86BC0C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Procente</a:t>
            </a:r>
            <a:r>
              <a:rPr lang="en-US" dirty="0"/>
              <a:t> infarct in </a:t>
            </a:r>
            <a:r>
              <a:rPr lang="en-US" dirty="0" err="1"/>
              <a:t>functie</a:t>
            </a:r>
            <a:r>
              <a:rPr lang="en-US" dirty="0"/>
              <a:t> de un </a:t>
            </a:r>
            <a:r>
              <a:rPr lang="en-US" dirty="0" err="1"/>
              <a:t>singur</a:t>
            </a:r>
            <a:r>
              <a:rPr lang="en-US" dirty="0"/>
              <a:t> </a:t>
            </a:r>
            <a:r>
              <a:rPr lang="en-US" dirty="0" err="1"/>
              <a:t>parametru</a:t>
            </a:r>
            <a:r>
              <a:rPr lang="en-US" dirty="0"/>
              <a:t>: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A5D6C08-FB7F-EDD7-82F6-F33AD54D18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185209"/>
            <a:ext cx="4485580" cy="4253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378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</TotalTime>
  <Words>637</Words>
  <Application>Microsoft Office PowerPoint</Application>
  <PresentationFormat>On-screen Show (4:3)</PresentationFormat>
  <Paragraphs>65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Aptos</vt:lpstr>
      <vt:lpstr>Aptos Display</vt:lpstr>
      <vt:lpstr>Arial</vt:lpstr>
      <vt:lpstr>Office Theme</vt:lpstr>
      <vt:lpstr>Studiu: Analiza și Predicția Riscului de Infarct</vt:lpstr>
      <vt:lpstr>Introducere</vt:lpstr>
      <vt:lpstr>Setul de Date Utilizat</vt:lpstr>
      <vt:lpstr>Prelucrarea Datelor</vt:lpstr>
      <vt:lpstr>Explorare și Corelare</vt:lpstr>
      <vt:lpstr>Explorare și Corelare</vt:lpstr>
      <vt:lpstr>Explorare și Corelare</vt:lpstr>
      <vt:lpstr>Explorare și Corelare</vt:lpstr>
      <vt:lpstr>Explorare și Corelare</vt:lpstr>
      <vt:lpstr>Testarea Algoritmilor</vt:lpstr>
      <vt:lpstr>Testarea Algoritmilor</vt:lpstr>
      <vt:lpstr>Rezultate și Validare</vt:lpstr>
      <vt:lpstr>Rezultate și Validare</vt:lpstr>
      <vt:lpstr>Concluzii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Darius Florea</cp:lastModifiedBy>
  <cp:revision>6</cp:revision>
  <dcterms:created xsi:type="dcterms:W3CDTF">2013-01-27T09:14:16Z</dcterms:created>
  <dcterms:modified xsi:type="dcterms:W3CDTF">2024-11-30T21:10:44Z</dcterms:modified>
  <cp:category/>
</cp:coreProperties>
</file>