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9"/>
  </p:notesMasterIdLst>
  <p:sldIdLst>
    <p:sldId id="256" r:id="rId2"/>
    <p:sldId id="257" r:id="rId3"/>
    <p:sldId id="330" r:id="rId4"/>
    <p:sldId id="280" r:id="rId5"/>
    <p:sldId id="324" r:id="rId6"/>
    <p:sldId id="281" r:id="rId7"/>
    <p:sldId id="282" r:id="rId8"/>
    <p:sldId id="283" r:id="rId9"/>
    <p:sldId id="284" r:id="rId10"/>
    <p:sldId id="285" r:id="rId11"/>
    <p:sldId id="326" r:id="rId12"/>
    <p:sldId id="329" r:id="rId13"/>
    <p:sldId id="286" r:id="rId14"/>
    <p:sldId id="260" r:id="rId15"/>
    <p:sldId id="262" r:id="rId16"/>
    <p:sldId id="287" r:id="rId17"/>
    <p:sldId id="288" r:id="rId18"/>
    <p:sldId id="289" r:id="rId19"/>
    <p:sldId id="290" r:id="rId20"/>
    <p:sldId id="291" r:id="rId21"/>
    <p:sldId id="332" r:id="rId22"/>
    <p:sldId id="331" r:id="rId23"/>
    <p:sldId id="292" r:id="rId24"/>
    <p:sldId id="293" r:id="rId25"/>
    <p:sldId id="294" r:id="rId26"/>
    <p:sldId id="295" r:id="rId27"/>
    <p:sldId id="296" r:id="rId28"/>
    <p:sldId id="297" r:id="rId29"/>
    <p:sldId id="298" r:id="rId30"/>
    <p:sldId id="299" r:id="rId31"/>
    <p:sldId id="300" r:id="rId32"/>
    <p:sldId id="301" r:id="rId33"/>
    <p:sldId id="302" r:id="rId34"/>
    <p:sldId id="333" r:id="rId35"/>
    <p:sldId id="305" r:id="rId36"/>
    <p:sldId id="303" r:id="rId37"/>
    <p:sldId id="308" r:id="rId38"/>
    <p:sldId id="306" r:id="rId39"/>
    <p:sldId id="307" r:id="rId40"/>
    <p:sldId id="309" r:id="rId41"/>
    <p:sldId id="310" r:id="rId42"/>
    <p:sldId id="312" r:id="rId43"/>
    <p:sldId id="313" r:id="rId44"/>
    <p:sldId id="314" r:id="rId45"/>
    <p:sldId id="325" r:id="rId46"/>
    <p:sldId id="315" r:id="rId47"/>
    <p:sldId id="316" r:id="rId48"/>
    <p:sldId id="311" r:id="rId49"/>
    <p:sldId id="317" r:id="rId50"/>
    <p:sldId id="318" r:id="rId51"/>
    <p:sldId id="319" r:id="rId52"/>
    <p:sldId id="320" r:id="rId53"/>
    <p:sldId id="327" r:id="rId54"/>
    <p:sldId id="321" r:id="rId55"/>
    <p:sldId id="322" r:id="rId56"/>
    <p:sldId id="323" r:id="rId57"/>
    <p:sldId id="25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1E181-31F0-4E45-9904-E1BA8F73A578}" v="7" dt="2020-09-17T10:53:07.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userId="0e178c38-5aaa-43c0-91d8-c268ff8686e5" providerId="ADAL" clId="{B77857A0-34DA-4E9F-A0A8-BF9CBC4C5A8E}"/>
    <pc:docChg chg="custSel addSld delSld modSld sldOrd">
      <pc:chgData name="Darius" userId="0e178c38-5aaa-43c0-91d8-c268ff8686e5" providerId="ADAL" clId="{B77857A0-34DA-4E9F-A0A8-BF9CBC4C5A8E}" dt="2020-07-30T05:08:38.609" v="157" actId="47"/>
      <pc:docMkLst>
        <pc:docMk/>
      </pc:docMkLst>
      <pc:sldChg chg="modSp mod">
        <pc:chgData name="Darius" userId="0e178c38-5aaa-43c0-91d8-c268ff8686e5" providerId="ADAL" clId="{B77857A0-34DA-4E9F-A0A8-BF9CBC4C5A8E}" dt="2020-07-28T06:18:00.023" v="31" actId="27636"/>
        <pc:sldMkLst>
          <pc:docMk/>
          <pc:sldMk cId="2578096754" sldId="256"/>
        </pc:sldMkLst>
        <pc:spChg chg="mod">
          <ac:chgData name="Darius" userId="0e178c38-5aaa-43c0-91d8-c268ff8686e5" providerId="ADAL" clId="{B77857A0-34DA-4E9F-A0A8-BF9CBC4C5A8E}" dt="2020-07-28T06:18:00.023" v="31" actId="27636"/>
          <ac:spMkLst>
            <pc:docMk/>
            <pc:sldMk cId="2578096754" sldId="256"/>
            <ac:spMk id="3" creationId="{FECE8CCC-4247-4CCE-A408-BED454B8AC82}"/>
          </ac:spMkLst>
        </pc:spChg>
      </pc:sldChg>
      <pc:sldChg chg="modSp mod">
        <pc:chgData name="Darius" userId="0e178c38-5aaa-43c0-91d8-c268ff8686e5" providerId="ADAL" clId="{B77857A0-34DA-4E9F-A0A8-BF9CBC4C5A8E}" dt="2020-07-30T05:06:52.266" v="47" actId="20577"/>
        <pc:sldMkLst>
          <pc:docMk/>
          <pc:sldMk cId="857391645" sldId="257"/>
        </pc:sldMkLst>
        <pc:spChg chg="mod">
          <ac:chgData name="Darius" userId="0e178c38-5aaa-43c0-91d8-c268ff8686e5" providerId="ADAL" clId="{B77857A0-34DA-4E9F-A0A8-BF9CBC4C5A8E}" dt="2020-07-30T05:06:52.266" v="47" actId="20577"/>
          <ac:spMkLst>
            <pc:docMk/>
            <pc:sldMk cId="857391645" sldId="257"/>
            <ac:spMk id="2" creationId="{7F5CD355-0B6A-4ED3-93F5-802B5D5D5AE6}"/>
          </ac:spMkLst>
        </pc:spChg>
      </pc:sldChg>
      <pc:sldChg chg="del">
        <pc:chgData name="Darius" userId="0e178c38-5aaa-43c0-91d8-c268ff8686e5" providerId="ADAL" clId="{B77857A0-34DA-4E9F-A0A8-BF9CBC4C5A8E}" dt="2020-07-30T05:08:38.609" v="157" actId="47"/>
        <pc:sldMkLst>
          <pc:docMk/>
          <pc:sldMk cId="2147719424" sldId="258"/>
        </pc:sldMkLst>
      </pc:sldChg>
      <pc:sldChg chg="modSp add mod ord">
        <pc:chgData name="Darius" userId="0e178c38-5aaa-43c0-91d8-c268ff8686e5" providerId="ADAL" clId="{B77857A0-34DA-4E9F-A0A8-BF9CBC4C5A8E}" dt="2020-07-28T06:25:44.473" v="35" actId="20577"/>
        <pc:sldMkLst>
          <pc:docMk/>
          <pc:sldMk cId="3564963328" sldId="259"/>
        </pc:sldMkLst>
        <pc:spChg chg="mod">
          <ac:chgData name="Darius" userId="0e178c38-5aaa-43c0-91d8-c268ff8686e5" providerId="ADAL" clId="{B77857A0-34DA-4E9F-A0A8-BF9CBC4C5A8E}" dt="2020-07-28T06:25:44.473" v="35" actId="20577"/>
          <ac:spMkLst>
            <pc:docMk/>
            <pc:sldMk cId="3564963328" sldId="259"/>
            <ac:spMk id="3" creationId="{58393FCB-06BF-4151-B71F-299CBF7B9D5C}"/>
          </ac:spMkLst>
        </pc:spChg>
      </pc:sldChg>
      <pc:sldChg chg="modSp add mod">
        <pc:chgData name="Darius" userId="0e178c38-5aaa-43c0-91d8-c268ff8686e5" providerId="ADAL" clId="{B77857A0-34DA-4E9F-A0A8-BF9CBC4C5A8E}" dt="2020-07-30T05:07:45.628" v="100" actId="20577"/>
        <pc:sldMkLst>
          <pc:docMk/>
          <pc:sldMk cId="2487088032" sldId="260"/>
        </pc:sldMkLst>
        <pc:spChg chg="mod">
          <ac:chgData name="Darius" userId="0e178c38-5aaa-43c0-91d8-c268ff8686e5" providerId="ADAL" clId="{B77857A0-34DA-4E9F-A0A8-BF9CBC4C5A8E}" dt="2020-07-30T05:07:45.628" v="100" actId="20577"/>
          <ac:spMkLst>
            <pc:docMk/>
            <pc:sldMk cId="2487088032" sldId="260"/>
            <ac:spMk id="2" creationId="{9C1EDE03-5CD6-4892-80C5-4F64A2609DCC}"/>
          </ac:spMkLst>
        </pc:spChg>
        <pc:spChg chg="mod">
          <ac:chgData name="Darius" userId="0e178c38-5aaa-43c0-91d8-c268ff8686e5" providerId="ADAL" clId="{B77857A0-34DA-4E9F-A0A8-BF9CBC4C5A8E}" dt="2020-07-30T05:07:29.247" v="87" actId="20577"/>
          <ac:spMkLst>
            <pc:docMk/>
            <pc:sldMk cId="2487088032" sldId="260"/>
            <ac:spMk id="3" creationId="{58393FCB-06BF-4151-B71F-299CBF7B9D5C}"/>
          </ac:spMkLst>
        </pc:spChg>
      </pc:sldChg>
      <pc:sldChg chg="modSp add mod">
        <pc:chgData name="Darius" userId="0e178c38-5aaa-43c0-91d8-c268ff8686e5" providerId="ADAL" clId="{B77857A0-34DA-4E9F-A0A8-BF9CBC4C5A8E}" dt="2020-07-30T05:07:59.539" v="120" actId="20577"/>
        <pc:sldMkLst>
          <pc:docMk/>
          <pc:sldMk cId="504916361" sldId="261"/>
        </pc:sldMkLst>
        <pc:spChg chg="mod">
          <ac:chgData name="Darius" userId="0e178c38-5aaa-43c0-91d8-c268ff8686e5" providerId="ADAL" clId="{B77857A0-34DA-4E9F-A0A8-BF9CBC4C5A8E}" dt="2020-07-30T05:07:53.387" v="114" actId="20577"/>
          <ac:spMkLst>
            <pc:docMk/>
            <pc:sldMk cId="504916361" sldId="261"/>
            <ac:spMk id="2" creationId="{9C1EDE03-5CD6-4892-80C5-4F64A2609DCC}"/>
          </ac:spMkLst>
        </pc:spChg>
        <pc:spChg chg="mod">
          <ac:chgData name="Darius" userId="0e178c38-5aaa-43c0-91d8-c268ff8686e5" providerId="ADAL" clId="{B77857A0-34DA-4E9F-A0A8-BF9CBC4C5A8E}" dt="2020-07-30T05:07:59.539" v="120" actId="20577"/>
          <ac:spMkLst>
            <pc:docMk/>
            <pc:sldMk cId="504916361" sldId="261"/>
            <ac:spMk id="3" creationId="{58393FCB-06BF-4151-B71F-299CBF7B9D5C}"/>
          </ac:spMkLst>
        </pc:spChg>
      </pc:sldChg>
      <pc:sldChg chg="modSp add mod">
        <pc:chgData name="Darius" userId="0e178c38-5aaa-43c0-91d8-c268ff8686e5" providerId="ADAL" clId="{B77857A0-34DA-4E9F-A0A8-BF9CBC4C5A8E}" dt="2020-07-30T05:08:10.539" v="125" actId="20577"/>
        <pc:sldMkLst>
          <pc:docMk/>
          <pc:sldMk cId="3261954767" sldId="262"/>
        </pc:sldMkLst>
        <pc:spChg chg="mod">
          <ac:chgData name="Darius" userId="0e178c38-5aaa-43c0-91d8-c268ff8686e5" providerId="ADAL" clId="{B77857A0-34DA-4E9F-A0A8-BF9CBC4C5A8E}" dt="2020-07-30T05:08:10.539" v="125" actId="20577"/>
          <ac:spMkLst>
            <pc:docMk/>
            <pc:sldMk cId="3261954767" sldId="262"/>
            <ac:spMk id="2" creationId="{9C1EDE03-5CD6-4892-80C5-4F64A2609DCC}"/>
          </ac:spMkLst>
        </pc:spChg>
      </pc:sldChg>
      <pc:sldChg chg="modSp add mod">
        <pc:chgData name="Darius" userId="0e178c38-5aaa-43c0-91d8-c268ff8686e5" providerId="ADAL" clId="{B77857A0-34DA-4E9F-A0A8-BF9CBC4C5A8E}" dt="2020-07-30T05:08:14.999" v="137" actId="20577"/>
        <pc:sldMkLst>
          <pc:docMk/>
          <pc:sldMk cId="1941691648" sldId="263"/>
        </pc:sldMkLst>
        <pc:spChg chg="mod">
          <ac:chgData name="Darius" userId="0e178c38-5aaa-43c0-91d8-c268ff8686e5" providerId="ADAL" clId="{B77857A0-34DA-4E9F-A0A8-BF9CBC4C5A8E}" dt="2020-07-30T05:08:14.999" v="137" actId="20577"/>
          <ac:spMkLst>
            <pc:docMk/>
            <pc:sldMk cId="1941691648" sldId="263"/>
            <ac:spMk id="2" creationId="{9C1EDE03-5CD6-4892-80C5-4F64A2609DCC}"/>
          </ac:spMkLst>
        </pc:spChg>
      </pc:sldChg>
      <pc:sldChg chg="modSp add mod">
        <pc:chgData name="Darius" userId="0e178c38-5aaa-43c0-91d8-c268ff8686e5" providerId="ADAL" clId="{B77857A0-34DA-4E9F-A0A8-BF9CBC4C5A8E}" dt="2020-07-30T05:08:23.263" v="148" actId="20577"/>
        <pc:sldMkLst>
          <pc:docMk/>
          <pc:sldMk cId="2476077792" sldId="264"/>
        </pc:sldMkLst>
        <pc:spChg chg="mod">
          <ac:chgData name="Darius" userId="0e178c38-5aaa-43c0-91d8-c268ff8686e5" providerId="ADAL" clId="{B77857A0-34DA-4E9F-A0A8-BF9CBC4C5A8E}" dt="2020-07-30T05:08:23.263" v="148" actId="20577"/>
          <ac:spMkLst>
            <pc:docMk/>
            <pc:sldMk cId="2476077792" sldId="264"/>
            <ac:spMk id="2" creationId="{9C1EDE03-5CD6-4892-80C5-4F64A2609DCC}"/>
          </ac:spMkLst>
        </pc:spChg>
      </pc:sldChg>
      <pc:sldChg chg="modSp add mod">
        <pc:chgData name="Darius" userId="0e178c38-5aaa-43c0-91d8-c268ff8686e5" providerId="ADAL" clId="{B77857A0-34DA-4E9F-A0A8-BF9CBC4C5A8E}" dt="2020-07-30T05:08:28.901" v="156" actId="20577"/>
        <pc:sldMkLst>
          <pc:docMk/>
          <pc:sldMk cId="1295724729" sldId="265"/>
        </pc:sldMkLst>
        <pc:spChg chg="mod">
          <ac:chgData name="Darius" userId="0e178c38-5aaa-43c0-91d8-c268ff8686e5" providerId="ADAL" clId="{B77857A0-34DA-4E9F-A0A8-BF9CBC4C5A8E}" dt="2020-07-30T05:08:28.901" v="156" actId="20577"/>
          <ac:spMkLst>
            <pc:docMk/>
            <pc:sldMk cId="1295724729" sldId="265"/>
            <ac:spMk id="2" creationId="{9C1EDE03-5CD6-4892-80C5-4F64A2609DCC}"/>
          </ac:spMkLst>
        </pc:spChg>
      </pc:sldChg>
    </pc:docChg>
  </pc:docChgLst>
  <pc:docChgLst>
    <pc:chgData name="Darius" userId="0e178c38-5aaa-43c0-91d8-c268ff8686e5" providerId="ADAL" clId="{96A1E181-31F0-4E45-9904-E1BA8F73A578}"/>
    <pc:docChg chg="undo custSel addSld delSld modSld">
      <pc:chgData name="Darius" userId="0e178c38-5aaa-43c0-91d8-c268ff8686e5" providerId="ADAL" clId="{96A1E181-31F0-4E45-9904-E1BA8F73A578}" dt="2020-09-17T10:55:18.667" v="3683" actId="20577"/>
      <pc:docMkLst>
        <pc:docMk/>
      </pc:docMkLst>
      <pc:sldChg chg="modSp mod">
        <pc:chgData name="Darius" userId="0e178c38-5aaa-43c0-91d8-c268ff8686e5" providerId="ADAL" clId="{96A1E181-31F0-4E45-9904-E1BA8F73A578}" dt="2020-09-17T10:21:18.183" v="66" actId="20577"/>
        <pc:sldMkLst>
          <pc:docMk/>
          <pc:sldMk cId="2578096754" sldId="256"/>
        </pc:sldMkLst>
        <pc:spChg chg="mod">
          <ac:chgData name="Darius" userId="0e178c38-5aaa-43c0-91d8-c268ff8686e5" providerId="ADAL" clId="{96A1E181-31F0-4E45-9904-E1BA8F73A578}" dt="2020-09-17T10:21:18.183" v="66" actId="20577"/>
          <ac:spMkLst>
            <pc:docMk/>
            <pc:sldMk cId="2578096754" sldId="256"/>
            <ac:spMk id="3" creationId="{FECE8CCC-4247-4CCE-A408-BED454B8AC82}"/>
          </ac:spMkLst>
        </pc:spChg>
      </pc:sldChg>
      <pc:sldChg chg="modSp mod">
        <pc:chgData name="Darius" userId="0e178c38-5aaa-43c0-91d8-c268ff8686e5" providerId="ADAL" clId="{96A1E181-31F0-4E45-9904-E1BA8F73A578}" dt="2020-09-17T10:39:04.777" v="1298" actId="6549"/>
        <pc:sldMkLst>
          <pc:docMk/>
          <pc:sldMk cId="857391645" sldId="257"/>
        </pc:sldMkLst>
        <pc:spChg chg="mod">
          <ac:chgData name="Darius" userId="0e178c38-5aaa-43c0-91d8-c268ff8686e5" providerId="ADAL" clId="{96A1E181-31F0-4E45-9904-E1BA8F73A578}" dt="2020-09-17T10:28:43.919" v="84" actId="20577"/>
          <ac:spMkLst>
            <pc:docMk/>
            <pc:sldMk cId="857391645" sldId="257"/>
            <ac:spMk id="2" creationId="{7F5CD355-0B6A-4ED3-93F5-802B5D5D5AE6}"/>
          </ac:spMkLst>
        </pc:spChg>
        <pc:spChg chg="mod">
          <ac:chgData name="Darius" userId="0e178c38-5aaa-43c0-91d8-c268ff8686e5" providerId="ADAL" clId="{96A1E181-31F0-4E45-9904-E1BA8F73A578}" dt="2020-09-17T10:39:04.777" v="1298" actId="6549"/>
          <ac:spMkLst>
            <pc:docMk/>
            <pc:sldMk cId="857391645" sldId="257"/>
            <ac:spMk id="3" creationId="{8F87A3BB-4F12-4FEB-B7D2-BA2CC372E9C6}"/>
          </ac:spMkLst>
        </pc:spChg>
      </pc:sldChg>
      <pc:sldChg chg="del">
        <pc:chgData name="Darius" userId="0e178c38-5aaa-43c0-91d8-c268ff8686e5" providerId="ADAL" clId="{96A1E181-31F0-4E45-9904-E1BA8F73A578}" dt="2020-09-17T10:31:15.344" v="282" actId="47"/>
        <pc:sldMkLst>
          <pc:docMk/>
          <pc:sldMk cId="2487088032" sldId="260"/>
        </pc:sldMkLst>
      </pc:sldChg>
      <pc:sldChg chg="modSp add mod">
        <pc:chgData name="Darius" userId="0e178c38-5aaa-43c0-91d8-c268ff8686e5" providerId="ADAL" clId="{96A1E181-31F0-4E45-9904-E1BA8F73A578}" dt="2020-09-17T10:34:58.506" v="748" actId="20577"/>
        <pc:sldMkLst>
          <pc:docMk/>
          <pc:sldMk cId="2556057150" sldId="260"/>
        </pc:sldMkLst>
        <pc:spChg chg="mod">
          <ac:chgData name="Darius" userId="0e178c38-5aaa-43c0-91d8-c268ff8686e5" providerId="ADAL" clId="{96A1E181-31F0-4E45-9904-E1BA8F73A578}" dt="2020-09-17T10:32:52.423" v="291" actId="20577"/>
          <ac:spMkLst>
            <pc:docMk/>
            <pc:sldMk cId="2556057150" sldId="260"/>
            <ac:spMk id="2" creationId="{7F5CD355-0B6A-4ED3-93F5-802B5D5D5AE6}"/>
          </ac:spMkLst>
        </pc:spChg>
        <pc:spChg chg="mod">
          <ac:chgData name="Darius" userId="0e178c38-5aaa-43c0-91d8-c268ff8686e5" providerId="ADAL" clId="{96A1E181-31F0-4E45-9904-E1BA8F73A578}" dt="2020-09-17T10:34:58.506" v="748" actId="20577"/>
          <ac:spMkLst>
            <pc:docMk/>
            <pc:sldMk cId="2556057150" sldId="260"/>
            <ac:spMk id="3" creationId="{8F87A3BB-4F12-4FEB-B7D2-BA2CC372E9C6}"/>
          </ac:spMkLst>
        </pc:spChg>
      </pc:sldChg>
      <pc:sldChg chg="del">
        <pc:chgData name="Darius" userId="0e178c38-5aaa-43c0-91d8-c268ff8686e5" providerId="ADAL" clId="{96A1E181-31F0-4E45-9904-E1BA8F73A578}" dt="2020-09-17T10:31:15.344" v="282" actId="47"/>
        <pc:sldMkLst>
          <pc:docMk/>
          <pc:sldMk cId="504916361" sldId="261"/>
        </pc:sldMkLst>
      </pc:sldChg>
      <pc:sldChg chg="modSp add mod">
        <pc:chgData name="Darius" userId="0e178c38-5aaa-43c0-91d8-c268ff8686e5" providerId="ADAL" clId="{96A1E181-31F0-4E45-9904-E1BA8F73A578}" dt="2020-09-17T10:38:40.929" v="1283" actId="20577"/>
        <pc:sldMkLst>
          <pc:docMk/>
          <pc:sldMk cId="2814568733" sldId="261"/>
        </pc:sldMkLst>
        <pc:spChg chg="mod">
          <ac:chgData name="Darius" userId="0e178c38-5aaa-43c0-91d8-c268ff8686e5" providerId="ADAL" clId="{96A1E181-31F0-4E45-9904-E1BA8F73A578}" dt="2020-09-17T10:35:19.576" v="775" actId="5793"/>
          <ac:spMkLst>
            <pc:docMk/>
            <pc:sldMk cId="2814568733" sldId="261"/>
            <ac:spMk id="2" creationId="{7F5CD355-0B6A-4ED3-93F5-802B5D5D5AE6}"/>
          </ac:spMkLst>
        </pc:spChg>
        <pc:spChg chg="mod">
          <ac:chgData name="Darius" userId="0e178c38-5aaa-43c0-91d8-c268ff8686e5" providerId="ADAL" clId="{96A1E181-31F0-4E45-9904-E1BA8F73A578}" dt="2020-09-17T10:38:40.929" v="1283" actId="20577"/>
          <ac:spMkLst>
            <pc:docMk/>
            <pc:sldMk cId="2814568733" sldId="261"/>
            <ac:spMk id="3" creationId="{8F87A3BB-4F12-4FEB-B7D2-BA2CC372E9C6}"/>
          </ac:spMkLst>
        </pc:spChg>
      </pc:sldChg>
      <pc:sldChg chg="del">
        <pc:chgData name="Darius" userId="0e178c38-5aaa-43c0-91d8-c268ff8686e5" providerId="ADAL" clId="{96A1E181-31F0-4E45-9904-E1BA8F73A578}" dt="2020-09-17T10:31:15.344" v="282" actId="47"/>
        <pc:sldMkLst>
          <pc:docMk/>
          <pc:sldMk cId="3261954767" sldId="262"/>
        </pc:sldMkLst>
      </pc:sldChg>
      <pc:sldChg chg="modSp add mod">
        <pc:chgData name="Darius" userId="0e178c38-5aaa-43c0-91d8-c268ff8686e5" providerId="ADAL" clId="{96A1E181-31F0-4E45-9904-E1BA8F73A578}" dt="2020-09-17T10:39:52.479" v="1452"/>
        <pc:sldMkLst>
          <pc:docMk/>
          <pc:sldMk cId="3969117686" sldId="262"/>
        </pc:sldMkLst>
        <pc:spChg chg="mod">
          <ac:chgData name="Darius" userId="0e178c38-5aaa-43c0-91d8-c268ff8686e5" providerId="ADAL" clId="{96A1E181-31F0-4E45-9904-E1BA8F73A578}" dt="2020-09-17T10:38:50.936" v="1294" actId="20577"/>
          <ac:spMkLst>
            <pc:docMk/>
            <pc:sldMk cId="3969117686" sldId="262"/>
            <ac:spMk id="2" creationId="{7F5CD355-0B6A-4ED3-93F5-802B5D5D5AE6}"/>
          </ac:spMkLst>
        </pc:spChg>
        <pc:spChg chg="mod">
          <ac:chgData name="Darius" userId="0e178c38-5aaa-43c0-91d8-c268ff8686e5" providerId="ADAL" clId="{96A1E181-31F0-4E45-9904-E1BA8F73A578}" dt="2020-09-17T10:39:52.479" v="1452"/>
          <ac:spMkLst>
            <pc:docMk/>
            <pc:sldMk cId="3969117686" sldId="262"/>
            <ac:spMk id="3" creationId="{8F87A3BB-4F12-4FEB-B7D2-BA2CC372E9C6}"/>
          </ac:spMkLst>
        </pc:spChg>
      </pc:sldChg>
      <pc:sldChg chg="modSp add mod">
        <pc:chgData name="Darius" userId="0e178c38-5aaa-43c0-91d8-c268ff8686e5" providerId="ADAL" clId="{96A1E181-31F0-4E45-9904-E1BA8F73A578}" dt="2020-09-17T10:47:07.779" v="2059" actId="20577"/>
        <pc:sldMkLst>
          <pc:docMk/>
          <pc:sldMk cId="195776028" sldId="263"/>
        </pc:sldMkLst>
        <pc:spChg chg="mod">
          <ac:chgData name="Darius" userId="0e178c38-5aaa-43c0-91d8-c268ff8686e5" providerId="ADAL" clId="{96A1E181-31F0-4E45-9904-E1BA8F73A578}" dt="2020-09-17T10:39:58.149" v="1463" actId="20577"/>
          <ac:spMkLst>
            <pc:docMk/>
            <pc:sldMk cId="195776028" sldId="263"/>
            <ac:spMk id="2" creationId="{7F5CD355-0B6A-4ED3-93F5-802B5D5D5AE6}"/>
          </ac:spMkLst>
        </pc:spChg>
        <pc:spChg chg="mod">
          <ac:chgData name="Darius" userId="0e178c38-5aaa-43c0-91d8-c268ff8686e5" providerId="ADAL" clId="{96A1E181-31F0-4E45-9904-E1BA8F73A578}" dt="2020-09-17T10:47:07.779" v="2059" actId="20577"/>
          <ac:spMkLst>
            <pc:docMk/>
            <pc:sldMk cId="195776028" sldId="263"/>
            <ac:spMk id="3" creationId="{8F87A3BB-4F12-4FEB-B7D2-BA2CC372E9C6}"/>
          </ac:spMkLst>
        </pc:spChg>
      </pc:sldChg>
      <pc:sldChg chg="del">
        <pc:chgData name="Darius" userId="0e178c38-5aaa-43c0-91d8-c268ff8686e5" providerId="ADAL" clId="{96A1E181-31F0-4E45-9904-E1BA8F73A578}" dt="2020-09-17T10:31:15.344" v="282" actId="47"/>
        <pc:sldMkLst>
          <pc:docMk/>
          <pc:sldMk cId="1941691648" sldId="263"/>
        </pc:sldMkLst>
      </pc:sldChg>
      <pc:sldChg chg="modSp add mod">
        <pc:chgData name="Darius" userId="0e178c38-5aaa-43c0-91d8-c268ff8686e5" providerId="ADAL" clId="{96A1E181-31F0-4E45-9904-E1BA8F73A578}" dt="2020-09-17T10:50:47.914" v="2620" actId="20577"/>
        <pc:sldMkLst>
          <pc:docMk/>
          <pc:sldMk cId="1160165311" sldId="264"/>
        </pc:sldMkLst>
        <pc:spChg chg="mod">
          <ac:chgData name="Darius" userId="0e178c38-5aaa-43c0-91d8-c268ff8686e5" providerId="ADAL" clId="{96A1E181-31F0-4E45-9904-E1BA8F73A578}" dt="2020-09-17T10:44:05.113" v="1808" actId="20577"/>
          <ac:spMkLst>
            <pc:docMk/>
            <pc:sldMk cId="1160165311" sldId="264"/>
            <ac:spMk id="2" creationId="{7F5CD355-0B6A-4ED3-93F5-802B5D5D5AE6}"/>
          </ac:spMkLst>
        </pc:spChg>
        <pc:spChg chg="mod">
          <ac:chgData name="Darius" userId="0e178c38-5aaa-43c0-91d8-c268ff8686e5" providerId="ADAL" clId="{96A1E181-31F0-4E45-9904-E1BA8F73A578}" dt="2020-09-17T10:50:47.914" v="2620" actId="20577"/>
          <ac:spMkLst>
            <pc:docMk/>
            <pc:sldMk cId="1160165311" sldId="264"/>
            <ac:spMk id="3" creationId="{8F87A3BB-4F12-4FEB-B7D2-BA2CC372E9C6}"/>
          </ac:spMkLst>
        </pc:spChg>
      </pc:sldChg>
      <pc:sldChg chg="del">
        <pc:chgData name="Darius" userId="0e178c38-5aaa-43c0-91d8-c268ff8686e5" providerId="ADAL" clId="{96A1E181-31F0-4E45-9904-E1BA8F73A578}" dt="2020-09-17T10:31:15.344" v="282" actId="47"/>
        <pc:sldMkLst>
          <pc:docMk/>
          <pc:sldMk cId="2476077792" sldId="264"/>
        </pc:sldMkLst>
      </pc:sldChg>
      <pc:sldChg chg="del">
        <pc:chgData name="Darius" userId="0e178c38-5aaa-43c0-91d8-c268ff8686e5" providerId="ADAL" clId="{96A1E181-31F0-4E45-9904-E1BA8F73A578}" dt="2020-09-17T10:31:15.344" v="282" actId="47"/>
        <pc:sldMkLst>
          <pc:docMk/>
          <pc:sldMk cId="1295724729" sldId="265"/>
        </pc:sldMkLst>
      </pc:sldChg>
      <pc:sldChg chg="modSp add mod">
        <pc:chgData name="Darius" userId="0e178c38-5aaa-43c0-91d8-c268ff8686e5" providerId="ADAL" clId="{96A1E181-31F0-4E45-9904-E1BA8F73A578}" dt="2020-09-17T10:55:18.667" v="3683" actId="20577"/>
        <pc:sldMkLst>
          <pc:docMk/>
          <pc:sldMk cId="2977087573" sldId="265"/>
        </pc:sldMkLst>
        <pc:spChg chg="mod">
          <ac:chgData name="Darius" userId="0e178c38-5aaa-43c0-91d8-c268ff8686e5" providerId="ADAL" clId="{96A1E181-31F0-4E45-9904-E1BA8F73A578}" dt="2020-09-17T10:50:53.944" v="2633" actId="20577"/>
          <ac:spMkLst>
            <pc:docMk/>
            <pc:sldMk cId="2977087573" sldId="265"/>
            <ac:spMk id="2" creationId="{7F5CD355-0B6A-4ED3-93F5-802B5D5D5AE6}"/>
          </ac:spMkLst>
        </pc:spChg>
        <pc:spChg chg="mod">
          <ac:chgData name="Darius" userId="0e178c38-5aaa-43c0-91d8-c268ff8686e5" providerId="ADAL" clId="{96A1E181-31F0-4E45-9904-E1BA8F73A578}" dt="2020-09-17T10:55:18.667" v="3683" actId="20577"/>
          <ac:spMkLst>
            <pc:docMk/>
            <pc:sldMk cId="2977087573" sldId="265"/>
            <ac:spMk id="3" creationId="{8F87A3BB-4F12-4FEB-B7D2-BA2CC372E9C6}"/>
          </ac:spMkLst>
        </pc:spChg>
      </pc:sldChg>
      <pc:sldChg chg="modSp add mod">
        <pc:chgData name="Darius" userId="0e178c38-5aaa-43c0-91d8-c268ff8686e5" providerId="ADAL" clId="{96A1E181-31F0-4E45-9904-E1BA8F73A578}" dt="2020-09-17T10:54:35.847" v="3609" actId="20577"/>
        <pc:sldMkLst>
          <pc:docMk/>
          <pc:sldMk cId="3135682095" sldId="266"/>
        </pc:sldMkLst>
        <pc:spChg chg="mod">
          <ac:chgData name="Darius" userId="0e178c38-5aaa-43c0-91d8-c268ff8686e5" providerId="ADAL" clId="{96A1E181-31F0-4E45-9904-E1BA8F73A578}" dt="2020-09-17T10:54:35.847" v="3609" actId="20577"/>
          <ac:spMkLst>
            <pc:docMk/>
            <pc:sldMk cId="3135682095" sldId="266"/>
            <ac:spMk id="3" creationId="{8F87A3BB-4F12-4FEB-B7D2-BA2CC372E9C6}"/>
          </ac:spMkLst>
        </pc:spChg>
      </pc:sldChg>
    </pc:docChg>
  </pc:docChgLst>
  <pc:docChgLst>
    <pc:chgData name="Darius" userId="0e178c38-5aaa-43c0-91d8-c268ff8686e5" providerId="ADAL" clId="{CC9465ED-314D-481C-A8FE-77F03621E63E}"/>
    <pc:docChg chg="custSel modSld">
      <pc:chgData name="Darius" userId="0e178c38-5aaa-43c0-91d8-c268ff8686e5" providerId="ADAL" clId="{CC9465ED-314D-481C-A8FE-77F03621E63E}" dt="2020-09-10T02:44:53.328" v="18" actId="478"/>
      <pc:docMkLst>
        <pc:docMk/>
      </pc:docMkLst>
      <pc:sldChg chg="addSp delSp modSp mod">
        <pc:chgData name="Darius" userId="0e178c38-5aaa-43c0-91d8-c268ff8686e5" providerId="ADAL" clId="{CC9465ED-314D-481C-A8FE-77F03621E63E}" dt="2020-09-10T02:44:29.555" v="10" actId="478"/>
        <pc:sldMkLst>
          <pc:docMk/>
          <pc:sldMk cId="857391645" sldId="257"/>
        </pc:sldMkLst>
        <pc:picChg chg="add del mod">
          <ac:chgData name="Darius" userId="0e178c38-5aaa-43c0-91d8-c268ff8686e5" providerId="ADAL" clId="{CC9465ED-314D-481C-A8FE-77F03621E63E}" dt="2020-09-10T02:44:29.555" v="10" actId="478"/>
          <ac:picMkLst>
            <pc:docMk/>
            <pc:sldMk cId="857391645" sldId="257"/>
            <ac:picMk id="4" creationId="{C8AA85B2-CC9F-472E-80E6-2B5C853285CF}"/>
          </ac:picMkLst>
        </pc:picChg>
      </pc:sldChg>
      <pc:sldChg chg="addSp delSp mod">
        <pc:chgData name="Darius" userId="0e178c38-5aaa-43c0-91d8-c268ff8686e5" providerId="ADAL" clId="{CC9465ED-314D-481C-A8FE-77F03621E63E}" dt="2020-09-10T02:44:33.240" v="11" actId="478"/>
        <pc:sldMkLst>
          <pc:docMk/>
          <pc:sldMk cId="3564963328" sldId="259"/>
        </pc:sldMkLst>
        <pc:picChg chg="add del">
          <ac:chgData name="Darius" userId="0e178c38-5aaa-43c0-91d8-c268ff8686e5" providerId="ADAL" clId="{CC9465ED-314D-481C-A8FE-77F03621E63E}" dt="2020-09-10T02:44:33.240" v="11" actId="478"/>
          <ac:picMkLst>
            <pc:docMk/>
            <pc:sldMk cId="3564963328" sldId="259"/>
            <ac:picMk id="5" creationId="{41616459-01A8-4F09-8E1A-49FCAF7BFC1B}"/>
          </ac:picMkLst>
        </pc:picChg>
      </pc:sldChg>
      <pc:sldChg chg="addSp delSp mod">
        <pc:chgData name="Darius" userId="0e178c38-5aaa-43c0-91d8-c268ff8686e5" providerId="ADAL" clId="{CC9465ED-314D-481C-A8FE-77F03621E63E}" dt="2020-09-10T02:44:36.598" v="12" actId="478"/>
        <pc:sldMkLst>
          <pc:docMk/>
          <pc:sldMk cId="2487088032" sldId="260"/>
        </pc:sldMkLst>
        <pc:picChg chg="add del">
          <ac:chgData name="Darius" userId="0e178c38-5aaa-43c0-91d8-c268ff8686e5" providerId="ADAL" clId="{CC9465ED-314D-481C-A8FE-77F03621E63E}" dt="2020-09-10T02:44:36.598" v="12" actId="478"/>
          <ac:picMkLst>
            <pc:docMk/>
            <pc:sldMk cId="2487088032" sldId="260"/>
            <ac:picMk id="5" creationId="{76B3765F-6A82-4194-A9ED-EC3B4BED5C97}"/>
          </ac:picMkLst>
        </pc:picChg>
      </pc:sldChg>
      <pc:sldChg chg="addSp delSp mod">
        <pc:chgData name="Darius" userId="0e178c38-5aaa-43c0-91d8-c268ff8686e5" providerId="ADAL" clId="{CC9465ED-314D-481C-A8FE-77F03621E63E}" dt="2020-09-10T02:44:39.636" v="13" actId="478"/>
        <pc:sldMkLst>
          <pc:docMk/>
          <pc:sldMk cId="504916361" sldId="261"/>
        </pc:sldMkLst>
        <pc:picChg chg="add del">
          <ac:chgData name="Darius" userId="0e178c38-5aaa-43c0-91d8-c268ff8686e5" providerId="ADAL" clId="{CC9465ED-314D-481C-A8FE-77F03621E63E}" dt="2020-09-10T02:44:39.636" v="13" actId="478"/>
          <ac:picMkLst>
            <pc:docMk/>
            <pc:sldMk cId="504916361" sldId="261"/>
            <ac:picMk id="5" creationId="{F80339BE-5192-450C-8045-13004D199C7C}"/>
          </ac:picMkLst>
        </pc:picChg>
      </pc:sldChg>
      <pc:sldChg chg="addSp delSp modSp mod">
        <pc:chgData name="Darius" userId="0e178c38-5aaa-43c0-91d8-c268ff8686e5" providerId="ADAL" clId="{CC9465ED-314D-481C-A8FE-77F03621E63E}" dt="2020-09-10T02:44:43.190" v="15" actId="478"/>
        <pc:sldMkLst>
          <pc:docMk/>
          <pc:sldMk cId="3261954767" sldId="262"/>
        </pc:sldMkLst>
        <pc:picChg chg="add del mod">
          <ac:chgData name="Darius" userId="0e178c38-5aaa-43c0-91d8-c268ff8686e5" providerId="ADAL" clId="{CC9465ED-314D-481C-A8FE-77F03621E63E}" dt="2020-09-10T02:44:43.190" v="15" actId="478"/>
          <ac:picMkLst>
            <pc:docMk/>
            <pc:sldMk cId="3261954767" sldId="262"/>
            <ac:picMk id="5" creationId="{3B251271-0A2A-4459-AFEB-5A4F0260F861}"/>
          </ac:picMkLst>
        </pc:picChg>
      </pc:sldChg>
      <pc:sldChg chg="addSp delSp mod">
        <pc:chgData name="Darius" userId="0e178c38-5aaa-43c0-91d8-c268ff8686e5" providerId="ADAL" clId="{CC9465ED-314D-481C-A8FE-77F03621E63E}" dt="2020-09-10T02:44:46.271" v="16" actId="478"/>
        <pc:sldMkLst>
          <pc:docMk/>
          <pc:sldMk cId="1941691648" sldId="263"/>
        </pc:sldMkLst>
        <pc:picChg chg="add del">
          <ac:chgData name="Darius" userId="0e178c38-5aaa-43c0-91d8-c268ff8686e5" providerId="ADAL" clId="{CC9465ED-314D-481C-A8FE-77F03621E63E}" dt="2020-09-10T02:44:46.271" v="16" actId="478"/>
          <ac:picMkLst>
            <pc:docMk/>
            <pc:sldMk cId="1941691648" sldId="263"/>
            <ac:picMk id="5" creationId="{70E87A03-EF1C-496F-8A98-48A792B200E8}"/>
          </ac:picMkLst>
        </pc:picChg>
      </pc:sldChg>
      <pc:sldChg chg="addSp delSp mod">
        <pc:chgData name="Darius" userId="0e178c38-5aaa-43c0-91d8-c268ff8686e5" providerId="ADAL" clId="{CC9465ED-314D-481C-A8FE-77F03621E63E}" dt="2020-09-10T02:44:50.429" v="17" actId="478"/>
        <pc:sldMkLst>
          <pc:docMk/>
          <pc:sldMk cId="2476077792" sldId="264"/>
        </pc:sldMkLst>
        <pc:picChg chg="add del">
          <ac:chgData name="Darius" userId="0e178c38-5aaa-43c0-91d8-c268ff8686e5" providerId="ADAL" clId="{CC9465ED-314D-481C-A8FE-77F03621E63E}" dt="2020-09-10T02:44:50.429" v="17" actId="478"/>
          <ac:picMkLst>
            <pc:docMk/>
            <pc:sldMk cId="2476077792" sldId="264"/>
            <ac:picMk id="5" creationId="{7B774AF0-0FE3-4A20-B965-B965AB730024}"/>
          </ac:picMkLst>
        </pc:picChg>
      </pc:sldChg>
      <pc:sldChg chg="addSp delSp mod">
        <pc:chgData name="Darius" userId="0e178c38-5aaa-43c0-91d8-c268ff8686e5" providerId="ADAL" clId="{CC9465ED-314D-481C-A8FE-77F03621E63E}" dt="2020-09-10T02:44:53.328" v="18" actId="478"/>
        <pc:sldMkLst>
          <pc:docMk/>
          <pc:sldMk cId="1295724729" sldId="265"/>
        </pc:sldMkLst>
        <pc:picChg chg="add del">
          <ac:chgData name="Darius" userId="0e178c38-5aaa-43c0-91d8-c268ff8686e5" providerId="ADAL" clId="{CC9465ED-314D-481C-A8FE-77F03621E63E}" dt="2020-09-10T02:44:53.328" v="18" actId="478"/>
          <ac:picMkLst>
            <pc:docMk/>
            <pc:sldMk cId="1295724729" sldId="265"/>
            <ac:picMk id="5" creationId="{F5FE9170-940A-4945-8639-96924FA4EF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30764-2E93-40D4-9536-CEC63B7F7732}" type="datetimeFigureOut">
              <a:rPr lang="en-AU" smtClean="0"/>
              <a:t>13/12/2024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4F3E5-7E31-4D29-B2C2-18CF2C7972D2}" type="slidenum">
              <a:rPr lang="en-AU" smtClean="0"/>
              <a:t>‹#›</a:t>
            </a:fld>
            <a:endParaRPr lang="en-AU"/>
          </a:p>
        </p:txBody>
      </p:sp>
    </p:spTree>
    <p:extLst>
      <p:ext uri="{BB962C8B-B14F-4D97-AF65-F5344CB8AC3E}">
        <p14:creationId xmlns:p14="http://schemas.microsoft.com/office/powerpoint/2010/main" val="318178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12/13/2024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7CE23-3B6A-482C-9BEA-F32A9EB44C40}"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9C8FD-9717-4D78-9D01-4CBD0AC8CAE0}"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2BD47-5F5E-4508-9DFC-0021F20B392D}"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09F6F-C437-48B6-80BB-8E50899C06AF}" type="datetimeFigureOut">
              <a:rPr lang="en-US" dirty="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76D14-B85F-4865-804C-5734F9C85CDD}" type="datetimeFigureOut">
              <a:rPr lang="en-US" dirty="0"/>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56C38-6601-4688-9146-5E61D8B04598}" type="datetimeFigureOut">
              <a:rPr lang="en-US" dirty="0"/>
              <a:t>12/13/2024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12/13/2024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12/13/2024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mailto:darius@chatlegal.com.a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E540-9346-46BB-A835-D9858179F9B8}"/>
              </a:ext>
            </a:extLst>
          </p:cNvPr>
          <p:cNvSpPr>
            <a:spLocks noGrp="1"/>
          </p:cNvSpPr>
          <p:nvPr>
            <p:ph type="ctrTitle"/>
          </p:nvPr>
        </p:nvSpPr>
        <p:spPr/>
        <p:txBody>
          <a:bodyPr/>
          <a:lstStyle/>
          <a:p>
            <a:r>
              <a:rPr lang="en-AU" dirty="0"/>
              <a:t>Let’s chat</a:t>
            </a:r>
          </a:p>
        </p:txBody>
      </p:sp>
      <p:sp>
        <p:nvSpPr>
          <p:cNvPr id="3" name="Subtitle 2">
            <a:extLst>
              <a:ext uri="{FF2B5EF4-FFF2-40B4-BE49-F238E27FC236}">
                <a16:creationId xmlns:a16="http://schemas.microsoft.com/office/drawing/2014/main" id="{FECE8CCC-4247-4CCE-A408-BED454B8AC82}"/>
              </a:ext>
            </a:extLst>
          </p:cNvPr>
          <p:cNvSpPr>
            <a:spLocks noGrp="1"/>
          </p:cNvSpPr>
          <p:nvPr>
            <p:ph type="subTitle" idx="1"/>
          </p:nvPr>
        </p:nvSpPr>
        <p:spPr/>
        <p:txBody>
          <a:bodyPr>
            <a:normAutofit/>
          </a:bodyPr>
          <a:lstStyle/>
          <a:p>
            <a:r>
              <a:rPr lang="en-AU" dirty="0"/>
              <a:t>Estate planning</a:t>
            </a:r>
          </a:p>
          <a:p>
            <a:endParaRPr lang="en-AU" dirty="0"/>
          </a:p>
        </p:txBody>
      </p:sp>
    </p:spTree>
    <p:extLst>
      <p:ext uri="{BB962C8B-B14F-4D97-AF65-F5344CB8AC3E}">
        <p14:creationId xmlns:p14="http://schemas.microsoft.com/office/powerpoint/2010/main" val="257809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Your objectives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indent="0">
              <a:spcBef>
                <a:spcPts val="600"/>
              </a:spcBef>
              <a:spcAft>
                <a:spcPts val="0"/>
              </a:spcAft>
              <a:buSzPts val="2600"/>
              <a:buNone/>
            </a:pPr>
            <a:r>
              <a:rPr lang="en-US" dirty="0"/>
              <a:t>In your own words</a:t>
            </a:r>
            <a:r>
              <a:rPr lang="en-AU" dirty="0"/>
              <a:t>:</a:t>
            </a:r>
            <a:endParaRPr lang="en-US" dirty="0"/>
          </a:p>
          <a:p>
            <a:pPr lvl="0"/>
            <a:r>
              <a:rPr lang="en-US" dirty="0"/>
              <a:t>Who do you want to benefit from your assets </a:t>
            </a:r>
          </a:p>
          <a:p>
            <a:pPr lvl="0"/>
            <a:r>
              <a:rPr lang="en-US" dirty="0"/>
              <a:t>Who do you want to be in charge of those assets (relevant if benefiting persons are minors)</a:t>
            </a:r>
          </a:p>
          <a:p>
            <a:pPr lvl="0"/>
            <a:r>
              <a:rPr lang="en-US" dirty="0"/>
              <a:t>(If applicable) Who do you want to look after any minor children</a:t>
            </a:r>
          </a:p>
          <a:p>
            <a:pPr lvl="0"/>
            <a:endParaRPr lang="en-US" dirty="0"/>
          </a:p>
          <a:p>
            <a:pPr lvl="0"/>
            <a:r>
              <a:rPr lang="en-US" dirty="0"/>
              <a:t>Are there particular people you do not want benefiting from your assets?</a:t>
            </a:r>
          </a:p>
          <a:p>
            <a:pPr marL="0" lvl="0" indent="0" algn="l" rtl="0">
              <a:spcBef>
                <a:spcPts val="1000"/>
              </a:spcBef>
              <a:spcAft>
                <a:spcPts val="1000"/>
              </a:spcAft>
              <a:buNone/>
            </a:pPr>
            <a:r>
              <a:rPr lang="en-US" dirty="0"/>
              <a:t>Consider different alternatives, scenarios and backups.</a:t>
            </a:r>
          </a:p>
          <a:p>
            <a:pPr marL="0" indent="0">
              <a:buNone/>
            </a:pPr>
            <a:endParaRPr lang="en-AU" dirty="0"/>
          </a:p>
        </p:txBody>
      </p:sp>
    </p:spTree>
    <p:extLst>
      <p:ext uri="{BB962C8B-B14F-4D97-AF65-F5344CB8AC3E}">
        <p14:creationId xmlns:p14="http://schemas.microsoft.com/office/powerpoint/2010/main" val="177127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Considerations for minors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Should the same people:</a:t>
            </a:r>
          </a:p>
          <a:p>
            <a:pPr lvl="1"/>
            <a:r>
              <a:rPr lang="en-US" dirty="0"/>
              <a:t>Manage the finances; and</a:t>
            </a:r>
          </a:p>
          <a:p>
            <a:pPr lvl="1"/>
            <a:r>
              <a:rPr lang="en-US" dirty="0"/>
              <a:t>Care for such minors?</a:t>
            </a:r>
          </a:p>
          <a:p>
            <a:r>
              <a:rPr lang="en-US" dirty="0"/>
              <a:t>Should a representative from each side of the family be involved at a decision-making level of:</a:t>
            </a:r>
          </a:p>
          <a:p>
            <a:pPr lvl="1"/>
            <a:r>
              <a:rPr lang="en-US" dirty="0"/>
              <a:t>Managing the finances for minors; and/or</a:t>
            </a:r>
          </a:p>
          <a:p>
            <a:pPr lvl="1"/>
            <a:r>
              <a:rPr lang="en-US" dirty="0"/>
              <a:t>Caring for minors?</a:t>
            </a:r>
          </a:p>
          <a:p>
            <a:r>
              <a:rPr lang="en-US" dirty="0"/>
              <a:t>The persons caring for such minors have all the rights and responsibilities for making decisions about the long-term care, welfare and development of the child (such as education or religion)</a:t>
            </a:r>
          </a:p>
          <a:p>
            <a:r>
              <a:rPr lang="en-US" dirty="0"/>
              <a:t>Consider practical implications if guardians of minors are not living with such minors</a:t>
            </a:r>
          </a:p>
          <a:p>
            <a:pPr marL="0" indent="0">
              <a:buNone/>
            </a:pPr>
            <a:endParaRPr lang="en-AU" dirty="0"/>
          </a:p>
        </p:txBody>
      </p:sp>
    </p:spTree>
    <p:extLst>
      <p:ext uri="{BB962C8B-B14F-4D97-AF65-F5344CB8AC3E}">
        <p14:creationId xmlns:p14="http://schemas.microsoft.com/office/powerpoint/2010/main" val="403738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Prior 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Prior estate planning documents?</a:t>
            </a:r>
          </a:p>
          <a:p>
            <a:pPr lvl="0"/>
            <a:r>
              <a:rPr lang="en-US" dirty="0"/>
              <a:t>Reason for updating?</a:t>
            </a:r>
          </a:p>
          <a:p>
            <a:pPr lvl="0"/>
            <a:r>
              <a:rPr lang="en-US" dirty="0"/>
              <a:t>Does it make sense?</a:t>
            </a:r>
          </a:p>
          <a:p>
            <a:pPr marL="0" indent="0">
              <a:buNone/>
            </a:pPr>
            <a:endParaRPr lang="en-AU" dirty="0"/>
          </a:p>
        </p:txBody>
      </p:sp>
    </p:spTree>
    <p:extLst>
      <p:ext uri="{BB962C8B-B14F-4D97-AF65-F5344CB8AC3E}">
        <p14:creationId xmlns:p14="http://schemas.microsoft.com/office/powerpoint/2010/main" val="122117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How can we achieve your objectives</a:t>
            </a:r>
          </a:p>
        </p:txBody>
      </p:sp>
    </p:spTree>
    <p:extLst>
      <p:ext uri="{BB962C8B-B14F-4D97-AF65-F5344CB8AC3E}">
        <p14:creationId xmlns:p14="http://schemas.microsoft.com/office/powerpoint/2010/main" val="184783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More than a 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r>
              <a:rPr lang="en-US" dirty="0"/>
              <a:t>Various ways you can ‘own’ an asset.</a:t>
            </a:r>
          </a:p>
          <a:p>
            <a:pPr marL="0" indent="0">
              <a:buNone/>
            </a:pPr>
            <a:r>
              <a:rPr lang="en-US" dirty="0"/>
              <a:t>It is important to appreciate that having assets held in different manners – such as jointly with other people, through trusts and through companies – will impact what needs to be done.  A Will </a:t>
            </a:r>
            <a:r>
              <a:rPr lang="en-US" i="1" dirty="0"/>
              <a:t>might</a:t>
            </a:r>
            <a:r>
              <a:rPr lang="en-US" dirty="0"/>
              <a:t> not be enough!</a:t>
            </a:r>
          </a:p>
          <a:p>
            <a:pPr marL="0" indent="0">
              <a:buNone/>
            </a:pPr>
            <a:endParaRPr lang="en-AU" dirty="0"/>
          </a:p>
          <a:p>
            <a:endParaRPr lang="en-AU" dirty="0"/>
          </a:p>
        </p:txBody>
      </p:sp>
    </p:spTree>
    <p:extLst>
      <p:ext uri="{BB962C8B-B14F-4D97-AF65-F5344CB8AC3E}">
        <p14:creationId xmlns:p14="http://schemas.microsoft.com/office/powerpoint/2010/main" val="255605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Summary table</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545232256"/>
              </p:ext>
            </p:extLst>
          </p:nvPr>
        </p:nvGraphicFramePr>
        <p:xfrm>
          <a:off x="1261872" y="1691322"/>
          <a:ext cx="9668256" cy="4333240"/>
        </p:xfrm>
        <a:graphic>
          <a:graphicData uri="http://schemas.openxmlformats.org/drawingml/2006/table">
            <a:tbl>
              <a:tblPr firstRow="1" bandRow="1">
                <a:tableStyleId>{5C22544A-7EE6-4342-B048-85BDC9FD1C3A}</a:tableStyleId>
              </a:tblPr>
              <a:tblGrid>
                <a:gridCol w="1841813">
                  <a:extLst>
                    <a:ext uri="{9D8B030D-6E8A-4147-A177-3AD203B41FA5}">
                      <a16:colId xmlns:a16="http://schemas.microsoft.com/office/drawing/2014/main" val="3289297008"/>
                    </a:ext>
                  </a:extLst>
                </a:gridCol>
                <a:gridCol w="2620107">
                  <a:extLst>
                    <a:ext uri="{9D8B030D-6E8A-4147-A177-3AD203B41FA5}">
                      <a16:colId xmlns:a16="http://schemas.microsoft.com/office/drawing/2014/main" val="3840985161"/>
                    </a:ext>
                  </a:extLst>
                </a:gridCol>
                <a:gridCol w="2180493">
                  <a:extLst>
                    <a:ext uri="{9D8B030D-6E8A-4147-A177-3AD203B41FA5}">
                      <a16:colId xmlns:a16="http://schemas.microsoft.com/office/drawing/2014/main" val="4269196386"/>
                    </a:ext>
                  </a:extLst>
                </a:gridCol>
                <a:gridCol w="3025843">
                  <a:extLst>
                    <a:ext uri="{9D8B030D-6E8A-4147-A177-3AD203B41FA5}">
                      <a16:colId xmlns:a16="http://schemas.microsoft.com/office/drawing/2014/main" val="2589713695"/>
                    </a:ext>
                  </a:extLst>
                </a:gridCol>
              </a:tblGrid>
              <a:tr h="370840">
                <a:tc>
                  <a:txBody>
                    <a:bodyPr/>
                    <a:lstStyle/>
                    <a:p>
                      <a:r>
                        <a:rPr lang="en-AU" sz="1600" dirty="0"/>
                        <a:t>Ownership</a:t>
                      </a:r>
                    </a:p>
                  </a:txBody>
                  <a:tcPr/>
                </a:tc>
                <a:tc>
                  <a:txBody>
                    <a:bodyPr/>
                    <a:lstStyle/>
                    <a:p>
                      <a:r>
                        <a:rPr lang="en-AU" sz="1600" dirty="0"/>
                        <a:t>What governs</a:t>
                      </a:r>
                    </a:p>
                  </a:txBody>
                  <a:tcPr/>
                </a:tc>
                <a:tc>
                  <a:txBody>
                    <a:bodyPr/>
                    <a:lstStyle/>
                    <a:p>
                      <a:r>
                        <a:rPr lang="en-AU" sz="1600" dirty="0"/>
                        <a:t>What to look for</a:t>
                      </a:r>
                    </a:p>
                  </a:txBody>
                  <a:tcPr/>
                </a:tc>
                <a:tc>
                  <a:txBody>
                    <a:bodyPr/>
                    <a:lstStyle/>
                    <a:p>
                      <a:r>
                        <a:rPr lang="en-AU" sz="1600" dirty="0"/>
                        <a:t>How asset can pass</a:t>
                      </a:r>
                    </a:p>
                  </a:txBody>
                  <a:tcPr/>
                </a:tc>
                <a:extLst>
                  <a:ext uri="{0D108BD9-81ED-4DB2-BD59-A6C34878D82A}">
                    <a16:rowId xmlns:a16="http://schemas.microsoft.com/office/drawing/2014/main" val="41781513"/>
                  </a:ext>
                </a:extLst>
              </a:tr>
              <a:tr h="370840">
                <a:tc>
                  <a:txBody>
                    <a:bodyPr/>
                    <a:lstStyle/>
                    <a:p>
                      <a:r>
                        <a:rPr lang="en-AU" sz="1400" dirty="0">
                          <a:solidFill>
                            <a:schemeClr val="tx1">
                              <a:lumMod val="65000"/>
                              <a:lumOff val="35000"/>
                            </a:schemeClr>
                          </a:solidFill>
                        </a:rPr>
                        <a:t>Personal</a:t>
                      </a:r>
                    </a:p>
                  </a:txBody>
                  <a:tcPr/>
                </a:tc>
                <a:tc>
                  <a:txBody>
                    <a:bodyPr/>
                    <a:lstStyle/>
                    <a:p>
                      <a:pPr algn="ctr"/>
                      <a:r>
                        <a:rPr lang="en-AU" sz="1400" dirty="0">
                          <a:solidFill>
                            <a:schemeClr val="tx1">
                              <a:lumMod val="65000"/>
                              <a:lumOff val="35000"/>
                            </a:schemeClr>
                          </a:solidFill>
                        </a:rPr>
                        <a:t>Will</a:t>
                      </a:r>
                    </a:p>
                    <a:p>
                      <a:pPr algn="ctr"/>
                      <a:r>
                        <a:rPr lang="en-AU" sz="1400" dirty="0">
                          <a:solidFill>
                            <a:schemeClr val="tx1">
                              <a:lumMod val="65000"/>
                              <a:lumOff val="35000"/>
                            </a:schemeClr>
                          </a:solidFill>
                        </a:rPr>
                        <a:t>If no Will – the law</a:t>
                      </a:r>
                    </a:p>
                  </a:txBody>
                  <a:tcPr/>
                </a:tc>
                <a:tc>
                  <a:txBody>
                    <a:bodyPr/>
                    <a:lstStyle/>
                    <a:p>
                      <a:pPr algn="ctr"/>
                      <a:r>
                        <a:rPr lang="en-AU" sz="1400" dirty="0">
                          <a:solidFill>
                            <a:schemeClr val="tx1">
                              <a:lumMod val="65000"/>
                              <a:lumOff val="35000"/>
                            </a:schemeClr>
                          </a:solidFill>
                        </a:rPr>
                        <a:t>N/A</a:t>
                      </a:r>
                    </a:p>
                  </a:txBody>
                  <a:tcPr/>
                </a:tc>
                <a:tc>
                  <a:txBody>
                    <a:bodyPr/>
                    <a:lstStyle/>
                    <a:p>
                      <a:pPr algn="ctr"/>
                      <a:r>
                        <a:rPr lang="en-AU" sz="1400" dirty="0">
                          <a:solidFill>
                            <a:schemeClr val="tx1">
                              <a:lumMod val="65000"/>
                              <a:lumOff val="35000"/>
                            </a:schemeClr>
                          </a:solidFill>
                        </a:rPr>
                        <a:t>Can pass asset directly</a:t>
                      </a:r>
                    </a:p>
                    <a:p>
                      <a:pPr algn="ctr"/>
                      <a:r>
                        <a:rPr lang="en-AU" sz="1400" dirty="0">
                          <a:solidFill>
                            <a:schemeClr val="tx1">
                              <a:lumMod val="65000"/>
                              <a:lumOff val="35000"/>
                            </a:schemeClr>
                          </a:solidFill>
                        </a:rPr>
                        <a:t>Can pass control over asset</a:t>
                      </a:r>
                    </a:p>
                  </a:txBody>
                  <a:tcPr/>
                </a:tc>
                <a:extLst>
                  <a:ext uri="{0D108BD9-81ED-4DB2-BD59-A6C34878D82A}">
                    <a16:rowId xmlns:a16="http://schemas.microsoft.com/office/drawing/2014/main" val="306785138"/>
                  </a:ext>
                </a:extLst>
              </a:tr>
              <a:tr h="370840">
                <a:tc>
                  <a:txBody>
                    <a:bodyPr/>
                    <a:lstStyle/>
                    <a:p>
                      <a:r>
                        <a:rPr lang="en-AU" sz="1400" dirty="0">
                          <a:solidFill>
                            <a:schemeClr val="tx1">
                              <a:lumMod val="65000"/>
                              <a:lumOff val="35000"/>
                            </a:schemeClr>
                          </a:solidFill>
                        </a:rPr>
                        <a:t>Superannuation</a:t>
                      </a:r>
                    </a:p>
                  </a:txBody>
                  <a:tcPr/>
                </a:tc>
                <a:tc>
                  <a:txBody>
                    <a:bodyPr/>
                    <a:lstStyle/>
                    <a:p>
                      <a:pPr algn="ctr"/>
                      <a:r>
                        <a:rPr lang="en-AU" sz="1400" dirty="0">
                          <a:solidFill>
                            <a:schemeClr val="tx1">
                              <a:lumMod val="65000"/>
                              <a:lumOff val="35000"/>
                            </a:schemeClr>
                          </a:solidFill>
                        </a:rPr>
                        <a:t>Superannuation documents and beneficiary nominations</a:t>
                      </a:r>
                    </a:p>
                  </a:txBody>
                  <a:tcPr/>
                </a:tc>
                <a:tc>
                  <a:txBody>
                    <a:bodyPr/>
                    <a:lstStyle/>
                    <a:p>
                      <a:pPr algn="ctr"/>
                      <a:r>
                        <a:rPr lang="en-AU" sz="1400" dirty="0">
                          <a:solidFill>
                            <a:schemeClr val="tx1">
                              <a:lumMod val="65000"/>
                              <a:lumOff val="35000"/>
                            </a:schemeClr>
                          </a:solidFill>
                        </a:rPr>
                        <a:t>Has a ‘beneficiary nomination’ been made and is it binding?</a:t>
                      </a:r>
                    </a:p>
                  </a:txBody>
                  <a:tcPr/>
                </a:tc>
                <a:tc>
                  <a:txBody>
                    <a:bodyPr/>
                    <a:lstStyle/>
                    <a:p>
                      <a:pPr algn="ctr"/>
                      <a:r>
                        <a:rPr lang="en-AU" sz="1400" dirty="0">
                          <a:solidFill>
                            <a:schemeClr val="tx1">
                              <a:lumMod val="65000"/>
                              <a:lumOff val="35000"/>
                            </a:schemeClr>
                          </a:solidFill>
                        </a:rPr>
                        <a:t>Can pass superannuation directly (to a limited number of people)</a:t>
                      </a:r>
                    </a:p>
                    <a:p>
                      <a:pPr algn="ctr"/>
                      <a:r>
                        <a:rPr lang="en-AU" sz="1400" dirty="0">
                          <a:solidFill>
                            <a:schemeClr val="tx1">
                              <a:lumMod val="65000"/>
                              <a:lumOff val="35000"/>
                            </a:schemeClr>
                          </a:solidFill>
                        </a:rPr>
                        <a:t>If held in a ‘SMSF’, you can pass control over SMSF</a:t>
                      </a:r>
                    </a:p>
                  </a:txBody>
                  <a:tcPr/>
                </a:tc>
                <a:extLst>
                  <a:ext uri="{0D108BD9-81ED-4DB2-BD59-A6C34878D82A}">
                    <a16:rowId xmlns:a16="http://schemas.microsoft.com/office/drawing/2014/main" val="999296499"/>
                  </a:ext>
                </a:extLst>
              </a:tr>
              <a:tr h="370840">
                <a:tc>
                  <a:txBody>
                    <a:bodyPr/>
                    <a:lstStyle/>
                    <a:p>
                      <a:r>
                        <a:rPr lang="en-AU" sz="1400" dirty="0">
                          <a:solidFill>
                            <a:schemeClr val="tx1">
                              <a:lumMod val="65000"/>
                              <a:lumOff val="35000"/>
                            </a:schemeClr>
                          </a:solidFill>
                        </a:rPr>
                        <a:t>Jointly</a:t>
                      </a:r>
                    </a:p>
                  </a:txBody>
                  <a:tcPr/>
                </a:tc>
                <a:tc>
                  <a:txBody>
                    <a:bodyPr/>
                    <a:lstStyle/>
                    <a:p>
                      <a:pPr algn="ctr"/>
                      <a:r>
                        <a:rPr lang="en-AU" sz="1400" dirty="0">
                          <a:solidFill>
                            <a:schemeClr val="tx1">
                              <a:lumMod val="65000"/>
                              <a:lumOff val="35000"/>
                            </a:schemeClr>
                          </a:solidFill>
                        </a:rPr>
                        <a:t>Either the law or your Will (depending how joint interest owned)</a:t>
                      </a:r>
                    </a:p>
                  </a:txBody>
                  <a:tcPr/>
                </a:tc>
                <a:tc>
                  <a:txBody>
                    <a:bodyPr/>
                    <a:lstStyle/>
                    <a:p>
                      <a:pPr algn="ctr"/>
                      <a:r>
                        <a:rPr lang="en-AU" sz="1400" dirty="0">
                          <a:solidFill>
                            <a:schemeClr val="tx1">
                              <a:lumMod val="65000"/>
                              <a:lumOff val="35000"/>
                            </a:schemeClr>
                          </a:solidFill>
                        </a:rPr>
                        <a:t>Joint tenants or tenants in common</a:t>
                      </a:r>
                    </a:p>
                  </a:txBody>
                  <a:tcPr/>
                </a:tc>
                <a:tc>
                  <a:txBody>
                    <a:bodyPr/>
                    <a:lstStyle/>
                    <a:p>
                      <a:pPr algn="ctr"/>
                      <a:r>
                        <a:rPr lang="en-AU" sz="1400" dirty="0">
                          <a:solidFill>
                            <a:schemeClr val="tx1">
                              <a:lumMod val="65000"/>
                              <a:lumOff val="35000"/>
                            </a:schemeClr>
                          </a:solidFill>
                        </a:rPr>
                        <a:t>Depends on how joint interest owned</a:t>
                      </a:r>
                    </a:p>
                  </a:txBody>
                  <a:tcPr/>
                </a:tc>
                <a:extLst>
                  <a:ext uri="{0D108BD9-81ED-4DB2-BD59-A6C34878D82A}">
                    <a16:rowId xmlns:a16="http://schemas.microsoft.com/office/drawing/2014/main" val="3171553806"/>
                  </a:ext>
                </a:extLst>
              </a:tr>
              <a:tr h="370840">
                <a:tc>
                  <a:txBody>
                    <a:bodyPr/>
                    <a:lstStyle/>
                    <a:p>
                      <a:r>
                        <a:rPr lang="en-AU" sz="1400" dirty="0">
                          <a:solidFill>
                            <a:schemeClr val="tx1">
                              <a:lumMod val="65000"/>
                              <a:lumOff val="35000"/>
                            </a:schemeClr>
                          </a:solidFill>
                        </a:rPr>
                        <a:t>Company</a:t>
                      </a:r>
                    </a:p>
                  </a:txBody>
                  <a:tcPr/>
                </a:tc>
                <a:tc>
                  <a:txBody>
                    <a:bodyPr/>
                    <a:lstStyle/>
                    <a:p>
                      <a:pPr algn="ctr"/>
                      <a:r>
                        <a:rPr lang="en-AU" sz="1400" dirty="0">
                          <a:solidFill>
                            <a:schemeClr val="tx1">
                              <a:lumMod val="65000"/>
                              <a:lumOff val="35000"/>
                            </a:schemeClr>
                          </a:solidFill>
                        </a:rPr>
                        <a:t>Company constitution</a:t>
                      </a:r>
                    </a:p>
                    <a:p>
                      <a:pPr algn="ctr"/>
                      <a:r>
                        <a:rPr lang="en-AU" sz="1400" dirty="0">
                          <a:solidFill>
                            <a:schemeClr val="tx1">
                              <a:lumMod val="65000"/>
                              <a:lumOff val="35000"/>
                            </a:schemeClr>
                          </a:solidFill>
                        </a:rPr>
                        <a:t>Legal owner of share</a:t>
                      </a:r>
                    </a:p>
                  </a:txBody>
                  <a:tcPr/>
                </a:tc>
                <a:tc>
                  <a:txBody>
                    <a:bodyPr/>
                    <a:lstStyle/>
                    <a:p>
                      <a:pPr algn="ctr"/>
                      <a:r>
                        <a:rPr lang="en-AU" sz="1400" dirty="0">
                          <a:solidFill>
                            <a:schemeClr val="tx1">
                              <a:lumMod val="65000"/>
                              <a:lumOff val="35000"/>
                            </a:schemeClr>
                          </a:solidFill>
                        </a:rPr>
                        <a:t>Who is the director or shareholder</a:t>
                      </a:r>
                    </a:p>
                  </a:txBody>
                  <a:tcPr/>
                </a:tc>
                <a:tc>
                  <a:txBody>
                    <a:bodyPr/>
                    <a:lstStyle/>
                    <a:p>
                      <a:pPr algn="ctr"/>
                      <a:r>
                        <a:rPr lang="en-AU" sz="1400" dirty="0">
                          <a:solidFill>
                            <a:schemeClr val="tx1">
                              <a:lumMod val="65000"/>
                              <a:lumOff val="35000"/>
                            </a:schemeClr>
                          </a:solidFill>
                        </a:rPr>
                        <a:t>Cannot pass company asset directly</a:t>
                      </a:r>
                    </a:p>
                    <a:p>
                      <a:pPr algn="ctr"/>
                      <a:r>
                        <a:rPr lang="en-AU" sz="1400" dirty="0">
                          <a:solidFill>
                            <a:schemeClr val="tx1">
                              <a:lumMod val="65000"/>
                              <a:lumOff val="35000"/>
                            </a:schemeClr>
                          </a:solidFill>
                        </a:rPr>
                        <a:t>Can pass control over company</a:t>
                      </a:r>
                    </a:p>
                  </a:txBody>
                  <a:tcPr/>
                </a:tc>
                <a:extLst>
                  <a:ext uri="{0D108BD9-81ED-4DB2-BD59-A6C34878D82A}">
                    <a16:rowId xmlns:a16="http://schemas.microsoft.com/office/drawing/2014/main" val="882340877"/>
                  </a:ext>
                </a:extLst>
              </a:tr>
              <a:tr h="370840">
                <a:tc>
                  <a:txBody>
                    <a:bodyPr/>
                    <a:lstStyle/>
                    <a:p>
                      <a:r>
                        <a:rPr lang="en-AU" sz="1400" dirty="0">
                          <a:solidFill>
                            <a:schemeClr val="tx1">
                              <a:lumMod val="65000"/>
                              <a:lumOff val="35000"/>
                            </a:schemeClr>
                          </a:solidFill>
                        </a:rPr>
                        <a:t>Trust</a:t>
                      </a:r>
                    </a:p>
                  </a:txBody>
                  <a:tcPr/>
                </a:tc>
                <a:tc>
                  <a:txBody>
                    <a:bodyPr/>
                    <a:lstStyle/>
                    <a:p>
                      <a:pPr algn="ctr"/>
                      <a:r>
                        <a:rPr lang="en-AU" sz="1400" dirty="0">
                          <a:solidFill>
                            <a:schemeClr val="tx1">
                              <a:lumMod val="65000"/>
                              <a:lumOff val="35000"/>
                            </a:schemeClr>
                          </a:solidFill>
                        </a:rPr>
                        <a:t>Trust document</a:t>
                      </a:r>
                    </a:p>
                    <a:p>
                      <a:pPr algn="ctr"/>
                      <a:r>
                        <a:rPr lang="en-AU" sz="1400" dirty="0">
                          <a:solidFill>
                            <a:schemeClr val="tx1">
                              <a:lumMod val="65000"/>
                              <a:lumOff val="35000"/>
                            </a:schemeClr>
                          </a:solidFill>
                        </a:rPr>
                        <a:t>If unsure, trust law</a:t>
                      </a:r>
                    </a:p>
                  </a:txBody>
                  <a:tcPr/>
                </a:tc>
                <a:tc>
                  <a:txBody>
                    <a:bodyPr/>
                    <a:lstStyle/>
                    <a:p>
                      <a:pPr algn="ctr"/>
                      <a:r>
                        <a:rPr lang="en-AU" sz="1400" dirty="0">
                          <a:solidFill>
                            <a:schemeClr val="tx1">
                              <a:lumMod val="65000"/>
                              <a:lumOff val="35000"/>
                            </a:schemeClr>
                          </a:solidFill>
                        </a:rPr>
                        <a:t>Who is the trustee or appointor (controller)</a:t>
                      </a:r>
                    </a:p>
                  </a:txBody>
                  <a:tcPr/>
                </a:tc>
                <a:tc>
                  <a:txBody>
                    <a:bodyPr/>
                    <a:lstStyle/>
                    <a:p>
                      <a:pPr algn="ctr"/>
                      <a:r>
                        <a:rPr lang="en-AU" sz="1400" dirty="0">
                          <a:solidFill>
                            <a:schemeClr val="tx1">
                              <a:lumMod val="65000"/>
                              <a:lumOff val="35000"/>
                            </a:schemeClr>
                          </a:solidFill>
                        </a:rPr>
                        <a:t>Cannot pass trust asset directly</a:t>
                      </a:r>
                    </a:p>
                    <a:p>
                      <a:pPr algn="ctr"/>
                      <a:r>
                        <a:rPr lang="en-AU" sz="1400" dirty="0">
                          <a:solidFill>
                            <a:schemeClr val="tx1">
                              <a:lumMod val="65000"/>
                              <a:lumOff val="35000"/>
                            </a:schemeClr>
                          </a:solidFill>
                        </a:rPr>
                        <a:t>Can pass control over trust</a:t>
                      </a:r>
                    </a:p>
                  </a:txBody>
                  <a:tcPr/>
                </a:tc>
                <a:extLst>
                  <a:ext uri="{0D108BD9-81ED-4DB2-BD59-A6C34878D82A}">
                    <a16:rowId xmlns:a16="http://schemas.microsoft.com/office/drawing/2014/main" val="1264603706"/>
                  </a:ext>
                </a:extLst>
              </a:tr>
              <a:tr h="370840">
                <a:tc>
                  <a:txBody>
                    <a:bodyPr/>
                    <a:lstStyle/>
                    <a:p>
                      <a:r>
                        <a:rPr lang="en-AU" sz="1400" dirty="0">
                          <a:solidFill>
                            <a:schemeClr val="tx1">
                              <a:lumMod val="65000"/>
                              <a:lumOff val="35000"/>
                            </a:schemeClr>
                          </a:solidFill>
                        </a:rPr>
                        <a:t>Partnership</a:t>
                      </a:r>
                    </a:p>
                  </a:txBody>
                  <a:tcPr/>
                </a:tc>
                <a:tc>
                  <a:txBody>
                    <a:bodyPr/>
                    <a:lstStyle/>
                    <a:p>
                      <a:pPr algn="ctr"/>
                      <a:r>
                        <a:rPr lang="en-AU" sz="1400" dirty="0">
                          <a:solidFill>
                            <a:schemeClr val="tx1">
                              <a:lumMod val="65000"/>
                              <a:lumOff val="35000"/>
                            </a:schemeClr>
                          </a:solidFill>
                        </a:rPr>
                        <a:t>Depends on how owned and third party agreements</a:t>
                      </a:r>
                    </a:p>
                  </a:txBody>
                  <a:tcPr/>
                </a:tc>
                <a:tc>
                  <a:txBody>
                    <a:bodyPr/>
                    <a:lstStyle/>
                    <a:p>
                      <a:pPr algn="ctr"/>
                      <a:r>
                        <a:rPr lang="en-AU" sz="1400" dirty="0">
                          <a:solidFill>
                            <a:schemeClr val="tx1">
                              <a:lumMod val="65000"/>
                              <a:lumOff val="35000"/>
                            </a:schemeClr>
                          </a:solidFill>
                        </a:rPr>
                        <a:t>Depends on how owned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solidFill>
                            <a:schemeClr val="tx1">
                              <a:lumMod val="65000"/>
                              <a:lumOff val="35000"/>
                            </a:schemeClr>
                          </a:solidFill>
                        </a:rPr>
                        <a:t>Depends on how owned</a:t>
                      </a:r>
                    </a:p>
                    <a:p>
                      <a:pPr algn="ctr"/>
                      <a:endParaRPr lang="en-AU" sz="1400" dirty="0">
                        <a:solidFill>
                          <a:schemeClr val="tx1">
                            <a:lumMod val="65000"/>
                            <a:lumOff val="35000"/>
                          </a:schemeClr>
                        </a:solidFill>
                      </a:endParaRPr>
                    </a:p>
                  </a:txBody>
                  <a:tcPr/>
                </a:tc>
                <a:extLst>
                  <a:ext uri="{0D108BD9-81ED-4DB2-BD59-A6C34878D82A}">
                    <a16:rowId xmlns:a16="http://schemas.microsoft.com/office/drawing/2014/main" val="2468027401"/>
                  </a:ext>
                </a:extLst>
              </a:tr>
            </a:tbl>
          </a:graphicData>
        </a:graphic>
      </p:graphicFrame>
    </p:spTree>
    <p:extLst>
      <p:ext uri="{BB962C8B-B14F-4D97-AF65-F5344CB8AC3E}">
        <p14:creationId xmlns:p14="http://schemas.microsoft.com/office/powerpoint/2010/main" val="396911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lvl="0" indent="0">
              <a:buNone/>
            </a:pPr>
            <a:r>
              <a:rPr lang="en-US" dirty="0"/>
              <a:t>Family provision application</a:t>
            </a:r>
          </a:p>
          <a:p>
            <a:pPr lvl="0"/>
            <a:r>
              <a:rPr lang="en-US" dirty="0"/>
              <a:t>Eligible person able to challenge – generally includes spouse, children and people dependent on you which can include parents, ex-spouses and people who you provide maintenance to)</a:t>
            </a:r>
          </a:p>
          <a:p>
            <a:pPr lvl="0"/>
            <a:r>
              <a:rPr lang="en-US" dirty="0"/>
              <a:t>Prove not adequately provided for – based on various factors</a:t>
            </a:r>
          </a:p>
          <a:p>
            <a:pPr lvl="0"/>
            <a:r>
              <a:rPr lang="en-US" dirty="0"/>
              <a:t>Appreciate persons with special disabilities with greater claim</a:t>
            </a:r>
          </a:p>
          <a:p>
            <a:pPr lvl="0"/>
            <a:r>
              <a:rPr lang="en-US" dirty="0"/>
              <a:t>Only affects assets going into your Will – except if assets held in NSW</a:t>
            </a:r>
          </a:p>
          <a:p>
            <a:pPr marL="0" indent="0">
              <a:buNone/>
            </a:pPr>
            <a:endParaRPr lang="en-AU" dirty="0"/>
          </a:p>
          <a:p>
            <a:endParaRPr lang="en-AU" dirty="0"/>
          </a:p>
        </p:txBody>
      </p:sp>
    </p:spTree>
    <p:extLst>
      <p:ext uri="{BB962C8B-B14F-4D97-AF65-F5344CB8AC3E}">
        <p14:creationId xmlns:p14="http://schemas.microsoft.com/office/powerpoint/2010/main" val="204599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marL="63500" lvl="0" indent="0">
              <a:buNone/>
            </a:pPr>
            <a:r>
              <a:rPr lang="en-US" sz="2000" dirty="0"/>
              <a:t>Factors a Court considers in determining if an eligible person is adequately provided for:</a:t>
            </a:r>
          </a:p>
          <a:p>
            <a:pPr lvl="0"/>
            <a:r>
              <a:rPr lang="en-US" sz="2000" dirty="0"/>
              <a:t>Financial position of eligible person and needs now and into the future</a:t>
            </a:r>
          </a:p>
          <a:p>
            <a:pPr lvl="0"/>
            <a:r>
              <a:rPr lang="en-US" sz="2000" dirty="0"/>
              <a:t>Ability for eligible person to meet financial obligations</a:t>
            </a:r>
          </a:p>
          <a:p>
            <a:pPr lvl="0"/>
            <a:r>
              <a:rPr lang="en-US" sz="2000" dirty="0"/>
              <a:t>Physical, intellectual or mental disability of eligible person</a:t>
            </a:r>
          </a:p>
          <a:p>
            <a:pPr lvl="0"/>
            <a:r>
              <a:rPr lang="en-US" sz="2000" dirty="0"/>
              <a:t>Size of estate</a:t>
            </a:r>
          </a:p>
          <a:p>
            <a:pPr lvl="0"/>
            <a:r>
              <a:rPr lang="en-US" sz="2000" dirty="0"/>
              <a:t>Contributions made by eligible person to deceased’s estate or deceased’s welfare</a:t>
            </a:r>
          </a:p>
          <a:p>
            <a:pPr lvl="0"/>
            <a:r>
              <a:rPr lang="en-US" sz="2000" dirty="0"/>
              <a:t>Competing claims from other beneficiaries</a:t>
            </a:r>
          </a:p>
          <a:p>
            <a:pPr lvl="0"/>
            <a:r>
              <a:rPr lang="en-US" sz="2000" dirty="0"/>
              <a:t>Standard of living of the eligible person during deceased’s lifetime</a:t>
            </a:r>
          </a:p>
          <a:p>
            <a:pPr lvl="0"/>
            <a:r>
              <a:rPr lang="en-US" sz="2000" dirty="0"/>
              <a:t>Relationship between deceased and the eligible person</a:t>
            </a:r>
          </a:p>
          <a:p>
            <a:pPr lvl="0"/>
            <a:r>
              <a:rPr lang="en-US" sz="2000" dirty="0"/>
              <a:t>Wishes of the deceased</a:t>
            </a:r>
          </a:p>
          <a:p>
            <a:pPr marL="0" indent="0">
              <a:buNone/>
            </a:pPr>
            <a:endParaRPr lang="en-AU" dirty="0"/>
          </a:p>
          <a:p>
            <a:endParaRPr lang="en-AU" dirty="0"/>
          </a:p>
        </p:txBody>
      </p:sp>
    </p:spTree>
    <p:extLst>
      <p:ext uri="{BB962C8B-B14F-4D97-AF65-F5344CB8AC3E}">
        <p14:creationId xmlns:p14="http://schemas.microsoft.com/office/powerpoint/2010/main" val="215671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lvl="0" indent="0">
              <a:buNone/>
            </a:pPr>
            <a:r>
              <a:rPr lang="en-US" dirty="0"/>
              <a:t>Other ways to challenge</a:t>
            </a:r>
          </a:p>
          <a:p>
            <a:pPr lvl="0"/>
            <a:r>
              <a:rPr lang="en-US" dirty="0"/>
              <a:t>Will leaving markings suggesting ‘tampering’ or ‘missing pages’</a:t>
            </a:r>
          </a:p>
          <a:p>
            <a:pPr lvl="0"/>
            <a:r>
              <a:rPr lang="en-US" dirty="0"/>
              <a:t>Invalid Will (not executed properly)</a:t>
            </a:r>
          </a:p>
          <a:p>
            <a:pPr lvl="0"/>
            <a:r>
              <a:rPr lang="en-US" dirty="0"/>
              <a:t>No capacity to make Will (unable to properly understand what is being signed)</a:t>
            </a:r>
          </a:p>
          <a:p>
            <a:pPr lvl="0"/>
            <a:r>
              <a:rPr lang="en-US" dirty="0"/>
              <a:t>Promises made to a person not kept in Will</a:t>
            </a:r>
          </a:p>
          <a:p>
            <a:pPr marL="0" indent="0">
              <a:buNone/>
            </a:pPr>
            <a:endParaRPr lang="en-AU" dirty="0"/>
          </a:p>
          <a:p>
            <a:endParaRPr lang="en-AU" dirty="0"/>
          </a:p>
        </p:txBody>
      </p:sp>
    </p:spTree>
    <p:extLst>
      <p:ext uri="{BB962C8B-B14F-4D97-AF65-F5344CB8AC3E}">
        <p14:creationId xmlns:p14="http://schemas.microsoft.com/office/powerpoint/2010/main" val="316366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AU" dirty="0"/>
              <a:t>Making provision</a:t>
            </a:r>
          </a:p>
          <a:p>
            <a:pPr lvl="0"/>
            <a:r>
              <a:rPr lang="en-AU" dirty="0"/>
              <a:t>Bypassing your Will</a:t>
            </a:r>
          </a:p>
          <a:p>
            <a:pPr lvl="0"/>
            <a:r>
              <a:rPr lang="en-AU" dirty="0"/>
              <a:t>Joint tenancies</a:t>
            </a:r>
          </a:p>
          <a:p>
            <a:pPr lvl="0"/>
            <a:r>
              <a:rPr lang="en-AU" dirty="0"/>
              <a:t>Direct superannuation nominations</a:t>
            </a:r>
          </a:p>
          <a:p>
            <a:pPr lvl="0"/>
            <a:r>
              <a:rPr lang="en-AU" dirty="0"/>
              <a:t>Separate successor control documents</a:t>
            </a:r>
          </a:p>
          <a:p>
            <a:pPr lvl="0"/>
            <a:r>
              <a:rPr lang="en-AU" dirty="0"/>
              <a:t>Restructuring</a:t>
            </a:r>
          </a:p>
          <a:p>
            <a:pPr lvl="0"/>
            <a:r>
              <a:rPr lang="en-AU" dirty="0"/>
              <a:t>Gift and loan back arrangements</a:t>
            </a:r>
          </a:p>
          <a:p>
            <a:pPr lvl="0"/>
            <a:r>
              <a:rPr lang="en-AU" dirty="0"/>
              <a:t>Call options</a:t>
            </a:r>
          </a:p>
          <a:p>
            <a:pPr lvl="0"/>
            <a:r>
              <a:rPr lang="en-AU" dirty="0"/>
              <a:t>Declarations (formal or informal)</a:t>
            </a:r>
          </a:p>
          <a:p>
            <a:pPr lvl="0"/>
            <a:r>
              <a:rPr lang="en-AU" dirty="0"/>
              <a:t>Roll the dice and let the Court decide</a:t>
            </a:r>
          </a:p>
          <a:p>
            <a:endParaRPr lang="en-AU" dirty="0"/>
          </a:p>
        </p:txBody>
      </p:sp>
    </p:spTree>
    <p:extLst>
      <p:ext uri="{BB962C8B-B14F-4D97-AF65-F5344CB8AC3E}">
        <p14:creationId xmlns:p14="http://schemas.microsoft.com/office/powerpoint/2010/main" val="225344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House keeping</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ID documents to sight </a:t>
            </a:r>
          </a:p>
          <a:p>
            <a:r>
              <a:rPr lang="en-AU" dirty="0"/>
              <a:t>Full names, correct spelling and pronunciation </a:t>
            </a:r>
          </a:p>
          <a:p>
            <a:r>
              <a:rPr lang="en-AU" dirty="0"/>
              <a:t>Worthwhile details to be aware of</a:t>
            </a:r>
          </a:p>
          <a:p>
            <a:r>
              <a:rPr lang="en-AU" dirty="0"/>
              <a:t>Intentionally ‘non-technical’, but ask if you are curious</a:t>
            </a:r>
          </a:p>
          <a:p>
            <a:r>
              <a:rPr lang="en-AU" dirty="0"/>
              <a:t>Non-relevant slides skipped</a:t>
            </a:r>
          </a:p>
          <a:p>
            <a:r>
              <a:rPr lang="en-AU" dirty="0"/>
              <a:t>Complex estates (?)</a:t>
            </a:r>
          </a:p>
          <a:p>
            <a:r>
              <a:rPr lang="en-AU" dirty="0"/>
              <a:t>Feel free to ask questions at any point</a:t>
            </a:r>
          </a:p>
          <a:p>
            <a:endParaRPr lang="en-AU" dirty="0"/>
          </a:p>
        </p:txBody>
      </p:sp>
    </p:spTree>
    <p:extLst>
      <p:ext uri="{BB962C8B-B14F-4D97-AF65-F5344CB8AC3E}">
        <p14:creationId xmlns:p14="http://schemas.microsoft.com/office/powerpoint/2010/main" val="85739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Superannuation</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Not automatically part of your Will</a:t>
            </a:r>
          </a:p>
          <a:p>
            <a:pPr lvl="0"/>
            <a:r>
              <a:rPr lang="en-US" dirty="0"/>
              <a:t>Power to nominate recipients – ‘legal personal representative’, spouse, children or dependents</a:t>
            </a:r>
          </a:p>
          <a:p>
            <a:pPr lvl="0"/>
            <a:r>
              <a:rPr lang="en-US" dirty="0"/>
              <a:t>Nominations can be binding or non-binding</a:t>
            </a:r>
          </a:p>
          <a:p>
            <a:pPr lvl="0"/>
            <a:r>
              <a:rPr lang="en-US" dirty="0"/>
              <a:t>Retail or industry funds – you can do it yourself</a:t>
            </a:r>
          </a:p>
          <a:p>
            <a:pPr lvl="0"/>
            <a:r>
              <a:rPr lang="en-US" dirty="0"/>
              <a:t>To estate or directly to individual – best depends on</a:t>
            </a:r>
          </a:p>
          <a:p>
            <a:pPr lvl="1"/>
            <a:r>
              <a:rPr lang="en-US" dirty="0"/>
              <a:t>Tax (we cannot give financial advice)</a:t>
            </a:r>
          </a:p>
          <a:p>
            <a:pPr lvl="1"/>
            <a:r>
              <a:rPr lang="en-US" dirty="0"/>
              <a:t>Timing to receive payment/need to receive payment (estate pay out longer)</a:t>
            </a:r>
          </a:p>
          <a:p>
            <a:pPr lvl="1"/>
            <a:r>
              <a:rPr lang="en-US" dirty="0"/>
              <a:t>Estate planning intentions</a:t>
            </a:r>
          </a:p>
          <a:p>
            <a:pPr lvl="0"/>
            <a:r>
              <a:rPr lang="en-US" dirty="0"/>
              <a:t>Pension over $1.9 million?</a:t>
            </a:r>
          </a:p>
          <a:p>
            <a:pPr lvl="0"/>
            <a:endParaRPr lang="en-US" dirty="0"/>
          </a:p>
          <a:p>
            <a:pPr lvl="0"/>
            <a:endParaRPr lang="en-US" dirty="0"/>
          </a:p>
          <a:p>
            <a:endParaRPr lang="en-AU" dirty="0"/>
          </a:p>
        </p:txBody>
      </p:sp>
    </p:spTree>
    <p:extLst>
      <p:ext uri="{BB962C8B-B14F-4D97-AF65-F5344CB8AC3E}">
        <p14:creationId xmlns:p14="http://schemas.microsoft.com/office/powerpoint/2010/main" val="373881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4BDE4-A1A7-113E-0EA0-0264BAC2E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D854D-F03B-6A68-E1E3-23A6AA3C9C7D}"/>
              </a:ext>
            </a:extLst>
          </p:cNvPr>
          <p:cNvSpPr>
            <a:spLocks noGrp="1"/>
          </p:cNvSpPr>
          <p:nvPr>
            <p:ph type="title"/>
          </p:nvPr>
        </p:nvSpPr>
        <p:spPr/>
        <p:txBody>
          <a:bodyPr/>
          <a:lstStyle/>
          <a:p>
            <a:r>
              <a:rPr lang="en-AU" dirty="0"/>
              <a:t>Superannuation</a:t>
            </a:r>
          </a:p>
        </p:txBody>
      </p:sp>
      <p:sp>
        <p:nvSpPr>
          <p:cNvPr id="3" name="Content Placeholder 2">
            <a:extLst>
              <a:ext uri="{FF2B5EF4-FFF2-40B4-BE49-F238E27FC236}">
                <a16:creationId xmlns:a16="http://schemas.microsoft.com/office/drawing/2014/main" id="{EBBA5863-FA39-BBE7-7DBD-EB22FA458061}"/>
              </a:ext>
            </a:extLst>
          </p:cNvPr>
          <p:cNvSpPr>
            <a:spLocks noGrp="1"/>
          </p:cNvSpPr>
          <p:nvPr>
            <p:ph idx="1"/>
          </p:nvPr>
        </p:nvSpPr>
        <p:spPr>
          <a:xfrm>
            <a:off x="1261872" y="1828800"/>
            <a:ext cx="8595360" cy="4735002"/>
          </a:xfrm>
        </p:spPr>
        <p:txBody>
          <a:bodyPr>
            <a:normAutofit/>
          </a:bodyPr>
          <a:lstStyle/>
          <a:p>
            <a:pPr lvl="0"/>
            <a:r>
              <a:rPr lang="en-US" dirty="0"/>
              <a:t>Superannuation broken into tax free and taxable components</a:t>
            </a:r>
          </a:p>
          <a:p>
            <a:pPr lvl="0"/>
            <a:r>
              <a:rPr lang="en-US" dirty="0"/>
              <a:t>Spouse, minor children, dependents – receives both components tax free</a:t>
            </a:r>
          </a:p>
          <a:p>
            <a:pPr lvl="0"/>
            <a:r>
              <a:rPr lang="en-US" dirty="0"/>
              <a:t>Everyone else (including adult independent children) – </a:t>
            </a:r>
          </a:p>
          <a:p>
            <a:pPr lvl="1"/>
            <a:r>
              <a:rPr lang="en-US" dirty="0"/>
              <a:t>tax free component tax free and </a:t>
            </a:r>
          </a:p>
          <a:p>
            <a:pPr lvl="1"/>
            <a:r>
              <a:rPr lang="en-US" dirty="0"/>
              <a:t>tax on taxable component:</a:t>
            </a:r>
          </a:p>
          <a:p>
            <a:pPr lvl="2"/>
            <a:r>
              <a:rPr lang="en-US" dirty="0"/>
              <a:t>15% plus Medicare if received directly</a:t>
            </a:r>
          </a:p>
          <a:p>
            <a:pPr lvl="2"/>
            <a:r>
              <a:rPr lang="en-US" dirty="0"/>
              <a:t>15% if paid via estate</a:t>
            </a:r>
          </a:p>
          <a:p>
            <a:pPr lvl="2"/>
            <a:r>
              <a:rPr lang="en-US" dirty="0"/>
              <a:t>30% in certain circumstances</a:t>
            </a:r>
          </a:p>
          <a:p>
            <a:r>
              <a:rPr lang="en-US" dirty="0"/>
              <a:t>If paid to estate, then whether taxed will depend on who benefits from death benefits paid into Will (look through approach)</a:t>
            </a:r>
          </a:p>
          <a:p>
            <a:pPr lvl="0"/>
            <a:endParaRPr lang="en-US" dirty="0"/>
          </a:p>
          <a:p>
            <a:endParaRPr lang="en-AU" dirty="0"/>
          </a:p>
        </p:txBody>
      </p:sp>
    </p:spTree>
    <p:extLst>
      <p:ext uri="{BB962C8B-B14F-4D97-AF65-F5344CB8AC3E}">
        <p14:creationId xmlns:p14="http://schemas.microsoft.com/office/powerpoint/2010/main" val="872682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7ADC9-27FF-F44E-22A9-4AD79CD69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961B0-7F8B-88BE-E21F-FFDF908B544D}"/>
              </a:ext>
            </a:extLst>
          </p:cNvPr>
          <p:cNvSpPr>
            <a:spLocks noGrp="1"/>
          </p:cNvSpPr>
          <p:nvPr>
            <p:ph type="title"/>
          </p:nvPr>
        </p:nvSpPr>
        <p:spPr/>
        <p:txBody>
          <a:bodyPr/>
          <a:lstStyle/>
          <a:p>
            <a:r>
              <a:rPr lang="en-AU" dirty="0"/>
              <a:t>Self-managed superannuation</a:t>
            </a:r>
          </a:p>
        </p:txBody>
      </p:sp>
      <p:sp>
        <p:nvSpPr>
          <p:cNvPr id="3" name="Content Placeholder 2">
            <a:extLst>
              <a:ext uri="{FF2B5EF4-FFF2-40B4-BE49-F238E27FC236}">
                <a16:creationId xmlns:a16="http://schemas.microsoft.com/office/drawing/2014/main" id="{8ECC0111-30E6-5DE0-4095-9FF2A0AB8881}"/>
              </a:ext>
            </a:extLst>
          </p:cNvPr>
          <p:cNvSpPr>
            <a:spLocks noGrp="1"/>
          </p:cNvSpPr>
          <p:nvPr>
            <p:ph idx="1"/>
          </p:nvPr>
        </p:nvSpPr>
        <p:spPr>
          <a:xfrm>
            <a:off x="1261872" y="1828800"/>
            <a:ext cx="8595360" cy="4735002"/>
          </a:xfrm>
        </p:spPr>
        <p:txBody>
          <a:bodyPr>
            <a:normAutofit/>
          </a:bodyPr>
          <a:lstStyle/>
          <a:p>
            <a:pPr lvl="0"/>
            <a:r>
              <a:rPr lang="en-US" dirty="0"/>
              <a:t>SMSF – a lawyer should do it for you to review any governing documents and follow the procedure and consider the control mechanisms</a:t>
            </a:r>
          </a:p>
          <a:p>
            <a:pPr lvl="0"/>
            <a:r>
              <a:rPr lang="en-US" dirty="0"/>
              <a:t>If SMSF – story time</a:t>
            </a:r>
          </a:p>
          <a:p>
            <a:pPr marL="63500" lvl="0" indent="0">
              <a:buNone/>
            </a:pPr>
            <a:r>
              <a:rPr lang="en-US" dirty="0"/>
              <a:t>To avoid all doubt, you should consider preparing a nomination to confirm what happens to your superannuation benefits.  If you make this nomination binding, there is no room for ambiguity or dispute.</a:t>
            </a:r>
          </a:p>
          <a:p>
            <a:endParaRPr lang="en-AU" dirty="0"/>
          </a:p>
        </p:txBody>
      </p:sp>
    </p:spTree>
    <p:extLst>
      <p:ext uri="{BB962C8B-B14F-4D97-AF65-F5344CB8AC3E}">
        <p14:creationId xmlns:p14="http://schemas.microsoft.com/office/powerpoint/2010/main" val="359143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Jointly held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10000"/>
          </a:bodyPr>
          <a:lstStyle/>
          <a:p>
            <a:pPr marL="63500" lvl="0" indent="0">
              <a:buNone/>
            </a:pPr>
            <a:r>
              <a:rPr lang="en-US" dirty="0"/>
              <a:t>Joint tenants (think ‘joined by the hips’)</a:t>
            </a:r>
          </a:p>
          <a:p>
            <a:pPr lvl="0"/>
            <a:r>
              <a:rPr lang="en-US" dirty="0"/>
              <a:t>Rule of survivorship – each person owns 100% (from succession perspective)</a:t>
            </a:r>
          </a:p>
          <a:p>
            <a:pPr lvl="0"/>
            <a:r>
              <a:rPr lang="en-US" dirty="0"/>
              <a:t>Death of co-owner means surviving co-owner automatically receives asset</a:t>
            </a:r>
          </a:p>
          <a:p>
            <a:pPr marL="63500" lvl="0" indent="0">
              <a:buNone/>
            </a:pPr>
            <a:r>
              <a:rPr lang="en-US" dirty="0"/>
              <a:t>Tenants in common</a:t>
            </a:r>
          </a:p>
          <a:p>
            <a:pPr lvl="0"/>
            <a:r>
              <a:rPr lang="en-US" dirty="0"/>
              <a:t>Each co-owner owns a specific percentage in an asset (e.g. 50%, 99%)</a:t>
            </a:r>
          </a:p>
          <a:p>
            <a:pPr lvl="0"/>
            <a:r>
              <a:rPr lang="en-US" dirty="0"/>
              <a:t>All percentages add up to 100%</a:t>
            </a:r>
          </a:p>
          <a:p>
            <a:pPr lvl="0"/>
            <a:r>
              <a:rPr lang="en-US" dirty="0"/>
              <a:t>Death of co-owner means that deceased’s share goes into their Will</a:t>
            </a:r>
          </a:p>
          <a:p>
            <a:pPr marL="63500" lvl="0" indent="0">
              <a:buNone/>
            </a:pPr>
            <a:r>
              <a:rPr lang="en-US" dirty="0"/>
              <a:t>It is important to appreciate that assets can be held jointly in different ways.  It also needs to be considered if it is better for any assets you hold jointly with another, to be held in one manner over another.</a:t>
            </a:r>
          </a:p>
          <a:p>
            <a:endParaRPr lang="en-AU" dirty="0"/>
          </a:p>
        </p:txBody>
      </p:sp>
    </p:spTree>
    <p:extLst>
      <p:ext uri="{BB962C8B-B14F-4D97-AF65-F5344CB8AC3E}">
        <p14:creationId xmlns:p14="http://schemas.microsoft.com/office/powerpoint/2010/main" val="43998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Trust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Assets in a trust is not yours</a:t>
            </a:r>
          </a:p>
          <a:p>
            <a:pPr lvl="0"/>
            <a:r>
              <a:rPr lang="en-US" dirty="0"/>
              <a:t>There is a document (trust deed) governing the rules of the ‘trust’</a:t>
            </a:r>
          </a:p>
          <a:p>
            <a:pPr lvl="0"/>
            <a:r>
              <a:rPr lang="en-US" dirty="0"/>
              <a:t>Those rules dictate who can benefit – it is not for your Will to override those rules by default</a:t>
            </a:r>
          </a:p>
          <a:p>
            <a:pPr lvl="0"/>
            <a:r>
              <a:rPr lang="en-US" dirty="0"/>
              <a:t>Question becomes who controls the trust</a:t>
            </a:r>
          </a:p>
          <a:p>
            <a:pPr lvl="0"/>
            <a:r>
              <a:rPr lang="en-US" dirty="0"/>
              <a:t>As there is already a set rule book, if your intentions are contrary to the rule book, complicated changes need to be made</a:t>
            </a:r>
          </a:p>
          <a:p>
            <a:pPr lvl="0"/>
            <a:r>
              <a:rPr lang="en-US" dirty="0"/>
              <a:t>The rule book needs to be reviewed</a:t>
            </a:r>
          </a:p>
          <a:p>
            <a:pPr marL="63500" lvl="0" indent="0">
              <a:buNone/>
            </a:pPr>
            <a:r>
              <a:rPr lang="en-US" dirty="0"/>
              <a:t>Assets held in trusts normally pass through the ‘gifting’ of control.  By giving control to the relevant person(s), that person(s) can decide how to deal with the assets in the trust.</a:t>
            </a:r>
          </a:p>
          <a:p>
            <a:endParaRPr lang="en-AU" dirty="0"/>
          </a:p>
        </p:txBody>
      </p:sp>
    </p:spTree>
    <p:extLst>
      <p:ext uri="{BB962C8B-B14F-4D97-AF65-F5344CB8AC3E}">
        <p14:creationId xmlns:p14="http://schemas.microsoft.com/office/powerpoint/2010/main" val="183092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Company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Assets in a company is not yours, a company does not pass away with you</a:t>
            </a:r>
          </a:p>
          <a:p>
            <a:pPr lvl="0"/>
            <a:r>
              <a:rPr lang="en-US" dirty="0"/>
              <a:t>There is a document (constitution) governing the rules of the company</a:t>
            </a:r>
          </a:p>
          <a:p>
            <a:pPr lvl="0"/>
            <a:r>
              <a:rPr lang="en-US" dirty="0"/>
              <a:t>The directors enforce the rules and makes the decisions</a:t>
            </a:r>
          </a:p>
          <a:p>
            <a:pPr lvl="0"/>
            <a:r>
              <a:rPr lang="en-US" dirty="0"/>
              <a:t>Shareholders ultimately benefit from any retained assets in the company and can dictate who the directors are</a:t>
            </a:r>
          </a:p>
          <a:p>
            <a:pPr lvl="0"/>
            <a:r>
              <a:rPr lang="en-US" dirty="0"/>
              <a:t>The rule book for the company, however, needs to be reviewed to see if it states what happens</a:t>
            </a:r>
          </a:p>
          <a:p>
            <a:pPr lvl="0"/>
            <a:r>
              <a:rPr lang="en-US" dirty="0"/>
              <a:t>If there are multiple shareholders, then any ‘shareholders agreement’ also needs to be considered</a:t>
            </a:r>
          </a:p>
          <a:p>
            <a:pPr marL="63500" lvl="0" indent="0">
              <a:buNone/>
            </a:pPr>
            <a:r>
              <a:rPr lang="en-US" dirty="0"/>
              <a:t>Assets in a company stays in the company if you pass away.  The question, however, is who becomes the shareholder for the company.</a:t>
            </a:r>
          </a:p>
          <a:p>
            <a:endParaRPr lang="en-AU" dirty="0"/>
          </a:p>
        </p:txBody>
      </p:sp>
    </p:spTree>
    <p:extLst>
      <p:ext uri="{BB962C8B-B14F-4D97-AF65-F5344CB8AC3E}">
        <p14:creationId xmlns:p14="http://schemas.microsoft.com/office/powerpoint/2010/main" val="4275801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Business and partnership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Depending on the different ways you own assets in a business or partnership, you will need to consider those relevant estate planning issues</a:t>
            </a:r>
          </a:p>
          <a:p>
            <a:pPr lvl="0"/>
            <a:r>
              <a:rPr lang="en-US" dirty="0"/>
              <a:t>Also, however, given you are dealing with other persons, you should consider what happens if a key person passes away.</a:t>
            </a:r>
          </a:p>
          <a:p>
            <a:pPr lvl="0"/>
            <a:r>
              <a:rPr lang="en-US" dirty="0"/>
              <a:t>To respect your partner/s, they should also be part of the discussion and all in agreeance.</a:t>
            </a:r>
          </a:p>
          <a:p>
            <a:pPr lvl="0"/>
            <a:r>
              <a:rPr lang="en-US" dirty="0"/>
              <a:t>Additional documents will be required (shareholders/unitholders agreements, partnership deeds and/or buy sell deeds)</a:t>
            </a:r>
          </a:p>
          <a:p>
            <a:pPr marL="63500" lvl="0" indent="0">
              <a:buNone/>
            </a:pPr>
            <a:r>
              <a:rPr lang="en-US" dirty="0"/>
              <a:t>As there are multiple ‘unrelated’ persons involved, any discussion in relation to the succession should be discussed with all parties.</a:t>
            </a:r>
          </a:p>
          <a:p>
            <a:endParaRPr lang="en-AU" dirty="0"/>
          </a:p>
        </p:txBody>
      </p:sp>
    </p:spTree>
    <p:extLst>
      <p:ext uri="{BB962C8B-B14F-4D97-AF65-F5344CB8AC3E}">
        <p14:creationId xmlns:p14="http://schemas.microsoft.com/office/powerpoint/2010/main" val="1271371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Overseas assets/beneficiaries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Get a Will in that Country!</a:t>
            </a:r>
          </a:p>
          <a:p>
            <a:pPr lvl="0"/>
            <a:r>
              <a:rPr lang="en-US" dirty="0"/>
              <a:t>Consider tax issues if there are overseas beneficiaries (CGT event K3)</a:t>
            </a:r>
          </a:p>
          <a:p>
            <a:pPr lvl="0"/>
            <a:r>
              <a:rPr lang="en-US" dirty="0"/>
              <a:t>FIRB and other surcharges for ‘foreigners’</a:t>
            </a:r>
          </a:p>
          <a:p>
            <a:endParaRPr lang="en-AU" dirty="0"/>
          </a:p>
        </p:txBody>
      </p:sp>
    </p:spTree>
    <p:extLst>
      <p:ext uri="{BB962C8B-B14F-4D97-AF65-F5344CB8AC3E}">
        <p14:creationId xmlns:p14="http://schemas.microsoft.com/office/powerpoint/2010/main" val="893777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Other issues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Funeral arrangements (recommended in memo of directions)</a:t>
            </a:r>
          </a:p>
          <a:p>
            <a:pPr lvl="0"/>
            <a:r>
              <a:rPr lang="en-US" dirty="0"/>
              <a:t>Digital assets (pass under Will or license only)</a:t>
            </a:r>
          </a:p>
          <a:p>
            <a:pPr lvl="0"/>
            <a:r>
              <a:rPr lang="en-US" dirty="0"/>
              <a:t>Intellectual property (including artwork, music etc.)</a:t>
            </a:r>
          </a:p>
          <a:p>
            <a:pPr lvl="0"/>
            <a:r>
              <a:rPr lang="en-US" dirty="0"/>
              <a:t>Cryptocurrencies</a:t>
            </a:r>
          </a:p>
          <a:p>
            <a:pPr lvl="0"/>
            <a:r>
              <a:rPr lang="en-US" dirty="0"/>
              <a:t>Loan accounts</a:t>
            </a:r>
          </a:p>
          <a:p>
            <a:pPr lvl="0"/>
            <a:r>
              <a:rPr lang="en-US" dirty="0"/>
              <a:t>Liabilities and personal guarantees</a:t>
            </a:r>
          </a:p>
          <a:p>
            <a:pPr lvl="0"/>
            <a:r>
              <a:rPr lang="en-US" dirty="0"/>
              <a:t>Life interests</a:t>
            </a:r>
          </a:p>
          <a:p>
            <a:pPr lvl="0"/>
            <a:r>
              <a:rPr lang="en-US" dirty="0"/>
              <a:t>Binding financial agreements</a:t>
            </a:r>
          </a:p>
          <a:p>
            <a:pPr lvl="0"/>
            <a:r>
              <a:rPr lang="en-US" dirty="0"/>
              <a:t>Other agreements</a:t>
            </a:r>
          </a:p>
          <a:p>
            <a:pPr marL="0" indent="0">
              <a:buNone/>
            </a:pPr>
            <a:endParaRPr lang="en-AU" dirty="0"/>
          </a:p>
        </p:txBody>
      </p:sp>
    </p:spTree>
    <p:extLst>
      <p:ext uri="{BB962C8B-B14F-4D97-AF65-F5344CB8AC3E}">
        <p14:creationId xmlns:p14="http://schemas.microsoft.com/office/powerpoint/2010/main" val="4113091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Flexibility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How flexible do you want to leave things?</a:t>
            </a:r>
          </a:p>
          <a:p>
            <a:pPr lvl="0"/>
            <a:r>
              <a:rPr lang="en-US" dirty="0"/>
              <a:t>The more ‘set in stone’, the more complicated it is to implement</a:t>
            </a:r>
          </a:p>
          <a:p>
            <a:pPr lvl="0"/>
            <a:r>
              <a:rPr lang="en-US" dirty="0"/>
              <a:t>War stories</a:t>
            </a:r>
          </a:p>
          <a:p>
            <a:pPr lvl="0"/>
            <a:r>
              <a:rPr lang="en-US" dirty="0"/>
              <a:t>Practical examples (too particular to a detriment and controlling the uncontrollable)</a:t>
            </a:r>
          </a:p>
          <a:p>
            <a:pPr lvl="0"/>
            <a:r>
              <a:rPr lang="en-US" dirty="0"/>
              <a:t>Potential alternative – a guideline document?</a:t>
            </a:r>
          </a:p>
          <a:p>
            <a:pPr lvl="0"/>
            <a:r>
              <a:rPr lang="en-US" dirty="0"/>
              <a:t>Trusting people</a:t>
            </a:r>
          </a:p>
          <a:p>
            <a:pPr lvl="0"/>
            <a:r>
              <a:rPr lang="en-US" dirty="0"/>
              <a:t>If untrustworthy, keep things simpler, appoint more people or include independent persons?</a:t>
            </a:r>
          </a:p>
          <a:p>
            <a:pPr marL="63500" lvl="0" indent="0">
              <a:buNone/>
            </a:pPr>
            <a:r>
              <a:rPr lang="en-US" dirty="0"/>
              <a:t>We have discussed giving assets directly compared to passing control.  There are benefits in passing control, but also disadvantages.</a:t>
            </a:r>
          </a:p>
          <a:p>
            <a:endParaRPr lang="en-AU" dirty="0"/>
          </a:p>
        </p:txBody>
      </p:sp>
    </p:spTree>
    <p:extLst>
      <p:ext uri="{BB962C8B-B14F-4D97-AF65-F5344CB8AC3E}">
        <p14:creationId xmlns:p14="http://schemas.microsoft.com/office/powerpoint/2010/main" val="121607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Full information</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If not told ‘full picture’ estate planning arrangements may not be carried out</a:t>
            </a:r>
          </a:p>
          <a:p>
            <a:r>
              <a:rPr lang="en-AU" dirty="0"/>
              <a:t>I.e. </a:t>
            </a:r>
          </a:p>
          <a:p>
            <a:pPr lvl="1"/>
            <a:r>
              <a:rPr lang="en-AU" dirty="0"/>
              <a:t>not told of key relationships may result in unexpected Will challenges</a:t>
            </a:r>
          </a:p>
          <a:p>
            <a:pPr lvl="1"/>
            <a:r>
              <a:rPr lang="en-AU" dirty="0"/>
              <a:t>not told of various structures may mean assets do not pass as you intend</a:t>
            </a:r>
          </a:p>
          <a:p>
            <a:pPr lvl="1"/>
            <a:r>
              <a:rPr lang="en-AU" dirty="0"/>
              <a:t>not told of residency status may result in adverse tax consequences occurring</a:t>
            </a:r>
          </a:p>
          <a:p>
            <a:pPr lvl="1"/>
            <a:r>
              <a:rPr lang="en-AU" dirty="0"/>
              <a:t>etc.</a:t>
            </a:r>
          </a:p>
          <a:p>
            <a:endParaRPr lang="en-AU" dirty="0"/>
          </a:p>
          <a:p>
            <a:endParaRPr lang="en-AU" dirty="0"/>
          </a:p>
        </p:txBody>
      </p:sp>
    </p:spTree>
    <p:extLst>
      <p:ext uri="{BB962C8B-B14F-4D97-AF65-F5344CB8AC3E}">
        <p14:creationId xmlns:p14="http://schemas.microsoft.com/office/powerpoint/2010/main" val="2230397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Flexibility – questions to consider</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Do you want to leave some ‘guidelines’ or ‘rule beyond the grave’</a:t>
            </a:r>
            <a:r>
              <a:rPr lang="en-AU" dirty="0"/>
              <a:t>?</a:t>
            </a:r>
          </a:p>
          <a:p>
            <a:pPr lvl="0"/>
            <a:r>
              <a:rPr lang="en-US" dirty="0"/>
              <a:t>If ruling beyond the grave, we will simplify things to remove any potential for abuse of power.</a:t>
            </a:r>
          </a:p>
          <a:p>
            <a:pPr lvl="0"/>
            <a:r>
              <a:rPr lang="en-US" dirty="0"/>
              <a:t>If leaving some ‘guidelines’, do you trust those in control to </a:t>
            </a:r>
            <a:r>
              <a:rPr lang="en-US" b="1" dirty="0"/>
              <a:t>not </a:t>
            </a:r>
            <a:r>
              <a:rPr lang="en-US" dirty="0"/>
              <a:t>abuse their power?</a:t>
            </a:r>
          </a:p>
          <a:p>
            <a:pPr lvl="0"/>
            <a:r>
              <a:rPr lang="en-US" dirty="0"/>
              <a:t>Think – if the persons in control </a:t>
            </a:r>
            <a:r>
              <a:rPr lang="en-US" i="1" dirty="0"/>
              <a:t>could</a:t>
            </a:r>
            <a:r>
              <a:rPr lang="en-US" dirty="0"/>
              <a:t> take all the assets for themselves, do I trust them </a:t>
            </a:r>
            <a:r>
              <a:rPr lang="en-US" b="1" dirty="0"/>
              <a:t>not</a:t>
            </a:r>
            <a:r>
              <a:rPr lang="en-US" dirty="0"/>
              <a:t> to?</a:t>
            </a:r>
          </a:p>
          <a:p>
            <a:pPr lvl="0"/>
            <a:r>
              <a:rPr lang="en-US" dirty="0"/>
              <a:t>Should I appoint multiple people or an independent person(s)?</a:t>
            </a:r>
          </a:p>
          <a:p>
            <a:pPr lvl="0"/>
            <a:r>
              <a:rPr lang="en-US" dirty="0"/>
              <a:t>Importantly, do I trust those in control to consider my guidelines and act in the best manner possible?</a:t>
            </a:r>
          </a:p>
          <a:p>
            <a:pPr marL="63500" lvl="0" indent="0">
              <a:buNone/>
            </a:pPr>
            <a:r>
              <a:rPr lang="en-US" dirty="0"/>
              <a:t>This ‘guideline’ document is called a ‘memo of directions’, and we provide you with a template to complete at your leisure.</a:t>
            </a:r>
          </a:p>
          <a:p>
            <a:endParaRPr lang="en-AU" dirty="0"/>
          </a:p>
        </p:txBody>
      </p:sp>
    </p:spTree>
    <p:extLst>
      <p:ext uri="{BB962C8B-B14F-4D97-AF65-F5344CB8AC3E}">
        <p14:creationId xmlns:p14="http://schemas.microsoft.com/office/powerpoint/2010/main" val="3701986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Memo of directions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a:bodyPr>
          <a:lstStyle/>
          <a:p>
            <a:pPr lvl="0"/>
            <a:r>
              <a:rPr lang="en-US" dirty="0"/>
              <a:t>This document allows you to document your intentions and guidelines</a:t>
            </a:r>
          </a:p>
          <a:p>
            <a:pPr lvl="0"/>
            <a:r>
              <a:rPr lang="en-US" dirty="0"/>
              <a:t>It could be a blank piece of paper, or the template that we provide you</a:t>
            </a:r>
          </a:p>
          <a:p>
            <a:pPr lvl="0"/>
            <a:r>
              <a:rPr lang="en-US" dirty="0"/>
              <a:t>It allows you to outline your thought process without fear of making things too restrictive with wording able to be ‘lax’ and personal</a:t>
            </a:r>
          </a:p>
          <a:p>
            <a:pPr lvl="0"/>
            <a:r>
              <a:rPr lang="en-US" dirty="0"/>
              <a:t>Those looking after your affairs will at least then have a document that they can refer to when looking after your affairs</a:t>
            </a:r>
          </a:p>
          <a:p>
            <a:pPr lvl="0"/>
            <a:r>
              <a:rPr lang="en-US" dirty="0"/>
              <a:t>It allows you to leave some non-binding directions so those in control can administer things per your intentions or administer things in a different manner if your directions are not appropriate at the relevant juncture (we are not mind readers and do not know what the future entails)</a:t>
            </a:r>
          </a:p>
          <a:p>
            <a:pPr marL="63500" lvl="0" indent="0">
              <a:buNone/>
            </a:pPr>
            <a:r>
              <a:rPr lang="en-US" dirty="0"/>
              <a:t>Keep a signed copy of this document with your Will and potentially circulate it to the key persons if you wish as well for their information.</a:t>
            </a:r>
          </a:p>
          <a:p>
            <a:endParaRPr lang="en-AU" dirty="0"/>
          </a:p>
        </p:txBody>
      </p:sp>
    </p:spTree>
    <p:extLst>
      <p:ext uri="{BB962C8B-B14F-4D97-AF65-F5344CB8AC3E}">
        <p14:creationId xmlns:p14="http://schemas.microsoft.com/office/powerpoint/2010/main" val="3834876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Two general types of Will</a:t>
            </a:r>
          </a:p>
          <a:p>
            <a:pPr lvl="0"/>
            <a:r>
              <a:rPr lang="en-US" dirty="0"/>
              <a:t>‘Simple’ Will – gives assets that goes into your Will directly to people (maybe with some conditions attaching)</a:t>
            </a:r>
          </a:p>
          <a:p>
            <a:pPr lvl="0"/>
            <a:r>
              <a:rPr lang="en-US" dirty="0"/>
              <a:t>‘Testamentary trust’ Will – gives chosen assets that goes into your Will into a special structure that can be </a:t>
            </a:r>
            <a:r>
              <a:rPr lang="en-US" dirty="0" err="1"/>
              <a:t>utilised</a:t>
            </a:r>
            <a:r>
              <a:rPr lang="en-US" dirty="0"/>
              <a:t> for the benefit of a range of people – it offers various added benefits in exchange for a more complex arrangement</a:t>
            </a:r>
          </a:p>
          <a:p>
            <a:pPr marL="63500" lvl="0" indent="0">
              <a:buNone/>
            </a:pPr>
            <a:r>
              <a:rPr lang="en-US" dirty="0"/>
              <a:t>We will discuss the advantages and disadvantages of each approach and recommend what should be suitable for you</a:t>
            </a:r>
          </a:p>
          <a:p>
            <a:endParaRPr lang="en-AU" dirty="0"/>
          </a:p>
        </p:txBody>
      </p:sp>
    </p:spTree>
    <p:extLst>
      <p:ext uri="{BB962C8B-B14F-4D97-AF65-F5344CB8AC3E}">
        <p14:creationId xmlns:p14="http://schemas.microsoft.com/office/powerpoint/2010/main" val="2789282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What is a testamentary trust</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A ‘trust’ is a relationship where: </a:t>
            </a:r>
          </a:p>
          <a:p>
            <a:pPr lvl="1"/>
            <a:r>
              <a:rPr lang="en-US" sz="1800" b="1" dirty="0"/>
              <a:t>somebody </a:t>
            </a:r>
            <a:r>
              <a:rPr lang="en-US" sz="1800" dirty="0"/>
              <a:t>legally (called the trustee)</a:t>
            </a:r>
          </a:p>
          <a:p>
            <a:pPr lvl="1"/>
            <a:r>
              <a:rPr lang="en-US" sz="1800" dirty="0"/>
              <a:t>holds </a:t>
            </a:r>
            <a:r>
              <a:rPr lang="en-US" sz="1800" b="1" dirty="0"/>
              <a:t>something </a:t>
            </a:r>
            <a:r>
              <a:rPr lang="en-US" sz="1800" dirty="0"/>
              <a:t>(assets in the trust)</a:t>
            </a:r>
          </a:p>
          <a:p>
            <a:pPr lvl="1"/>
            <a:r>
              <a:rPr lang="en-US" sz="1800" dirty="0"/>
              <a:t>for </a:t>
            </a:r>
            <a:r>
              <a:rPr lang="en-US" sz="1800" b="1" dirty="0"/>
              <a:t>others’</a:t>
            </a:r>
            <a:r>
              <a:rPr lang="en-US" sz="1800" dirty="0"/>
              <a:t> benefit (called the beneficiaries)</a:t>
            </a:r>
          </a:p>
          <a:p>
            <a:r>
              <a:rPr lang="en-US" dirty="0"/>
              <a:t>‘Testamentary’ just means that it is created on after you pass away (and therefore the assets of this trust are assets that form part of your Will)</a:t>
            </a:r>
          </a:p>
          <a:p>
            <a:r>
              <a:rPr lang="en-US" dirty="0"/>
              <a:t>Lasts for 80 years in all Australian jurisdictions other than South Australia</a:t>
            </a:r>
          </a:p>
          <a:p>
            <a:r>
              <a:rPr lang="en-US" dirty="0"/>
              <a:t>Beneficiary class limited to named persons and lineal descendants</a:t>
            </a:r>
          </a:p>
          <a:p>
            <a:r>
              <a:rPr lang="en-US" dirty="0"/>
              <a:t>May exclude foreign persons if property passes into trust</a:t>
            </a:r>
          </a:p>
          <a:p>
            <a:pPr marL="63500" indent="0">
              <a:buNone/>
            </a:pPr>
            <a:r>
              <a:rPr lang="en-US" dirty="0"/>
              <a:t>If you do not ‘get’ the concept after these slides, let me know as this structure will not be suitable for use.</a:t>
            </a:r>
          </a:p>
          <a:p>
            <a:endParaRPr lang="en-AU" dirty="0"/>
          </a:p>
        </p:txBody>
      </p:sp>
    </p:spTree>
    <p:extLst>
      <p:ext uri="{BB962C8B-B14F-4D97-AF65-F5344CB8AC3E}">
        <p14:creationId xmlns:p14="http://schemas.microsoft.com/office/powerpoint/2010/main" val="1564623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CA249-7BFA-F3EC-F032-342575930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A0CAB-773C-24CB-9180-0ABB803C4D66}"/>
              </a:ext>
            </a:extLst>
          </p:cNvPr>
          <p:cNvSpPr>
            <a:spLocks noGrp="1"/>
          </p:cNvSpPr>
          <p:nvPr>
            <p:ph type="title"/>
          </p:nvPr>
        </p:nvSpPr>
        <p:spPr/>
        <p:txBody>
          <a:bodyPr/>
          <a:lstStyle/>
          <a:p>
            <a:r>
              <a:rPr lang="en-AU" dirty="0"/>
              <a:t>Testamentary trust and minor children</a:t>
            </a:r>
          </a:p>
        </p:txBody>
      </p:sp>
      <p:sp>
        <p:nvSpPr>
          <p:cNvPr id="3" name="Content Placeholder 2">
            <a:extLst>
              <a:ext uri="{FF2B5EF4-FFF2-40B4-BE49-F238E27FC236}">
                <a16:creationId xmlns:a16="http://schemas.microsoft.com/office/drawing/2014/main" id="{3775F0C0-1651-F7F2-C1C5-0509452E4FCA}"/>
              </a:ext>
            </a:extLst>
          </p:cNvPr>
          <p:cNvSpPr>
            <a:spLocks noGrp="1"/>
          </p:cNvSpPr>
          <p:nvPr>
            <p:ph idx="1"/>
          </p:nvPr>
        </p:nvSpPr>
        <p:spPr>
          <a:xfrm>
            <a:off x="1261872" y="1828800"/>
            <a:ext cx="8595360" cy="4735002"/>
          </a:xfrm>
        </p:spPr>
        <p:txBody>
          <a:bodyPr>
            <a:normAutofit/>
          </a:bodyPr>
          <a:lstStyle/>
          <a:p>
            <a:pPr lvl="0"/>
            <a:r>
              <a:rPr lang="en-US" dirty="0"/>
              <a:t>Trust established during lifetime – distributions to minor children:</a:t>
            </a:r>
          </a:p>
          <a:p>
            <a:pPr lvl="1"/>
            <a:r>
              <a:rPr lang="en-US" dirty="0"/>
              <a:t>$0 - $416 – nil</a:t>
            </a:r>
          </a:p>
          <a:p>
            <a:pPr lvl="1"/>
            <a:r>
              <a:rPr lang="en-US" dirty="0"/>
              <a:t>$417 - $1,307 – nil plus 66% of excess over $416</a:t>
            </a:r>
          </a:p>
          <a:p>
            <a:pPr lvl="1"/>
            <a:r>
              <a:rPr lang="en-US" dirty="0"/>
              <a:t>Over $1,307 – 45% of the total amount of income that is not excepted income</a:t>
            </a:r>
          </a:p>
          <a:p>
            <a:r>
              <a:rPr lang="en-US" dirty="0"/>
              <a:t>Excepted income includes ‘</a:t>
            </a:r>
            <a:r>
              <a:rPr lang="en-US" i="1" dirty="0"/>
              <a:t>income…of a trust estate that resulted from: (</a:t>
            </a:r>
            <a:r>
              <a:rPr lang="en-US" i="1" dirty="0" err="1"/>
              <a:t>i</a:t>
            </a:r>
            <a:r>
              <a:rPr lang="en-US" i="1" dirty="0"/>
              <a:t>) a will)’ – </a:t>
            </a:r>
            <a:r>
              <a:rPr lang="en-US" dirty="0"/>
              <a:t>section 102 AG 1936 Tax Act</a:t>
            </a:r>
          </a:p>
          <a:p>
            <a:r>
              <a:rPr lang="en-US" dirty="0"/>
              <a:t>Normal tax rate:</a:t>
            </a:r>
          </a:p>
          <a:p>
            <a:pPr lvl="1"/>
            <a:r>
              <a:rPr lang="en-US" dirty="0"/>
              <a:t>$0 - $18,200 – nil</a:t>
            </a:r>
          </a:p>
          <a:p>
            <a:pPr lvl="1"/>
            <a:r>
              <a:rPr lang="en-US" dirty="0"/>
              <a:t>$18,201 - $45,000 – 16% above $18,200</a:t>
            </a:r>
          </a:p>
          <a:p>
            <a:pPr lvl="1"/>
            <a:r>
              <a:rPr lang="en-US" dirty="0"/>
              <a:t>$45,001 - $135,000 - $4,288 plus 30% above $45,000</a:t>
            </a:r>
          </a:p>
          <a:p>
            <a:pPr lvl="1"/>
            <a:r>
              <a:rPr lang="en-US" dirty="0"/>
              <a:t>$135,001 - $190,000 - $31,288 plus 37% above $135,000</a:t>
            </a:r>
          </a:p>
          <a:p>
            <a:pPr lvl="1"/>
            <a:r>
              <a:rPr lang="en-US" dirty="0"/>
              <a:t>$190,001 and above - $51,648 plus 45% above $190,000</a:t>
            </a:r>
          </a:p>
          <a:p>
            <a:endParaRPr lang="en-US" dirty="0"/>
          </a:p>
          <a:p>
            <a:endParaRPr lang="en-AU" dirty="0"/>
          </a:p>
        </p:txBody>
      </p:sp>
    </p:spTree>
    <p:extLst>
      <p:ext uri="{BB962C8B-B14F-4D97-AF65-F5344CB8AC3E}">
        <p14:creationId xmlns:p14="http://schemas.microsoft.com/office/powerpoint/2010/main" val="782846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Testamentary trusts</a:t>
            </a:r>
          </a:p>
        </p:txBody>
      </p:sp>
    </p:spTree>
    <p:extLst>
      <p:ext uri="{BB962C8B-B14F-4D97-AF65-F5344CB8AC3E}">
        <p14:creationId xmlns:p14="http://schemas.microsoft.com/office/powerpoint/2010/main" val="3922821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Protection of testamentary trusts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At law, the greater the divide between the trustee and beneficiary, the stronger the protection</a:t>
            </a:r>
          </a:p>
          <a:p>
            <a:pPr lvl="0"/>
            <a:r>
              <a:rPr lang="en-US" dirty="0"/>
              <a:t>Impossible to structure correctly without predicting the future</a:t>
            </a:r>
          </a:p>
          <a:p>
            <a:pPr lvl="0"/>
            <a:r>
              <a:rPr lang="en-US" dirty="0"/>
              <a:t>At least including an initial set up in Will allows recipients to restructure at the appropriate juncture</a:t>
            </a:r>
          </a:p>
          <a:p>
            <a:pPr lvl="0"/>
            <a:r>
              <a:rPr lang="en-US" dirty="0"/>
              <a:t>If there is a known threat, then we can structure the testamentary trust from the onset</a:t>
            </a:r>
          </a:p>
          <a:p>
            <a:pPr lvl="0"/>
            <a:r>
              <a:rPr lang="en-US" dirty="0"/>
              <a:t>Again, the less control beneficiaries have, the greater the protection</a:t>
            </a:r>
          </a:p>
          <a:p>
            <a:pPr lvl="0"/>
            <a:r>
              <a:rPr lang="en-US" dirty="0"/>
              <a:t>Family law case - </a:t>
            </a:r>
            <a:r>
              <a:rPr lang="en-US" i="1" dirty="0"/>
              <a:t>Bernard</a:t>
            </a:r>
            <a:endParaRPr lang="en-US" dirty="0"/>
          </a:p>
          <a:p>
            <a:endParaRPr lang="en-AU" dirty="0"/>
          </a:p>
        </p:txBody>
      </p:sp>
    </p:spTree>
    <p:extLst>
      <p:ext uri="{BB962C8B-B14F-4D97-AF65-F5344CB8AC3E}">
        <p14:creationId xmlns:p14="http://schemas.microsoft.com/office/powerpoint/2010/main" val="651647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Benefits and disadvantages</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1725889365"/>
              </p:ext>
            </p:extLst>
          </p:nvPr>
        </p:nvGraphicFramePr>
        <p:xfrm>
          <a:off x="1200326" y="2303584"/>
          <a:ext cx="9561459" cy="3193389"/>
        </p:xfrm>
        <a:graphic>
          <a:graphicData uri="http://schemas.openxmlformats.org/drawingml/2006/table">
            <a:tbl>
              <a:tblPr firstRow="1" bandRow="1">
                <a:tableStyleId>{5C22544A-7EE6-4342-B048-85BDC9FD1C3A}</a:tableStyleId>
              </a:tblPr>
              <a:tblGrid>
                <a:gridCol w="2651208">
                  <a:extLst>
                    <a:ext uri="{9D8B030D-6E8A-4147-A177-3AD203B41FA5}">
                      <a16:colId xmlns:a16="http://schemas.microsoft.com/office/drawing/2014/main" val="3289297008"/>
                    </a:ext>
                  </a:extLst>
                </a:gridCol>
                <a:gridCol w="3771528">
                  <a:extLst>
                    <a:ext uri="{9D8B030D-6E8A-4147-A177-3AD203B41FA5}">
                      <a16:colId xmlns:a16="http://schemas.microsoft.com/office/drawing/2014/main" val="3840985161"/>
                    </a:ext>
                  </a:extLst>
                </a:gridCol>
                <a:gridCol w="3138723">
                  <a:extLst>
                    <a:ext uri="{9D8B030D-6E8A-4147-A177-3AD203B41FA5}">
                      <a16:colId xmlns:a16="http://schemas.microsoft.com/office/drawing/2014/main" val="4269196386"/>
                    </a:ext>
                  </a:extLst>
                </a:gridCol>
              </a:tblGrid>
              <a:tr h="374039">
                <a:tc>
                  <a:txBody>
                    <a:bodyPr/>
                    <a:lstStyle/>
                    <a:p>
                      <a:r>
                        <a:rPr lang="en-AU" sz="1600" dirty="0"/>
                        <a:t>Advantages</a:t>
                      </a:r>
                    </a:p>
                  </a:txBody>
                  <a:tcPr/>
                </a:tc>
                <a:tc>
                  <a:txBody>
                    <a:bodyPr/>
                    <a:lstStyle/>
                    <a:p>
                      <a:pPr algn="ctr"/>
                      <a:r>
                        <a:rPr lang="en-AU" sz="1600" dirty="0"/>
                        <a:t>How</a:t>
                      </a:r>
                    </a:p>
                  </a:txBody>
                  <a:tcPr/>
                </a:tc>
                <a:tc>
                  <a:txBody>
                    <a:bodyPr/>
                    <a:lstStyle/>
                    <a:p>
                      <a:pPr algn="ctr"/>
                      <a:r>
                        <a:rPr lang="en-AU" sz="1600" dirty="0"/>
                        <a:t>Disadvantages</a:t>
                      </a:r>
                    </a:p>
                  </a:txBody>
                  <a:tcPr/>
                </a:tc>
                <a:extLst>
                  <a:ext uri="{0D108BD9-81ED-4DB2-BD59-A6C34878D82A}">
                    <a16:rowId xmlns:a16="http://schemas.microsoft.com/office/drawing/2014/main" val="41781513"/>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Asset protection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People who may be sued do not receive assets in their name</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Concept can be difficult to understand</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Flexibility and control over succession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There are mechanisms to allow control to be passed down in various ways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More thought required when preparing your Will </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Tax planning opportunities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Ability to distribute to a range of people (including minors at adult tax rates)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Tax can be tricky to understand</a:t>
                      </a:r>
                      <a:endParaRPr sz="1400" b="0" dirty="0">
                        <a:solidFill>
                          <a:srgbClr val="272A35"/>
                        </a:solidFill>
                        <a:latin typeface="+mj-lt"/>
                        <a:ea typeface="Tinos"/>
                        <a:cs typeface="Tinos"/>
                        <a:sym typeface="Tinos"/>
                      </a:endParaRPr>
                    </a:p>
                  </a:txBody>
                  <a:tcPr marL="91425" marR="91425" marT="68575" marB="68575" anchor="ctr"/>
                </a:tc>
                <a:extLst>
                  <a:ext uri="{0D108BD9-81ED-4DB2-BD59-A6C34878D82A}">
                    <a16:rowId xmlns:a16="http://schemas.microsoft.com/office/drawing/2014/main" val="3171553806"/>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Reduce potential future transaction fees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Potential tax exemptions available (as of date of this presentation)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Ongoing administration costs once created</a:t>
                      </a:r>
                    </a:p>
                  </a:txBody>
                  <a:tcPr marL="91425" marR="91425" marT="68575" marB="68575" anchor="ctr"/>
                </a:tc>
                <a:extLst>
                  <a:ext uri="{0D108BD9-81ED-4DB2-BD59-A6C34878D82A}">
                    <a16:rowId xmlns:a16="http://schemas.microsoft.com/office/drawing/2014/main" val="882340877"/>
                  </a:ext>
                </a:extLst>
              </a:tr>
              <a:tr h="370840">
                <a:tc>
                  <a:txBody>
                    <a:bodyPr/>
                    <a:lstStyle/>
                    <a:p>
                      <a:pPr marL="0" lvl="0" indent="0" algn="l" rtl="0">
                        <a:spcBef>
                          <a:spcPts val="0"/>
                        </a:spcBef>
                        <a:spcAft>
                          <a:spcPts val="0"/>
                        </a:spcAft>
                        <a:buNone/>
                      </a:pP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People who may be sued do not receive assets in their name</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Concept can be difficult to understand</a:t>
                      </a:r>
                    </a:p>
                  </a:txBody>
                  <a:tcPr marL="91425" marR="91425" marT="68575" marB="68575" anchor="ctr"/>
                </a:tc>
                <a:extLst>
                  <a:ext uri="{0D108BD9-81ED-4DB2-BD59-A6C34878D82A}">
                    <a16:rowId xmlns:a16="http://schemas.microsoft.com/office/drawing/2014/main" val="1264603706"/>
                  </a:ext>
                </a:extLst>
              </a:tr>
            </a:tbl>
          </a:graphicData>
        </a:graphic>
      </p:graphicFrame>
    </p:spTree>
    <p:extLst>
      <p:ext uri="{BB962C8B-B14F-4D97-AF65-F5344CB8AC3E}">
        <p14:creationId xmlns:p14="http://schemas.microsoft.com/office/powerpoint/2010/main" val="2447780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When to have a testamentary trust?</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4245398050"/>
              </p:ext>
            </p:extLst>
          </p:nvPr>
        </p:nvGraphicFramePr>
        <p:xfrm>
          <a:off x="1261872" y="2139730"/>
          <a:ext cx="9315274" cy="2062450"/>
        </p:xfrm>
        <a:graphic>
          <a:graphicData uri="http://schemas.openxmlformats.org/drawingml/2006/table">
            <a:tbl>
              <a:tblPr firstRow="1" bandRow="1">
                <a:tableStyleId>{5C22544A-7EE6-4342-B048-85BDC9FD1C3A}</a:tableStyleId>
              </a:tblPr>
              <a:tblGrid>
                <a:gridCol w="3845204">
                  <a:extLst>
                    <a:ext uri="{9D8B030D-6E8A-4147-A177-3AD203B41FA5}">
                      <a16:colId xmlns:a16="http://schemas.microsoft.com/office/drawing/2014/main" val="3289297008"/>
                    </a:ext>
                  </a:extLst>
                </a:gridCol>
                <a:gridCol w="5470070">
                  <a:extLst>
                    <a:ext uri="{9D8B030D-6E8A-4147-A177-3AD203B41FA5}">
                      <a16:colId xmlns:a16="http://schemas.microsoft.com/office/drawing/2014/main" val="3840985161"/>
                    </a:ext>
                  </a:extLst>
                </a:gridCol>
              </a:tblGrid>
              <a:tr h="370840">
                <a:tc>
                  <a:txBody>
                    <a:bodyPr/>
                    <a:lstStyle/>
                    <a:p>
                      <a:pPr algn="ctr"/>
                      <a:r>
                        <a:rPr lang="en-AU" sz="1600" dirty="0"/>
                        <a:t>Immediately</a:t>
                      </a:r>
                    </a:p>
                  </a:txBody>
                  <a:tcPr/>
                </a:tc>
                <a:tc>
                  <a:txBody>
                    <a:bodyPr/>
                    <a:lstStyle/>
                    <a:p>
                      <a:pPr algn="ctr"/>
                      <a:r>
                        <a:rPr lang="en-AU" sz="1600" dirty="0"/>
                        <a:t>On death of both of you</a:t>
                      </a:r>
                    </a:p>
                  </a:txBody>
                  <a:tcPr/>
                </a:tc>
                <a:extLst>
                  <a:ext uri="{0D108BD9-81ED-4DB2-BD59-A6C34878D82A}">
                    <a16:rowId xmlns:a16="http://schemas.microsoft.com/office/drawing/2014/main" val="41781513"/>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Want spouse to utilise benefits of a testamentary trust</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Spouse has no need for any of the testamentary trust benefits</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Spouse will receive substantial assets under estate ($400,000+)</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Lack of assets will form part of your estate</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Useful if there are minors able to benefit</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No minors around and no need to have ability to distribute to adult children</a:t>
                      </a:r>
                      <a:endParaRPr sz="1400" b="0" dirty="0">
                        <a:solidFill>
                          <a:srgbClr val="272A35"/>
                        </a:solidFill>
                        <a:latin typeface="+mj-lt"/>
                        <a:ea typeface="Tinos"/>
                        <a:cs typeface="Tinos"/>
                        <a:sym typeface="Tinos"/>
                      </a:endParaRPr>
                    </a:p>
                  </a:txBody>
                  <a:tcPr marL="91425" marR="91425" marT="68575" marB="68575" anchor="ctr"/>
                </a:tc>
                <a:extLst>
                  <a:ext uri="{0D108BD9-81ED-4DB2-BD59-A6C34878D82A}">
                    <a16:rowId xmlns:a16="http://schemas.microsoft.com/office/drawing/2014/main" val="3171553806"/>
                  </a:ext>
                </a:extLst>
              </a:tr>
            </a:tbl>
          </a:graphicData>
        </a:graphic>
      </p:graphicFrame>
    </p:spTree>
    <p:extLst>
      <p:ext uri="{BB962C8B-B14F-4D97-AF65-F5344CB8AC3E}">
        <p14:creationId xmlns:p14="http://schemas.microsoft.com/office/powerpoint/2010/main" val="2406923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How many testamentary trusts?</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3123843773"/>
              </p:ext>
            </p:extLst>
          </p:nvPr>
        </p:nvGraphicFramePr>
        <p:xfrm>
          <a:off x="1261872" y="2025430"/>
          <a:ext cx="9165804" cy="2981940"/>
        </p:xfrm>
        <a:graphic>
          <a:graphicData uri="http://schemas.openxmlformats.org/drawingml/2006/table">
            <a:tbl>
              <a:tblPr firstRow="1" bandRow="1">
                <a:tableStyleId>{5C22544A-7EE6-4342-B048-85BDC9FD1C3A}</a:tableStyleId>
              </a:tblPr>
              <a:tblGrid>
                <a:gridCol w="3783505">
                  <a:extLst>
                    <a:ext uri="{9D8B030D-6E8A-4147-A177-3AD203B41FA5}">
                      <a16:colId xmlns:a16="http://schemas.microsoft.com/office/drawing/2014/main" val="3289297008"/>
                    </a:ext>
                  </a:extLst>
                </a:gridCol>
                <a:gridCol w="5382299">
                  <a:extLst>
                    <a:ext uri="{9D8B030D-6E8A-4147-A177-3AD203B41FA5}">
                      <a16:colId xmlns:a16="http://schemas.microsoft.com/office/drawing/2014/main" val="3840985161"/>
                    </a:ext>
                  </a:extLst>
                </a:gridCol>
              </a:tblGrid>
              <a:tr h="370840">
                <a:tc>
                  <a:txBody>
                    <a:bodyPr/>
                    <a:lstStyle/>
                    <a:p>
                      <a:pPr algn="ctr"/>
                      <a:r>
                        <a:rPr lang="en-AU" sz="1600" dirty="0"/>
                        <a:t>Single</a:t>
                      </a:r>
                    </a:p>
                  </a:txBody>
                  <a:tcPr/>
                </a:tc>
                <a:tc>
                  <a:txBody>
                    <a:bodyPr/>
                    <a:lstStyle/>
                    <a:p>
                      <a:pPr algn="ctr"/>
                      <a:r>
                        <a:rPr lang="en-AU" sz="1600" dirty="0"/>
                        <a:t>Multiple</a:t>
                      </a:r>
                    </a:p>
                  </a:txBody>
                  <a:tcPr/>
                </a:tc>
                <a:extLst>
                  <a:ext uri="{0D108BD9-81ED-4DB2-BD59-A6C34878D82A}">
                    <a16:rowId xmlns:a16="http://schemas.microsoft.com/office/drawing/2014/main" val="41781513"/>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Unable to clearly split assets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Ability to clearly split assets between different trusts</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Commonly used when benefiting minors (no need for minors to have separate trusts)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Beneficiaries have increased autonomy</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are able to work together</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are unable to work together</a:t>
                      </a:r>
                    </a:p>
                  </a:txBody>
                  <a:tcPr marL="91425" marR="91425" marT="68575" marB="68575" anchor="ctr"/>
                </a:tc>
                <a:extLst>
                  <a:ext uri="{0D108BD9-81ED-4DB2-BD59-A6C34878D82A}">
                    <a16:rowId xmlns:a16="http://schemas.microsoft.com/office/drawing/2014/main" val="3171553806"/>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Want for a greater sense of purpose</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have separate personal risk/tax profiles</a:t>
                      </a:r>
                    </a:p>
                  </a:txBody>
                  <a:tcPr marL="91425" marR="91425" marT="68575" marB="68575" anchor="ctr"/>
                </a:tc>
                <a:extLst>
                  <a:ext uri="{0D108BD9-81ED-4DB2-BD59-A6C34878D82A}">
                    <a16:rowId xmlns:a16="http://schemas.microsoft.com/office/drawing/2014/main" val="882340877"/>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Simpler as only one trust required to be administered</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Sufficient assets able to form part of estate ($400,000 per trust at least)</a:t>
                      </a:r>
                    </a:p>
                  </a:txBody>
                  <a:tcPr marL="91425" marR="91425" marT="68575" marB="68575" anchor="ctr"/>
                </a:tc>
                <a:extLst>
                  <a:ext uri="{0D108BD9-81ED-4DB2-BD59-A6C34878D82A}">
                    <a16:rowId xmlns:a16="http://schemas.microsoft.com/office/drawing/2014/main" val="1264603706"/>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Unable to clearly split assets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Ability to clearly split assets between different trusts</a:t>
                      </a:r>
                    </a:p>
                  </a:txBody>
                  <a:tcPr marL="91425" marR="91425" marT="68575" marB="68575" anchor="ctr"/>
                </a:tc>
                <a:extLst>
                  <a:ext uri="{0D108BD9-81ED-4DB2-BD59-A6C34878D82A}">
                    <a16:rowId xmlns:a16="http://schemas.microsoft.com/office/drawing/2014/main" val="2468027401"/>
                  </a:ext>
                </a:extLst>
              </a:tr>
            </a:tbl>
          </a:graphicData>
        </a:graphic>
      </p:graphicFrame>
    </p:spTree>
    <p:extLst>
      <p:ext uri="{BB962C8B-B14F-4D97-AF65-F5344CB8AC3E}">
        <p14:creationId xmlns:p14="http://schemas.microsoft.com/office/powerpoint/2010/main" val="37799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About you and your objectives</a:t>
            </a:r>
          </a:p>
        </p:txBody>
      </p:sp>
    </p:spTree>
    <p:extLst>
      <p:ext uri="{BB962C8B-B14F-4D97-AF65-F5344CB8AC3E}">
        <p14:creationId xmlns:p14="http://schemas.microsoft.com/office/powerpoint/2010/main" val="355389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Your estate plan and our advice</a:t>
            </a:r>
          </a:p>
        </p:txBody>
      </p:sp>
    </p:spTree>
    <p:extLst>
      <p:ext uri="{BB962C8B-B14F-4D97-AF65-F5344CB8AC3E}">
        <p14:creationId xmlns:p14="http://schemas.microsoft.com/office/powerpoint/2010/main" val="3018810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Personal assets - 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Contemplation of marriage or divorce?</a:t>
            </a:r>
          </a:p>
          <a:p>
            <a:pPr lvl="0"/>
            <a:r>
              <a:rPr lang="en-US" dirty="0"/>
              <a:t>Only governs Australian assets and revokes Australian Wills</a:t>
            </a:r>
          </a:p>
          <a:p>
            <a:pPr lvl="0"/>
            <a:r>
              <a:rPr lang="en-US" dirty="0"/>
              <a:t>Testamentary trust used?</a:t>
            </a:r>
          </a:p>
          <a:p>
            <a:pPr lvl="0"/>
            <a:r>
              <a:rPr lang="en-US" dirty="0"/>
              <a:t>Executor?</a:t>
            </a:r>
          </a:p>
          <a:p>
            <a:pPr lvl="0"/>
            <a:r>
              <a:rPr lang="en-US" dirty="0"/>
              <a:t>Guardians?</a:t>
            </a:r>
          </a:p>
          <a:p>
            <a:pPr lvl="0"/>
            <a:r>
              <a:rPr lang="en-US" dirty="0"/>
              <a:t>Specific gifts?</a:t>
            </a:r>
          </a:p>
          <a:p>
            <a:pPr lvl="0"/>
            <a:r>
              <a:rPr lang="en-US" dirty="0"/>
              <a:t>Personal Property*?</a:t>
            </a:r>
          </a:p>
          <a:p>
            <a:pPr lvl="0"/>
            <a:r>
              <a:rPr lang="en-US" dirty="0"/>
              <a:t>Everything else?</a:t>
            </a:r>
          </a:p>
          <a:p>
            <a:endParaRPr lang="en-AU" dirty="0"/>
          </a:p>
        </p:txBody>
      </p:sp>
    </p:spTree>
    <p:extLst>
      <p:ext uri="{BB962C8B-B14F-4D97-AF65-F5344CB8AC3E}">
        <p14:creationId xmlns:p14="http://schemas.microsoft.com/office/powerpoint/2010/main" val="3724005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executor</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Role</a:t>
            </a:r>
          </a:p>
          <a:p>
            <a:pPr lvl="1"/>
            <a:r>
              <a:rPr lang="en-US" dirty="0"/>
              <a:t>Jointly</a:t>
            </a:r>
          </a:p>
          <a:p>
            <a:pPr lvl="1"/>
            <a:r>
              <a:rPr lang="en-US" dirty="0"/>
              <a:t>Maximum four</a:t>
            </a:r>
          </a:p>
          <a:p>
            <a:pPr lvl="1"/>
            <a:r>
              <a:rPr lang="en-US" dirty="0"/>
              <a:t>Abuse if one goes rogue</a:t>
            </a:r>
          </a:p>
          <a:p>
            <a:pPr lvl="1"/>
            <a:r>
              <a:rPr lang="en-US" dirty="0"/>
              <a:t>Charging clauses</a:t>
            </a:r>
          </a:p>
          <a:p>
            <a:pPr lvl="0"/>
            <a:r>
              <a:rPr lang="en-US" dirty="0"/>
              <a:t>Initial:</a:t>
            </a:r>
          </a:p>
          <a:p>
            <a:pPr lvl="0"/>
            <a:endParaRPr lang="en-US" dirty="0"/>
          </a:p>
          <a:p>
            <a:pPr lvl="0"/>
            <a:r>
              <a:rPr lang="en-US" dirty="0"/>
              <a:t>Backup:</a:t>
            </a:r>
          </a:p>
          <a:p>
            <a:endParaRPr lang="en-AU" dirty="0"/>
          </a:p>
        </p:txBody>
      </p:sp>
    </p:spTree>
    <p:extLst>
      <p:ext uri="{BB962C8B-B14F-4D97-AF65-F5344CB8AC3E}">
        <p14:creationId xmlns:p14="http://schemas.microsoft.com/office/powerpoint/2010/main" val="3465541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guardian (if required)</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Initial:</a:t>
            </a:r>
          </a:p>
          <a:p>
            <a:pPr lvl="0"/>
            <a:endParaRPr lang="en-US" dirty="0"/>
          </a:p>
          <a:p>
            <a:pPr lvl="0"/>
            <a:r>
              <a:rPr lang="en-US" dirty="0"/>
              <a:t>Backup:</a:t>
            </a:r>
          </a:p>
          <a:p>
            <a:endParaRPr lang="en-AU" dirty="0"/>
          </a:p>
        </p:txBody>
      </p:sp>
    </p:spTree>
    <p:extLst>
      <p:ext uri="{BB962C8B-B14F-4D97-AF65-F5344CB8AC3E}">
        <p14:creationId xmlns:p14="http://schemas.microsoft.com/office/powerpoint/2010/main" val="984565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specific gifts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Given unencumbered or encumbered?</a:t>
            </a:r>
          </a:p>
          <a:p>
            <a:r>
              <a:rPr lang="en-AU" dirty="0"/>
              <a:t>Given with any income it produces/without any income it produces?</a:t>
            </a:r>
          </a:p>
          <a:p>
            <a:r>
              <a:rPr lang="en-AU" dirty="0"/>
              <a:t>Backup persons?</a:t>
            </a:r>
          </a:p>
          <a:p>
            <a:r>
              <a:rPr lang="en-AU" dirty="0"/>
              <a:t>Delayed distribution (e.g. child doesn’t receive until certain age)</a:t>
            </a:r>
          </a:p>
          <a:p>
            <a:r>
              <a:rPr lang="en-AU" dirty="0"/>
              <a:t>Charities:</a:t>
            </a:r>
          </a:p>
          <a:p>
            <a:pPr lvl="1"/>
            <a:r>
              <a:rPr lang="en-AU" dirty="0"/>
              <a:t>name them</a:t>
            </a:r>
          </a:p>
          <a:p>
            <a:pPr lvl="1"/>
            <a:r>
              <a:rPr lang="en-AU" dirty="0"/>
              <a:t>at discretion of executors</a:t>
            </a:r>
          </a:p>
          <a:p>
            <a:r>
              <a:rPr lang="en-AU" dirty="0"/>
              <a:t>Insufficient funds</a:t>
            </a:r>
          </a:p>
          <a:p>
            <a:r>
              <a:rPr lang="en-AU" dirty="0"/>
              <a:t>In-specie tax consequences</a:t>
            </a:r>
          </a:p>
          <a:p>
            <a:r>
              <a:rPr lang="en-AU" dirty="0"/>
              <a:t>Life interest and right to occupy (complexity)</a:t>
            </a:r>
          </a:p>
        </p:txBody>
      </p:sp>
    </p:spTree>
    <p:extLst>
      <p:ext uri="{BB962C8B-B14F-4D97-AF65-F5344CB8AC3E}">
        <p14:creationId xmlns:p14="http://schemas.microsoft.com/office/powerpoint/2010/main" val="653968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specific gifts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endParaRPr lang="en-AU" dirty="0"/>
          </a:p>
        </p:txBody>
      </p:sp>
    </p:spTree>
    <p:extLst>
      <p:ext uri="{BB962C8B-B14F-4D97-AF65-F5344CB8AC3E}">
        <p14:creationId xmlns:p14="http://schemas.microsoft.com/office/powerpoint/2010/main" val="4135658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Personal Property*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r>
              <a:rPr lang="en-AU" dirty="0"/>
              <a:t>Separately deal with common household items so that they do not need to be divided equally between multiple people. These assets are also directed towards individuals rather than other entities (such as testamentary trusts)</a:t>
            </a:r>
          </a:p>
          <a:p>
            <a:endParaRPr lang="en-AU" dirty="0"/>
          </a:p>
        </p:txBody>
      </p:sp>
    </p:spTree>
    <p:extLst>
      <p:ext uri="{BB962C8B-B14F-4D97-AF65-F5344CB8AC3E}">
        <p14:creationId xmlns:p14="http://schemas.microsoft.com/office/powerpoint/2010/main" val="2560883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everything else</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endParaRPr lang="en-AU" dirty="0"/>
          </a:p>
        </p:txBody>
      </p:sp>
    </p:spTree>
    <p:extLst>
      <p:ext uri="{BB962C8B-B14F-4D97-AF65-F5344CB8AC3E}">
        <p14:creationId xmlns:p14="http://schemas.microsoft.com/office/powerpoint/2010/main" val="838922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testamentary trust</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How many?</a:t>
            </a:r>
          </a:p>
          <a:p>
            <a:pPr lvl="0"/>
            <a:r>
              <a:rPr lang="en-US" dirty="0"/>
              <a:t>Primary beneficiary?</a:t>
            </a:r>
          </a:p>
          <a:p>
            <a:pPr lvl="0"/>
            <a:r>
              <a:rPr lang="en-US" dirty="0"/>
              <a:t>Beneficiaries – default is bloodline for the primary beneficiary</a:t>
            </a:r>
          </a:p>
          <a:p>
            <a:pPr lvl="0"/>
            <a:r>
              <a:rPr lang="en-US" dirty="0"/>
              <a:t>Trustee?</a:t>
            </a:r>
          </a:p>
          <a:p>
            <a:pPr lvl="1"/>
            <a:r>
              <a:rPr lang="en-US" dirty="0"/>
              <a:t>Executor or someone else?</a:t>
            </a:r>
          </a:p>
          <a:p>
            <a:pPr lvl="0"/>
            <a:r>
              <a:rPr lang="en-US" dirty="0"/>
              <a:t>Appointor?</a:t>
            </a:r>
          </a:p>
          <a:p>
            <a:pPr lvl="1"/>
            <a:r>
              <a:rPr lang="en-US" dirty="0"/>
              <a:t>Executor or someone else?</a:t>
            </a:r>
          </a:p>
          <a:p>
            <a:pPr lvl="1"/>
            <a:r>
              <a:rPr lang="en-US" dirty="0"/>
              <a:t>Suggest align Trustee and Appointor initially?</a:t>
            </a:r>
          </a:p>
          <a:p>
            <a:r>
              <a:rPr lang="en-US" dirty="0"/>
              <a:t>Special rules (if memo of directions not enough)?</a:t>
            </a:r>
          </a:p>
          <a:p>
            <a:r>
              <a:rPr lang="en-US" dirty="0"/>
              <a:t>Standard terms otherwise provided to allow for flexibility of future tax planning</a:t>
            </a:r>
          </a:p>
          <a:p>
            <a:endParaRPr lang="en-AU" dirty="0"/>
          </a:p>
        </p:txBody>
      </p:sp>
    </p:spTree>
    <p:extLst>
      <p:ext uri="{BB962C8B-B14F-4D97-AF65-F5344CB8AC3E}">
        <p14:creationId xmlns:p14="http://schemas.microsoft.com/office/powerpoint/2010/main" val="1111827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249680" y="294198"/>
            <a:ext cx="9692640" cy="1397124"/>
          </a:xfrm>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Applicable while living</a:t>
            </a:r>
          </a:p>
          <a:p>
            <a:pPr lvl="0"/>
            <a:r>
              <a:rPr lang="en-US" dirty="0"/>
              <a:t>Allows people to make financial (either immediately or only </a:t>
            </a:r>
            <a:r>
              <a:rPr lang="en-US" dirty="0" err="1"/>
              <a:t>onloss</a:t>
            </a:r>
            <a:r>
              <a:rPr lang="en-US" dirty="0"/>
              <a:t> of capacity) and personal/health decision (only on loss of capacity) on your behalf</a:t>
            </a:r>
          </a:p>
          <a:p>
            <a:pPr lvl="0"/>
            <a:r>
              <a:rPr lang="en-US" dirty="0"/>
              <a:t>Doesn’t deal with serious health issues – advance health directive</a:t>
            </a:r>
          </a:p>
          <a:p>
            <a:pPr lvl="0"/>
            <a:r>
              <a:rPr lang="en-US" dirty="0"/>
              <a:t>Allows you to provide comments about your personal views and wants that your attorney needs to consider</a:t>
            </a:r>
          </a:p>
          <a:p>
            <a:pPr lvl="0"/>
            <a:r>
              <a:rPr lang="en-US" dirty="0"/>
              <a:t>Otherwise, our practice is to allow your attorney the maximum flexibility required to make decisions on your behalf on the basis </a:t>
            </a:r>
            <a:r>
              <a:rPr lang="en-US" u="sng" dirty="0"/>
              <a:t>your attorney is required to notify and provide updates to certain people</a:t>
            </a:r>
            <a:endParaRPr lang="en-AU" u="sng" dirty="0"/>
          </a:p>
          <a:p>
            <a:pPr lvl="0"/>
            <a:r>
              <a:rPr lang="en-AU" dirty="0"/>
              <a:t>We will provide EPA explanatory guide with some takeaway information today for you</a:t>
            </a:r>
            <a:endParaRPr lang="en-US" dirty="0"/>
          </a:p>
        </p:txBody>
      </p:sp>
    </p:spTree>
    <p:extLst>
      <p:ext uri="{BB962C8B-B14F-4D97-AF65-F5344CB8AC3E}">
        <p14:creationId xmlns:p14="http://schemas.microsoft.com/office/powerpoint/2010/main" val="106381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Your details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0" lvl="0" indent="0">
              <a:buNone/>
            </a:pPr>
            <a:r>
              <a:rPr lang="en-AU" dirty="0"/>
              <a:t>Verification of ID</a:t>
            </a:r>
          </a:p>
          <a:p>
            <a:pPr lvl="0"/>
            <a:r>
              <a:rPr lang="en-AU" dirty="0"/>
              <a:t>Full name</a:t>
            </a:r>
          </a:p>
          <a:p>
            <a:pPr lvl="0"/>
            <a:r>
              <a:rPr lang="en-AU" dirty="0"/>
              <a:t>Aliases/former name</a:t>
            </a:r>
          </a:p>
          <a:p>
            <a:pPr lvl="0"/>
            <a:r>
              <a:rPr lang="en-AU" dirty="0"/>
              <a:t>Address</a:t>
            </a:r>
          </a:p>
          <a:p>
            <a:pPr lvl="0"/>
            <a:r>
              <a:rPr lang="en-AU" dirty="0"/>
              <a:t>Phone/email</a:t>
            </a:r>
          </a:p>
          <a:p>
            <a:pPr lvl="0"/>
            <a:r>
              <a:rPr lang="en-AU" dirty="0"/>
              <a:t>Date of birth</a:t>
            </a:r>
          </a:p>
          <a:p>
            <a:pPr lvl="0"/>
            <a:r>
              <a:rPr lang="en-US" dirty="0"/>
              <a:t>Occupation</a:t>
            </a:r>
          </a:p>
          <a:p>
            <a:pPr lvl="0"/>
            <a:r>
              <a:rPr lang="en-US" dirty="0"/>
              <a:t>Preferred language</a:t>
            </a:r>
          </a:p>
          <a:p>
            <a:pPr lvl="0"/>
            <a:r>
              <a:rPr lang="en-US" dirty="0"/>
              <a:t>Any rush for estate plan? Unwell/going overseas?</a:t>
            </a:r>
          </a:p>
          <a:p>
            <a:pPr lvl="0"/>
            <a:r>
              <a:rPr lang="en-US" dirty="0"/>
              <a:t>Prior Wills? Foreign Wills? Mutual Wills? Reason for change?</a:t>
            </a:r>
          </a:p>
          <a:p>
            <a:pPr lvl="0"/>
            <a:endParaRPr lang="en-US" dirty="0"/>
          </a:p>
          <a:p>
            <a:endParaRPr lang="en-AU" dirty="0"/>
          </a:p>
        </p:txBody>
      </p:sp>
    </p:spTree>
    <p:extLst>
      <p:ext uri="{BB962C8B-B14F-4D97-AF65-F5344CB8AC3E}">
        <p14:creationId xmlns:p14="http://schemas.microsoft.com/office/powerpoint/2010/main" val="1743305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lvl="0"/>
            <a:r>
              <a:rPr lang="en-US" dirty="0"/>
              <a:t>Regarding financial decisions – your attorney can do any financial transaction you can do (bank account, home, investments). Duties exist, however, specific power can be given to financial attorney:</a:t>
            </a:r>
          </a:p>
          <a:p>
            <a:pPr lvl="1"/>
            <a:r>
              <a:rPr lang="en-US" dirty="0"/>
              <a:t>Allowing them to enter into conflict transactions</a:t>
            </a:r>
          </a:p>
          <a:p>
            <a:pPr lvl="1"/>
            <a:r>
              <a:rPr lang="en-US" dirty="0"/>
              <a:t>Allowing them to make gifts on your behalf</a:t>
            </a:r>
          </a:p>
          <a:p>
            <a:pPr lvl="1"/>
            <a:r>
              <a:rPr lang="en-US" dirty="0"/>
              <a:t>Allowing them to update your superannuation nominations</a:t>
            </a:r>
          </a:p>
          <a:p>
            <a:r>
              <a:rPr lang="en-US" dirty="0"/>
              <a:t>Regarding personal/health decisions – your attorney can choose where you live and what you do</a:t>
            </a:r>
          </a:p>
          <a:p>
            <a:r>
              <a:rPr lang="en-US" dirty="0"/>
              <a:t>Our practice is to require your attorney to notify people before commencing the exercise of their power. Further, they must notify certain people on the following basis:</a:t>
            </a:r>
          </a:p>
          <a:p>
            <a:pPr lvl="1"/>
            <a:r>
              <a:rPr lang="en-US" dirty="0"/>
              <a:t>For financial matters – provide 2 updates a year and retain significant records of their dealings on your behalf* (we also allow your attorney to charge professional fees given this onus to account formally)</a:t>
            </a:r>
          </a:p>
          <a:p>
            <a:pPr lvl="1"/>
            <a:r>
              <a:rPr lang="en-US" dirty="0"/>
              <a:t>For personal matters – if they are changing the people you can interact, where you live or if you are undertaking a procedure that would ordinarily require consent forms to be signed</a:t>
            </a:r>
          </a:p>
          <a:p>
            <a:endParaRPr lang="en-AU" dirty="0"/>
          </a:p>
        </p:txBody>
      </p:sp>
    </p:spTree>
    <p:extLst>
      <p:ext uri="{BB962C8B-B14F-4D97-AF65-F5344CB8AC3E}">
        <p14:creationId xmlns:p14="http://schemas.microsoft.com/office/powerpoint/2010/main" val="1670491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Attorney duties:</a:t>
            </a:r>
          </a:p>
          <a:p>
            <a:pPr lvl="1"/>
            <a:r>
              <a:rPr lang="en-US" dirty="0"/>
              <a:t>Must apply general and health care principals prescribed under law (in short, requires your attorney to respect your rights)</a:t>
            </a:r>
          </a:p>
          <a:p>
            <a:pPr lvl="1"/>
            <a:r>
              <a:rPr lang="en-US" dirty="0"/>
              <a:t>Must act honestly and with reasonable diligence in your best interest</a:t>
            </a:r>
          </a:p>
          <a:p>
            <a:pPr lvl="1"/>
            <a:r>
              <a:rPr lang="en-US" dirty="0"/>
              <a:t>Must consult with any other attorney appointed at the same time and ensure your interest is not negatively affected</a:t>
            </a:r>
          </a:p>
          <a:p>
            <a:pPr lvl="1"/>
            <a:r>
              <a:rPr lang="en-US" dirty="0"/>
              <a:t>Must not inappropriately disclose confidential information</a:t>
            </a:r>
          </a:p>
          <a:p>
            <a:pPr lvl="1"/>
            <a:r>
              <a:rPr lang="en-US" dirty="0"/>
              <a:t>Must invest in ‘authorised investments’, being investments that a prudent person would enter into or an investment approved by a tribunal</a:t>
            </a:r>
          </a:p>
          <a:p>
            <a:pPr lvl="1"/>
            <a:r>
              <a:rPr lang="en-US" dirty="0"/>
              <a:t>Must keep accurate records and accounts of all dealings and transactions</a:t>
            </a:r>
          </a:p>
          <a:p>
            <a:pPr lvl="1"/>
            <a:r>
              <a:rPr lang="en-US" dirty="0"/>
              <a:t>Must keep their property separate from your property</a:t>
            </a:r>
          </a:p>
          <a:p>
            <a:r>
              <a:rPr lang="en-US" dirty="0"/>
              <a:t>We provide some flexibility by allowing your attorney to make conflict transactions, however, those transactions must be made having taken the above duties into consideration</a:t>
            </a:r>
          </a:p>
          <a:p>
            <a:pPr marL="0" indent="0">
              <a:buNone/>
            </a:pPr>
            <a:endParaRPr lang="en-AU" dirty="0"/>
          </a:p>
        </p:txBody>
      </p:sp>
    </p:spTree>
    <p:extLst>
      <p:ext uri="{BB962C8B-B14F-4D97-AF65-F5344CB8AC3E}">
        <p14:creationId xmlns:p14="http://schemas.microsoft.com/office/powerpoint/2010/main" val="3715274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 – who?</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Someone you trust</a:t>
            </a:r>
          </a:p>
          <a:p>
            <a:pPr lvl="0"/>
            <a:r>
              <a:rPr lang="en-US" dirty="0"/>
              <a:t>Someone able to follow the duties as required and account accordingly</a:t>
            </a:r>
          </a:p>
          <a:p>
            <a:pPr lvl="0"/>
            <a:r>
              <a:rPr lang="en-US" dirty="0"/>
              <a:t>Breaching the attorney duties could result in criminal liability, paying compensation and accounting for profits</a:t>
            </a:r>
          </a:p>
          <a:p>
            <a:pPr lvl="0"/>
            <a:r>
              <a:rPr lang="en-US" dirty="0"/>
              <a:t>Can appoint multiple people at one time</a:t>
            </a:r>
          </a:p>
          <a:p>
            <a:pPr lvl="0"/>
            <a:r>
              <a:rPr lang="en-US" dirty="0"/>
              <a:t>Consider if jointly (maximum 4 can act jointly), severally, by majority or some other combination (for example, 2 out of 4)</a:t>
            </a:r>
          </a:p>
          <a:p>
            <a:pPr marL="0" indent="0">
              <a:buNone/>
            </a:pPr>
            <a:endParaRPr lang="en-AU" dirty="0"/>
          </a:p>
        </p:txBody>
      </p:sp>
    </p:spTree>
    <p:extLst>
      <p:ext uri="{BB962C8B-B14F-4D97-AF65-F5344CB8AC3E}">
        <p14:creationId xmlns:p14="http://schemas.microsoft.com/office/powerpoint/2010/main" val="2458548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 – who?</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endParaRPr lang="en-AU" dirty="0"/>
          </a:p>
        </p:txBody>
      </p:sp>
    </p:spTree>
    <p:extLst>
      <p:ext uri="{BB962C8B-B14F-4D97-AF65-F5344CB8AC3E}">
        <p14:creationId xmlns:p14="http://schemas.microsoft.com/office/powerpoint/2010/main" val="2652939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Advice in relation to other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457200" lvl="0" indent="-393700" algn="l" rtl="0">
              <a:spcBef>
                <a:spcPts val="600"/>
              </a:spcBef>
              <a:spcAft>
                <a:spcPts val="0"/>
              </a:spcAft>
              <a:buSzPts val="2600"/>
            </a:pPr>
            <a:r>
              <a:rPr lang="en-AU" dirty="0"/>
              <a:t>Superannuation</a:t>
            </a:r>
          </a:p>
          <a:p>
            <a:pPr marL="457200" lvl="0" indent="-393700" algn="l" rtl="0">
              <a:spcBef>
                <a:spcPts val="600"/>
              </a:spcBef>
              <a:spcAft>
                <a:spcPts val="0"/>
              </a:spcAft>
              <a:buSzPts val="2600"/>
            </a:pPr>
            <a:r>
              <a:rPr lang="en-AU" dirty="0"/>
              <a:t>Joint assets</a:t>
            </a:r>
          </a:p>
          <a:p>
            <a:pPr marL="457200" lvl="0" indent="-393700" algn="l" rtl="0">
              <a:spcBef>
                <a:spcPts val="600"/>
              </a:spcBef>
              <a:spcAft>
                <a:spcPts val="0"/>
              </a:spcAft>
              <a:buSzPts val="2600"/>
            </a:pPr>
            <a:r>
              <a:rPr lang="en-AU" dirty="0"/>
              <a:t>Trusts</a:t>
            </a:r>
          </a:p>
          <a:p>
            <a:pPr marL="457200" lvl="0" indent="-393700" algn="l" rtl="0">
              <a:spcBef>
                <a:spcPts val="600"/>
              </a:spcBef>
              <a:spcAft>
                <a:spcPts val="0"/>
              </a:spcAft>
              <a:buSzPts val="2600"/>
            </a:pPr>
            <a:r>
              <a:rPr lang="en-AU" dirty="0"/>
              <a:t>Companies</a:t>
            </a:r>
          </a:p>
          <a:p>
            <a:pPr marL="457200" lvl="0" indent="-393700" algn="l" rtl="0">
              <a:spcBef>
                <a:spcPts val="600"/>
              </a:spcBef>
              <a:spcAft>
                <a:spcPts val="0"/>
              </a:spcAft>
              <a:buSzPts val="2600"/>
            </a:pPr>
            <a:r>
              <a:rPr lang="en-AU" dirty="0"/>
              <a:t>Broader entity advice – financial statements, governing document review and entity power of attorney</a:t>
            </a:r>
          </a:p>
          <a:p>
            <a:pPr marL="457200" lvl="0" indent="-393700" algn="l" rtl="0">
              <a:spcBef>
                <a:spcPts val="600"/>
              </a:spcBef>
              <a:spcAft>
                <a:spcPts val="0"/>
              </a:spcAft>
              <a:buSzPts val="2600"/>
            </a:pPr>
            <a:r>
              <a:rPr lang="en-AU" dirty="0"/>
              <a:t>Business/partnership assets</a:t>
            </a:r>
          </a:p>
          <a:p>
            <a:pPr marL="457200" lvl="0" indent="-393700" algn="l" rtl="0">
              <a:spcBef>
                <a:spcPts val="600"/>
              </a:spcBef>
              <a:spcAft>
                <a:spcPts val="0"/>
              </a:spcAft>
              <a:buSzPts val="2600"/>
            </a:pPr>
            <a:r>
              <a:rPr lang="en-AU" dirty="0"/>
              <a:t>Overseas assets</a:t>
            </a:r>
          </a:p>
          <a:p>
            <a:pPr marL="457200" lvl="0" indent="-393700" algn="l" rtl="0">
              <a:spcBef>
                <a:spcPts val="600"/>
              </a:spcBef>
              <a:spcAft>
                <a:spcPts val="0"/>
              </a:spcAft>
              <a:buSzPts val="2600"/>
            </a:pPr>
            <a:r>
              <a:rPr lang="en-AU" dirty="0"/>
              <a:t>Estate challenge strategies</a:t>
            </a:r>
          </a:p>
          <a:p>
            <a:pPr marL="63500" lvl="0" indent="0" algn="l" rtl="0">
              <a:spcBef>
                <a:spcPts val="600"/>
              </a:spcBef>
              <a:spcAft>
                <a:spcPts val="0"/>
              </a:spcAft>
              <a:buSzPts val="2600"/>
              <a:buNone/>
            </a:pPr>
            <a:r>
              <a:rPr lang="en-AU" dirty="0"/>
              <a:t>Recommendations documented via a ‘to-do’ list</a:t>
            </a:r>
          </a:p>
          <a:p>
            <a:pPr marL="0" indent="0">
              <a:buNone/>
            </a:pPr>
            <a:endParaRPr lang="en-AU" dirty="0"/>
          </a:p>
        </p:txBody>
      </p:sp>
    </p:spTree>
    <p:extLst>
      <p:ext uri="{BB962C8B-B14F-4D97-AF65-F5344CB8AC3E}">
        <p14:creationId xmlns:p14="http://schemas.microsoft.com/office/powerpoint/2010/main" val="1936081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When to update your arrangements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457200" lvl="0" indent="-393700" algn="l" rtl="0">
              <a:spcBef>
                <a:spcPts val="600"/>
              </a:spcBef>
              <a:spcAft>
                <a:spcPts val="0"/>
              </a:spcAft>
              <a:buSzPts val="2600"/>
            </a:pPr>
            <a:r>
              <a:rPr lang="en-AU" dirty="0"/>
              <a:t>Change of name</a:t>
            </a:r>
          </a:p>
          <a:p>
            <a:pPr marL="457200" lvl="0" indent="-393700" algn="l" rtl="0">
              <a:spcBef>
                <a:spcPts val="600"/>
              </a:spcBef>
              <a:spcAft>
                <a:spcPts val="0"/>
              </a:spcAft>
              <a:buSzPts val="2600"/>
            </a:pPr>
            <a:r>
              <a:rPr lang="en-AU" dirty="0"/>
              <a:t>Mentioned person(s) dying or suffering a disability</a:t>
            </a:r>
          </a:p>
          <a:p>
            <a:pPr marL="457200" lvl="0" indent="-393700" algn="l" rtl="0">
              <a:spcBef>
                <a:spcPts val="600"/>
              </a:spcBef>
              <a:spcAft>
                <a:spcPts val="0"/>
              </a:spcAft>
              <a:buSzPts val="2600"/>
            </a:pPr>
            <a:r>
              <a:rPr lang="en-AU" dirty="0"/>
              <a:t>Changes in relationship status to anyone named in your estate planning documents</a:t>
            </a:r>
          </a:p>
          <a:p>
            <a:pPr marL="457200" lvl="0" indent="-393700" algn="l" rtl="0">
              <a:spcBef>
                <a:spcPts val="600"/>
              </a:spcBef>
              <a:spcAft>
                <a:spcPts val="0"/>
              </a:spcAft>
              <a:buSzPts val="2600"/>
            </a:pPr>
            <a:r>
              <a:rPr lang="en-AU" dirty="0"/>
              <a:t>Changes to your personal circumstances with certain people (i.e. being estranged with people)</a:t>
            </a:r>
          </a:p>
          <a:p>
            <a:pPr marL="457200" lvl="0" indent="-393700" algn="l" rtl="0">
              <a:spcBef>
                <a:spcPts val="600"/>
              </a:spcBef>
              <a:spcAft>
                <a:spcPts val="0"/>
              </a:spcAft>
              <a:buSzPts val="2600"/>
            </a:pPr>
            <a:r>
              <a:rPr lang="en-AU" dirty="0"/>
              <a:t>Wanting a mutual Will</a:t>
            </a:r>
          </a:p>
          <a:p>
            <a:pPr marL="457200" lvl="0" indent="-393700" algn="l" rtl="0">
              <a:spcBef>
                <a:spcPts val="600"/>
              </a:spcBef>
              <a:spcAft>
                <a:spcPts val="0"/>
              </a:spcAft>
              <a:buSzPts val="2600"/>
            </a:pPr>
            <a:r>
              <a:rPr lang="en-AU" dirty="0"/>
              <a:t>If you would like changes to the structure or gifts under your Will</a:t>
            </a:r>
          </a:p>
          <a:p>
            <a:pPr marL="457200" lvl="0" indent="-393700" algn="l" rtl="0">
              <a:spcBef>
                <a:spcPts val="600"/>
              </a:spcBef>
              <a:spcAft>
                <a:spcPts val="0"/>
              </a:spcAft>
              <a:buSzPts val="2600"/>
            </a:pPr>
            <a:r>
              <a:rPr lang="en-AU" dirty="0"/>
              <a:t>Buying property jointly with others and not understanding what happens to the property on your passing</a:t>
            </a:r>
          </a:p>
          <a:p>
            <a:pPr marL="457200" lvl="0" indent="-393700" algn="l" rtl="0">
              <a:spcBef>
                <a:spcPts val="600"/>
              </a:spcBef>
              <a:spcAft>
                <a:spcPts val="0"/>
              </a:spcAft>
              <a:buSzPts val="2600"/>
            </a:pPr>
            <a:r>
              <a:rPr lang="en-AU" dirty="0"/>
              <a:t>Establishing new structures where you do not know how control passes</a:t>
            </a:r>
          </a:p>
          <a:p>
            <a:pPr marL="0" indent="0">
              <a:buNone/>
            </a:pPr>
            <a:endParaRPr lang="en-AU" dirty="0"/>
          </a:p>
        </p:txBody>
      </p:sp>
    </p:spTree>
    <p:extLst>
      <p:ext uri="{BB962C8B-B14F-4D97-AF65-F5344CB8AC3E}">
        <p14:creationId xmlns:p14="http://schemas.microsoft.com/office/powerpoint/2010/main" val="674075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Next steps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Draft documents</a:t>
            </a:r>
          </a:p>
          <a:p>
            <a:pPr lvl="0"/>
            <a:r>
              <a:rPr lang="en-US" dirty="0"/>
              <a:t>To-do list prepared</a:t>
            </a:r>
          </a:p>
          <a:p>
            <a:pPr lvl="0"/>
            <a:r>
              <a:rPr lang="en-US" dirty="0"/>
              <a:t>Second meeting to explain documents, answer queries or make additional changes</a:t>
            </a:r>
          </a:p>
          <a:p>
            <a:pPr lvl="0"/>
            <a:r>
              <a:rPr lang="en-US" dirty="0"/>
              <a:t>Second meeting can walk through documents, as documents may be very detailed</a:t>
            </a:r>
          </a:p>
          <a:p>
            <a:pPr lvl="0"/>
            <a:r>
              <a:rPr lang="en-US" dirty="0"/>
              <a:t>If you read documents and no changes required to documents, then please let us know in advance and we can arrange for documents to be signed during the second meeting</a:t>
            </a:r>
          </a:p>
          <a:p>
            <a:pPr lvl="0"/>
            <a:r>
              <a:rPr lang="en-US" dirty="0"/>
              <a:t>Note further items in To-do list may still need to be actioned</a:t>
            </a:r>
          </a:p>
          <a:p>
            <a:pPr marL="0" indent="0">
              <a:buNone/>
            </a:pPr>
            <a:endParaRPr lang="en-AU" dirty="0"/>
          </a:p>
        </p:txBody>
      </p:sp>
    </p:spTree>
    <p:extLst>
      <p:ext uri="{BB962C8B-B14F-4D97-AF65-F5344CB8AC3E}">
        <p14:creationId xmlns:p14="http://schemas.microsoft.com/office/powerpoint/2010/main" val="3872571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DE03-5CD6-4892-80C5-4F64A2609DCC}"/>
              </a:ext>
            </a:extLst>
          </p:cNvPr>
          <p:cNvSpPr>
            <a:spLocks noGrp="1"/>
          </p:cNvSpPr>
          <p:nvPr>
            <p:ph type="title"/>
          </p:nvPr>
        </p:nvSpPr>
        <p:spPr/>
        <p:txBody>
          <a:bodyPr/>
          <a:lstStyle/>
          <a:p>
            <a:r>
              <a:rPr lang="en-AU" dirty="0"/>
              <a:t>Contact details</a:t>
            </a:r>
          </a:p>
        </p:txBody>
      </p:sp>
      <p:sp>
        <p:nvSpPr>
          <p:cNvPr id="3" name="Content Placeholder 2">
            <a:extLst>
              <a:ext uri="{FF2B5EF4-FFF2-40B4-BE49-F238E27FC236}">
                <a16:creationId xmlns:a16="http://schemas.microsoft.com/office/drawing/2014/main" id="{58393FCB-06BF-4151-B71F-299CBF7B9D5C}"/>
              </a:ext>
            </a:extLst>
          </p:cNvPr>
          <p:cNvSpPr>
            <a:spLocks noGrp="1"/>
          </p:cNvSpPr>
          <p:nvPr>
            <p:ph idx="1"/>
          </p:nvPr>
        </p:nvSpPr>
        <p:spPr>
          <a:xfrm>
            <a:off x="1261872" y="1828800"/>
            <a:ext cx="8595360" cy="4735002"/>
          </a:xfrm>
        </p:spPr>
        <p:txBody>
          <a:bodyPr>
            <a:normAutofit/>
          </a:bodyPr>
          <a:lstStyle/>
          <a:p>
            <a:pPr marL="0" indent="0">
              <a:buNone/>
            </a:pPr>
            <a:endParaRPr lang="en-AU" b="1" dirty="0"/>
          </a:p>
          <a:p>
            <a:pPr marL="0" indent="0">
              <a:buNone/>
            </a:pPr>
            <a:r>
              <a:rPr lang="en-AU" b="1" dirty="0"/>
              <a:t>Darius Hii</a:t>
            </a:r>
            <a:endParaRPr lang="en-AU" dirty="0"/>
          </a:p>
          <a:p>
            <a:pPr marL="274320" lvl="1" indent="0">
              <a:buNone/>
            </a:pPr>
            <a:r>
              <a:rPr lang="en-AU" dirty="0"/>
              <a:t>Tax and estate planning lawyer; Chartered Tax Advisor; and Director at Chat Legal</a:t>
            </a:r>
          </a:p>
          <a:p>
            <a:pPr marL="274320" lvl="1" indent="0">
              <a:buNone/>
            </a:pPr>
            <a:r>
              <a:rPr lang="en-AU" dirty="0"/>
              <a:t>E: </a:t>
            </a:r>
            <a:r>
              <a:rPr lang="en-AU" dirty="0">
                <a:hlinkClick r:id="rId2"/>
              </a:rPr>
              <a:t>darius@chatlegal.com.au</a:t>
            </a:r>
            <a:endParaRPr lang="en-AU" dirty="0"/>
          </a:p>
          <a:p>
            <a:pPr marL="274320" lvl="1" indent="0">
              <a:buNone/>
            </a:pPr>
            <a:r>
              <a:rPr lang="en-AU" dirty="0"/>
              <a:t>P: 0403923374</a:t>
            </a:r>
          </a:p>
          <a:p>
            <a:pPr marL="274320" lvl="1" indent="0">
              <a:buNone/>
            </a:pPr>
            <a:endParaRPr lang="en-AU" dirty="0"/>
          </a:p>
          <a:p>
            <a:pPr marL="0" indent="0">
              <a:buNone/>
            </a:pPr>
            <a:endParaRPr lang="en-AU" dirty="0"/>
          </a:p>
          <a:p>
            <a:pPr marL="274320" lvl="1" indent="0">
              <a:buNone/>
            </a:pPr>
            <a:endParaRPr lang="en-AU" dirty="0"/>
          </a:p>
        </p:txBody>
      </p:sp>
    </p:spTree>
    <p:extLst>
      <p:ext uri="{BB962C8B-B14F-4D97-AF65-F5344CB8AC3E}">
        <p14:creationId xmlns:p14="http://schemas.microsoft.com/office/powerpoint/2010/main" val="356496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Family and key persons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marL="63500" indent="0">
              <a:spcBef>
                <a:spcPts val="600"/>
              </a:spcBef>
              <a:spcAft>
                <a:spcPts val="0"/>
              </a:spcAft>
              <a:buSzPts val="2600"/>
              <a:buNone/>
            </a:pPr>
            <a:r>
              <a:rPr lang="en-AU" dirty="0"/>
              <a:t>Please provide me with the following information in relation to your immediate family, people you want to benefit from your Will and key persons for your ‘Will’ as well as people who may be unhappy with your Will:</a:t>
            </a:r>
          </a:p>
          <a:p>
            <a:pPr lvl="0"/>
            <a:r>
              <a:rPr lang="en-AU" dirty="0"/>
              <a:t>Full names and other names they go by </a:t>
            </a:r>
          </a:p>
          <a:p>
            <a:pPr lvl="0"/>
            <a:r>
              <a:rPr lang="en-US" dirty="0"/>
              <a:t>Relation to you (including if ‘step’ or ‘adopted’)</a:t>
            </a:r>
          </a:p>
          <a:p>
            <a:pPr lvl="0"/>
            <a:r>
              <a:rPr lang="en-US" dirty="0"/>
              <a:t>Your relationship with that person (great, good, alright, estranged)</a:t>
            </a:r>
          </a:p>
          <a:p>
            <a:pPr lvl="0"/>
            <a:r>
              <a:rPr lang="en-US" dirty="0"/>
              <a:t>Details of age and place of residence</a:t>
            </a:r>
          </a:p>
          <a:p>
            <a:pPr lvl="0"/>
            <a:r>
              <a:rPr lang="en-US" dirty="0"/>
              <a:t>Other details to be aware of including their health, bankruptcy, their occupation or past history</a:t>
            </a:r>
          </a:p>
          <a:p>
            <a:pPr marL="0" lvl="0" indent="0">
              <a:spcBef>
                <a:spcPts val="1000"/>
              </a:spcBef>
              <a:spcAft>
                <a:spcPts val="1000"/>
              </a:spcAft>
              <a:buNone/>
            </a:pPr>
            <a:r>
              <a:rPr lang="en-US" dirty="0"/>
              <a:t>The information provided here will outline if there are estate planning issues to be aware of including but not limited to: estate challenges, if ‘special’ strategies should be employed and if your intentions need amending.</a:t>
            </a:r>
          </a:p>
          <a:p>
            <a:endParaRPr lang="en-AU" dirty="0"/>
          </a:p>
        </p:txBody>
      </p:sp>
    </p:spTree>
    <p:extLst>
      <p:ext uri="{BB962C8B-B14F-4D97-AF65-F5344CB8AC3E}">
        <p14:creationId xmlns:p14="http://schemas.microsoft.com/office/powerpoint/2010/main" val="382341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Family tree</a:t>
            </a:r>
          </a:p>
        </p:txBody>
      </p:sp>
    </p:spTree>
    <p:extLst>
      <p:ext uri="{BB962C8B-B14F-4D97-AF65-F5344CB8AC3E}">
        <p14:creationId xmlns:p14="http://schemas.microsoft.com/office/powerpoint/2010/main" val="321496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Assets and liabilities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63500" indent="0">
              <a:spcBef>
                <a:spcPts val="600"/>
              </a:spcBef>
              <a:spcAft>
                <a:spcPts val="0"/>
              </a:spcAft>
              <a:buSzPts val="2600"/>
              <a:buNone/>
            </a:pPr>
            <a:r>
              <a:rPr lang="en-US" dirty="0"/>
              <a:t>Please provide me with the following information in relation to significant </a:t>
            </a:r>
            <a:r>
              <a:rPr lang="en-US" b="1" dirty="0"/>
              <a:t>assets </a:t>
            </a:r>
            <a:r>
              <a:rPr lang="en-US" dirty="0"/>
              <a:t>or </a:t>
            </a:r>
            <a:r>
              <a:rPr lang="en-US" b="1" dirty="0"/>
              <a:t>debts </a:t>
            </a:r>
            <a:r>
              <a:rPr lang="en-US" dirty="0"/>
              <a:t>that you own (whether directly or indirectly)</a:t>
            </a:r>
            <a:r>
              <a:rPr lang="en-AU" dirty="0"/>
              <a:t>:</a:t>
            </a:r>
          </a:p>
          <a:p>
            <a:pPr lvl="0"/>
            <a:r>
              <a:rPr lang="en-US" dirty="0"/>
              <a:t>Specific details about asset including who legally owns</a:t>
            </a:r>
          </a:p>
          <a:p>
            <a:pPr lvl="0"/>
            <a:r>
              <a:rPr lang="en-US" dirty="0"/>
              <a:t>Market value, debt linked to assets and approximate equity</a:t>
            </a:r>
          </a:p>
          <a:p>
            <a:pPr lvl="0"/>
            <a:r>
              <a:rPr lang="en-US" dirty="0"/>
              <a:t>Who to benefit from the asset including if there are particular ‘directions’</a:t>
            </a:r>
          </a:p>
          <a:p>
            <a:pPr lvl="0"/>
            <a:r>
              <a:rPr lang="en-US" dirty="0"/>
              <a:t>Where is the asset located (if held interstate or overseas)</a:t>
            </a:r>
          </a:p>
          <a:p>
            <a:pPr marL="0" lvl="0" indent="0">
              <a:spcBef>
                <a:spcPts val="1000"/>
              </a:spcBef>
              <a:spcAft>
                <a:spcPts val="1000"/>
              </a:spcAft>
              <a:buNone/>
            </a:pPr>
            <a:r>
              <a:rPr lang="en-US" dirty="0"/>
              <a:t>Depending on how your asset is held and who you would like to benefit, it may either be easily done, or potentially complicate your affairs (because it cannot be easily achieved).</a:t>
            </a:r>
          </a:p>
          <a:p>
            <a:pPr marL="0" lvl="0" indent="0">
              <a:spcBef>
                <a:spcPts val="1000"/>
              </a:spcBef>
              <a:spcAft>
                <a:spcPts val="1000"/>
              </a:spcAft>
              <a:buNone/>
            </a:pPr>
            <a:r>
              <a:rPr lang="en-US" dirty="0"/>
              <a:t>Any persons assisted with contributing to acquisition of assets?</a:t>
            </a:r>
          </a:p>
          <a:p>
            <a:pPr marL="0" indent="0">
              <a:buNone/>
            </a:pPr>
            <a:endParaRPr lang="en-AU" dirty="0"/>
          </a:p>
        </p:txBody>
      </p:sp>
    </p:spTree>
    <p:extLst>
      <p:ext uri="{BB962C8B-B14F-4D97-AF65-F5344CB8AC3E}">
        <p14:creationId xmlns:p14="http://schemas.microsoft.com/office/powerpoint/2010/main" val="198259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Structure diagram</a:t>
            </a:r>
          </a:p>
        </p:txBody>
      </p:sp>
    </p:spTree>
    <p:extLst>
      <p:ext uri="{BB962C8B-B14F-4D97-AF65-F5344CB8AC3E}">
        <p14:creationId xmlns:p14="http://schemas.microsoft.com/office/powerpoint/2010/main" val="3343477913"/>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1207</TotalTime>
  <Words>3952</Words>
  <Application>Microsoft Office PowerPoint</Application>
  <PresentationFormat>Widescreen</PresentationFormat>
  <Paragraphs>428</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Century Schoolbook</vt:lpstr>
      <vt:lpstr>Wingdings 2</vt:lpstr>
      <vt:lpstr>View</vt:lpstr>
      <vt:lpstr>Let’s chat</vt:lpstr>
      <vt:lpstr>House keeping</vt:lpstr>
      <vt:lpstr>Full information</vt:lpstr>
      <vt:lpstr>About you and your objectives</vt:lpstr>
      <vt:lpstr>Your details</vt:lpstr>
      <vt:lpstr>Family and key persons</vt:lpstr>
      <vt:lpstr>Family tree</vt:lpstr>
      <vt:lpstr>Assets and liabilities</vt:lpstr>
      <vt:lpstr>Structure diagram</vt:lpstr>
      <vt:lpstr>Your objectives</vt:lpstr>
      <vt:lpstr>Considerations for minors</vt:lpstr>
      <vt:lpstr>Prior Will</vt:lpstr>
      <vt:lpstr>How can we achieve your objectives</vt:lpstr>
      <vt:lpstr>More than a Will</vt:lpstr>
      <vt:lpstr>Summary table</vt:lpstr>
      <vt:lpstr>Estate challenges</vt:lpstr>
      <vt:lpstr>Estate challenges</vt:lpstr>
      <vt:lpstr>Estate challenges</vt:lpstr>
      <vt:lpstr>Estate challenges</vt:lpstr>
      <vt:lpstr>Superannuation</vt:lpstr>
      <vt:lpstr>Superannuation</vt:lpstr>
      <vt:lpstr>Self-managed superannuation</vt:lpstr>
      <vt:lpstr>Jointly held assets</vt:lpstr>
      <vt:lpstr>Trust assets</vt:lpstr>
      <vt:lpstr>Company assets</vt:lpstr>
      <vt:lpstr>Business and partnership assets</vt:lpstr>
      <vt:lpstr>Overseas assets/beneficiaries</vt:lpstr>
      <vt:lpstr>Other issues</vt:lpstr>
      <vt:lpstr>Flexibility</vt:lpstr>
      <vt:lpstr>Flexibility – questions to consider</vt:lpstr>
      <vt:lpstr>Memo of directions</vt:lpstr>
      <vt:lpstr>Will</vt:lpstr>
      <vt:lpstr>What is a testamentary trust</vt:lpstr>
      <vt:lpstr>Testamentary trust and minor children</vt:lpstr>
      <vt:lpstr>Testamentary trusts</vt:lpstr>
      <vt:lpstr>Protection of testamentary trusts</vt:lpstr>
      <vt:lpstr>Benefits and disadvantages</vt:lpstr>
      <vt:lpstr>When to have a testamentary trust?</vt:lpstr>
      <vt:lpstr>How many testamentary trusts?</vt:lpstr>
      <vt:lpstr>Your estate plan and our advice</vt:lpstr>
      <vt:lpstr>Personal assets - Will</vt:lpstr>
      <vt:lpstr>Will - executor</vt:lpstr>
      <vt:lpstr>Will – guardian (if required)</vt:lpstr>
      <vt:lpstr>Will – specific gifts</vt:lpstr>
      <vt:lpstr>Will – specific gifts</vt:lpstr>
      <vt:lpstr>Will – Personal Property*</vt:lpstr>
      <vt:lpstr>Will – everything else</vt:lpstr>
      <vt:lpstr>Will – testamentary trust</vt:lpstr>
      <vt:lpstr>Enduring power of attorney</vt:lpstr>
      <vt:lpstr>Enduring power of attorney</vt:lpstr>
      <vt:lpstr>Enduring power of attorney</vt:lpstr>
      <vt:lpstr>Enduring power of attorney – who?</vt:lpstr>
      <vt:lpstr>Enduring power of attorney – who?</vt:lpstr>
      <vt:lpstr>Advice in relation to other assets</vt:lpstr>
      <vt:lpstr>When to update your arrangements</vt:lpstr>
      <vt:lpstr>Next steps</vt:lpstr>
      <vt:lpstr>Contact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chat</dc:title>
  <dc:creator>Darius Hii</dc:creator>
  <cp:lastModifiedBy>Darius Hii</cp:lastModifiedBy>
  <cp:revision>30</cp:revision>
  <dcterms:created xsi:type="dcterms:W3CDTF">2020-03-23T01:53:02Z</dcterms:created>
  <dcterms:modified xsi:type="dcterms:W3CDTF">2024-12-12T23:28:11Z</dcterms:modified>
</cp:coreProperties>
</file>