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87" r:id="rId3"/>
    <p:sldId id="291" r:id="rId4"/>
    <p:sldId id="325" r:id="rId5"/>
    <p:sldId id="295" r:id="rId6"/>
    <p:sldId id="329" r:id="rId7"/>
    <p:sldId id="319" r:id="rId8"/>
    <p:sldId id="350" r:id="rId9"/>
    <p:sldId id="320" r:id="rId10"/>
    <p:sldId id="293" r:id="rId11"/>
    <p:sldId id="331" r:id="rId12"/>
    <p:sldId id="315" r:id="rId13"/>
    <p:sldId id="345" r:id="rId14"/>
    <p:sldId id="373" r:id="rId15"/>
    <p:sldId id="309" r:id="rId16"/>
    <p:sldId id="312" r:id="rId17"/>
    <p:sldId id="313" r:id="rId18"/>
    <p:sldId id="351" r:id="rId19"/>
    <p:sldId id="352" r:id="rId20"/>
    <p:sldId id="294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298" r:id="rId29"/>
    <p:sldId id="297" r:id="rId30"/>
    <p:sldId id="299" r:id="rId31"/>
    <p:sldId id="300" r:id="rId32"/>
    <p:sldId id="339" r:id="rId33"/>
    <p:sldId id="304" r:id="rId34"/>
    <p:sldId id="360" r:id="rId35"/>
    <p:sldId id="305" r:id="rId36"/>
    <p:sldId id="306" r:id="rId37"/>
    <p:sldId id="308" r:id="rId38"/>
    <p:sldId id="307" r:id="rId39"/>
    <p:sldId id="359" r:id="rId40"/>
    <p:sldId id="342" r:id="rId41"/>
    <p:sldId id="343" r:id="rId42"/>
    <p:sldId id="344" r:id="rId43"/>
    <p:sldId id="347" r:id="rId44"/>
    <p:sldId id="318" r:id="rId45"/>
    <p:sldId id="349" r:id="rId46"/>
    <p:sldId id="348" r:id="rId47"/>
    <p:sldId id="321" r:id="rId48"/>
  </p:sldIdLst>
  <p:sldSz cx="9144000" cy="5143500" type="screen16x9"/>
  <p:notesSz cx="6858000" cy="9144000"/>
  <p:embeddedFontLst>
    <p:embeddedFont>
      <p:font typeface="Encode Sans" panose="020B0604020202020204" charset="0"/>
      <p:regular r:id="rId50"/>
      <p:bold r:id="rId51"/>
    </p:embeddedFont>
    <p:embeddedFont>
      <p:font typeface="Encode Sans ExtraLight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17226-A468-44DC-AC95-47A49CAB1368}">
  <a:tblStyle styleId="{21817226-A468-44DC-AC95-47A49CAB1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Hii" userId="0e178c38-5aaa-43c0-91d8-c268ff8686e5" providerId="ADAL" clId="{3F615FB1-48CC-452D-B97E-1D4239EC566A}"/>
    <pc:docChg chg="undo redo addSld delSld modSld">
      <pc:chgData name="Darius Hii" userId="0e178c38-5aaa-43c0-91d8-c268ff8686e5" providerId="ADAL" clId="{3F615FB1-48CC-452D-B97E-1D4239EC566A}" dt="2018-05-26T11:36:14.313" v="35" actId="2696"/>
      <pc:docMkLst>
        <pc:docMk/>
      </pc:docMkLst>
      <pc:sldChg chg="add del">
        <pc:chgData name="Darius Hii" userId="0e178c38-5aaa-43c0-91d8-c268ff8686e5" providerId="ADAL" clId="{3F615FB1-48CC-452D-B97E-1D4239EC566A}" dt="2018-05-26T11:35:59.812" v="21" actId="2696"/>
        <pc:sldMkLst>
          <pc:docMk/>
          <pc:sldMk cId="1009011143" sldId="316"/>
        </pc:sldMkLst>
      </pc:sldChg>
      <pc:sldChg chg="add del">
        <pc:chgData name="Darius Hii" userId="0e178c38-5aaa-43c0-91d8-c268ff8686e5" providerId="ADAL" clId="{3F615FB1-48CC-452D-B97E-1D4239EC566A}" dt="2018-05-26T11:35:59.813" v="22" actId="2696"/>
        <pc:sldMkLst>
          <pc:docMk/>
          <pc:sldMk cId="4150915887" sldId="340"/>
        </pc:sldMkLst>
      </pc:sldChg>
      <pc:sldChg chg="modSp">
        <pc:chgData name="Darius Hii" userId="0e178c38-5aaa-43c0-91d8-c268ff8686e5" providerId="ADAL" clId="{3F615FB1-48CC-452D-B97E-1D4239EC566A}" dt="2018-05-26T11:35:57.270" v="10" actId="20577"/>
        <pc:sldMkLst>
          <pc:docMk/>
          <pc:sldMk cId="310075798" sldId="342"/>
        </pc:sldMkLst>
        <pc:spChg chg="mod">
          <ac:chgData name="Darius Hii" userId="0e178c38-5aaa-43c0-91d8-c268ff8686e5" providerId="ADAL" clId="{3F615FB1-48CC-452D-B97E-1D4239EC566A}" dt="2018-05-26T11:35:57.270" v="10" actId="20577"/>
          <ac:spMkLst>
            <pc:docMk/>
            <pc:sldMk cId="310075798" sldId="342"/>
            <ac:spMk id="4" creationId="{9C068A68-8833-4983-AD9D-B0D8B38E8C13}"/>
          </ac:spMkLst>
        </pc:spChg>
      </pc:sldChg>
      <pc:sldChg chg="add del">
        <pc:chgData name="Darius Hii" userId="0e178c38-5aaa-43c0-91d8-c268ff8686e5" providerId="ADAL" clId="{3F615FB1-48CC-452D-B97E-1D4239EC566A}" dt="2018-05-26T11:35:59.823" v="23" actId="2696"/>
        <pc:sldMkLst>
          <pc:docMk/>
          <pc:sldMk cId="3574584380" sldId="353"/>
        </pc:sldMkLst>
      </pc:sldChg>
      <pc:sldChg chg="add del">
        <pc:chgData name="Darius Hii" userId="0e178c38-5aaa-43c0-91d8-c268ff8686e5" providerId="ADAL" clId="{3F615FB1-48CC-452D-B97E-1D4239EC566A}" dt="2018-05-26T11:35:59.829" v="24" actId="2696"/>
        <pc:sldMkLst>
          <pc:docMk/>
          <pc:sldMk cId="1243292696" sldId="354"/>
        </pc:sldMkLst>
      </pc:sldChg>
      <pc:sldChg chg="add del">
        <pc:chgData name="Darius Hii" userId="0e178c38-5aaa-43c0-91d8-c268ff8686e5" providerId="ADAL" clId="{3F615FB1-48CC-452D-B97E-1D4239EC566A}" dt="2018-05-26T11:35:59.840" v="26" actId="2696"/>
        <pc:sldMkLst>
          <pc:docMk/>
          <pc:sldMk cId="951594264" sldId="355"/>
        </pc:sldMkLst>
      </pc:sldChg>
      <pc:sldChg chg="add del">
        <pc:chgData name="Darius Hii" userId="0e178c38-5aaa-43c0-91d8-c268ff8686e5" providerId="ADAL" clId="{3F615FB1-48CC-452D-B97E-1D4239EC566A}" dt="2018-05-26T11:35:59.845" v="28" actId="2696"/>
        <pc:sldMkLst>
          <pc:docMk/>
          <pc:sldMk cId="4172474470" sldId="356"/>
        </pc:sldMkLst>
      </pc:sldChg>
      <pc:sldChg chg="add del">
        <pc:chgData name="Darius Hii" userId="0e178c38-5aaa-43c0-91d8-c268ff8686e5" providerId="ADAL" clId="{3F615FB1-48CC-452D-B97E-1D4239EC566A}" dt="2018-05-26T11:35:59.806" v="20" actId="2696"/>
        <pc:sldMkLst>
          <pc:docMk/>
          <pc:sldMk cId="4161678856" sldId="357"/>
        </pc:sldMkLst>
      </pc:sldChg>
      <pc:sldChg chg="del">
        <pc:chgData name="Darius Hii" userId="0e178c38-5aaa-43c0-91d8-c268ff8686e5" providerId="ADAL" clId="{3F615FB1-48CC-452D-B97E-1D4239EC566A}" dt="2018-05-26T11:36:14.265" v="30" actId="2696"/>
        <pc:sldMkLst>
          <pc:docMk/>
          <pc:sldMk cId="222321402" sldId="358"/>
        </pc:sldMkLst>
      </pc:sldChg>
      <pc:sldChg chg="add del">
        <pc:chgData name="Darius Hii" userId="0e178c38-5aaa-43c0-91d8-c268ff8686e5" providerId="ADAL" clId="{3F615FB1-48CC-452D-B97E-1D4239EC566A}" dt="2018-05-26T11:35:59.834" v="25" actId="2696"/>
        <pc:sldMkLst>
          <pc:docMk/>
          <pc:sldMk cId="892521916" sldId="361"/>
        </pc:sldMkLst>
      </pc:sldChg>
      <pc:sldChg chg="add del">
        <pc:chgData name="Darius Hii" userId="0e178c38-5aaa-43c0-91d8-c268ff8686e5" providerId="ADAL" clId="{3F615FB1-48CC-452D-B97E-1D4239EC566A}" dt="2018-05-26T11:35:59.845" v="27" actId="2696"/>
        <pc:sldMkLst>
          <pc:docMk/>
          <pc:sldMk cId="3756368950" sldId="362"/>
        </pc:sldMkLst>
      </pc:sldChg>
      <pc:sldChg chg="del">
        <pc:chgData name="Darius Hii" userId="0e178c38-5aaa-43c0-91d8-c268ff8686e5" providerId="ADAL" clId="{3F615FB1-48CC-452D-B97E-1D4239EC566A}" dt="2018-05-26T11:36:14.279" v="31" actId="2696"/>
        <pc:sldMkLst>
          <pc:docMk/>
          <pc:sldMk cId="1546027192" sldId="363"/>
        </pc:sldMkLst>
      </pc:sldChg>
      <pc:sldChg chg="del">
        <pc:chgData name="Darius Hii" userId="0e178c38-5aaa-43c0-91d8-c268ff8686e5" providerId="ADAL" clId="{3F615FB1-48CC-452D-B97E-1D4239EC566A}" dt="2018-05-26T11:36:14.313" v="35" actId="2696"/>
        <pc:sldMkLst>
          <pc:docMk/>
          <pc:sldMk cId="2113175137" sldId="365"/>
        </pc:sldMkLst>
      </pc:sldChg>
      <pc:sldChg chg="del">
        <pc:chgData name="Darius Hii" userId="0e178c38-5aaa-43c0-91d8-c268ff8686e5" providerId="ADAL" clId="{3F615FB1-48CC-452D-B97E-1D4239EC566A}" dt="2018-05-26T11:36:14.299" v="34" actId="2696"/>
        <pc:sldMkLst>
          <pc:docMk/>
          <pc:sldMk cId="3198603699" sldId="366"/>
        </pc:sldMkLst>
      </pc:sldChg>
      <pc:sldChg chg="del">
        <pc:chgData name="Darius Hii" userId="0e178c38-5aaa-43c0-91d8-c268ff8686e5" providerId="ADAL" clId="{3F615FB1-48CC-452D-B97E-1D4239EC566A}" dt="2018-05-26T11:36:14.294" v="33" actId="2696"/>
        <pc:sldMkLst>
          <pc:docMk/>
          <pc:sldMk cId="1741898847" sldId="368"/>
        </pc:sldMkLst>
      </pc:sldChg>
      <pc:sldChg chg="del">
        <pc:chgData name="Darius Hii" userId="0e178c38-5aaa-43c0-91d8-c268ff8686e5" providerId="ADAL" clId="{3F615FB1-48CC-452D-B97E-1D4239EC566A}" dt="2018-05-26T11:36:14.279" v="32" actId="2696"/>
        <pc:sldMkLst>
          <pc:docMk/>
          <pc:sldMk cId="1910819153" sldId="369"/>
        </pc:sldMkLst>
      </pc:sldChg>
      <pc:sldChg chg="del">
        <pc:chgData name="Darius Hii" userId="0e178c38-5aaa-43c0-91d8-c268ff8686e5" providerId="ADAL" clId="{3F615FB1-48CC-452D-B97E-1D4239EC566A}" dt="2018-05-26T11:36:14.259" v="29" actId="2696"/>
        <pc:sldMkLst>
          <pc:docMk/>
          <pc:sldMk cId="1268519101" sldId="371"/>
        </pc:sldMkLst>
      </pc:sldChg>
    </pc:docChg>
  </pc:docChgLst>
  <pc:docChgLst>
    <pc:chgData name="Darius Hii" userId="0e178c38-5aaa-43c0-91d8-c268ff8686e5" providerId="ADAL" clId="{328BBDAD-F970-4315-86AD-CCF65C2B35FF}"/>
  </pc:docChgLst>
  <pc:docChgLst>
    <pc:chgData name="Darius Hii" userId="0e178c38-5aaa-43c0-91d8-c268ff8686e5" providerId="ADAL" clId="{4D6A469F-96F4-4CA9-A49E-8E11F2A2307D}"/>
  </pc:docChgLst>
  <pc:docChgLst>
    <pc:chgData name="Darius Hii" userId="0e178c38-5aaa-43c0-91d8-c268ff8686e5" providerId="ADAL" clId="{39D74673-5E57-4FEA-ABF5-3737849F65B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89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2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78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46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7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191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62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6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0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51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7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00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35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540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90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1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984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26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57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1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23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641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174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39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32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782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090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915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05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10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9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36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6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9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961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101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016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6981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020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7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6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5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1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29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7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sz="1300" b="1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AU"/>
              <a:t>ESTATE PLANNING</a:t>
            </a:r>
            <a:endParaRPr dirty="0"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OWNERSHIP STRUCTURES</a:t>
            </a:r>
            <a:endParaRPr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Personal</a:t>
            </a:r>
            <a:endParaRPr b="1" dirty="0"/>
          </a:p>
          <a:p>
            <a:pPr marL="171450" indent="-171450"/>
            <a:r>
              <a:rPr lang="en-AU" sz="1200" dirty="0"/>
              <a:t>Will</a:t>
            </a:r>
          </a:p>
          <a:p>
            <a:pPr marL="171450" indent="-171450"/>
            <a:r>
              <a:rPr lang="en-AU" sz="1200" dirty="0"/>
              <a:t>Intestacy</a:t>
            </a:r>
            <a:endParaRPr sz="1200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Companies</a:t>
            </a:r>
          </a:p>
          <a:p>
            <a:pPr marL="171450" indent="-171450"/>
            <a:r>
              <a:rPr lang="en-AU" sz="1200" dirty="0"/>
              <a:t>Directorship</a:t>
            </a:r>
          </a:p>
          <a:p>
            <a:pPr marL="171450" indent="-171450"/>
            <a:r>
              <a:rPr lang="en-AU" sz="1200" dirty="0"/>
              <a:t>Shareholding</a:t>
            </a:r>
          </a:p>
          <a:p>
            <a:pPr marL="171450" indent="-171450"/>
            <a:r>
              <a:rPr lang="en-AU" sz="1200" dirty="0"/>
              <a:t>Constitution</a:t>
            </a:r>
          </a:p>
          <a:p>
            <a:pPr marL="171450" indent="-171450"/>
            <a:r>
              <a:rPr lang="en-AU" sz="1200" dirty="0"/>
              <a:t>Shareholders agreement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3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Trusts</a:t>
            </a:r>
            <a:endParaRPr b="1" dirty="0"/>
          </a:p>
          <a:p>
            <a:pPr marL="171450" indent="-171450"/>
            <a:r>
              <a:rPr lang="en-AU" sz="1200" dirty="0"/>
              <a:t>Trustee/appointor</a:t>
            </a:r>
          </a:p>
          <a:p>
            <a:pPr marL="171450" indent="-171450"/>
            <a:r>
              <a:rPr lang="en-AU" sz="1200" dirty="0"/>
              <a:t>Trust deed</a:t>
            </a:r>
          </a:p>
          <a:p>
            <a:pPr marL="171450" indent="-171450"/>
            <a:r>
              <a:rPr lang="en-AU" sz="1200" dirty="0"/>
              <a:t>Unitholders agreement (if relevant)</a:t>
            </a:r>
          </a:p>
          <a:p>
            <a:pPr marL="171450" indent="-171450"/>
            <a:r>
              <a:rPr lang="en-AU" sz="1200" dirty="0"/>
              <a:t>Trust legislation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Joint assets</a:t>
            </a:r>
            <a:endParaRPr b="1" dirty="0"/>
          </a:p>
          <a:p>
            <a:pPr marL="171450" indent="-171450"/>
            <a:r>
              <a:rPr lang="en-AU" sz="1200" dirty="0"/>
              <a:t>Joint tenants</a:t>
            </a:r>
          </a:p>
          <a:p>
            <a:pPr marL="171450" indent="-171450"/>
            <a:r>
              <a:rPr lang="en-AU" sz="1200" dirty="0"/>
              <a:t>Tenants in common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Superannuation</a:t>
            </a:r>
            <a:endParaRPr b="1" dirty="0"/>
          </a:p>
          <a:p>
            <a:pPr marL="171450" indent="-171450"/>
            <a:r>
              <a:rPr lang="en-AU" sz="1200" dirty="0"/>
              <a:t>Death benefit nominations</a:t>
            </a:r>
          </a:p>
          <a:p>
            <a:pPr marL="171450" indent="-171450"/>
            <a:r>
              <a:rPr lang="en-AU" sz="1200" dirty="0"/>
              <a:t>Pension documents</a:t>
            </a:r>
          </a:p>
          <a:p>
            <a:pPr marL="171450" indent="-171450"/>
            <a:r>
              <a:rPr lang="en-AU" sz="1200" dirty="0"/>
              <a:t>Trust deed (if self-managed)</a:t>
            </a:r>
            <a:endParaRPr sz="1200"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3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Partnerships</a:t>
            </a:r>
            <a:endParaRPr b="1" dirty="0"/>
          </a:p>
          <a:p>
            <a:pPr marL="171450" indent="-171450"/>
            <a:r>
              <a:rPr lang="en-AU" sz="1200" dirty="0"/>
              <a:t>Partnership deeds/agreements</a:t>
            </a:r>
          </a:p>
          <a:p>
            <a:pPr marL="171450" indent="-171450"/>
            <a:r>
              <a:rPr lang="en-AU" sz="1200" dirty="0"/>
              <a:t>Other documents depending on structure of partnership</a:t>
            </a:r>
          </a:p>
          <a:p>
            <a:pPr marL="171450" indent="-171450"/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130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ASSET HOLDINGS</a:t>
            </a: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49600" y="1175349"/>
            <a:ext cx="2416500" cy="339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Personally held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b="1" dirty="0"/>
          </a:p>
          <a:p>
            <a:pPr marL="285750" indent="-285750"/>
            <a:r>
              <a:rPr lang="en-AU" sz="1400" dirty="0"/>
              <a:t>Household assets</a:t>
            </a:r>
          </a:p>
          <a:p>
            <a:pPr marL="285750" indent="-285750"/>
            <a:r>
              <a:rPr lang="en-AU" sz="1400" dirty="0"/>
              <a:t>Bank accounts</a:t>
            </a:r>
          </a:p>
          <a:p>
            <a:pPr marL="285750" indent="-285750"/>
            <a:r>
              <a:rPr lang="en-AU" sz="1400" i="1" u="sng" dirty="0"/>
              <a:t>Jointly held assets?</a:t>
            </a:r>
          </a:p>
          <a:p>
            <a:pPr marL="285750" indent="-285750"/>
            <a:r>
              <a:rPr lang="en-AU" sz="1400" dirty="0"/>
              <a:t>Shares</a:t>
            </a:r>
          </a:p>
          <a:p>
            <a:pPr marL="285750" indent="-285750"/>
            <a:r>
              <a:rPr lang="en-AU" sz="1400" dirty="0"/>
              <a:t>Loans owed to you?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3089850" y="1187261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Held in trusts/companies</a:t>
            </a:r>
            <a:endParaRPr b="1"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Superannuation</a:t>
            </a:r>
          </a:p>
          <a:p>
            <a:pPr marL="285750" indent="-285750"/>
            <a:endParaRPr lang="en-AU" sz="1600" dirty="0"/>
          </a:p>
          <a:p>
            <a:pPr marL="285750" indent="-285750"/>
            <a:r>
              <a:rPr lang="en-AU" sz="1400" dirty="0"/>
              <a:t>Retail/SMSF?</a:t>
            </a:r>
          </a:p>
          <a:p>
            <a:pPr marL="285750" indent="-285750"/>
            <a:r>
              <a:rPr lang="en-AU" sz="1400" dirty="0"/>
              <a:t>Life insurance?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AU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10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SUPERANNUATION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Superannuation does not automatically pass into your estate for distribution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Nominate recipients: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Legal personal representative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Spouse, children or dependants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Nominations can be made (binding or non-binding)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New superannuation cap (if relevant)</a:t>
            </a:r>
          </a:p>
          <a:p>
            <a:r>
              <a:rPr lang="en-AU" sz="1800" dirty="0"/>
              <a:t>Self-managed superannuation fund stories (if relevant)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sz="1800" dirty="0"/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8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SUPERANNUATION NOMINATIONS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Read the deed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Follow the procedure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Some deeds require nominations in a particular format/form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Others just have requirements to be followed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1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JOINTLY HELD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Joint tenants (think ‘joint by the hips’):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each co-owner owns 100% of the asset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death of a co-owner means surviving co-owner </a:t>
            </a:r>
            <a:r>
              <a:rPr lang="en-AU" sz="1800" b="1" dirty="0"/>
              <a:t>automatically </a:t>
            </a:r>
            <a:r>
              <a:rPr lang="en-AU" sz="1800" dirty="0"/>
              <a:t>receives asset</a:t>
            </a:r>
          </a:p>
          <a:p>
            <a:r>
              <a:rPr lang="en-AU" sz="1800" dirty="0"/>
              <a:t>Tenants in common</a:t>
            </a:r>
          </a:p>
          <a:p>
            <a:pPr lvl="1"/>
            <a:r>
              <a:rPr lang="en-AU" sz="1800" dirty="0"/>
              <a:t>each co-owner gets a percentage in the asset, with all shares totalling 100%</a:t>
            </a:r>
          </a:p>
          <a:p>
            <a:pPr lvl="1"/>
            <a:r>
              <a:rPr lang="en-AU" sz="1800" dirty="0"/>
              <a:t>e.g. 90% and 10%, or 50% and 50%</a:t>
            </a:r>
          </a:p>
          <a:p>
            <a:pPr lvl="1"/>
            <a:r>
              <a:rPr lang="en-AU" sz="1800" dirty="0"/>
              <a:t>death of co-owner means deceased person’s share go into their Will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4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TRUST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Assets in trust is not yours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Single asset in trust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Multiple assets in trust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Who benefits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How to pass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13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TRUST ASSETS CONSIDERATIONS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Read the trust deed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Understand what happens with the control on default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Confirm if there is sufficient power to nominate successor whether via Will or by deed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Consider if there is sufficient power to vary the trust deed if necessary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1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COMPANY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Assets in a company stays in a company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Directorship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Shareholding (shares owned personally can go into a Will, if only owned </a:t>
            </a:r>
            <a:r>
              <a:rPr lang="en-AU" sz="1800" b="1" dirty="0"/>
              <a:t>personally</a:t>
            </a:r>
            <a:r>
              <a:rPr lang="en-AU" sz="1800" dirty="0"/>
              <a:t>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Same asset considerations as a trust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Business considerations (may also be relevant for trust)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06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BUSINESS AND PARTNERSHIP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Agreements governing what happens on death?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Shareholders/unitholders agreement/ partnership deeds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Buy sell deeds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5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OVERSEAS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Get a Will in that Country!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Consider potential tax issues if there are overseas beneficiaries.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22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7A4C-8B55-4C81-BB0B-ADA886F7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225" y="3433312"/>
            <a:ext cx="6335400" cy="853537"/>
          </a:xfrm>
        </p:spPr>
        <p:txBody>
          <a:bodyPr/>
          <a:lstStyle/>
          <a:p>
            <a:pPr marL="38100" indent="0">
              <a:buNone/>
            </a:pPr>
            <a:r>
              <a:rPr lang="en-AU" sz="2800" dirty="0"/>
              <a:t>Recording in progress…</a:t>
            </a:r>
          </a:p>
        </p:txBody>
      </p:sp>
      <p:pic>
        <p:nvPicPr>
          <p:cNvPr id="7" name="Graphic 4" descr="Headphones">
            <a:extLst>
              <a:ext uri="{FF2B5EF4-FFF2-40B4-BE49-F238E27FC236}">
                <a16:creationId xmlns:a16="http://schemas.microsoft.com/office/drawing/2014/main" id="{33BC0926-7E31-40C9-BD96-20F34F21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6194" y="527226"/>
            <a:ext cx="3571461" cy="35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0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ISSUES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910975"/>
            <a:ext cx="7497000" cy="32354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Digital assets (pass under Will or licence only) 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Funeral arrangements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Loan accounts (including between related entities)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Liabilities and personal guarantees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Life interests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Overseas assets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Joint assets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Business interests and succession documents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Binding financial agreements</a:t>
            </a:r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86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YOUR OBJECTIVES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2125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WHAT’S COVERED TODAY?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Wills and memo of directions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Enduring power of attorney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Written recommendations relating to other issues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Core package – reminder and summary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Other packages – elaborated recommendations and summary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Additional steps may be required regarding other issues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23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PREFERENCES AND OPTIONS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3495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Scale of 1 (here you go) to 10 (control from beyond the grave) – where do you fit?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Flexibility is key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To hardwire or not to hardwire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Trust who you appoint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If not possible, then multiple people or independent people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sz="1800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Mutual Wills? (Do you want them, have you ever signed them?)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63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ESTATE PLANNING OBJECTIVES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3495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03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ESTATE PLANNING OBJECTIVES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3495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10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WILL AND MEMO OF DIRECTIONS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26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WILL AND MEMO OF DIRECTIONS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3495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Will – legally binding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Memo of directions – morally binding, take out the lawyers (template)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sz="1800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sz="1800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Note: no mutual Wills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35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PERSONAL ASSETS</a:t>
            </a: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‘I love you’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Gifts asset directly to relevant beneficiaries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Lack of protection against beneficiary creditors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Lack of control over asset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No tax planning</a:t>
            </a: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2966100" y="1200150"/>
            <a:ext cx="254025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Testamentary trusts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Assets given to trustee to hold for beneficiaries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‘Asset protection’ and succession planning benefits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Tax planning benefits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Adds complexity for the beneficiary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Life tenancies/right to occupy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Adds complexity for the beneficiary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193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PERSONAL ASSETS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1" name="Shape 455">
            <a:extLst>
              <a:ext uri="{FF2B5EF4-FFF2-40B4-BE49-F238E27FC236}">
                <a16:creationId xmlns:a16="http://schemas.microsoft.com/office/drawing/2014/main" id="{56D37F15-32C3-4208-91C0-110E0B9AFC00}"/>
              </a:ext>
            </a:extLst>
          </p:cNvPr>
          <p:cNvGrpSpPr/>
          <p:nvPr/>
        </p:nvGrpSpPr>
        <p:grpSpPr>
          <a:xfrm>
            <a:off x="864815" y="1645225"/>
            <a:ext cx="155736" cy="388863"/>
            <a:chOff x="3386850" y="2264625"/>
            <a:chExt cx="203950" cy="509250"/>
          </a:xfrm>
        </p:grpSpPr>
        <p:sp>
          <p:nvSpPr>
            <p:cNvPr id="32" name="Shape 456">
              <a:extLst>
                <a:ext uri="{FF2B5EF4-FFF2-40B4-BE49-F238E27FC236}">
                  <a16:creationId xmlns:a16="http://schemas.microsoft.com/office/drawing/2014/main" id="{E4B3953A-998B-4E21-AD65-41E99F0EA2FD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457">
              <a:extLst>
                <a:ext uri="{FF2B5EF4-FFF2-40B4-BE49-F238E27FC236}">
                  <a16:creationId xmlns:a16="http://schemas.microsoft.com/office/drawing/2014/main" id="{1996D4F6-2E14-4804-955D-30BE7CCAFC21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Shape 458">
            <a:extLst>
              <a:ext uri="{FF2B5EF4-FFF2-40B4-BE49-F238E27FC236}">
                <a16:creationId xmlns:a16="http://schemas.microsoft.com/office/drawing/2014/main" id="{2164C3D8-ED43-4E45-822C-E11A9FB043E2}"/>
              </a:ext>
            </a:extLst>
          </p:cNvPr>
          <p:cNvGrpSpPr/>
          <p:nvPr/>
        </p:nvGrpSpPr>
        <p:grpSpPr>
          <a:xfrm>
            <a:off x="2261244" y="2998756"/>
            <a:ext cx="127750" cy="290015"/>
            <a:chOff x="4753325" y="2329350"/>
            <a:chExt cx="167300" cy="379800"/>
          </a:xfrm>
        </p:grpSpPr>
        <p:sp>
          <p:nvSpPr>
            <p:cNvPr id="35" name="Shape 459">
              <a:extLst>
                <a:ext uri="{FF2B5EF4-FFF2-40B4-BE49-F238E27FC236}">
                  <a16:creationId xmlns:a16="http://schemas.microsoft.com/office/drawing/2014/main" id="{BE199DF4-0F4D-469E-AAC2-28E8C2B09EBA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460">
              <a:extLst>
                <a:ext uri="{FF2B5EF4-FFF2-40B4-BE49-F238E27FC236}">
                  <a16:creationId xmlns:a16="http://schemas.microsoft.com/office/drawing/2014/main" id="{87604E35-BF68-4614-B67D-E990939BF8CD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Shape 461">
            <a:extLst>
              <a:ext uri="{FF2B5EF4-FFF2-40B4-BE49-F238E27FC236}">
                <a16:creationId xmlns:a16="http://schemas.microsoft.com/office/drawing/2014/main" id="{6C3D2AAE-5609-47E8-A02C-56CC23CD065E}"/>
              </a:ext>
            </a:extLst>
          </p:cNvPr>
          <p:cNvGrpSpPr/>
          <p:nvPr/>
        </p:nvGrpSpPr>
        <p:grpSpPr>
          <a:xfrm>
            <a:off x="2235424" y="1669254"/>
            <a:ext cx="132446" cy="385141"/>
            <a:chOff x="4076175" y="2267050"/>
            <a:chExt cx="173450" cy="504375"/>
          </a:xfrm>
        </p:grpSpPr>
        <p:sp>
          <p:nvSpPr>
            <p:cNvPr id="38" name="Shape 462">
              <a:extLst>
                <a:ext uri="{FF2B5EF4-FFF2-40B4-BE49-F238E27FC236}">
                  <a16:creationId xmlns:a16="http://schemas.microsoft.com/office/drawing/2014/main" id="{BFBD9A12-9073-459E-B2CB-10E29902B198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463">
              <a:extLst>
                <a:ext uri="{FF2B5EF4-FFF2-40B4-BE49-F238E27FC236}">
                  <a16:creationId xmlns:a16="http://schemas.microsoft.com/office/drawing/2014/main" id="{FF1C972B-75D7-4A31-B277-190E7F97D1D7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Shape 458">
            <a:extLst>
              <a:ext uri="{FF2B5EF4-FFF2-40B4-BE49-F238E27FC236}">
                <a16:creationId xmlns:a16="http://schemas.microsoft.com/office/drawing/2014/main" id="{ECB8D236-DD11-459B-A93F-82F4734AECBD}"/>
              </a:ext>
            </a:extLst>
          </p:cNvPr>
          <p:cNvGrpSpPr/>
          <p:nvPr/>
        </p:nvGrpSpPr>
        <p:grpSpPr>
          <a:xfrm>
            <a:off x="2445684" y="2998756"/>
            <a:ext cx="127750" cy="290015"/>
            <a:chOff x="4753325" y="2329350"/>
            <a:chExt cx="167300" cy="379800"/>
          </a:xfrm>
        </p:grpSpPr>
        <p:sp>
          <p:nvSpPr>
            <p:cNvPr id="41" name="Shape 459">
              <a:extLst>
                <a:ext uri="{FF2B5EF4-FFF2-40B4-BE49-F238E27FC236}">
                  <a16:creationId xmlns:a16="http://schemas.microsoft.com/office/drawing/2014/main" id="{6F0A6F39-66F4-4A70-BF63-B25957FB5D9A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60">
              <a:extLst>
                <a:ext uri="{FF2B5EF4-FFF2-40B4-BE49-F238E27FC236}">
                  <a16:creationId xmlns:a16="http://schemas.microsoft.com/office/drawing/2014/main" id="{4B5CF8DC-EDE4-4B1C-ADD9-D2987F252329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58">
            <a:extLst>
              <a:ext uri="{FF2B5EF4-FFF2-40B4-BE49-F238E27FC236}">
                <a16:creationId xmlns:a16="http://schemas.microsoft.com/office/drawing/2014/main" id="{DA20D215-55AA-4477-9A11-E7359CE3B309}"/>
              </a:ext>
            </a:extLst>
          </p:cNvPr>
          <p:cNvGrpSpPr/>
          <p:nvPr/>
        </p:nvGrpSpPr>
        <p:grpSpPr>
          <a:xfrm>
            <a:off x="2077340" y="2998792"/>
            <a:ext cx="127750" cy="290015"/>
            <a:chOff x="4753325" y="2329350"/>
            <a:chExt cx="167300" cy="379800"/>
          </a:xfrm>
        </p:grpSpPr>
        <p:sp>
          <p:nvSpPr>
            <p:cNvPr id="44" name="Shape 459">
              <a:extLst>
                <a:ext uri="{FF2B5EF4-FFF2-40B4-BE49-F238E27FC236}">
                  <a16:creationId xmlns:a16="http://schemas.microsoft.com/office/drawing/2014/main" id="{D05FEE0C-8AA5-44E1-A54E-8E888546636E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60">
              <a:extLst>
                <a:ext uri="{FF2B5EF4-FFF2-40B4-BE49-F238E27FC236}">
                  <a16:creationId xmlns:a16="http://schemas.microsoft.com/office/drawing/2014/main" id="{C10EC70E-80E2-41CE-B2A6-24DCDFB9125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55">
            <a:extLst>
              <a:ext uri="{FF2B5EF4-FFF2-40B4-BE49-F238E27FC236}">
                <a16:creationId xmlns:a16="http://schemas.microsoft.com/office/drawing/2014/main" id="{6848366E-95BA-437F-9DD2-394AAEC3CD8A}"/>
              </a:ext>
            </a:extLst>
          </p:cNvPr>
          <p:cNvGrpSpPr/>
          <p:nvPr/>
        </p:nvGrpSpPr>
        <p:grpSpPr>
          <a:xfrm>
            <a:off x="5709521" y="1656970"/>
            <a:ext cx="155736" cy="388863"/>
            <a:chOff x="3386850" y="2264625"/>
            <a:chExt cx="203950" cy="509250"/>
          </a:xfrm>
        </p:grpSpPr>
        <p:sp>
          <p:nvSpPr>
            <p:cNvPr id="47" name="Shape 456">
              <a:extLst>
                <a:ext uri="{FF2B5EF4-FFF2-40B4-BE49-F238E27FC236}">
                  <a16:creationId xmlns:a16="http://schemas.microsoft.com/office/drawing/2014/main" id="{A8EBA752-C435-4E28-A1AC-C248664C647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57">
              <a:extLst>
                <a:ext uri="{FF2B5EF4-FFF2-40B4-BE49-F238E27FC236}">
                  <a16:creationId xmlns:a16="http://schemas.microsoft.com/office/drawing/2014/main" id="{CF249745-F954-4856-9B52-D51A2E0D0857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458">
            <a:extLst>
              <a:ext uri="{FF2B5EF4-FFF2-40B4-BE49-F238E27FC236}">
                <a16:creationId xmlns:a16="http://schemas.microsoft.com/office/drawing/2014/main" id="{5F57E09B-F26C-4EAF-8F12-56363EEF8781}"/>
              </a:ext>
            </a:extLst>
          </p:cNvPr>
          <p:cNvGrpSpPr/>
          <p:nvPr/>
        </p:nvGrpSpPr>
        <p:grpSpPr>
          <a:xfrm>
            <a:off x="7196813" y="2998756"/>
            <a:ext cx="127750" cy="290015"/>
            <a:chOff x="4753325" y="2329350"/>
            <a:chExt cx="167300" cy="379800"/>
          </a:xfrm>
        </p:grpSpPr>
        <p:sp>
          <p:nvSpPr>
            <p:cNvPr id="50" name="Shape 459">
              <a:extLst>
                <a:ext uri="{FF2B5EF4-FFF2-40B4-BE49-F238E27FC236}">
                  <a16:creationId xmlns:a16="http://schemas.microsoft.com/office/drawing/2014/main" id="{C7494F6E-5C01-40D7-AD1F-16CDBCCA9114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460">
              <a:extLst>
                <a:ext uri="{FF2B5EF4-FFF2-40B4-BE49-F238E27FC236}">
                  <a16:creationId xmlns:a16="http://schemas.microsoft.com/office/drawing/2014/main" id="{56B26E62-43A9-4AE1-91FA-DBF97E111D9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Shape 461">
            <a:extLst>
              <a:ext uri="{FF2B5EF4-FFF2-40B4-BE49-F238E27FC236}">
                <a16:creationId xmlns:a16="http://schemas.microsoft.com/office/drawing/2014/main" id="{1977E860-FB42-44C8-8F92-AE018BB42334}"/>
              </a:ext>
            </a:extLst>
          </p:cNvPr>
          <p:cNvGrpSpPr/>
          <p:nvPr/>
        </p:nvGrpSpPr>
        <p:grpSpPr>
          <a:xfrm>
            <a:off x="6831237" y="2903630"/>
            <a:ext cx="132446" cy="385141"/>
            <a:chOff x="4076175" y="2267050"/>
            <a:chExt cx="173450" cy="504375"/>
          </a:xfrm>
        </p:grpSpPr>
        <p:sp>
          <p:nvSpPr>
            <p:cNvPr id="53" name="Shape 462">
              <a:extLst>
                <a:ext uri="{FF2B5EF4-FFF2-40B4-BE49-F238E27FC236}">
                  <a16:creationId xmlns:a16="http://schemas.microsoft.com/office/drawing/2014/main" id="{BD518A31-688A-4030-856D-9613B663A912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463">
              <a:extLst>
                <a:ext uri="{FF2B5EF4-FFF2-40B4-BE49-F238E27FC236}">
                  <a16:creationId xmlns:a16="http://schemas.microsoft.com/office/drawing/2014/main" id="{59DC6210-FCB4-44D4-ACF0-488B45F0204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Shape 458">
            <a:extLst>
              <a:ext uri="{FF2B5EF4-FFF2-40B4-BE49-F238E27FC236}">
                <a16:creationId xmlns:a16="http://schemas.microsoft.com/office/drawing/2014/main" id="{E283412C-9F50-4F0F-81E1-E94448FEE22E}"/>
              </a:ext>
            </a:extLst>
          </p:cNvPr>
          <p:cNvGrpSpPr/>
          <p:nvPr/>
        </p:nvGrpSpPr>
        <p:grpSpPr>
          <a:xfrm>
            <a:off x="7381253" y="2998756"/>
            <a:ext cx="127750" cy="290015"/>
            <a:chOff x="4753325" y="2329350"/>
            <a:chExt cx="167300" cy="379800"/>
          </a:xfrm>
        </p:grpSpPr>
        <p:sp>
          <p:nvSpPr>
            <p:cNvPr id="56" name="Shape 459">
              <a:extLst>
                <a:ext uri="{FF2B5EF4-FFF2-40B4-BE49-F238E27FC236}">
                  <a16:creationId xmlns:a16="http://schemas.microsoft.com/office/drawing/2014/main" id="{9CC202C2-76DF-47AF-ABA7-257BED61B107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460">
              <a:extLst>
                <a:ext uri="{FF2B5EF4-FFF2-40B4-BE49-F238E27FC236}">
                  <a16:creationId xmlns:a16="http://schemas.microsoft.com/office/drawing/2014/main" id="{D0DAD75C-988C-470C-B148-6279221948CA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458">
            <a:extLst>
              <a:ext uri="{FF2B5EF4-FFF2-40B4-BE49-F238E27FC236}">
                <a16:creationId xmlns:a16="http://schemas.microsoft.com/office/drawing/2014/main" id="{1622CB75-F844-4517-8DE2-03628CA0C469}"/>
              </a:ext>
            </a:extLst>
          </p:cNvPr>
          <p:cNvGrpSpPr/>
          <p:nvPr/>
        </p:nvGrpSpPr>
        <p:grpSpPr>
          <a:xfrm>
            <a:off x="7012909" y="2998792"/>
            <a:ext cx="127750" cy="290015"/>
            <a:chOff x="4753325" y="2329350"/>
            <a:chExt cx="167300" cy="379800"/>
          </a:xfrm>
        </p:grpSpPr>
        <p:sp>
          <p:nvSpPr>
            <p:cNvPr id="59" name="Shape 459">
              <a:extLst>
                <a:ext uri="{FF2B5EF4-FFF2-40B4-BE49-F238E27FC236}">
                  <a16:creationId xmlns:a16="http://schemas.microsoft.com/office/drawing/2014/main" id="{E1D6FA82-A0A5-4921-B7D6-1CA15D2515FC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460">
              <a:extLst>
                <a:ext uri="{FF2B5EF4-FFF2-40B4-BE49-F238E27FC236}">
                  <a16:creationId xmlns:a16="http://schemas.microsoft.com/office/drawing/2014/main" id="{8899A4EE-D929-4690-B366-6F49F0D7EEAA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hape 397">
            <a:extLst>
              <a:ext uri="{FF2B5EF4-FFF2-40B4-BE49-F238E27FC236}">
                <a16:creationId xmlns:a16="http://schemas.microsoft.com/office/drawing/2014/main" id="{8D4FB905-9DBB-428B-A21F-AEFA06240212}"/>
              </a:ext>
            </a:extLst>
          </p:cNvPr>
          <p:cNvSpPr/>
          <p:nvPr/>
        </p:nvSpPr>
        <p:spPr>
          <a:xfrm>
            <a:off x="5683152" y="3672686"/>
            <a:ext cx="662730" cy="4610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1C7E2-3D5C-4ABE-8283-380D549DA4AB}"/>
              </a:ext>
            </a:extLst>
          </p:cNvPr>
          <p:cNvCxnSpPr/>
          <p:nvPr/>
        </p:nvCxnSpPr>
        <p:spPr>
          <a:xfrm>
            <a:off x="4178595" y="1095153"/>
            <a:ext cx="0" cy="32960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5375BE8-40F1-4B67-91C7-C0B69510DE1C}"/>
              </a:ext>
            </a:extLst>
          </p:cNvPr>
          <p:cNvSpPr/>
          <p:nvPr/>
        </p:nvSpPr>
        <p:spPr>
          <a:xfrm>
            <a:off x="6831237" y="1504795"/>
            <a:ext cx="580753" cy="5496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332E468-8EFE-4298-A694-6447CC46D028}"/>
              </a:ext>
            </a:extLst>
          </p:cNvPr>
          <p:cNvSpPr/>
          <p:nvPr/>
        </p:nvSpPr>
        <p:spPr>
          <a:xfrm>
            <a:off x="1429682" y="1737217"/>
            <a:ext cx="419945" cy="1355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D349C397-0AA7-4015-B9DA-5669AB6C31ED}"/>
              </a:ext>
            </a:extLst>
          </p:cNvPr>
          <p:cNvSpPr/>
          <p:nvPr/>
        </p:nvSpPr>
        <p:spPr>
          <a:xfrm>
            <a:off x="6193596" y="1726933"/>
            <a:ext cx="419945" cy="1355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32F3FBB3-FA8B-4490-A549-634C9F3525CE}"/>
              </a:ext>
            </a:extLst>
          </p:cNvPr>
          <p:cNvSpPr/>
          <p:nvPr/>
        </p:nvSpPr>
        <p:spPr>
          <a:xfrm>
            <a:off x="2227378" y="2299488"/>
            <a:ext cx="183903" cy="3814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7396C006-B7B4-43A6-9A24-C293D9ADFE39}"/>
              </a:ext>
            </a:extLst>
          </p:cNvPr>
          <p:cNvSpPr/>
          <p:nvPr/>
        </p:nvSpPr>
        <p:spPr>
          <a:xfrm>
            <a:off x="7034371" y="2266772"/>
            <a:ext cx="183903" cy="3814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615F59-1915-43B3-99F2-3043C1768342}"/>
              </a:ext>
            </a:extLst>
          </p:cNvPr>
          <p:cNvSpPr txBox="1"/>
          <p:nvPr/>
        </p:nvSpPr>
        <p:spPr>
          <a:xfrm>
            <a:off x="1073359" y="1002179"/>
            <a:ext cx="221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Encode Sans ExtraLight" panose="020B0604020202020204" charset="0"/>
              </a:rPr>
              <a:t>I love you approach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8C8FB2-BFCF-4444-8BE2-A055D3EDA7EA}"/>
              </a:ext>
            </a:extLst>
          </p:cNvPr>
          <p:cNvSpPr txBox="1"/>
          <p:nvPr/>
        </p:nvSpPr>
        <p:spPr>
          <a:xfrm>
            <a:off x="5350554" y="1015203"/>
            <a:ext cx="250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Encode Sans ExtraLight" panose="020B0604020202020204" charset="0"/>
              </a:rPr>
              <a:t>Testamentary trust approach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BC1CE-2E6C-4C3D-8CBB-26246BEBB36E}"/>
              </a:ext>
            </a:extLst>
          </p:cNvPr>
          <p:cNvSpPr txBox="1"/>
          <p:nvPr/>
        </p:nvSpPr>
        <p:spPr>
          <a:xfrm>
            <a:off x="1849627" y="3397170"/>
            <a:ext cx="22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  <a:latin typeface="Encode Sans ExtraLight" panose="020B0604020202020204" charset="0"/>
              </a:rPr>
              <a:t>Assets to beneficiary to utilise for self and others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946BC5-B131-4E98-BB68-561400CDBB0E}"/>
              </a:ext>
            </a:extLst>
          </p:cNvPr>
          <p:cNvSpPr txBox="1"/>
          <p:nvPr/>
        </p:nvSpPr>
        <p:spPr>
          <a:xfrm>
            <a:off x="6613541" y="3339535"/>
            <a:ext cx="221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  <a:latin typeface="Encode Sans ExtraLight" panose="020B0604020202020204" charset="0"/>
              </a:rPr>
              <a:t>Assets to trust to be managed for beneficiary and others</a:t>
            </a:r>
          </a:p>
        </p:txBody>
      </p:sp>
    </p:spTree>
    <p:extLst>
      <p:ext uri="{BB962C8B-B14F-4D97-AF65-F5344CB8AC3E}">
        <p14:creationId xmlns:p14="http://schemas.microsoft.com/office/powerpoint/2010/main" val="19410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49600" y="1017600"/>
            <a:ext cx="7714506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AU" sz="1800" dirty="0"/>
              <a:t>Technology lag</a:t>
            </a:r>
          </a:p>
          <a:p>
            <a:pPr marL="342900" indent="-342900"/>
            <a:r>
              <a:rPr lang="en-AU" sz="1800" dirty="0"/>
              <a:t>Full names, spelling and pronunciation</a:t>
            </a:r>
          </a:p>
          <a:p>
            <a:pPr marL="342900" indent="-342900"/>
            <a:r>
              <a:rPr lang="en-AU" sz="1800" dirty="0"/>
              <a:t>Other names known by (maiden name or name on other IDs)</a:t>
            </a:r>
          </a:p>
          <a:p>
            <a:pPr marL="342900" indent="-342900"/>
            <a:r>
              <a:rPr lang="en-AU" sz="1800" dirty="0"/>
              <a:t>ID</a:t>
            </a:r>
          </a:p>
          <a:p>
            <a:pPr marL="342900" indent="-342900"/>
            <a:r>
              <a:rPr lang="en-AU" sz="1800" dirty="0"/>
              <a:t>Timing</a:t>
            </a:r>
          </a:p>
          <a:p>
            <a:pPr marL="342900" indent="-342900"/>
            <a:r>
              <a:rPr lang="en-AU" sz="1800" dirty="0"/>
              <a:t>Will gets it 100% for personally held assets</a:t>
            </a:r>
          </a:p>
          <a:p>
            <a:pPr marL="342900" indent="-342900"/>
            <a:r>
              <a:rPr lang="en-AU" sz="1800" dirty="0"/>
              <a:t>Other structures requires additional consideration</a:t>
            </a:r>
          </a:p>
          <a:p>
            <a:pPr marL="0" indent="0">
              <a:buNone/>
            </a:pPr>
            <a:endParaRPr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GROUND RULES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62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A TESTAMENTARY TRUST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It is a relationship: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Somebody (the legal owner, i.e. the </a:t>
            </a:r>
            <a:r>
              <a:rPr lang="en-AU" sz="1800" b="1" dirty="0"/>
              <a:t>trustee</a:t>
            </a:r>
            <a:r>
              <a:rPr lang="en-AU" sz="1800" dirty="0"/>
              <a:t>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Holds something (trust property, i.e. assets owned by the ‘trust’)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For others (the beneficial owner, i.e. the </a:t>
            </a:r>
            <a:r>
              <a:rPr lang="en-AU" sz="1800" b="1" dirty="0"/>
              <a:t>beneficiaries</a:t>
            </a:r>
            <a:r>
              <a:rPr lang="en-AU" sz="1800" dirty="0"/>
              <a:t>)</a:t>
            </a:r>
          </a:p>
          <a:p>
            <a:r>
              <a:rPr lang="en-AU" sz="1800" dirty="0"/>
              <a:t>Testamentary just means established on death</a:t>
            </a:r>
          </a:p>
          <a:p>
            <a:r>
              <a:rPr lang="en-AU" sz="1800" dirty="0"/>
              <a:t>Lasts 80 years in all jurisdictions other than South Australia</a:t>
            </a:r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38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TESTAMENTARY TRUSTS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Many types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Discretionary, fixed, hybrid, bare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Anything can be tailored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Flexibility v being fixed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Single v multiple</a:t>
            </a:r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029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TESTAMENTARY TRUST MOST USED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Trustee manages part of estate distributed for range of beneficiaries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Beneficiaries a wide class including lineal descendants, wider family and related entities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Trustee can decide who benefits and in what proportion each year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Technically, Trustee could pay to self, so need to trust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Can have multiple trustees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Optional role who can hire and fire the trustee (the </a:t>
            </a:r>
            <a:r>
              <a:rPr lang="en-AU" sz="1800" b="1" dirty="0"/>
              <a:t>Appointor</a:t>
            </a:r>
            <a:r>
              <a:rPr lang="en-AU" sz="1800" dirty="0"/>
              <a:t>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Certain events removes a trustee/appointor (e.g. death, loss of capacity and bankruptcy (for clarity on who manages/controls the trust)</a:t>
            </a:r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58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WANT A TESTAMENTARY TUST</a:t>
            </a:r>
            <a:endParaRPr dirty="0"/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6147985"/>
              </p:ext>
            </p:extLst>
          </p:nvPr>
        </p:nvGraphicFramePr>
        <p:xfrm>
          <a:off x="549600" y="950562"/>
          <a:ext cx="7491999" cy="3603701"/>
        </p:xfrm>
        <a:graphic>
          <a:graphicData uri="http://schemas.openxmlformats.org/drawingml/2006/table">
            <a:tbl>
              <a:tblPr>
                <a:noFill/>
                <a:tableStyleId>{21817226-A468-44DC-AC95-47A49CAB1368}</a:tableStyleId>
              </a:tblPr>
              <a:tblGrid>
                <a:gridCol w="249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7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Advantages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How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Disadvantages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‘Asset protection’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Nature of ownership as well as limiting beneficiaries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More thought required for structure and next generation control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Flexibility and control over succession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Mechanisms able to be implemented determine successor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Ongoing administration costs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Offers tax planning opportunities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Ability to distribute to minors at adult rates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Tax can be tricky to understand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Reduce potential future transaction fees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Potential exemptions available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14874"/>
                  </a:ext>
                </a:extLst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1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TESTAMENTARY TRUST MOST USED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35819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400" dirty="0"/>
              <a:t>Some protection against family law breakdowns of a beneficiary, however </a:t>
            </a:r>
            <a:r>
              <a:rPr lang="en-AU" sz="1400" b="1" dirty="0"/>
              <a:t>not</a:t>
            </a:r>
            <a:r>
              <a:rPr lang="en-AU" sz="1400" dirty="0"/>
              <a:t> bulletproof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400" dirty="0"/>
              <a:t>Family Courts may always choose to look through the structure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400" dirty="0"/>
              <a:t>Steps could be taken to try argue that a testamentary trust should not be considered as part of a relationship breakdown by: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400" dirty="0"/>
              <a:t>not specifically mentioning ‘Spouse’ in the beneficiary class; and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400" dirty="0"/>
              <a:t>having ‘relationship breakdown’ as an event removing someone controlling the testamentary trust</a:t>
            </a:r>
          </a:p>
          <a:p>
            <a:r>
              <a:rPr lang="en-AU" sz="1400" dirty="0"/>
              <a:t>Argument is that it was your wishes for the Family Courts not to consider the testamentary trust, hence those specific provisions</a:t>
            </a:r>
          </a:p>
          <a:p>
            <a:r>
              <a:rPr lang="en-AU" sz="1400" dirty="0"/>
              <a:t>Do you want this?</a:t>
            </a:r>
            <a:endParaRPr sz="14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6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WHEN HAVE A TESTAMENTARY TRUST (COUPLES)</a:t>
            </a:r>
            <a:endParaRPr dirty="0"/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733873817"/>
              </p:ext>
            </p:extLst>
          </p:nvPr>
        </p:nvGraphicFramePr>
        <p:xfrm>
          <a:off x="549600" y="1166398"/>
          <a:ext cx="7497000" cy="3116021"/>
        </p:xfrm>
        <a:graphic>
          <a:graphicData uri="http://schemas.openxmlformats.org/drawingml/2006/table">
            <a:tbl>
              <a:tblPr>
                <a:noFill/>
                <a:tableStyleId>{21817226-A468-44DC-AC95-47A49CAB1368}</a:tableStyleId>
              </a:tblPr>
              <a:tblGrid>
                <a:gridCol w="374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7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Immediately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On death of spouse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Want spouse to receive benefit of testamentary trust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Spouse has no need for any of the testamentary trust benefits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Spouse will receive substantial assets under estate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Lack of assets forming part of estate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Useful if there are minors able to benefit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More common with older couples with adult children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If important in determining future control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14874"/>
                  </a:ext>
                </a:extLst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64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MANY TESTAMENTARY TRUSTS</a:t>
            </a:r>
            <a:endParaRPr dirty="0"/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3293011295"/>
              </p:ext>
            </p:extLst>
          </p:nvPr>
        </p:nvGraphicFramePr>
        <p:xfrm>
          <a:off x="549600" y="910976"/>
          <a:ext cx="7497000" cy="3702093"/>
        </p:xfrm>
        <a:graphic>
          <a:graphicData uri="http://schemas.openxmlformats.org/drawingml/2006/table">
            <a:tbl>
              <a:tblPr>
                <a:noFill/>
                <a:tableStyleId>{21817226-A468-44DC-AC95-47A49CAB1368}</a:tableStyleId>
              </a:tblPr>
              <a:tblGrid>
                <a:gridCol w="374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94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Single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Multiple</a:t>
                      </a:r>
                      <a:endParaRPr sz="160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Unable to clearly split assets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Have a clear split of assets between beneficiaries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Commonly used when benefitting minors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Beneficiaries have increased autonomy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Beneficiaries are able to work together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Beneficiaries have different personal risk/tax profiles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Simple as only one trust required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Sufficient assets forming part of estate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14874"/>
                  </a:ext>
                </a:extLst>
              </a:tr>
              <a:tr h="5855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Less autonomy but a greater sense of purpose</a:t>
                      </a: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56422"/>
                  </a:ext>
                </a:extLst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295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TESTAMENTARY TRUSTS CONSIDERATIONS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Who acts a trustee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To have an appointor or not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Any special provisions required? (i.e. anything in relation to relationship breakdowns?) 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Hardwiring v verbal/non-binding directions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02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THINGS TO CONSIDER IN RELATION TO PERSONAL ASSETS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Who administers the Will (executor, also known as a trustee while they administer your Will – that is, they are the trustee of your Will)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Any guardians to care for infant children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Specific gifts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Life tenancies and rights to occupy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Loans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Overseas assets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Joint assets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198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GENERAL DRAFTING CONSIDERATIONS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‘</a:t>
            </a:r>
            <a:r>
              <a:rPr lang="en-AU" sz="1800" dirty="0" err="1"/>
              <a:t>Giftover</a:t>
            </a:r>
            <a:r>
              <a:rPr lang="en-AU" sz="1800" dirty="0"/>
              <a:t> Clause’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Conditions in relation to gifts under Will?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If wanting specific gifts, being detailed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Considering </a:t>
            </a:r>
            <a:r>
              <a:rPr lang="en-AU" sz="1800"/>
              <a:t>any double ups?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8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714506" cy="31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AU" sz="1800" dirty="0"/>
              <a:t>About you</a:t>
            </a:r>
          </a:p>
          <a:p>
            <a:pPr marL="342900" indent="-342900"/>
            <a:r>
              <a:rPr lang="en-AU" sz="1800" dirty="0"/>
              <a:t>Your estate planning objectives</a:t>
            </a:r>
          </a:p>
          <a:p>
            <a:pPr marL="342900" indent="-342900"/>
            <a:r>
              <a:rPr lang="en-AU" sz="1800" dirty="0"/>
              <a:t>Will and memo of directions</a:t>
            </a:r>
          </a:p>
          <a:p>
            <a:pPr marL="342900" indent="-342900"/>
            <a:r>
              <a:rPr lang="en-AU" sz="1800" dirty="0"/>
              <a:t>Powers of attorney</a:t>
            </a:r>
          </a:p>
          <a:p>
            <a:pPr marL="342900" indent="-342900"/>
            <a:r>
              <a:rPr lang="en-AU" sz="1800" dirty="0"/>
              <a:t>Related entities and recommendations</a:t>
            </a:r>
          </a:p>
          <a:p>
            <a:pPr marL="342900" indent="-342900"/>
            <a:r>
              <a:rPr lang="en-AU" sz="1800" dirty="0"/>
              <a:t>Next steps</a:t>
            </a:r>
            <a:endParaRPr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OVERVIEW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6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INSTRUCTIONS REGARDING TESTAMENTARY TUSTS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" name="Shape 138">
            <a:extLst>
              <a:ext uri="{FF2B5EF4-FFF2-40B4-BE49-F238E27FC236}">
                <a16:creationId xmlns:a16="http://schemas.microsoft.com/office/drawing/2014/main" id="{9C068A68-8833-4983-AD9D-B0D8B38E8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Broad beneficiary class (can be varied)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Spouses included as beneficiaries but can be removed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Children includes adopted and step children in terms of beneficiaries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Nature of trust is that ‘trustee’ has full discretion so just because a spouse and step child </a:t>
            </a:r>
            <a:r>
              <a:rPr lang="en-AU" sz="1800" i="1" dirty="0"/>
              <a:t>could</a:t>
            </a:r>
            <a:r>
              <a:rPr lang="en-AU" sz="1800" dirty="0"/>
              <a:t> benefit doesn’t mean that can force a distribution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School of thought to remove ‘Spouse’ if you want to reduce ability for the Family Court to defeat the trust structure – ultimately even if you don’t have ‘Spouses’ included, Family Court could still defeat the trust structure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sz="1800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10075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POWER OF ATTORNEY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996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ENDURING POWER OF ATTORNEY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800770" cy="34952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While living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Personal/health: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Minor in scope v advance health directive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Loss of capacity</a:t>
            </a:r>
          </a:p>
          <a:p>
            <a:r>
              <a:rPr lang="en-AU" sz="1800" dirty="0"/>
              <a:t>Financial</a:t>
            </a:r>
          </a:p>
          <a:p>
            <a:pPr lvl="1"/>
            <a:r>
              <a:rPr lang="en-AU" sz="1800" dirty="0"/>
              <a:t>Immediately v loss of capacity</a:t>
            </a:r>
          </a:p>
          <a:p>
            <a:pPr lvl="1"/>
            <a:r>
              <a:rPr lang="en-AU" sz="1800" dirty="0"/>
              <a:t>Broad in scope with specific powers for avoidance of doubt</a:t>
            </a:r>
          </a:p>
          <a:p>
            <a:r>
              <a:rPr lang="en-AU" sz="1800" dirty="0"/>
              <a:t>Multiple attorneys?  Jointly or severally (i.e. must act together or either or)</a:t>
            </a:r>
          </a:p>
          <a:p>
            <a:r>
              <a:rPr lang="en-AU" sz="1800" dirty="0"/>
              <a:t>EPA documents per State? Depends on asset and practicality if needed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586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RELATED ENTITIES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1022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RELATED ENTITIES RECOMMENDATIONS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If ‘To-do’ list chosen, then recommendations provided in this document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Confirm appropriate approach for superannuation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Confirm appropriate approach for joint assets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Confirm appropriate approach for trusts and companies</a:t>
            </a:r>
          </a:p>
          <a:p>
            <a:pPr lvl="1">
              <a:spcBef>
                <a:spcPts val="600"/>
              </a:spcBef>
              <a:buFont typeface="Encode Sans ExtraLight"/>
              <a:buChar char="▪"/>
            </a:pPr>
            <a:r>
              <a:rPr lang="en-AU" sz="1800" dirty="0"/>
              <a:t>Review financial statements in relation to potential loan accounts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Overseas assets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Business assets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Complex estate plans and additional fixed prices in ‘to-do’ list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036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RECOMMENDATIONS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910975"/>
            <a:ext cx="8128574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Be aware when you need to revisit your estate planning documents, including but not limited to: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Changes to anyone’s names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People mentioned in your Will or a potential beneficiary dying or suffering a disability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Changes to relationship status (such as divorce, marriage or entering into a de facto relationship) to anyone named in the Will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Changes to your personal circumstances (such as anyone being estranged with you) or wanting a mutual Will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Establishing new related entities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586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NEXT STEPS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8742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NEXT STEPS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599" y="1098600"/>
            <a:ext cx="8025057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Complete and return signed booklet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600" dirty="0"/>
              <a:t>Pricing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600" dirty="0"/>
              <a:t>Information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600" dirty="0"/>
              <a:t>Instructions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Receive draft estate planning documents and tailored explanation video considering your booklet (the earlier of within 3 business days of completed booklet or within 1 business day of our meeting)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Attend online meeting to ask queries and finalise your estate planning documents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Receive finalised estate planning documents and link to online meeting recording (within 2 business days of our meeting)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dirty="0"/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9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ABOUT YOU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87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FAMILY TREE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52785" y="3115214"/>
            <a:ext cx="3729102" cy="147863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Ages?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Natural/step/adopted?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Other dependents?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600" dirty="0"/>
              <a:t>Ex-spouses?  Anyone estranged?</a:t>
            </a:r>
            <a:endParaRPr sz="16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38">
            <a:extLst>
              <a:ext uri="{FF2B5EF4-FFF2-40B4-BE49-F238E27FC236}">
                <a16:creationId xmlns:a16="http://schemas.microsoft.com/office/drawing/2014/main" id="{8456B36E-24C9-4D47-A45E-31639B59D93E}"/>
              </a:ext>
            </a:extLst>
          </p:cNvPr>
          <p:cNvSpPr txBox="1">
            <a:spLocks/>
          </p:cNvSpPr>
          <p:nvPr/>
        </p:nvSpPr>
        <p:spPr>
          <a:xfrm>
            <a:off x="3881887" y="3115214"/>
            <a:ext cx="3729102" cy="1478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r>
              <a:rPr lang="en-AU" sz="1600" dirty="0"/>
              <a:t>Family relationship?</a:t>
            </a:r>
          </a:p>
          <a:p>
            <a:r>
              <a:rPr lang="en-AU" sz="1600" dirty="0"/>
              <a:t>Family dynamics?</a:t>
            </a:r>
          </a:p>
          <a:p>
            <a:r>
              <a:rPr lang="en-AU" sz="1600" dirty="0"/>
              <a:t>Health?</a:t>
            </a:r>
          </a:p>
          <a:p>
            <a:r>
              <a:rPr lang="en-AU" sz="1600" dirty="0"/>
              <a:t>Risk profiles?</a:t>
            </a:r>
          </a:p>
        </p:txBody>
      </p:sp>
    </p:spTree>
    <p:extLst>
      <p:ext uri="{BB962C8B-B14F-4D97-AF65-F5344CB8AC3E}">
        <p14:creationId xmlns:p14="http://schemas.microsoft.com/office/powerpoint/2010/main" val="194826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FAMILY PROVISION APPLICATIONS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51134" y="1098599"/>
            <a:ext cx="5644166" cy="33698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Two-step process: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Being an eligible person (generally includes spouses, ex-spouses, children and people you provided for)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1800" dirty="0"/>
              <a:t>Not being adequately provided for</a:t>
            </a:r>
          </a:p>
          <a:p>
            <a:endParaRPr lang="en-AU" sz="1800" dirty="0"/>
          </a:p>
          <a:p>
            <a:r>
              <a:rPr lang="en-AU" sz="1800" dirty="0"/>
              <a:t>Is this you?</a:t>
            </a:r>
          </a:p>
          <a:p>
            <a:r>
              <a:rPr lang="en-AU" sz="1800" dirty="0"/>
              <a:t>Note NSW notional estate rules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&quot;No&quot; Symbol 3">
            <a:extLst>
              <a:ext uri="{FF2B5EF4-FFF2-40B4-BE49-F238E27FC236}">
                <a16:creationId xmlns:a16="http://schemas.microsoft.com/office/drawing/2014/main" id="{6FB6A080-4439-449A-A97D-6C4A091874A6}"/>
              </a:ext>
            </a:extLst>
          </p:cNvPr>
          <p:cNvSpPr/>
          <p:nvPr/>
        </p:nvSpPr>
        <p:spPr>
          <a:xfrm>
            <a:off x="773888" y="1256769"/>
            <a:ext cx="1779532" cy="219379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4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OTHER WAYS TO CHALLENGE ESTATE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Invalid Will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No capacity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Promises made to beneficiary not kept in Will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8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ESTATE CHALLENGES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098600"/>
            <a:ext cx="7497000" cy="294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Only affects assets that pass into your estate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Strategies to manage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Restructuring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Gift and loan back arrangements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Call options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Declarations (formal and informal)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1800" dirty="0"/>
              <a:t>Court will decide</a:t>
            </a:r>
          </a:p>
          <a:p>
            <a:pPr marL="533400" lvl="1" indent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29611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1884</Words>
  <Application>Microsoft Office PowerPoint</Application>
  <PresentationFormat>On-screen Show (16:9)</PresentationFormat>
  <Paragraphs>352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Encode Sans</vt:lpstr>
      <vt:lpstr>Encode Sans ExtraLight</vt:lpstr>
      <vt:lpstr>Arial</vt:lpstr>
      <vt:lpstr>Laertes template</vt:lpstr>
      <vt:lpstr>ESTATE PLANNING</vt:lpstr>
      <vt:lpstr>PowerPoint Presentation</vt:lpstr>
      <vt:lpstr>GROUND RULES</vt:lpstr>
      <vt:lpstr>OVERVIEW</vt:lpstr>
      <vt:lpstr>ABOUT YOU</vt:lpstr>
      <vt:lpstr>FAMILY TREE</vt:lpstr>
      <vt:lpstr>FAMILY PROVISION APPLICATIONS</vt:lpstr>
      <vt:lpstr>OTHER WAYS TO CHALLENGE ESTATE</vt:lpstr>
      <vt:lpstr>ESTATE CHALLENGES</vt:lpstr>
      <vt:lpstr>OWNERSHIP STRUCTURES</vt:lpstr>
      <vt:lpstr>ASSET HOLDINGS</vt:lpstr>
      <vt:lpstr>SUPERANNUATION</vt:lpstr>
      <vt:lpstr>SUPERANNUATION NOMINATIONS</vt:lpstr>
      <vt:lpstr>JOINTLY HELD ASSETS</vt:lpstr>
      <vt:lpstr>TRUST ASSETS</vt:lpstr>
      <vt:lpstr>TRUST ASSETS CONSIDERATIONS</vt:lpstr>
      <vt:lpstr>COMPANY ASSETS</vt:lpstr>
      <vt:lpstr>BUSINESS AND PARTNERSHIP ASSETS</vt:lpstr>
      <vt:lpstr>OVERSEAS ASSETS</vt:lpstr>
      <vt:lpstr>OTHER ISSUES</vt:lpstr>
      <vt:lpstr>YOUR OBJECTIVES</vt:lpstr>
      <vt:lpstr>WHAT’S COVERED TODAY?</vt:lpstr>
      <vt:lpstr>PREFERENCES AND OPTIONS</vt:lpstr>
      <vt:lpstr>ESTATE PLANNING OBJECTIVES</vt:lpstr>
      <vt:lpstr>ESTATE PLANNING OBJECTIVES</vt:lpstr>
      <vt:lpstr>WILL AND MEMO OF DIRECTIONS</vt:lpstr>
      <vt:lpstr>WILL AND MEMO OF DIRECTIONS</vt:lpstr>
      <vt:lpstr>PERSONAL ASSETS</vt:lpstr>
      <vt:lpstr>PERSONAL ASSETS</vt:lpstr>
      <vt:lpstr>WHAT IS A TESTAMENTARY TRUST</vt:lpstr>
      <vt:lpstr>TESTAMENTARY TRUSTS</vt:lpstr>
      <vt:lpstr>TESTAMENTARY TRUST MOST USED</vt:lpstr>
      <vt:lpstr>WHY WANT A TESTAMENTARY TUST</vt:lpstr>
      <vt:lpstr>TESTAMENTARY TRUST MOST USED</vt:lpstr>
      <vt:lpstr>WHEN HAVE A TESTAMENTARY TRUST (COUPLES)</vt:lpstr>
      <vt:lpstr>HOW MANY TESTAMENTARY TRUSTS</vt:lpstr>
      <vt:lpstr>TESTAMENTARY TRUSTS CONSIDERATIONS</vt:lpstr>
      <vt:lpstr>OTHER THINGS TO CONSIDER IN RELATION TO PERSONAL ASSETS</vt:lpstr>
      <vt:lpstr>GENERAL DRAFTING CONSIDERATIONS</vt:lpstr>
      <vt:lpstr>INSTRUCTIONS REGARDING TESTAMENTARY TUSTS</vt:lpstr>
      <vt:lpstr>POWER OF ATTORNEY</vt:lpstr>
      <vt:lpstr>ENDURING POWER OF ATTORNEY</vt:lpstr>
      <vt:lpstr>RELATED ENTITIES</vt:lpstr>
      <vt:lpstr>RELATED ENTITIES RECOMMENDATIONS</vt:lpstr>
      <vt:lpstr>OTHER RECOMMENDATIONS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Darius Hii</cp:lastModifiedBy>
  <cp:revision>38</cp:revision>
  <dcterms:modified xsi:type="dcterms:W3CDTF">2019-09-22T23:42:01Z</dcterms:modified>
</cp:coreProperties>
</file>