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68" r:id="rId5"/>
    <p:sldId id="258" r:id="rId6"/>
    <p:sldId id="269" r:id="rId7"/>
    <p:sldId id="270" r:id="rId8"/>
    <p:sldId id="271" r:id="rId9"/>
    <p:sldId id="272" r:id="rId10"/>
    <p:sldId id="261" r:id="rId11"/>
    <p:sldId id="273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0481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616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949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690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95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462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159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792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99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9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3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410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4533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898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151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85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826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548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Bluetooth within IoT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4" cy="89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Darius </a:t>
            </a:r>
            <a:r>
              <a:rPr lang="en-GB" sz="1600" dirty="0" err="1"/>
              <a:t>Jecu</a:t>
            </a:r>
            <a:endParaRPr lang="en-GB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17026840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</a:rPr>
              <a:t>Security of Bluetooth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700" cy="263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Fairly secure</a:t>
            </a:r>
          </a:p>
          <a:p>
            <a:pPr lvl="1">
              <a:spcBef>
                <a:spcPts val="0"/>
              </a:spcBef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Requires device to be nearby + requires device to accept communication with each other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3 stages of security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Authentication, Confidentiality, Authorisation 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4 security modes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Increasing security from mode 1 to mode 4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The older the device, the less secure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5AE-72A1-48B7-8CF9-2B088427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Security concerns of Bluetooth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D33A9-4912-4589-80B4-F5AA88A0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7138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If not secure connection, could be rather easily hacked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3 main shapes of hacking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Bluejacking </a:t>
            </a:r>
          </a:p>
          <a:p>
            <a:pPr lvl="2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50" dirty="0"/>
              <a:t>Misleading recipient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Bluebugging</a:t>
            </a:r>
          </a:p>
          <a:p>
            <a:pPr lvl="2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50" dirty="0"/>
              <a:t>Taking over functions of device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Car whispering </a:t>
            </a:r>
          </a:p>
          <a:p>
            <a:pPr lvl="2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50" dirty="0"/>
              <a:t>Hackers send and receive audio to and from car system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20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</a:rPr>
              <a:t>Potential competitors of Bluetooth – Wi-Fi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33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Wi-Fi pros:</a:t>
            </a:r>
            <a:endParaRPr sz="1800" dirty="0"/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Throughput is higher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Low cost infrastructure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More easily deployed</a:t>
            </a:r>
            <a:endParaRPr sz="1800" dirty="0"/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Configured in more devices as standard.</a:t>
            </a:r>
          </a:p>
          <a:p>
            <a:pPr marL="146050" lvl="0" indent="0" rtl="0">
              <a:spcBef>
                <a:spcPts val="25"/>
              </a:spcBef>
              <a:spcAft>
                <a:spcPts val="0"/>
              </a:spcAft>
              <a:buSzPts val="1300"/>
              <a:buNone/>
            </a:pPr>
            <a:endParaRPr sz="1800" dirty="0"/>
          </a:p>
          <a:p>
            <a:pPr marL="0" lvl="0" indent="0" rtl="0">
              <a:spcBef>
                <a:spcPts val="25"/>
              </a:spcBef>
              <a:spcAft>
                <a:spcPts val="0"/>
              </a:spcAft>
              <a:buNone/>
            </a:pPr>
            <a:r>
              <a:rPr lang="en-GB" sz="1800" dirty="0"/>
              <a:t>Bluetooth pros:</a:t>
            </a:r>
            <a:endParaRPr sz="1800" dirty="0"/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Less amount of energy required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Cheaper to use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Allows network to expand if device is nearby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29450" y="914400"/>
            <a:ext cx="7688700" cy="56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</a:rPr>
              <a:t>Potential competitors of Bluetooth - </a:t>
            </a:r>
            <a:r>
              <a:rPr lang="en-GB" dirty="0" err="1">
                <a:solidFill>
                  <a:schemeClr val="tx2"/>
                </a:solidFill>
              </a:rPr>
              <a:t>LoRa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29450" y="1671146"/>
            <a:ext cx="7688700" cy="3472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5"/>
              </a:spcBef>
              <a:spcAft>
                <a:spcPts val="0"/>
              </a:spcAft>
              <a:buNone/>
            </a:pPr>
            <a:r>
              <a:rPr lang="en-GB" sz="1800" dirty="0" err="1"/>
              <a:t>LoRa</a:t>
            </a:r>
            <a:r>
              <a:rPr lang="en-GB" sz="1800" dirty="0"/>
              <a:t> pros:</a:t>
            </a:r>
            <a:endParaRPr sz="1800" dirty="0"/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Range of up to 10 miles between devices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10 years battery life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Improves robustness to interference, noise &amp; jamming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High accuracy localisation and ranging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Sensors can be spread across wide large area</a:t>
            </a:r>
            <a:endParaRPr sz="1800" dirty="0"/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Licence free </a:t>
            </a:r>
          </a:p>
          <a:p>
            <a:pPr lvl="0" rtl="0">
              <a:spcBef>
                <a:spcPts val="25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146050" lvl="0" indent="0" rtl="0">
              <a:spcBef>
                <a:spcPts val="25"/>
              </a:spcBef>
              <a:spcAft>
                <a:spcPts val="0"/>
              </a:spcAft>
              <a:buSzPts val="1300"/>
              <a:buNone/>
            </a:pPr>
            <a:r>
              <a:rPr lang="en-GB" sz="1800" dirty="0"/>
              <a:t>HOWEVER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Still not as cheap implementation as Bluetooth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Non-implementation of </a:t>
            </a:r>
            <a:r>
              <a:rPr lang="en-GB" sz="1800" dirty="0" err="1"/>
              <a:t>LoRa</a:t>
            </a:r>
            <a:r>
              <a:rPr lang="en-GB" sz="1800" dirty="0"/>
              <a:t> in devices nowadays </a:t>
            </a:r>
            <a:r>
              <a:rPr lang="en-GB" sz="1800" dirty="0">
                <a:sym typeface="Wingdings" panose="05000000000000000000" pitchFamily="2" charset="2"/>
              </a:rPr>
              <a:t> less appealing to developers</a:t>
            </a:r>
            <a:endParaRPr lang="en-GB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</a:rPr>
              <a:t>Conclusion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799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Bluetooth became increasingly developed within IoT</a:t>
            </a:r>
            <a:endParaRPr sz="20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Bluetooth Mesh pushed the boundaries in IoT market.</a:t>
            </a:r>
            <a:endParaRPr sz="20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Challenged Wi-Fi as top communication method.</a:t>
            </a:r>
            <a:endParaRPr sz="20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Security is quite strong.</a:t>
            </a:r>
            <a:endParaRPr sz="2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												</a:t>
            </a:r>
            <a:r>
              <a:rPr lang="en-GB" sz="2400" dirty="0"/>
              <a:t>Thank you!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4209-0490-486E-A26F-727CF89C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6" y="812503"/>
            <a:ext cx="7053542" cy="1050398"/>
          </a:xfrm>
        </p:spPr>
        <p:txBody>
          <a:bodyPr/>
          <a:lstStyle/>
          <a:p>
            <a:r>
              <a:rPr lang="en-GB" dirty="0"/>
              <a:t>What is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BA60-F97D-4782-BE0F-40548321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Embedded devices connected to the 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Aim – complete given task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Adjust temperature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Connect other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More modern devices answer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Execute command though voice</a:t>
            </a:r>
          </a:p>
        </p:txBody>
      </p:sp>
    </p:spTree>
    <p:extLst>
      <p:ext uri="{BB962C8B-B14F-4D97-AF65-F5344CB8AC3E}">
        <p14:creationId xmlns:p14="http://schemas.microsoft.com/office/powerpoint/2010/main" val="427712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</a:rPr>
              <a:t>What is Bluetooth?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Short Range form of communication</a:t>
            </a:r>
            <a:endParaRPr sz="20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Created in 1994 by Ericsson</a:t>
            </a:r>
            <a:endParaRPr sz="20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Used in mobile phones, computers, as well as smart devices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2000" dirty="0"/>
              <a:t>Aim – exchange data + individual data</a:t>
            </a:r>
            <a:endParaRPr sz="2000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0BCF-0057-444D-8C2B-A2DB6766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Why is Bluetooth needed in IoT?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DDA0-B95D-4E53-B295-7849699AE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/>
              <a:t>Embedded devices that connect to the internet to complete specific tasks.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800" dirty="0"/>
              <a:t>Can’t connect by themselves alone.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800" dirty="0"/>
              <a:t>Need external device to either send data, or receive input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endParaRPr lang="en-GB" sz="1800" dirty="0"/>
          </a:p>
          <a:p>
            <a:pPr lvl="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Bluetooth provides this service.</a:t>
            </a:r>
          </a:p>
          <a:p>
            <a:pPr marL="1460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5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</a:rPr>
              <a:t>How it works in a nutshell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1943175"/>
            <a:ext cx="7688700" cy="28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-GB" sz="1800" dirty="0"/>
              <a:t>Master and Slave method</a:t>
            </a:r>
            <a:endParaRPr sz="1800" dirty="0"/>
          </a:p>
          <a:p>
            <a:pPr lvl="1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Ø"/>
            </a:pPr>
            <a:r>
              <a:rPr lang="en-GB" sz="1800" dirty="0"/>
              <a:t>Master device gets info from slave device</a:t>
            </a:r>
            <a:endParaRPr sz="1800" dirty="0"/>
          </a:p>
          <a:p>
            <a:pPr lvl="1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Ø"/>
            </a:pPr>
            <a:r>
              <a:rPr lang="en-GB" sz="1800" dirty="0"/>
              <a:t>Slaves cannot talk to other slaves</a:t>
            </a:r>
            <a:endParaRPr sz="18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sz="1800" dirty="0"/>
              <a:t>Communicate by broadcasting IP address</a:t>
            </a:r>
            <a:endParaRPr sz="1800" dirty="0"/>
          </a:p>
          <a:p>
            <a:pPr lvl="1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Ø"/>
            </a:pPr>
            <a:r>
              <a:rPr lang="en-GB" sz="1800" dirty="0"/>
              <a:t>Generic Access Profile (GAP) - “is responsible for managing connections, advertisements, discovery and security features”. (</a:t>
            </a:r>
            <a:r>
              <a:rPr lang="en-GB" sz="1800" dirty="0" err="1"/>
              <a:t>Afaneh</a:t>
            </a:r>
            <a:r>
              <a:rPr lang="en-GB" sz="1800" dirty="0"/>
              <a:t>, M. 2017).</a:t>
            </a:r>
            <a:endParaRPr sz="1800" dirty="0"/>
          </a:p>
          <a:p>
            <a:pPr lvl="1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Ø"/>
            </a:pPr>
            <a:r>
              <a:rPr lang="en-GB" sz="1800" dirty="0"/>
              <a:t>Connected devices connect as a Generic Attributes Profile (GATT)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Exclusive connection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3A89-992B-4C72-8E88-3609A187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Connected devices in Bluetooth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0437-62C0-406B-8536-E2401691D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Master device can connect to 8 Slave devices at a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/>
              <a:t>Piconet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Where connection is made from two or more piconets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 err="1"/>
              <a:t>scatternet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Sufficient in Bluetooth 5</a:t>
            </a:r>
          </a:p>
        </p:txBody>
      </p:sp>
    </p:spTree>
    <p:extLst>
      <p:ext uri="{BB962C8B-B14F-4D97-AF65-F5344CB8AC3E}">
        <p14:creationId xmlns:p14="http://schemas.microsoft.com/office/powerpoint/2010/main" val="42533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E488-55C1-40AE-834D-6F8CB148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Bluetooth 4 – Bluetooth Low Energy (BLE)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B1290-00B5-4558-9BE7-F4DFA16CA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Significantly lower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Used for the transfer of small amount of data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Interacts with proximity sensors as well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3 main software levels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Application, Host and Controller</a:t>
            </a:r>
          </a:p>
        </p:txBody>
      </p:sp>
    </p:spTree>
    <p:extLst>
      <p:ext uri="{BB962C8B-B14F-4D97-AF65-F5344CB8AC3E}">
        <p14:creationId xmlns:p14="http://schemas.microsoft.com/office/powerpoint/2010/main" val="3488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3312-B80D-4262-B138-F92017CD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Bluetooth 5 – Bluetooth Mesh (BM)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E3CC-5DB4-4BA4-BF75-A7A3DEE9F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 err="1"/>
              <a:t>Scatternets</a:t>
            </a:r>
            <a:r>
              <a:rPr lang="en-GB" sz="2000" dirty="0"/>
              <a:t> allow piconets to communicate </a:t>
            </a:r>
            <a:r>
              <a:rPr lang="en-GB" sz="2000" dirty="0">
                <a:sym typeface="Wingdings" panose="05000000000000000000" pitchFamily="2" charset="2"/>
              </a:rPr>
              <a:t> multiple devices communicate with each other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Lighting as an example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BM connects to device’s destination 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No need for device to be nearby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Enables both devices to become Master and Slave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9030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EB59-55DE-43B2-B273-43A2126E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BLE and Bluetooth 5 in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D485-2804-4B9F-92E6-67C38F737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BLE devices can send data periodically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Time, temperature, heart rate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Distance rage of 30-100 meters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Bluetooth 5 designed bearing in mind IoT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Low energy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Low value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Double speed of 2mb/s ≠ BLE has 1mb/s</a:t>
            </a:r>
          </a:p>
          <a:p>
            <a:pPr lvl="1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lang="en-GB" sz="1800" dirty="0"/>
              <a:t>Increased packed size over a wider range &amp; higher speed</a:t>
            </a:r>
          </a:p>
          <a:p>
            <a:pPr>
              <a:spcBef>
                <a:spcPts val="25"/>
              </a:spcBef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080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567</Words>
  <Application>Microsoft Office PowerPoint</Application>
  <PresentationFormat>On-screen Show (16:9)</PresentationFormat>
  <Paragraphs>104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Wingdings 3</vt:lpstr>
      <vt:lpstr>Wingdings</vt:lpstr>
      <vt:lpstr>Century Gothic</vt:lpstr>
      <vt:lpstr>Arial</vt:lpstr>
      <vt:lpstr>Ion</vt:lpstr>
      <vt:lpstr>Bluetooth within IoT</vt:lpstr>
      <vt:lpstr>What is IoT?</vt:lpstr>
      <vt:lpstr>What is Bluetooth? </vt:lpstr>
      <vt:lpstr>Why is Bluetooth needed in IoT?</vt:lpstr>
      <vt:lpstr>How it works in a nutshell</vt:lpstr>
      <vt:lpstr>Connected devices in Bluetooth</vt:lpstr>
      <vt:lpstr>Bluetooth 4 – Bluetooth Low Energy (BLE)</vt:lpstr>
      <vt:lpstr>Bluetooth 5 – Bluetooth Mesh (BM)</vt:lpstr>
      <vt:lpstr>BLE and Bluetooth 5 in depth</vt:lpstr>
      <vt:lpstr>Security of Bluetooth</vt:lpstr>
      <vt:lpstr>Security concerns of Bluetooth</vt:lpstr>
      <vt:lpstr>Potential competitors of Bluetooth – Wi-Fi</vt:lpstr>
      <vt:lpstr>Potential competitors of Bluetooth - LoRa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Matthew</dc:creator>
  <cp:lastModifiedBy>Ioana</cp:lastModifiedBy>
  <cp:revision>20</cp:revision>
  <dcterms:modified xsi:type="dcterms:W3CDTF">2019-04-11T12:17:31Z</dcterms:modified>
</cp:coreProperties>
</file>