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Charles Wu"/>
  <p:cmAuthor clrIdx="1" id="1" initials="" lastIdx="2" name="Sheng Z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31T00:51:08.634">
    <p:pos x="6000" y="0"/>
    <p:text>要不要分3个slides细讲</p:text>
  </p:cm>
  <p:cm authorId="1" idx="1" dt="2017-03-31T00:50:51.847">
    <p:pos x="6000" y="100"/>
    <p:text>its ok</p:text>
  </p:cm>
  <p:cm authorId="1" idx="2" dt="2017-03-31T00:51:08.634">
    <p:pos x="6000" y="200"/>
    <p:text>david 他们都没用slides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150075" y="678050"/>
            <a:ext cx="8834100" cy="933600"/>
          </a:xfrm>
          <a:prstGeom prst="rect">
            <a:avLst/>
          </a:prstGeom>
        </p:spPr>
        <p:txBody>
          <a:bodyPr anchorCtr="0" anchor="b" bIns="91425" lIns="91425" rIns="91425" tIns="91425">
            <a:noAutofit/>
          </a:bodyPr>
          <a:lstStyle/>
          <a:p>
            <a:pPr lvl="0" algn="ctr">
              <a:spcBef>
                <a:spcPts val="0"/>
              </a:spcBef>
              <a:buNone/>
            </a:pPr>
            <a:r>
              <a:rPr lang="en"/>
              <a:t>ECE532 - Project Presentation</a:t>
            </a:r>
          </a:p>
        </p:txBody>
      </p:sp>
      <p:sp>
        <p:nvSpPr>
          <p:cNvPr id="68" name="Shape 68"/>
          <p:cNvSpPr txBox="1"/>
          <p:nvPr>
            <p:ph idx="1" type="subTitle"/>
          </p:nvPr>
        </p:nvSpPr>
        <p:spPr>
          <a:xfrm>
            <a:off x="356350" y="1916455"/>
            <a:ext cx="8222100" cy="432900"/>
          </a:xfrm>
          <a:prstGeom prst="rect">
            <a:avLst/>
          </a:prstGeom>
        </p:spPr>
        <p:txBody>
          <a:bodyPr anchorCtr="0" anchor="t" bIns="91425" lIns="91425" rIns="91425" tIns="91425">
            <a:noAutofit/>
          </a:bodyPr>
          <a:lstStyle/>
          <a:p>
            <a:pPr lvl="0" algn="ctr">
              <a:spcBef>
                <a:spcPts val="0"/>
              </a:spcBef>
              <a:buNone/>
            </a:pPr>
            <a:r>
              <a:rPr lang="en" sz="3000"/>
              <a:t>Raiden - a scrolling shooter game</a:t>
            </a:r>
          </a:p>
        </p:txBody>
      </p:sp>
      <p:sp>
        <p:nvSpPr>
          <p:cNvPr id="69" name="Shape 69"/>
          <p:cNvSpPr txBox="1"/>
          <p:nvPr/>
        </p:nvSpPr>
        <p:spPr>
          <a:xfrm>
            <a:off x="1644450" y="3073900"/>
            <a:ext cx="6767100" cy="2080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Prepared By:		Sheng Zhan 	</a:t>
            </a:r>
          </a:p>
          <a:p>
            <a:pPr lvl="0">
              <a:spcBef>
                <a:spcPts val="0"/>
              </a:spcBef>
              <a:buNone/>
            </a:pPr>
            <a:r>
              <a:t/>
            </a:r>
            <a:endParaRPr sz="1800">
              <a:solidFill>
                <a:srgbClr val="FFFFFF"/>
              </a:solidFill>
            </a:endParaRPr>
          </a:p>
          <a:p>
            <a:pPr indent="457200" lvl="0" marL="1371600">
              <a:spcBef>
                <a:spcPts val="0"/>
              </a:spcBef>
              <a:buNone/>
            </a:pPr>
            <a:r>
              <a:rPr lang="en" sz="1800">
                <a:solidFill>
                  <a:srgbClr val="FFFFFF"/>
                </a:solidFill>
              </a:rPr>
              <a:t>Yi Tian Lu 	</a:t>
            </a:r>
          </a:p>
          <a:p>
            <a:pPr lvl="0">
              <a:spcBef>
                <a:spcPts val="0"/>
              </a:spcBef>
              <a:buNone/>
            </a:pPr>
            <a:r>
              <a:t/>
            </a:r>
            <a:endParaRPr sz="1800">
              <a:solidFill>
                <a:srgbClr val="FFFFFF"/>
              </a:solidFill>
            </a:endParaRPr>
          </a:p>
          <a:p>
            <a:pPr indent="457200" lvl="0" marL="1371600">
              <a:spcBef>
                <a:spcPts val="0"/>
              </a:spcBef>
              <a:buNone/>
            </a:pPr>
            <a:r>
              <a:rPr lang="en" sz="1800">
                <a:solidFill>
                  <a:srgbClr val="FFFFFF"/>
                </a:solidFill>
              </a:rPr>
              <a:t>Zhe Wu 		</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548100" y="586325"/>
            <a:ext cx="8222100" cy="767700"/>
          </a:xfrm>
          <a:prstGeom prst="rect">
            <a:avLst/>
          </a:prstGeom>
        </p:spPr>
        <p:txBody>
          <a:bodyPr anchorCtr="0" anchor="b" bIns="91425" lIns="91425" rIns="91425" tIns="91425">
            <a:noAutofit/>
          </a:bodyPr>
          <a:lstStyle/>
          <a:p>
            <a:pPr lvl="0" rtl="0">
              <a:spcBef>
                <a:spcPts val="0"/>
              </a:spcBef>
              <a:buNone/>
            </a:pPr>
            <a:r>
              <a:rPr lang="en" sz="3600">
                <a:solidFill>
                  <a:srgbClr val="FFFFFF"/>
                </a:solidFill>
              </a:rPr>
              <a:t>Custom IPs </a:t>
            </a:r>
          </a:p>
        </p:txBody>
      </p:sp>
      <p:sp>
        <p:nvSpPr>
          <p:cNvPr id="126" name="Shape 126"/>
          <p:cNvSpPr txBox="1"/>
          <p:nvPr/>
        </p:nvSpPr>
        <p:spPr>
          <a:xfrm>
            <a:off x="548100" y="1696325"/>
            <a:ext cx="8458200" cy="3385800"/>
          </a:xfrm>
          <a:prstGeom prst="rect">
            <a:avLst/>
          </a:prstGeom>
          <a:noFill/>
          <a:ln>
            <a:noFill/>
          </a:ln>
        </p:spPr>
        <p:txBody>
          <a:bodyPr anchorCtr="0" anchor="t" bIns="91425" lIns="91425" rIns="91425" tIns="91425">
            <a:noAutofit/>
          </a:bodyPr>
          <a:lstStyle/>
          <a:p>
            <a:pPr indent="-342900" lvl="0" marL="457200" rtl="0">
              <a:spcBef>
                <a:spcPts val="0"/>
              </a:spcBef>
              <a:buSzPct val="100000"/>
              <a:buAutoNum type="arabicPeriod"/>
            </a:pPr>
            <a:r>
              <a:rPr lang="en" sz="1800"/>
              <a:t>Graphics Block</a:t>
            </a:r>
          </a:p>
          <a:p>
            <a:pPr lvl="0" rtl="0">
              <a:spcBef>
                <a:spcPts val="0"/>
              </a:spcBef>
              <a:buNone/>
            </a:pPr>
            <a:r>
              <a:rPr lang="en" sz="1800"/>
              <a:t>		- slave side receives drawing request </a:t>
            </a:r>
          </a:p>
          <a:p>
            <a:pPr lvl="0" rtl="0">
              <a:spcBef>
                <a:spcPts val="0"/>
              </a:spcBef>
              <a:buNone/>
            </a:pPr>
            <a:r>
              <a:rPr lang="en" sz="1800"/>
              <a:t>		- master side reads images from BRAMs </a:t>
            </a:r>
          </a:p>
          <a:p>
            <a:pPr lvl="0" rtl="0">
              <a:spcBef>
                <a:spcPts val="0"/>
              </a:spcBef>
              <a:buNone/>
            </a:pPr>
            <a:r>
              <a:rPr lang="en" sz="1800"/>
              <a:t>		- and writes image data or color blocks to DDR memory for display</a:t>
            </a:r>
          </a:p>
          <a:p>
            <a:pPr indent="-342900" lvl="0" marL="457200" rtl="0">
              <a:spcBef>
                <a:spcPts val="0"/>
              </a:spcBef>
              <a:buSzPct val="100000"/>
              <a:buAutoNum type="arabicPeriod"/>
            </a:pPr>
            <a:r>
              <a:rPr lang="en" sz="1800"/>
              <a:t>Motion Detector Block</a:t>
            </a:r>
          </a:p>
          <a:p>
            <a:pPr lvl="0">
              <a:spcBef>
                <a:spcPts val="0"/>
              </a:spcBef>
              <a:buNone/>
            </a:pPr>
            <a:r>
              <a:rPr lang="en" sz="1800"/>
              <a:t>		- read from camera images</a:t>
            </a:r>
          </a:p>
          <a:p>
            <a:pPr indent="457200" lvl="0" marL="457200" rtl="0">
              <a:spcBef>
                <a:spcPts val="0"/>
              </a:spcBef>
              <a:buNone/>
            </a:pPr>
            <a:r>
              <a:rPr lang="en" sz="1800"/>
              <a:t>- detects two color blocks</a:t>
            </a:r>
          </a:p>
          <a:p>
            <a:pPr lvl="0" rtl="0">
              <a:spcBef>
                <a:spcPts val="0"/>
              </a:spcBef>
              <a:buNone/>
            </a:pPr>
            <a:r>
              <a:rPr lang="en" sz="1800"/>
              <a:t>		- saves detected position to registers</a:t>
            </a:r>
          </a:p>
          <a:p>
            <a:pPr indent="-342900" lvl="0" marL="457200" rtl="0">
              <a:spcBef>
                <a:spcPts val="0"/>
              </a:spcBef>
              <a:buSzPct val="100000"/>
              <a:buAutoNum type="arabicPeriod"/>
            </a:pPr>
            <a:r>
              <a:rPr lang="en" sz="1800"/>
              <a:t>Audio Block</a:t>
            </a:r>
          </a:p>
          <a:p>
            <a:pPr lvl="0" rtl="0">
              <a:spcBef>
                <a:spcPts val="0"/>
              </a:spcBef>
              <a:buNone/>
            </a:pPr>
            <a:r>
              <a:rPr lang="en" sz="1800"/>
              <a:t>		- plays background music or sound effects upon request</a:t>
            </a:r>
          </a:p>
          <a:p>
            <a:pPr lvl="0" rtl="0">
              <a:spcBef>
                <a:spcPts val="0"/>
              </a:spcBef>
              <a:buNone/>
            </a:pPr>
            <a:r>
              <a:rPr lang="en" sz="1800"/>
              <a:t>		- multiplexes sound effect and background music</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548100" y="586325"/>
            <a:ext cx="8222100" cy="767700"/>
          </a:xfrm>
          <a:prstGeom prst="rect">
            <a:avLst/>
          </a:prstGeom>
        </p:spPr>
        <p:txBody>
          <a:bodyPr anchorCtr="0" anchor="b" bIns="91425" lIns="91425" rIns="91425" tIns="91425">
            <a:noAutofit/>
          </a:bodyPr>
          <a:lstStyle/>
          <a:p>
            <a:pPr lvl="0" rtl="0">
              <a:spcBef>
                <a:spcPts val="0"/>
              </a:spcBef>
              <a:buNone/>
            </a:pPr>
            <a:r>
              <a:rPr lang="en" sz="3600">
                <a:solidFill>
                  <a:srgbClr val="FFFFFF"/>
                </a:solidFill>
              </a:rPr>
              <a:t>Borrowed IPs</a:t>
            </a:r>
          </a:p>
        </p:txBody>
      </p:sp>
      <p:sp>
        <p:nvSpPr>
          <p:cNvPr id="132" name="Shape 132"/>
          <p:cNvSpPr txBox="1"/>
          <p:nvPr/>
        </p:nvSpPr>
        <p:spPr>
          <a:xfrm>
            <a:off x="548100" y="1742775"/>
            <a:ext cx="7589100" cy="3223500"/>
          </a:xfrm>
          <a:prstGeom prst="rect">
            <a:avLst/>
          </a:prstGeom>
          <a:noFill/>
          <a:ln>
            <a:noFill/>
          </a:ln>
        </p:spPr>
        <p:txBody>
          <a:bodyPr anchorCtr="0" anchor="t" bIns="91425" lIns="91425" rIns="91425" tIns="91425">
            <a:noAutofit/>
          </a:bodyPr>
          <a:lstStyle/>
          <a:p>
            <a:pPr indent="-342900" lvl="0" marL="457200" rtl="0">
              <a:spcBef>
                <a:spcPts val="0"/>
              </a:spcBef>
              <a:buSzPct val="100000"/>
              <a:buAutoNum type="arabicPeriod"/>
            </a:pPr>
            <a:r>
              <a:rPr lang="en" sz="1800"/>
              <a:t>OV7670</a:t>
            </a:r>
          </a:p>
          <a:p>
            <a:pPr lvl="0" rtl="0">
              <a:spcBef>
                <a:spcPts val="0"/>
              </a:spcBef>
              <a:buNone/>
            </a:pPr>
            <a:r>
              <a:t/>
            </a:r>
            <a:endParaRPr sz="1800"/>
          </a:p>
          <a:p>
            <a:pPr indent="-342900" lvl="0" marL="457200" rtl="0">
              <a:spcBef>
                <a:spcPts val="0"/>
              </a:spcBef>
              <a:buSzPct val="100000"/>
              <a:buAutoNum type="arabicPeriod"/>
            </a:pPr>
            <a:r>
              <a:rPr lang="en" sz="1800"/>
              <a:t>TFT Controller</a:t>
            </a:r>
          </a:p>
          <a:p>
            <a:pPr lvl="0" rtl="0">
              <a:spcBef>
                <a:spcPts val="0"/>
              </a:spcBef>
              <a:buNone/>
            </a:pPr>
            <a:r>
              <a:t/>
            </a:r>
            <a:endParaRPr sz="1800"/>
          </a:p>
          <a:p>
            <a:pPr indent="-342900" lvl="0" marL="457200" rtl="0">
              <a:spcBef>
                <a:spcPts val="0"/>
              </a:spcBef>
              <a:buSzPct val="100000"/>
              <a:buAutoNum type="arabicPeriod"/>
            </a:pPr>
            <a:r>
              <a:rPr lang="en" sz="1800"/>
              <a:t>Microblaze</a:t>
            </a:r>
          </a:p>
          <a:p>
            <a:pPr lvl="0" rtl="0">
              <a:spcBef>
                <a:spcPts val="0"/>
              </a:spcBef>
              <a:buNone/>
            </a:pPr>
            <a:r>
              <a:t/>
            </a:r>
            <a:endParaRPr sz="1800"/>
          </a:p>
          <a:p>
            <a:pPr indent="-342900" lvl="0" marL="457200" rtl="0">
              <a:spcBef>
                <a:spcPts val="0"/>
              </a:spcBef>
              <a:buSzPct val="100000"/>
              <a:buAutoNum type="arabicPeriod"/>
            </a:pPr>
            <a:r>
              <a:rPr lang="en" sz="1800"/>
              <a:t>AXI </a:t>
            </a:r>
            <a:r>
              <a:rPr lang="en" sz="1800"/>
              <a:t>Interconnect</a:t>
            </a:r>
          </a:p>
          <a:p>
            <a:pPr lvl="0" rtl="0">
              <a:spcBef>
                <a:spcPts val="0"/>
              </a:spcBef>
              <a:buNone/>
            </a:pPr>
            <a:r>
              <a:t/>
            </a:r>
            <a:endParaRPr sz="1800"/>
          </a:p>
          <a:p>
            <a:pPr indent="-342900" lvl="0" marL="457200" rtl="0">
              <a:spcBef>
                <a:spcPts val="0"/>
              </a:spcBef>
              <a:buSzPct val="100000"/>
              <a:buAutoNum type="arabicPeriod"/>
            </a:pPr>
            <a:r>
              <a:rPr lang="en" sz="1800"/>
              <a:t>DDR Memory Controller</a:t>
            </a:r>
          </a:p>
          <a:p>
            <a:pPr lvl="0" rtl="0">
              <a:spcBef>
                <a:spcPts val="0"/>
              </a:spcBef>
              <a:buNone/>
            </a:pPr>
            <a:r>
              <a:t/>
            </a:r>
            <a:endParaRPr sz="1800"/>
          </a:p>
          <a:p>
            <a:pPr indent="-342900" lvl="0" marL="457200">
              <a:spcBef>
                <a:spcPts val="0"/>
              </a:spcBef>
              <a:buSzPct val="100000"/>
              <a:buAutoNum type="arabicPeriod"/>
            </a:pPr>
            <a:r>
              <a:rPr lang="en" sz="1800"/>
              <a:t>Misc. (FIFOs, BRAMs)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548100" y="586325"/>
            <a:ext cx="8222100" cy="767700"/>
          </a:xfrm>
          <a:prstGeom prst="rect">
            <a:avLst/>
          </a:prstGeom>
        </p:spPr>
        <p:txBody>
          <a:bodyPr anchorCtr="0" anchor="b" bIns="91425" lIns="91425" rIns="91425" tIns="91425">
            <a:noAutofit/>
          </a:bodyPr>
          <a:lstStyle/>
          <a:p>
            <a:pPr lvl="0" rtl="0">
              <a:spcBef>
                <a:spcPts val="0"/>
              </a:spcBef>
              <a:buNone/>
            </a:pPr>
            <a:r>
              <a:rPr lang="en" sz="3600">
                <a:solidFill>
                  <a:srgbClr val="FFFFFF"/>
                </a:solidFill>
              </a:rPr>
              <a:t>How we managed the project</a:t>
            </a:r>
          </a:p>
        </p:txBody>
      </p:sp>
      <p:sp>
        <p:nvSpPr>
          <p:cNvPr id="138" name="Shape 138"/>
          <p:cNvSpPr txBox="1"/>
          <p:nvPr/>
        </p:nvSpPr>
        <p:spPr>
          <a:xfrm>
            <a:off x="642075" y="1878425"/>
            <a:ext cx="7985100" cy="3032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Make detailed plans every week</a:t>
            </a:r>
          </a:p>
          <a:p>
            <a:pPr lvl="0" rtl="0">
              <a:spcBef>
                <a:spcPts val="0"/>
              </a:spcBef>
              <a:buNone/>
            </a:pPr>
            <a:r>
              <a:t/>
            </a:r>
            <a:endParaRPr sz="2400"/>
          </a:p>
          <a:p>
            <a:pPr indent="-381000" lvl="0" marL="457200" rtl="0">
              <a:spcBef>
                <a:spcPts val="0"/>
              </a:spcBef>
              <a:buSzPct val="100000"/>
              <a:buChar char="●"/>
            </a:pPr>
            <a:r>
              <a:rPr lang="en" sz="2400"/>
              <a:t>Make sure each individual task can be tested/verified</a:t>
            </a:r>
          </a:p>
          <a:p>
            <a:pPr lvl="0" rtl="0">
              <a:spcBef>
                <a:spcPts val="0"/>
              </a:spcBef>
              <a:buNone/>
            </a:pPr>
            <a:r>
              <a:t/>
            </a:r>
            <a:endParaRPr sz="2400"/>
          </a:p>
          <a:p>
            <a:pPr indent="-381000" lvl="0" marL="457200" rtl="0">
              <a:spcBef>
                <a:spcPts val="0"/>
              </a:spcBef>
              <a:buSzPct val="100000"/>
              <a:buChar char="●"/>
            </a:pPr>
            <a:r>
              <a:rPr lang="en" sz="2400"/>
              <a:t>Assign specific tasks to each team member</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548100" y="586325"/>
            <a:ext cx="8222100" cy="767700"/>
          </a:xfrm>
          <a:prstGeom prst="rect">
            <a:avLst/>
          </a:prstGeom>
        </p:spPr>
        <p:txBody>
          <a:bodyPr anchorCtr="0" anchor="b" bIns="91425" lIns="91425" rIns="91425" tIns="91425">
            <a:noAutofit/>
          </a:bodyPr>
          <a:lstStyle/>
          <a:p>
            <a:pPr lvl="0" rtl="0">
              <a:spcBef>
                <a:spcPts val="0"/>
              </a:spcBef>
              <a:buNone/>
            </a:pPr>
            <a:r>
              <a:rPr lang="en" sz="3600">
                <a:solidFill>
                  <a:srgbClr val="FFFFFF"/>
                </a:solidFill>
              </a:rPr>
              <a:t>What we have learned</a:t>
            </a:r>
          </a:p>
        </p:txBody>
      </p:sp>
      <p:sp>
        <p:nvSpPr>
          <p:cNvPr id="144" name="Shape 144"/>
          <p:cNvSpPr txBox="1"/>
          <p:nvPr/>
        </p:nvSpPr>
        <p:spPr>
          <a:xfrm>
            <a:off x="642075" y="1878425"/>
            <a:ext cx="7985100" cy="3032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Technical skills</a:t>
            </a:r>
          </a:p>
          <a:p>
            <a:pPr lvl="0" rtl="0">
              <a:spcBef>
                <a:spcPts val="0"/>
              </a:spcBef>
              <a:buNone/>
            </a:pPr>
            <a:r>
              <a:t/>
            </a:r>
            <a:endParaRPr sz="2400"/>
          </a:p>
          <a:p>
            <a:pPr indent="-381000" lvl="0" marL="457200" rtl="0">
              <a:spcBef>
                <a:spcPts val="0"/>
              </a:spcBef>
              <a:buSzPct val="100000"/>
              <a:buChar char="●"/>
            </a:pPr>
            <a:r>
              <a:rPr lang="en" sz="2400"/>
              <a:t>Communication and </a:t>
            </a:r>
            <a:r>
              <a:rPr lang="en" sz="2400"/>
              <a:t>Teamwork</a:t>
            </a:r>
          </a:p>
          <a:p>
            <a:pPr lvl="0" rtl="0">
              <a:spcBef>
                <a:spcPts val="0"/>
              </a:spcBef>
              <a:buNone/>
            </a:pPr>
            <a:r>
              <a:t/>
            </a:r>
            <a:endParaRPr sz="2400"/>
          </a:p>
          <a:p>
            <a:pPr indent="-381000" lvl="0" marL="457200" rtl="0">
              <a:spcBef>
                <a:spcPts val="0"/>
              </a:spcBef>
              <a:buSzPct val="100000"/>
              <a:buChar char="●"/>
            </a:pPr>
            <a:r>
              <a:rPr lang="en" sz="2400"/>
              <a:t>Time management</a:t>
            </a:r>
          </a:p>
          <a:p>
            <a:pPr lvl="0" rtl="0">
              <a:spcBef>
                <a:spcPts val="0"/>
              </a:spcBef>
              <a:buNone/>
            </a:pPr>
            <a:r>
              <a:t/>
            </a:r>
            <a:endParaRPr sz="2400"/>
          </a:p>
          <a:p>
            <a:pPr lvl="0" rtl="0">
              <a:spcBef>
                <a:spcPts val="0"/>
              </a:spcBef>
              <a:buNone/>
            </a:pPr>
            <a:r>
              <a:t/>
            </a:r>
            <a:endParaRPr sz="2400"/>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0" y="0"/>
            <a:ext cx="9099900" cy="5095800"/>
          </a:xfrm>
          <a:prstGeom prst="rect">
            <a:avLst/>
          </a:prstGeom>
        </p:spPr>
        <p:txBody>
          <a:bodyPr anchorCtr="0" anchor="ctr" bIns="91425" lIns="91425" rIns="91425" tIns="91425">
            <a:noAutofit/>
          </a:bodyPr>
          <a:lstStyle/>
          <a:p>
            <a:pPr lvl="0" rtl="0" algn="ctr">
              <a:spcBef>
                <a:spcPts val="0"/>
              </a:spcBef>
              <a:buNone/>
            </a:pPr>
            <a:r>
              <a:rPr lang="en" sz="4800"/>
              <a:t>Thank You!</a:t>
            </a:r>
          </a:p>
          <a:p>
            <a:pPr lvl="0" algn="ctr">
              <a:spcBef>
                <a:spcPts val="0"/>
              </a:spcBef>
              <a:buNone/>
            </a:pPr>
            <a:r>
              <a:t/>
            </a:r>
            <a:endParaRPr sz="4800"/>
          </a:p>
          <a:p>
            <a:pPr lvl="0" rtl="0" algn="ctr">
              <a:spcBef>
                <a:spcPts val="0"/>
              </a:spcBef>
              <a:buNone/>
            </a:pPr>
            <a:r>
              <a:rPr lang="en" sz="4800"/>
              <a:t>Demo Time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sz="3600"/>
              <a:t>What is Raiden</a:t>
            </a:r>
          </a:p>
        </p:txBody>
      </p:sp>
      <p:sp>
        <p:nvSpPr>
          <p:cNvPr id="75" name="Shape 75"/>
          <p:cNvSpPr txBox="1"/>
          <p:nvPr>
            <p:ph idx="1" type="body"/>
          </p:nvPr>
        </p:nvSpPr>
        <p:spPr>
          <a:xfrm>
            <a:off x="471900" y="1919075"/>
            <a:ext cx="4855800" cy="2753700"/>
          </a:xfrm>
          <a:prstGeom prst="rect">
            <a:avLst/>
          </a:prstGeom>
        </p:spPr>
        <p:txBody>
          <a:bodyPr anchorCtr="0" anchor="t" bIns="91425" lIns="91425" rIns="91425" tIns="91425">
            <a:noAutofit/>
          </a:bodyPr>
          <a:lstStyle/>
          <a:p>
            <a:pPr lvl="0">
              <a:spcBef>
                <a:spcPts val="0"/>
              </a:spcBef>
              <a:buNone/>
            </a:pPr>
            <a:r>
              <a:rPr lang="en"/>
              <a:t>Our team decides to develop and reproduce one of the classical scrolling shooter game, Raiden, on the Xilinx Nexys4 DDR FPGA Board, with real-time motion detection as the controllers.</a:t>
            </a:r>
          </a:p>
          <a:p>
            <a:pPr lvl="0">
              <a:spcBef>
                <a:spcPts val="0"/>
              </a:spcBef>
              <a:buNone/>
            </a:pPr>
            <a:r>
              <a:t/>
            </a:r>
            <a:endParaRPr/>
          </a:p>
          <a:p>
            <a:pPr lvl="0">
              <a:spcBef>
                <a:spcPts val="0"/>
              </a:spcBef>
              <a:buNone/>
            </a:pPr>
            <a:r>
              <a:t/>
            </a:r>
            <a:endParaRPr/>
          </a:p>
        </p:txBody>
      </p:sp>
      <p:pic>
        <p:nvPicPr>
          <p:cNvPr id="76" name="Shape 76"/>
          <p:cNvPicPr preferRelativeResize="0"/>
          <p:nvPr/>
        </p:nvPicPr>
        <p:blipFill>
          <a:blip r:embed="rId3">
            <a:alphaModFix/>
          </a:blip>
          <a:stretch>
            <a:fillRect/>
          </a:stretch>
        </p:blipFill>
        <p:spPr>
          <a:xfrm>
            <a:off x="5776400" y="499937"/>
            <a:ext cx="2857500" cy="4048125"/>
          </a:xfrm>
          <a:prstGeom prst="rect">
            <a:avLst/>
          </a:prstGeom>
          <a:noFill/>
          <a:ln>
            <a:noFill/>
          </a:ln>
        </p:spPr>
      </p:pic>
      <p:sp>
        <p:nvSpPr>
          <p:cNvPr id="77" name="Shape 77"/>
          <p:cNvSpPr txBox="1"/>
          <p:nvPr/>
        </p:nvSpPr>
        <p:spPr>
          <a:xfrm>
            <a:off x="5880225" y="4472650"/>
            <a:ext cx="2653500" cy="293400"/>
          </a:xfrm>
          <a:prstGeom prst="rect">
            <a:avLst/>
          </a:prstGeom>
          <a:noFill/>
          <a:ln>
            <a:noFill/>
          </a:ln>
        </p:spPr>
        <p:txBody>
          <a:bodyPr anchorCtr="0" anchor="t" bIns="91425" lIns="91425" rIns="91425" tIns="91425">
            <a:noAutofit/>
          </a:bodyPr>
          <a:lstStyle/>
          <a:p>
            <a:pPr indent="0" lvl="0" marL="127000" rtl="0" algn="ctr">
              <a:lnSpc>
                <a:spcPct val="150000"/>
              </a:lnSpc>
              <a:spcBef>
                <a:spcPts val="500"/>
              </a:spcBef>
              <a:spcAft>
                <a:spcPts val="500"/>
              </a:spcAft>
              <a:buNone/>
            </a:pPr>
            <a:r>
              <a:rPr i="1" lang="en" sz="800">
                <a:highlight>
                  <a:srgbClr val="F8F9FA"/>
                </a:highlight>
              </a:rPr>
              <a:t>Japanese arcade flyer of Raiden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sz="3600"/>
              <a:t>What we planned</a:t>
            </a:r>
          </a:p>
        </p:txBody>
      </p:sp>
      <p:sp>
        <p:nvSpPr>
          <p:cNvPr id="83" name="Shape 83"/>
          <p:cNvSpPr txBox="1"/>
          <p:nvPr>
            <p:ph idx="1" type="body"/>
          </p:nvPr>
        </p:nvSpPr>
        <p:spPr>
          <a:xfrm>
            <a:off x="167100" y="1766675"/>
            <a:ext cx="5433600" cy="3083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b="1" lang="en" sz="1800">
                <a:solidFill>
                  <a:srgbClr val="000000"/>
                </a:solidFill>
                <a:latin typeface="Arial"/>
                <a:ea typeface="Arial"/>
                <a:cs typeface="Arial"/>
                <a:sym typeface="Arial"/>
              </a:rPr>
              <a:t>Functional requirements and Features</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aircraft is controlled by real-time motion</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Enemies spawn and move randomly</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aircrafts and enemy aircrafts are eliminated by collision with each others’ bullets</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will gain scores when the enemy aircraft is eliminated</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Mission fails when the player’s aircraft is hit by the enemy</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Background music is played when game starts</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The speed and quantity of the enemy unit can vary with difficulty levels</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The background of the video output will be scrolling.</a:t>
            </a:r>
          </a:p>
          <a:p>
            <a:pPr lvl="0">
              <a:spcBef>
                <a:spcPts val="0"/>
              </a:spcBef>
              <a:buNone/>
            </a:pPr>
            <a:r>
              <a:t/>
            </a:r>
            <a:endParaRPr/>
          </a:p>
        </p:txBody>
      </p:sp>
      <p:pic>
        <p:nvPicPr>
          <p:cNvPr id="84" name="Shape 84"/>
          <p:cNvPicPr preferRelativeResize="0"/>
          <p:nvPr/>
        </p:nvPicPr>
        <p:blipFill>
          <a:blip r:embed="rId3">
            <a:alphaModFix/>
          </a:blip>
          <a:stretch>
            <a:fillRect/>
          </a:stretch>
        </p:blipFill>
        <p:spPr>
          <a:xfrm>
            <a:off x="5645974" y="153425"/>
            <a:ext cx="3344925" cy="4901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600"/>
              <a:t>What we planned</a:t>
            </a:r>
          </a:p>
        </p:txBody>
      </p:sp>
      <p:pic>
        <p:nvPicPr>
          <p:cNvPr id="90" name="Shape 90"/>
          <p:cNvPicPr preferRelativeResize="0"/>
          <p:nvPr/>
        </p:nvPicPr>
        <p:blipFill>
          <a:blip r:embed="rId3">
            <a:alphaModFix/>
          </a:blip>
          <a:stretch>
            <a:fillRect/>
          </a:stretch>
        </p:blipFill>
        <p:spPr>
          <a:xfrm>
            <a:off x="774325" y="1712225"/>
            <a:ext cx="7462850" cy="336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600"/>
              <a:t>What difficulties we had</a:t>
            </a:r>
          </a:p>
        </p:txBody>
      </p:sp>
      <p:sp>
        <p:nvSpPr>
          <p:cNvPr id="96" name="Shape 96"/>
          <p:cNvSpPr txBox="1"/>
          <p:nvPr>
            <p:ph idx="1" type="body"/>
          </p:nvPr>
        </p:nvSpPr>
        <p:spPr>
          <a:xfrm>
            <a:off x="395700" y="1842875"/>
            <a:ext cx="8767500" cy="3369000"/>
          </a:xfrm>
          <a:prstGeom prst="rect">
            <a:avLst/>
          </a:prstGeom>
        </p:spPr>
        <p:txBody>
          <a:bodyPr anchorCtr="0" anchor="t" bIns="91425" lIns="91425" rIns="91425" tIns="91425">
            <a:noAutofit/>
          </a:bodyPr>
          <a:lstStyle/>
          <a:p>
            <a:pPr lvl="0" rtl="0">
              <a:lnSpc>
                <a:spcPct val="150000"/>
              </a:lnSpc>
              <a:spcBef>
                <a:spcPts val="0"/>
              </a:spcBef>
              <a:buNone/>
            </a:pPr>
            <a:r>
              <a:rPr lang="en" sz="2400"/>
              <a:t>Detector</a:t>
            </a:r>
            <a:r>
              <a:rPr lang="en" sz="2400"/>
              <a:t> IP:</a:t>
            </a:r>
          </a:p>
          <a:p>
            <a:pPr indent="-342900" lvl="0" marL="457200" rtl="0">
              <a:lnSpc>
                <a:spcPct val="150000"/>
              </a:lnSpc>
              <a:spcBef>
                <a:spcPts val="0"/>
              </a:spcBef>
              <a:buSzPct val="100000"/>
            </a:pPr>
            <a:r>
              <a:rPr lang="en" sz="1800"/>
              <a:t>Camera was not working properly initially</a:t>
            </a:r>
          </a:p>
          <a:p>
            <a:pPr indent="-342900" lvl="0" marL="457200" rtl="0">
              <a:lnSpc>
                <a:spcPct val="150000"/>
              </a:lnSpc>
              <a:spcBef>
                <a:spcPts val="0"/>
              </a:spcBef>
              <a:buSzPct val="100000"/>
            </a:pPr>
            <a:r>
              <a:rPr lang="en" sz="1800"/>
              <a:t>Require lots of debugging on real time input</a:t>
            </a:r>
          </a:p>
          <a:p>
            <a:pPr lvl="0" rtl="0">
              <a:lnSpc>
                <a:spcPct val="150000"/>
              </a:lnSpc>
              <a:spcBef>
                <a:spcPts val="0"/>
              </a:spcBef>
              <a:buNone/>
            </a:pPr>
            <a:r>
              <a:rPr lang="en" sz="2400"/>
              <a:t>Software:</a:t>
            </a:r>
          </a:p>
          <a:p>
            <a:pPr indent="-342900" lvl="0" marL="457200" rtl="0">
              <a:lnSpc>
                <a:spcPct val="150000"/>
              </a:lnSpc>
              <a:spcBef>
                <a:spcPts val="0"/>
              </a:spcBef>
              <a:buSzPct val="100000"/>
            </a:pPr>
            <a:r>
              <a:rPr lang="en" sz="1800"/>
              <a:t>No proper memory management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600"/>
              <a:t>What difficulties we had</a:t>
            </a:r>
          </a:p>
        </p:txBody>
      </p:sp>
      <p:sp>
        <p:nvSpPr>
          <p:cNvPr id="102" name="Shape 102"/>
          <p:cNvSpPr txBox="1"/>
          <p:nvPr>
            <p:ph idx="1" type="body"/>
          </p:nvPr>
        </p:nvSpPr>
        <p:spPr>
          <a:xfrm>
            <a:off x="395700" y="1842875"/>
            <a:ext cx="8767500" cy="3369000"/>
          </a:xfrm>
          <a:prstGeom prst="rect">
            <a:avLst/>
          </a:prstGeom>
        </p:spPr>
        <p:txBody>
          <a:bodyPr anchorCtr="0" anchor="t" bIns="91425" lIns="91425" rIns="91425" tIns="91425">
            <a:noAutofit/>
          </a:bodyPr>
          <a:lstStyle/>
          <a:p>
            <a:pPr lvl="0" rtl="0">
              <a:lnSpc>
                <a:spcPct val="150000"/>
              </a:lnSpc>
              <a:spcBef>
                <a:spcPts val="0"/>
              </a:spcBef>
              <a:buNone/>
            </a:pPr>
            <a:r>
              <a:rPr lang="en" sz="2400"/>
              <a:t>Graphics IP:</a:t>
            </a:r>
          </a:p>
          <a:p>
            <a:pPr indent="-342900" lvl="0" marL="457200" rtl="0">
              <a:lnSpc>
                <a:spcPct val="150000"/>
              </a:lnSpc>
              <a:spcBef>
                <a:spcPts val="0"/>
              </a:spcBef>
              <a:buSzPct val="100000"/>
            </a:pPr>
            <a:r>
              <a:rPr lang="en" sz="1800"/>
              <a:t>Took some time to understand AXI Full Master interface</a:t>
            </a:r>
          </a:p>
          <a:p>
            <a:pPr indent="-342900" lvl="0" marL="457200" rtl="0">
              <a:lnSpc>
                <a:spcPct val="150000"/>
              </a:lnSpc>
              <a:spcBef>
                <a:spcPts val="0"/>
              </a:spcBef>
              <a:buSzPct val="100000"/>
            </a:pPr>
            <a:r>
              <a:rPr lang="en" sz="1800"/>
              <a:t>Needed to look at existing IP(BRAM, FIFO, etc.) interface and debug with them </a:t>
            </a:r>
          </a:p>
          <a:p>
            <a:pPr indent="-342900" lvl="0" marL="457200" rtl="0">
              <a:lnSpc>
                <a:spcPct val="150000"/>
              </a:lnSpc>
              <a:spcBef>
                <a:spcPts val="0"/>
              </a:spcBef>
              <a:buSzPct val="100000"/>
            </a:pPr>
            <a:r>
              <a:rPr lang="en" sz="1800"/>
              <a:t>Performance was a concern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600"/>
              <a:t>What difficulties we had</a:t>
            </a:r>
          </a:p>
        </p:txBody>
      </p:sp>
      <p:sp>
        <p:nvSpPr>
          <p:cNvPr id="108" name="Shape 108"/>
          <p:cNvSpPr txBox="1"/>
          <p:nvPr>
            <p:ph idx="1" type="body"/>
          </p:nvPr>
        </p:nvSpPr>
        <p:spPr>
          <a:xfrm>
            <a:off x="471900" y="1855550"/>
            <a:ext cx="8346600" cy="3090300"/>
          </a:xfrm>
          <a:prstGeom prst="rect">
            <a:avLst/>
          </a:prstGeom>
        </p:spPr>
        <p:txBody>
          <a:bodyPr anchorCtr="0" anchor="t" bIns="91425" lIns="91425" rIns="91425" tIns="91425">
            <a:noAutofit/>
          </a:bodyPr>
          <a:lstStyle/>
          <a:p>
            <a:pPr lvl="0">
              <a:spcBef>
                <a:spcPts val="0"/>
              </a:spcBef>
              <a:buNone/>
            </a:pPr>
            <a:r>
              <a:rPr lang="en" sz="2400"/>
              <a:t>Audio IP</a:t>
            </a:r>
          </a:p>
          <a:p>
            <a:pPr indent="-342900" lvl="0" marL="457200">
              <a:spcBef>
                <a:spcPts val="0"/>
              </a:spcBef>
              <a:buSzPct val="100000"/>
            </a:pPr>
            <a:r>
              <a:rPr lang="en" sz="1800"/>
              <a:t>Simulation result cannot represent the sound signal very well (Since the freq of the sound is much lower than the clk frequency, need to increase the sound output freq to simulate)</a:t>
            </a:r>
          </a:p>
          <a:p>
            <a:pPr indent="-342900" lvl="0" marL="457200" rtl="0">
              <a:spcBef>
                <a:spcPts val="0"/>
              </a:spcBef>
              <a:buSzPct val="100000"/>
            </a:pPr>
            <a:r>
              <a:rPr lang="en" sz="1800"/>
              <a:t>Checking the quality of a sound effect usually need to synthesis the design and load to the board, which is very time consuming </a:t>
            </a:r>
          </a:p>
          <a:p>
            <a:pPr indent="-342900" lvl="0" marL="457200" rtl="0">
              <a:spcBef>
                <a:spcPts val="0"/>
              </a:spcBef>
              <a:buSzPct val="100000"/>
            </a:pPr>
            <a:r>
              <a:rPr lang="en" sz="1800"/>
              <a:t>Difficulties on implementing Pulse Density Modulation(PDM) to create each sound notes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600"/>
              <a:t>What we have achieved</a:t>
            </a:r>
          </a:p>
        </p:txBody>
      </p:sp>
      <p:sp>
        <p:nvSpPr>
          <p:cNvPr id="114" name="Shape 114"/>
          <p:cNvSpPr txBox="1"/>
          <p:nvPr>
            <p:ph idx="1" type="body"/>
          </p:nvPr>
        </p:nvSpPr>
        <p:spPr>
          <a:xfrm>
            <a:off x="167100" y="1766675"/>
            <a:ext cx="8639700" cy="29136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b="1" lang="en">
                <a:solidFill>
                  <a:srgbClr val="000000"/>
                </a:solidFill>
                <a:latin typeface="Arial"/>
                <a:ea typeface="Arial"/>
                <a:cs typeface="Arial"/>
                <a:sym typeface="Arial"/>
              </a:rPr>
              <a:t>Functional requirements and Features</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aircraft is controlled by real-time motion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Enemies spawn and move randomly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aircrafts and enemy aircrafts are eliminated by collision with each others’ bullets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Player will gain scores when the enemy aircraft is eliminated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Mission fails when the player’s aircraft is hit by the enemy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Background music is played when game starts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The speed and quantity of the enemy unit can vary with difficulty levels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The background of the video output will be scrolling								(</a:t>
            </a:r>
            <a:r>
              <a:rPr lang="en">
                <a:solidFill>
                  <a:srgbClr val="00FF00"/>
                </a:solidFill>
                <a:latin typeface="Arial"/>
                <a:ea typeface="Arial"/>
                <a:cs typeface="Arial"/>
                <a:sym typeface="Arial"/>
              </a:rPr>
              <a:t>Done</a:t>
            </a:r>
            <a:r>
              <a:rPr lang="en">
                <a:solidFill>
                  <a:srgbClr val="000000"/>
                </a:solidFill>
                <a:latin typeface="Arial"/>
                <a:ea typeface="Arial"/>
                <a:cs typeface="Arial"/>
                <a:sym typeface="Arial"/>
              </a:rPr>
              <a:t>)</a:t>
            </a:r>
          </a:p>
          <a:p>
            <a:pPr indent="-228600" lvl="0" marL="457200" rtl="0">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Two players can play at the same time										(</a:t>
            </a:r>
            <a:r>
              <a:rPr lang="en">
                <a:solidFill>
                  <a:srgbClr val="0000FF"/>
                </a:solidFill>
                <a:latin typeface="Arial"/>
                <a:ea typeface="Arial"/>
                <a:cs typeface="Arial"/>
                <a:sym typeface="Arial"/>
              </a:rPr>
              <a:t>Extra</a:t>
            </a:r>
            <a:r>
              <a:rPr lang="en">
                <a:solidFill>
                  <a:srgbClr val="000000"/>
                </a:solidFill>
                <a:latin typeface="Arial"/>
                <a:ea typeface="Arial"/>
                <a:cs typeface="Arial"/>
                <a:sym typeface="Arial"/>
              </a:rPr>
              <a:t>)</a:t>
            </a:r>
          </a:p>
          <a:p>
            <a:pPr indent="-228600" lvl="0" marL="457200" rtl="0">
              <a:lnSpc>
                <a:spcPct val="100000"/>
              </a:lnSpc>
              <a:spcBef>
                <a:spcPts val="0"/>
              </a:spcBef>
              <a:spcAft>
                <a:spcPts val="0"/>
              </a:spcAft>
              <a:buClr>
                <a:srgbClr val="000000"/>
              </a:buClr>
              <a:buFont typeface="Arial"/>
              <a:buAutoNum type="arabicPeriod"/>
            </a:pPr>
            <a:r>
              <a:rPr lang="en">
                <a:solidFill>
                  <a:srgbClr val="000000"/>
                </a:solidFill>
                <a:latin typeface="Arial"/>
                <a:ea typeface="Arial"/>
                <a:cs typeface="Arial"/>
                <a:sym typeface="Arial"/>
              </a:rPr>
              <a:t>Sound effects are generated when enemies is eliminated							(</a:t>
            </a:r>
            <a:r>
              <a:rPr lang="en">
                <a:solidFill>
                  <a:srgbClr val="0000FF"/>
                </a:solidFill>
                <a:latin typeface="Arial"/>
                <a:ea typeface="Arial"/>
                <a:cs typeface="Arial"/>
                <a:sym typeface="Arial"/>
              </a:rPr>
              <a:t>Extra</a:t>
            </a:r>
            <a:r>
              <a:rPr lang="en">
                <a:solidFill>
                  <a:srgbClr val="000000"/>
                </a:solidFill>
                <a:latin typeface="Arial"/>
                <a:ea typeface="Arial"/>
                <a:cs typeface="Arial"/>
                <a:sym typeface="Arial"/>
              </a:rPr>
              <a:t>)</a:t>
            </a:r>
          </a:p>
          <a:p>
            <a:pPr lvl="0" rtl="0">
              <a:lnSpc>
                <a:spcPct val="100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4294967295" type="title"/>
          </p:nvPr>
        </p:nvSpPr>
        <p:spPr>
          <a:xfrm>
            <a:off x="1551900" y="403400"/>
            <a:ext cx="6040200" cy="1142700"/>
          </a:xfrm>
          <a:prstGeom prst="rect">
            <a:avLst/>
          </a:prstGeom>
        </p:spPr>
        <p:txBody>
          <a:bodyPr anchorCtr="0" anchor="ctr" bIns="91425" lIns="91425" rIns="91425" tIns="91425">
            <a:noAutofit/>
          </a:bodyPr>
          <a:lstStyle/>
          <a:p>
            <a:pPr lvl="0" rtl="0" algn="ctr">
              <a:spcBef>
                <a:spcPts val="0"/>
              </a:spcBef>
              <a:buNone/>
            </a:pPr>
            <a:r>
              <a:rPr lang="en">
                <a:solidFill>
                  <a:schemeClr val="lt2"/>
                </a:solidFill>
              </a:rPr>
              <a:t>Final Block Diagram</a:t>
            </a:r>
          </a:p>
          <a:p>
            <a:pPr lvl="0" rtl="0">
              <a:spcBef>
                <a:spcPts val="0"/>
              </a:spcBef>
              <a:buNone/>
            </a:pPr>
            <a:r>
              <a:t/>
            </a:r>
            <a:endParaRPr>
              <a:solidFill>
                <a:schemeClr val="lt2"/>
              </a:solidFill>
            </a:endParaRPr>
          </a:p>
        </p:txBody>
      </p:sp>
      <p:pic>
        <p:nvPicPr>
          <p:cNvPr id="120" name="Shape 120"/>
          <p:cNvPicPr preferRelativeResize="0"/>
          <p:nvPr/>
        </p:nvPicPr>
        <p:blipFill>
          <a:blip r:embed="rId3">
            <a:alphaModFix/>
          </a:blip>
          <a:stretch>
            <a:fillRect/>
          </a:stretch>
        </p:blipFill>
        <p:spPr>
          <a:xfrm>
            <a:off x="1600200" y="1053250"/>
            <a:ext cx="5943600" cy="386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