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4" r:id="rId2"/>
    <p:sldMasterId id="2147483668" r:id="rId3"/>
  </p:sldMasterIdLst>
  <p:notesMasterIdLst>
    <p:notesMasterId r:id="rId8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</p:sldIdLst>
  <p:sldSz cx="9144000" cy="6858000" type="screen4x3"/>
  <p:notesSz cx="6858000" cy="9144000"/>
  <p:embeddedFontLst>
    <p:embeddedFont>
      <p:font typeface="Comfortaa SemiBold" panose="020B0604020202020204" charset="0"/>
      <p:regular r:id="rId85"/>
      <p:bold r:id="rId86"/>
    </p:embeddedFont>
    <p:embeddedFont>
      <p:font typeface="Work Sans" pitchFamily="2" charset="0"/>
      <p:regular r:id="rId87"/>
      <p:bold r:id="rId88"/>
      <p:italic r:id="rId89"/>
      <p:boldItalic r:id="rId90"/>
    </p:embeddedFont>
    <p:embeddedFont>
      <p:font typeface="Work Sans SemiBold" pitchFamily="2" charset="0"/>
      <p:regular r:id="rId91"/>
      <p:bold r:id="rId92"/>
      <p:italic r:id="rId93"/>
      <p:boldItalic r:id="rId9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0" roundtripDataSignature="AMtx7mhPWDRoQxc3R6LeYSkfLC1r6Ml4M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du Nichita" initials="" lastIdx="1" clrIdx="0"/>
  <p:cmAuthor id="1" name="Stefan" initials="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45C393-0453-41B4-BDCA-C2363ADC53FE}">
  <a:tblStyle styleId="{6445C393-0453-41B4-BDCA-C2363ADC53F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16" autoAdjust="0"/>
  </p:normalViewPr>
  <p:slideViewPr>
    <p:cSldViewPr snapToGrid="0">
      <p:cViewPr varScale="1">
        <p:scale>
          <a:sx n="86" d="100"/>
          <a:sy n="86" d="100"/>
        </p:scale>
        <p:origin x="136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notesMaster" Target="notesMasters/notesMaster1.xml"/><Relationship Id="rId89" Type="http://schemas.openxmlformats.org/officeDocument/2006/relationships/font" Target="fonts/font5.fntdata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presProps" Target="presProps.xml"/><Relationship Id="rId5" Type="http://schemas.openxmlformats.org/officeDocument/2006/relationships/slide" Target="slides/slide2.xml"/><Relationship Id="rId90" Type="http://schemas.openxmlformats.org/officeDocument/2006/relationships/font" Target="fonts/font6.fntdata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font" Target="fonts/font4.fntdata"/><Relationship Id="rId9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font" Target="fonts/font2.fntdata"/><Relationship Id="rId94" Type="http://schemas.openxmlformats.org/officeDocument/2006/relationships/font" Target="fonts/font10.fntdata"/><Relationship Id="rId10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104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font" Target="fonts/font3.fntdata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customschemas.google.com/relationships/presentationmetadata" Target="metadata"/><Relationship Id="rId105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font" Target="fonts/font9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7-27T21:59:28.928" idx="1">
    <p:pos x="403" y="1149"/>
    <p:text>nu respecti ordinea de aici pe urmatoarele slide-uri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h4AYork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77729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MicroPython on a Py Pico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Fura din control, creste ineficienta in situatii nedeterministe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MicroPython on a Py Pico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Fura din control, creste ineficienta in situatii nedeterministe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https://codehs.com/editor/sandbox/explore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Sa nu uitati parolele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Va fi down de la 8:30, dar ar trebui sa revina pe l aun 10 si ceva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print(type(name)) @demo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8" name="Google Shape;42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4" name="Google Shape;43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 ce colectii?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Nu vom stoca 100 variabile, ci o lista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Formularul de pre-feedback = feedback begin</a:t>
            </a:r>
            <a:endParaRPr/>
          </a:p>
        </p:txBody>
      </p:sp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Este o structura imutabila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Exemplu: sistem de coordonate pentru o harta + demo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Se poate modifica generand un nou tuplu</a:t>
            </a:r>
            <a:endParaRPr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Paralela la c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 modalitate de a inlantui elemente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Demo: o lista de locatii dintr-un oras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Functioneaza asemanator cu logica de la functia Range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Valori default pentru cei trei parametri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 ne genereaza o lista noua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print(l[-3:-5:-1])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Cum accesam primele doua elemente din lista imbricata? Prima data folosind slicing, apoi direct, pentru comparatie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8" name="Google Shape;51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Append adauga mereu la final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Insert necesita indexul pe care se va pune elementul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Demo cu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l.insert(2, 6)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Insert functioneaza foarte bine cand e folosit sa adauge la inceputul listei (O(1) din ce stiu eu)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Remove sterge prima aparitie a elementului, daca exista, altfel arunca exceptie</a:t>
            </a: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Pop sterge elementul pe baza indexului, remove pe baza valorii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2" name="Google Shape;532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Paralela la alte limbaje, precum c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Bazat pe Timsort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Daca apelezi sorted(l, key = function) (function o functie existenta sau implementata de noi) va sorta tinand cont de criteriul dat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l=["python", "101", "hackademy"]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sorted(l, key=len) - sorteaza crescator dupa lungimea stringurilor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4" name="Google Shape;544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Paralelea cu un str</a:t>
            </a:r>
            <a:endParaRPr sz="200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0" name="Google Shape;550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6" name="Google Shape;556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 copiază refererința către listă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 creează o listă nouă și se copiază elementele în noile locații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Paralela la stringuri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0" name="Google Shape;570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Demo: Calculul unui factorial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6" name="Google Shape;57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Demo legat de lista aia complexa</a:t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2" name="Google Shape;582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8" name="Google Shape;588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Daca transformi tuplu in lista, lista obtinuta nu va ma fi imutabila, cum era tuplul de la care pornesti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Dictionar cu orase as key si detalii despre ele as value</a:t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8" name="Google Shape;608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Demo, daca vrei sa mai adaugi un element la o cheie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Cheile nu trebuie neaparat sa aiba toate acelasi tip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0" name="Google Shape;620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6" name="Google Shape;626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2" name="Google Shape;632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Demo cu un list comprehension 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Cum transformam tuple in list?</a:t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8" name="Google Shape;638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4" name="Google Shape;644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1" name="Google Shape;651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Cu functia set() putem obtine un set dintr-o colectie intr-un set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l=[1, 1, 3, 4, 4]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set(l)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8" name="Google Shape;658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2"/>
          <p:cNvSpPr txBox="1">
            <a:spLocks noGrp="1"/>
          </p:cNvSpPr>
          <p:nvPr>
            <p:ph type="title"/>
          </p:nvPr>
        </p:nvSpPr>
        <p:spPr>
          <a:xfrm>
            <a:off x="2859480" y="163764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2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5"/>
          <p:cNvSpPr txBox="1">
            <a:spLocks noGrp="1"/>
          </p:cNvSpPr>
          <p:nvPr>
            <p:ph type="title"/>
          </p:nvPr>
        </p:nvSpPr>
        <p:spPr>
          <a:xfrm>
            <a:off x="2859480" y="163764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6"/>
          <p:cNvSpPr txBox="1">
            <a:spLocks noGrp="1"/>
          </p:cNvSpPr>
          <p:nvPr>
            <p:ph type="title"/>
          </p:nvPr>
        </p:nvSpPr>
        <p:spPr>
          <a:xfrm>
            <a:off x="2859480" y="163764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6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7"/>
          <p:cNvSpPr txBox="1">
            <a:spLocks noGrp="1"/>
          </p:cNvSpPr>
          <p:nvPr>
            <p:ph type="title"/>
          </p:nvPr>
        </p:nvSpPr>
        <p:spPr>
          <a:xfrm>
            <a:off x="2859480" y="163764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7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8"/>
          <p:cNvSpPr txBox="1">
            <a:spLocks noGrp="1"/>
          </p:cNvSpPr>
          <p:nvPr>
            <p:ph type="title"/>
          </p:nvPr>
        </p:nvSpPr>
        <p:spPr>
          <a:xfrm>
            <a:off x="2859480" y="163764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8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8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8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8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8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1">
  <p:cSld name="BLANK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9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Work Sans SemiBold"/>
              <a:buNone/>
              <a:defRPr sz="44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9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1">
  <p:cSld name="BLANK_2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0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Work Sans SemiBold"/>
              <a:buNone/>
              <a:defRPr sz="44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0"/>
          <p:cNvSpPr txBox="1">
            <a:spLocks noGrp="1"/>
          </p:cNvSpPr>
          <p:nvPr>
            <p:ph type="body" idx="1"/>
          </p:nvPr>
        </p:nvSpPr>
        <p:spPr>
          <a:xfrm>
            <a:off x="630936" y="1824775"/>
            <a:ext cx="3849600" cy="4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2" name="Google Shape;72;p100"/>
          <p:cNvSpPr txBox="1">
            <a:spLocks noGrp="1"/>
          </p:cNvSpPr>
          <p:nvPr>
            <p:ph type="body" idx="2"/>
          </p:nvPr>
        </p:nvSpPr>
        <p:spPr>
          <a:xfrm>
            <a:off x="4663528" y="1824775"/>
            <a:ext cx="3849600" cy="4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4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Work Sans SemiBold"/>
              <a:buNone/>
              <a:defRPr sz="44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4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>
  <p:cSld name="BLANK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6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Work Sans SemiBold"/>
              <a:buNone/>
              <a:defRPr sz="44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86"/>
          <p:cNvSpPr txBox="1">
            <a:spLocks noGrp="1"/>
          </p:cNvSpPr>
          <p:nvPr>
            <p:ph type="body" idx="1"/>
          </p:nvPr>
        </p:nvSpPr>
        <p:spPr>
          <a:xfrm>
            <a:off x="630936" y="1824775"/>
            <a:ext cx="3849600" cy="4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88" name="Google Shape;88;p86"/>
          <p:cNvSpPr txBox="1">
            <a:spLocks noGrp="1"/>
          </p:cNvSpPr>
          <p:nvPr>
            <p:ph type="body" idx="2"/>
          </p:nvPr>
        </p:nvSpPr>
        <p:spPr>
          <a:xfrm>
            <a:off x="4681728" y="1828800"/>
            <a:ext cx="3849600" cy="4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7"/>
          <p:cNvSpPr txBox="1">
            <a:spLocks noGrp="1"/>
          </p:cNvSpPr>
          <p:nvPr>
            <p:ph type="title"/>
          </p:nvPr>
        </p:nvSpPr>
        <p:spPr>
          <a:xfrm>
            <a:off x="2859480" y="163764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7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10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10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2">
  <p:cSld name="BLANK_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5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Work Sans SemiBold"/>
              <a:buNone/>
              <a:defRPr sz="44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5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10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0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10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0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10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1" name="Google Shape;111;p10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0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" name="Google Shape;117;p10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8" name="Google Shape;118;p10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1" name="Google Shape;121;p10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0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5" name="Google Shape;125;p10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6" name="Google Shape;126;p10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0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30" name="Google Shape;130;p1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1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1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9"/>
          <p:cNvSpPr txBox="1">
            <a:spLocks noGrp="1"/>
          </p:cNvSpPr>
          <p:nvPr>
            <p:ph type="title"/>
          </p:nvPr>
        </p:nvSpPr>
        <p:spPr>
          <a:xfrm>
            <a:off x="2859480" y="163764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0"/>
          <p:cNvSpPr txBox="1">
            <a:spLocks noGrp="1"/>
          </p:cNvSpPr>
          <p:nvPr>
            <p:ph type="title"/>
          </p:nvPr>
        </p:nvSpPr>
        <p:spPr>
          <a:xfrm>
            <a:off x="2859480" y="163764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1"/>
          <p:cNvSpPr txBox="1">
            <a:spLocks noGrp="1"/>
          </p:cNvSpPr>
          <p:nvPr>
            <p:ph type="title"/>
          </p:nvPr>
        </p:nvSpPr>
        <p:spPr>
          <a:xfrm>
            <a:off x="2859480" y="163764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2"/>
          <p:cNvSpPr txBox="1">
            <a:spLocks noGrp="1"/>
          </p:cNvSpPr>
          <p:nvPr>
            <p:ph type="subTitle" idx="1"/>
          </p:nvPr>
        </p:nvSpPr>
        <p:spPr>
          <a:xfrm>
            <a:off x="2859480" y="1637640"/>
            <a:ext cx="5922300" cy="11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3"/>
          <p:cNvSpPr txBox="1">
            <a:spLocks noGrp="1"/>
          </p:cNvSpPr>
          <p:nvPr>
            <p:ph type="title"/>
          </p:nvPr>
        </p:nvSpPr>
        <p:spPr>
          <a:xfrm>
            <a:off x="2859480" y="163764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4"/>
          <p:cNvSpPr txBox="1">
            <a:spLocks noGrp="1"/>
          </p:cNvSpPr>
          <p:nvPr>
            <p:ph type="title"/>
          </p:nvPr>
        </p:nvSpPr>
        <p:spPr>
          <a:xfrm>
            <a:off x="2859480" y="163764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4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8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20" y="0"/>
            <a:ext cx="9142563" cy="6857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8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437" y="-1"/>
            <a:ext cx="9142563" cy="685763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81"/>
          <p:cNvSpPr txBox="1">
            <a:spLocks noGrp="1"/>
          </p:cNvSpPr>
          <p:nvPr>
            <p:ph type="title"/>
          </p:nvPr>
        </p:nvSpPr>
        <p:spPr>
          <a:xfrm>
            <a:off x="2859480" y="163764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81"/>
          <p:cNvSpPr txBox="1">
            <a:spLocks noGrp="1"/>
          </p:cNvSpPr>
          <p:nvPr>
            <p:ph type="dt" idx="10"/>
          </p:nvPr>
        </p:nvSpPr>
        <p:spPr>
          <a:xfrm>
            <a:off x="628560" y="6356520"/>
            <a:ext cx="20571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81"/>
          <p:cNvSpPr txBox="1">
            <a:spLocks noGrp="1"/>
          </p:cNvSpPr>
          <p:nvPr>
            <p:ph type="ftr" idx="11"/>
          </p:nvPr>
        </p:nvSpPr>
        <p:spPr>
          <a:xfrm>
            <a:off x="3029040" y="6356520"/>
            <a:ext cx="3085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1"/>
          <p:cNvSpPr txBox="1">
            <a:spLocks noGrp="1"/>
          </p:cNvSpPr>
          <p:nvPr>
            <p:ph type="sldNum" idx="12"/>
          </p:nvPr>
        </p:nvSpPr>
        <p:spPr>
          <a:xfrm>
            <a:off x="6458040" y="6356520"/>
            <a:ext cx="20571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8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1"/>
          <p:cNvSpPr/>
          <p:nvPr/>
        </p:nvSpPr>
        <p:spPr>
          <a:xfrm>
            <a:off x="7824486" y="185195"/>
            <a:ext cx="1318077" cy="902825"/>
          </a:xfrm>
          <a:prstGeom prst="ellipse">
            <a:avLst/>
          </a:prstGeom>
          <a:solidFill>
            <a:srgbClr val="28AB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81"/>
          <p:cNvPicPr preferRelativeResize="0"/>
          <p:nvPr/>
        </p:nvPicPr>
        <p:blipFill rotWithShape="1">
          <a:blip r:embed="rId19">
            <a:alphaModFix/>
            <a:biLevel thresh="25000"/>
          </a:blip>
          <a:srcRect/>
          <a:stretch/>
        </p:blipFill>
        <p:spPr>
          <a:xfrm>
            <a:off x="7898332" y="29923"/>
            <a:ext cx="1170384" cy="117038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" y="0"/>
            <a:ext cx="9235880" cy="685763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3"/>
          <p:cNvSpPr txBox="1">
            <a:spLocks noGrp="1"/>
          </p:cNvSpPr>
          <p:nvPr>
            <p:ph type="body" idx="1"/>
          </p:nvPr>
        </p:nvSpPr>
        <p:spPr>
          <a:xfrm>
            <a:off x="628560" y="1825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83"/>
          <p:cNvSpPr txBox="1">
            <a:spLocks noGrp="1"/>
          </p:cNvSpPr>
          <p:nvPr>
            <p:ph type="dt" idx="10"/>
          </p:nvPr>
        </p:nvSpPr>
        <p:spPr>
          <a:xfrm>
            <a:off x="628560" y="6356520"/>
            <a:ext cx="20571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83"/>
          <p:cNvSpPr txBox="1">
            <a:spLocks noGrp="1"/>
          </p:cNvSpPr>
          <p:nvPr>
            <p:ph type="ftr" idx="11"/>
          </p:nvPr>
        </p:nvSpPr>
        <p:spPr>
          <a:xfrm>
            <a:off x="3029040" y="6356520"/>
            <a:ext cx="3085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83"/>
          <p:cNvSpPr txBox="1">
            <a:spLocks noGrp="1"/>
          </p:cNvSpPr>
          <p:nvPr>
            <p:ph type="sldNum" idx="12"/>
          </p:nvPr>
        </p:nvSpPr>
        <p:spPr>
          <a:xfrm>
            <a:off x="6458040" y="6356520"/>
            <a:ext cx="20571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83"/>
          <p:cNvSpPr/>
          <p:nvPr/>
        </p:nvSpPr>
        <p:spPr>
          <a:xfrm>
            <a:off x="8241175" y="162046"/>
            <a:ext cx="902825" cy="69448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8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62482" y="0"/>
            <a:ext cx="856527" cy="85652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83"/>
          <p:cNvSpPr txBox="1">
            <a:spLocks noGrp="1"/>
          </p:cNvSpPr>
          <p:nvPr>
            <p:ph type="title"/>
          </p:nvPr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0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0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hackademy.r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instagram.com/hackademy.ro?igsh=MTYwZ21vNDA5OTRpeQ==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/>
        </p:nvSpPr>
        <p:spPr>
          <a:xfrm>
            <a:off x="2859480" y="163764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0" i="0" u="none" strike="noStrike" cap="none">
                <a:solidFill>
                  <a:srgbClr val="000000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Python 101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/>
        </p:nvSpPr>
        <p:spPr>
          <a:xfrm>
            <a:off x="2859480" y="4125600"/>
            <a:ext cx="59223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Curs 1 - Introducere în Python</a:t>
            </a:r>
            <a:endParaRPr sz="1800" b="0" i="0" u="none" strike="noStrike" cap="none" dirty="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14.10.2024</a:t>
            </a:r>
            <a:endParaRPr sz="1800" b="0" i="0" u="none" strike="noStrike" cap="none" dirty="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>
                <a:solidFill>
                  <a:schemeClr val="dk1"/>
                </a:solidFill>
              </a:rPr>
              <a:t>Utilizări</a:t>
            </a:r>
            <a:endParaRPr/>
          </a:p>
        </p:txBody>
      </p:sp>
      <p:sp>
        <p:nvSpPr>
          <p:cNvPr id="195" name="Google Shape;195;p10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Prototipare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Automatizare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Machine Learning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Backend pentru aplicații web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196" name="Google Shape;1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4500" y="1472625"/>
            <a:ext cx="1047500" cy="10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1100" y="2381500"/>
            <a:ext cx="1047500" cy="10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89250" y="3341475"/>
            <a:ext cx="1047500" cy="10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00169" y="4512000"/>
            <a:ext cx="1047500" cy="10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>
                <a:solidFill>
                  <a:schemeClr val="dk1"/>
                </a:solidFill>
              </a:rPr>
              <a:t>Limbajul Python</a:t>
            </a:r>
            <a:endParaRPr/>
          </a:p>
        </p:txBody>
      </p:sp>
      <p:sp>
        <p:nvSpPr>
          <p:cNvPr id="205" name="Google Shape;205;p11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Vom folosi Python 3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Este un limbaj interpretat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Un cod Python este transformat într-un format intermediar, numit bytecode, care este trecut în limbaj mașină pentru fiecare arhitectură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>
                <a:solidFill>
                  <a:schemeClr val="dk1"/>
                </a:solidFill>
              </a:rPr>
              <a:t>Dezavantajele Python</a:t>
            </a:r>
            <a:endParaRPr/>
          </a:p>
        </p:txBody>
      </p:sp>
      <p:sp>
        <p:nvSpPr>
          <p:cNvPr id="211" name="Google Shape;211;p12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Interpretarea cost</a:t>
            </a:r>
            <a:r>
              <a:rPr lang="en">
                <a:solidFill>
                  <a:schemeClr val="dk1"/>
                </a:solidFill>
              </a:rPr>
              <a:t>ă</a:t>
            </a:r>
            <a:r>
              <a:rPr lang="en"/>
              <a:t> timp.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Gestiunea memoriei prin garbage collector.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Ineficient în platformele mobile.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>
                <a:solidFill>
                  <a:schemeClr val="dk1"/>
                </a:solidFill>
              </a:rPr>
              <a:t>Avantajele Python</a:t>
            </a:r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Flexibilitate.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Ușor de folosit și învățat.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Biblioteci diverse.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Comunitate activă.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Centrat pe rezolvarea problemei, ci nu pe probleme de sintaxă, memorie etc.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Comentarii în cod</a:t>
            </a:r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body" idx="1"/>
          </p:nvPr>
        </p:nvSpPr>
        <p:spPr>
          <a:xfrm>
            <a:off x="5637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Pentru comentarii pe o singură linie se folosește caracterul “#”.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Acesta este un comentariu pe o linie.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Pentru comentarii pe mai multe linii se folosește “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r>
              <a:rPr lang="en"/>
              <a:t>”.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Acesta este un comentariu foarte,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foarte lung.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Declararea variabilelor</a:t>
            </a:r>
            <a:endParaRPr/>
          </a:p>
        </p:txBody>
      </p:sp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630900" y="184332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Pentru declararea variabilelor se folosește operatorul de atribuire “=”.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 variabilă poate fi folosită doar după ce a fost declarată.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= 42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 = “Fred”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Tipuri primitive de date </a:t>
            </a:r>
            <a:endParaRPr/>
          </a:p>
        </p:txBody>
      </p:sp>
      <p:sp>
        <p:nvSpPr>
          <p:cNvPr id="235" name="Google Shape;235;p16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Integer:		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x =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Float:</a:t>
            </a:r>
            <a:r>
              <a:rPr lang="en">
                <a:solidFill>
                  <a:schemeClr val="dk1"/>
                </a:solidFill>
              </a:rPr>
              <a:t>		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y = 2.2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Bool: 			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is_empty = False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String: 			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name = “Fred”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Putem afla tipul de date al unei variabile folosind funcția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is_full = True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type(is_full) # &lt;class 'bool'&gt;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Conversie între tipuri</a:t>
            </a:r>
            <a:endParaRPr/>
          </a:p>
        </p:txBody>
      </p:sp>
      <p:sp>
        <p:nvSpPr>
          <p:cNvPr id="241" name="Google Shape;241;p17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Cele mai folosite conversii sunt: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de la string la int:</a:t>
            </a:r>
            <a:endParaRPr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○"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i = int(“123”) 		# 123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de la string la float:</a:t>
            </a:r>
            <a:endParaRPr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○"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f = float(“7.23”)	# 7.23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de la int / float / bool la string:</a:t>
            </a:r>
            <a:endParaRPr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str(3) 			# “3”	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○"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str(3.14) 		# “3.14”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○"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s = str(True) 		# “True”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Tiparea limbajelor (1)</a:t>
            </a:r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body" idx="1"/>
          </p:nvPr>
        </p:nvSpPr>
        <p:spPr>
          <a:xfrm>
            <a:off x="630936" y="1824775"/>
            <a:ext cx="3849600" cy="4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Tipare dinamică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Tipul unei variabile se stabilește la atribuire.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Exemplu: Javascript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name = "static";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 = 2; // Valid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48" name="Google Shape;248;p18"/>
          <p:cNvSpPr txBox="1">
            <a:spLocks noGrp="1"/>
          </p:cNvSpPr>
          <p:nvPr>
            <p:ph type="body" idx="2"/>
          </p:nvPr>
        </p:nvSpPr>
        <p:spPr>
          <a:xfrm>
            <a:off x="4681728" y="1828800"/>
            <a:ext cx="3849600" cy="4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Tipare statică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Tipul unei variabile se stabilește la definire.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Exemplu: C++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name = "static";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 = 2; // Eroare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Tiparea limbajelor (2)</a:t>
            </a:r>
            <a:endParaRPr/>
          </a:p>
        </p:txBody>
      </p:sp>
      <p:sp>
        <p:nvSpPr>
          <p:cNvPr id="254" name="Google Shape;254;p19"/>
          <p:cNvSpPr txBox="1">
            <a:spLocks noGrp="1"/>
          </p:cNvSpPr>
          <p:nvPr>
            <p:ph type="body" idx="1"/>
          </p:nvPr>
        </p:nvSpPr>
        <p:spPr>
          <a:xfrm>
            <a:off x="630936" y="1824775"/>
            <a:ext cx="3849600" cy="4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b="1"/>
              <a:t>Tipare slabă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Tipurile variabilelor se modifică fără conversie explicită.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Exemplu: Javascript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let x = "4";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let y = 20;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/*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“420” */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console.log(x + y);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55" name="Google Shape;255;p19"/>
          <p:cNvSpPr txBox="1">
            <a:spLocks noGrp="1"/>
          </p:cNvSpPr>
          <p:nvPr>
            <p:ph type="body" idx="2"/>
          </p:nvPr>
        </p:nvSpPr>
        <p:spPr>
          <a:xfrm>
            <a:off x="4681728" y="1828800"/>
            <a:ext cx="3849600" cy="4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b="1"/>
              <a:t>Tipare puternică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b="1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Tipurile variabilelor se modifică doar prin conversie explicită. 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Exemplu: C/C++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string x = “4”;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 y = 20;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/* “420” */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cout &lt;&lt; x + to_string(y);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>
                <a:solidFill>
                  <a:schemeClr val="dk1"/>
                </a:solidFill>
              </a:rPr>
              <a:t>Despre Hackademy</a:t>
            </a:r>
            <a:endParaRPr/>
          </a:p>
        </p:txBody>
      </p:sp>
      <p:sp>
        <p:nvSpPr>
          <p:cNvPr id="148" name="Google Shape;148;p2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indent="-406440">
              <a:lnSpc>
                <a:spcPct val="115000"/>
              </a:lnSpc>
              <a:buClr>
                <a:srgbClr val="000000"/>
              </a:buClr>
              <a:buFont typeface="Work Sans"/>
              <a:buChar char="●"/>
            </a:pPr>
            <a:r>
              <a:rPr lang="en" sz="2800" b="0" strike="noStrike" spc="-1" dirty="0">
                <a:solidFill>
                  <a:srgbClr val="000000"/>
                </a:solidFill>
                <a:latin typeface="Work Sans"/>
                <a:ea typeface="Work Sans"/>
              </a:rPr>
              <a:t>Cursuri: </a:t>
            </a:r>
            <a:r>
              <a:rPr lang="en" sz="2800" b="1" strike="noStrike" spc="-1" dirty="0">
                <a:solidFill>
                  <a:srgbClr val="000000"/>
                </a:solidFill>
                <a:latin typeface="Work Sans"/>
                <a:ea typeface="Work Sans"/>
              </a:rPr>
              <a:t>CCNA</a:t>
            </a:r>
            <a:r>
              <a:rPr lang="en" sz="2800" b="0" strike="noStrike" spc="-1" dirty="0">
                <a:solidFill>
                  <a:srgbClr val="000000"/>
                </a:solidFill>
                <a:latin typeface="Work Sans"/>
                <a:ea typeface="Work Sans"/>
              </a:rPr>
              <a:t>, </a:t>
            </a:r>
            <a:r>
              <a:rPr lang="en" sz="2800" b="1" strike="noStrike" spc="-1" dirty="0">
                <a:solidFill>
                  <a:srgbClr val="000000"/>
                </a:solidFill>
                <a:latin typeface="Work Sans"/>
                <a:ea typeface="Work Sans"/>
              </a:rPr>
              <a:t>Python 101</a:t>
            </a:r>
            <a:r>
              <a:rPr lang="en" sz="2800" b="0" strike="noStrike" spc="-1" dirty="0">
                <a:solidFill>
                  <a:srgbClr val="000000"/>
                </a:solidFill>
                <a:latin typeface="Work Sans"/>
                <a:ea typeface="Work Sans"/>
              </a:rPr>
              <a:t>, </a:t>
            </a:r>
            <a:r>
              <a:rPr lang="en" sz="2800" b="1" strike="noStrike" spc="-1" dirty="0">
                <a:solidFill>
                  <a:srgbClr val="000000"/>
                </a:solidFill>
                <a:latin typeface="Work Sans"/>
                <a:ea typeface="Work Sans"/>
              </a:rPr>
              <a:t>Web 101, 		Web 102</a:t>
            </a:r>
            <a:r>
              <a:rPr lang="en" spc="-1" dirty="0">
                <a:solidFill>
                  <a:srgbClr val="000000"/>
                </a:solidFill>
                <a:latin typeface="Work Sans"/>
                <a:ea typeface="Work Sans"/>
              </a:rPr>
              <a:t> si, in curand, </a:t>
            </a:r>
            <a:r>
              <a:rPr lang="en" b="1" spc="-1" dirty="0">
                <a:solidFill>
                  <a:srgbClr val="000000"/>
                </a:solidFill>
                <a:latin typeface="Work Sans"/>
                <a:ea typeface="Work Sans"/>
              </a:rPr>
              <a:t>Python 102</a:t>
            </a:r>
            <a:r>
              <a:rPr lang="en" spc="-1" dirty="0">
                <a:solidFill>
                  <a:srgbClr val="000000"/>
                </a:solidFill>
                <a:latin typeface="Work Sans"/>
                <a:ea typeface="Work Sans"/>
              </a:rPr>
              <a:t>.</a:t>
            </a:r>
            <a:endParaRPr lang="en" sz="2800" b="0" strike="noStrike" spc="-1" dirty="0">
              <a:solidFill>
                <a:srgbClr val="000000"/>
              </a:solidFill>
              <a:latin typeface="Work Sans"/>
              <a:ea typeface="Work Sans"/>
            </a:endParaRPr>
          </a:p>
          <a:p>
            <a:pPr marL="457200" indent="-406440">
              <a:lnSpc>
                <a:spcPct val="115000"/>
              </a:lnSpc>
              <a:buClr>
                <a:srgbClr val="000000"/>
              </a:buClr>
              <a:buFont typeface="Work Sans"/>
              <a:buChar char="●"/>
            </a:pPr>
            <a:endParaRPr lang="en-US" sz="2800" b="0" strike="noStrike" spc="-1" dirty="0">
              <a:latin typeface="Arial"/>
            </a:endParaRPr>
          </a:p>
          <a:p>
            <a:pPr marL="457200" indent="-406440">
              <a:lnSpc>
                <a:spcPct val="115000"/>
              </a:lnSpc>
              <a:buClr>
                <a:srgbClr val="000000"/>
              </a:buClr>
              <a:buFont typeface="Work Sans"/>
              <a:buChar char="●"/>
            </a:pPr>
            <a:r>
              <a:rPr lang="en" sz="2800" b="0" strike="noStrike" spc="-1" dirty="0">
                <a:solidFill>
                  <a:srgbClr val="000000"/>
                </a:solidFill>
                <a:latin typeface="Work Sans"/>
                <a:ea typeface="Work Sans"/>
              </a:rPr>
              <a:t>Evenimente - </a:t>
            </a:r>
            <a:r>
              <a:rPr lang="en" sz="2800" spc="-1" dirty="0">
                <a:solidFill>
                  <a:srgbClr val="000000"/>
                </a:solidFill>
                <a:latin typeface="Work Sans"/>
                <a:ea typeface="Work Sans"/>
              </a:rPr>
              <a:t>v</a:t>
            </a:r>
            <a:r>
              <a:rPr lang="en" b="0" strike="noStrike" spc="-1" dirty="0">
                <a:solidFill>
                  <a:srgbClr val="000000"/>
                </a:solidFill>
                <a:latin typeface="Work Sans"/>
                <a:ea typeface="Work Sans"/>
              </a:rPr>
              <a:t>ezi pagina de</a:t>
            </a:r>
            <a:r>
              <a:rPr lang="en" spc="-1" dirty="0">
                <a:solidFill>
                  <a:srgbClr val="000000"/>
                </a:solidFill>
                <a:latin typeface="Work Sans"/>
                <a:ea typeface="Work Sans"/>
              </a:rPr>
              <a:t>:</a:t>
            </a:r>
            <a:endParaRPr lang="en" sz="2800" b="0" strike="noStrike" spc="-1" dirty="0">
              <a:solidFill>
                <a:srgbClr val="000000"/>
              </a:solidFill>
              <a:latin typeface="Work Sans"/>
              <a:ea typeface="Work Sans"/>
            </a:endParaRPr>
          </a:p>
          <a:p>
            <a:pPr marL="965160" lvl="1" indent="-457200">
              <a:lnSpc>
                <a:spcPct val="115000"/>
              </a:lnSpc>
              <a:buClr>
                <a:srgbClr val="000000"/>
              </a:buClr>
            </a:pPr>
            <a:r>
              <a:rPr lang="en" b="0" strike="noStrike" spc="-1" dirty="0">
                <a:solidFill>
                  <a:srgbClr val="000000"/>
                </a:solidFill>
                <a:latin typeface="Work Sans"/>
                <a:ea typeface="Work Sans"/>
                <a:hlinkClick r:id="rId3"/>
              </a:rPr>
              <a:t>Facebook</a:t>
            </a:r>
            <a:endParaRPr lang="en" b="0" strike="noStrike" spc="-1" dirty="0">
              <a:solidFill>
                <a:srgbClr val="000000"/>
              </a:solidFill>
              <a:latin typeface="Work Sans"/>
              <a:ea typeface="Work Sans"/>
            </a:endParaRPr>
          </a:p>
          <a:p>
            <a:pPr marL="965160" lvl="1" indent="-457200">
              <a:lnSpc>
                <a:spcPct val="115000"/>
              </a:lnSpc>
              <a:buClr>
                <a:srgbClr val="000000"/>
              </a:buClr>
            </a:pPr>
            <a:r>
              <a:rPr lang="en" spc="-1">
                <a:solidFill>
                  <a:srgbClr val="000000"/>
                </a:solidFill>
                <a:latin typeface="Work Sans"/>
                <a:ea typeface="Work Sans"/>
                <a:hlinkClick r:id="rId4"/>
              </a:rPr>
              <a:t>Instagram</a:t>
            </a:r>
            <a:endParaRPr lang="en" b="0" strike="noStrike" spc="-1">
              <a:solidFill>
                <a:srgbClr val="000000"/>
              </a:solidFill>
              <a:latin typeface="Work Sans"/>
              <a:ea typeface="Work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	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Tiparea din Python</a:t>
            </a:r>
            <a:endParaRPr/>
          </a:p>
        </p:txBody>
      </p:sp>
      <p:sp>
        <p:nvSpPr>
          <p:cNvPr id="261" name="Google Shape;261;p20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Tiparea în Python este:</a:t>
            </a:r>
            <a:endParaRPr/>
          </a:p>
          <a:p>
            <a:pPr marL="914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puternică - prin conversie explicită.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		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 = “4”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y = 20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print(x + str(y)) # “420”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dinamică - tip stabilit la atribuire.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		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name = “Fred”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name = 2 # Valid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800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Tipuri de operatori</a:t>
            </a:r>
            <a:endParaRPr/>
          </a:p>
        </p:txBody>
      </p:sp>
      <p:sp>
        <p:nvSpPr>
          <p:cNvPr id="267" name="Google Shape;267;p21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Operatori:</a:t>
            </a:r>
            <a:endParaRPr/>
          </a:p>
          <a:p>
            <a:pPr marL="914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aritmetici</a:t>
            </a:r>
            <a:endParaRPr/>
          </a:p>
          <a:p>
            <a:pPr marL="914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chemeClr val="dk1"/>
                </a:solidFill>
              </a:rPr>
              <a:t>pe biți </a:t>
            </a:r>
            <a:endParaRPr/>
          </a:p>
          <a:p>
            <a:pPr marL="914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de atribuire</a:t>
            </a:r>
            <a:endParaRPr/>
          </a:p>
          <a:p>
            <a:pPr marL="914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de comparație</a:t>
            </a:r>
            <a:endParaRPr/>
          </a:p>
          <a:p>
            <a:pPr marL="914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logici</a:t>
            </a:r>
            <a:endParaRPr/>
          </a:p>
          <a:p>
            <a:pPr marL="914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pe string-uri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Operatori aritmetici</a:t>
            </a:r>
            <a:endParaRPr/>
          </a:p>
        </p:txBody>
      </p:sp>
      <p:sp>
        <p:nvSpPr>
          <p:cNvPr id="273" name="Google Shape;273;p22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= 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 =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graphicFrame>
        <p:nvGraphicFramePr>
          <p:cNvPr id="274" name="Google Shape;274;p22"/>
          <p:cNvGraphicFramePr/>
          <p:nvPr/>
        </p:nvGraphicFramePr>
        <p:xfrm>
          <a:off x="630925" y="2931775"/>
          <a:ext cx="7239000" cy="3169680"/>
        </p:xfrm>
        <a:graphic>
          <a:graphicData uri="http://schemas.openxmlformats.org/drawingml/2006/table">
            <a:tbl>
              <a:tblPr>
                <a:noFill/>
                <a:tableStyleId>{6445C393-0453-41B4-BDCA-C2363ADC53FE}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Operator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Descriere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Exemplu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Rezultat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adunare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+ y 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scădere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- y 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înmulțire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* y  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împărțire cu virgulă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x / y  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3.5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împărțire întreagă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x // y 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restul împărțirii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% y 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**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ridicare la putere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** y 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49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Operatori pe biți</a:t>
            </a:r>
            <a:endParaRPr/>
          </a:p>
        </p:txBody>
      </p:sp>
      <p:sp>
        <p:nvSpPr>
          <p:cNvPr id="280" name="Google Shape;280;p23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= 7 # 00000111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 = 2 # 00000010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graphicFrame>
        <p:nvGraphicFramePr>
          <p:cNvPr id="281" name="Google Shape;281;p23"/>
          <p:cNvGraphicFramePr/>
          <p:nvPr/>
        </p:nvGraphicFramePr>
        <p:xfrm>
          <a:off x="630925" y="2931775"/>
          <a:ext cx="7239000" cy="2773470"/>
        </p:xfrm>
        <a:graphic>
          <a:graphicData uri="http://schemas.openxmlformats.org/drawingml/2006/table">
            <a:tbl>
              <a:tblPr>
                <a:noFill/>
                <a:tableStyleId>{6445C393-0453-41B4-BDCA-C2363ADC53FE}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Operator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Descriere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Exemplu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Rezultat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și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&amp; y 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2 # 00000010 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sau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| y 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7 # 00000111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xor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^ y  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5 # 00000101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~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not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~x  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-8 # 11111000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&lt;&lt;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Shiftare la stânga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x &lt;&lt; y 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28 # 00011100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Shiftare la dreapta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&gt;&gt; y 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1 # 00000001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Operatori de atribuire</a:t>
            </a:r>
            <a:endParaRPr/>
          </a:p>
        </p:txBody>
      </p:sp>
      <p:sp>
        <p:nvSpPr>
          <p:cNvPr id="287" name="Google Shape;287;p24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Operatorii de atribuire se formează punând “=” după operatorii aritmetici sau pe biți.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= 7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 = 2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graphicFrame>
        <p:nvGraphicFramePr>
          <p:cNvPr id="288" name="Google Shape;288;p24"/>
          <p:cNvGraphicFramePr/>
          <p:nvPr/>
        </p:nvGraphicFramePr>
        <p:xfrm>
          <a:off x="733000" y="3702000"/>
          <a:ext cx="5457100" cy="2377260"/>
        </p:xfrm>
        <a:graphic>
          <a:graphicData uri="http://schemas.openxmlformats.org/drawingml/2006/table">
            <a:tbl>
              <a:tblPr>
                <a:noFill/>
                <a:tableStyleId>{6445C393-0453-41B4-BDCA-C2363ADC53FE}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Operator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Exemplu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Valoarea lui x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+=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+= y 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9 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%=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%= y 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1 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**=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**= y  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49 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&lt;&lt;=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x &lt;&lt;= y  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28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Operatori de comparație</a:t>
            </a:r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= 7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 = 2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graphicFrame>
        <p:nvGraphicFramePr>
          <p:cNvPr id="295" name="Google Shape;295;p25"/>
          <p:cNvGraphicFramePr/>
          <p:nvPr/>
        </p:nvGraphicFramePr>
        <p:xfrm>
          <a:off x="630925" y="2931775"/>
          <a:ext cx="7239000" cy="2773470"/>
        </p:xfrm>
        <a:graphic>
          <a:graphicData uri="http://schemas.openxmlformats.org/drawingml/2006/table">
            <a:tbl>
              <a:tblPr>
                <a:noFill/>
                <a:tableStyleId>{6445C393-0453-41B4-BDCA-C2363ADC53FE}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Operator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Descriere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Exemplu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Rezultat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egal cu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== y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diferit de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!= y 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mai mare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&gt; y  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mai mic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&lt; y  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mai mare sau egal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&gt;= y 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mai mic sau egal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&lt;= y 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Operatori logici</a:t>
            </a:r>
            <a:endParaRPr/>
          </a:p>
        </p:txBody>
      </p:sp>
      <p:sp>
        <p:nvSpPr>
          <p:cNvPr id="301" name="Google Shape;301;p26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= 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 =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graphicFrame>
        <p:nvGraphicFramePr>
          <p:cNvPr id="302" name="Google Shape;302;p26"/>
          <p:cNvGraphicFramePr/>
          <p:nvPr/>
        </p:nvGraphicFramePr>
        <p:xfrm>
          <a:off x="630925" y="2931775"/>
          <a:ext cx="7239000" cy="1584840"/>
        </p:xfrm>
        <a:graphic>
          <a:graphicData uri="http://schemas.openxmlformats.org/drawingml/2006/table">
            <a:tbl>
              <a:tblPr>
                <a:noFill/>
                <a:tableStyleId>{6445C393-0453-41B4-BDCA-C2363ADC53FE}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Operator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Descriere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Exemplu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Rezultat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și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and y 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sau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or y 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not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not x  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Operații pe string-uri</a:t>
            </a:r>
            <a:endParaRPr/>
          </a:p>
        </p:txBody>
      </p:sp>
      <p:sp>
        <p:nvSpPr>
          <p:cNvPr id="308" name="Google Shape;308;p27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= “Ce 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 = “faci?”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graphicFrame>
        <p:nvGraphicFramePr>
          <p:cNvPr id="309" name="Google Shape;309;p27"/>
          <p:cNvGraphicFramePr/>
          <p:nvPr/>
        </p:nvGraphicFramePr>
        <p:xfrm>
          <a:off x="630925" y="2931775"/>
          <a:ext cx="5429250" cy="1188630"/>
        </p:xfrm>
        <a:graphic>
          <a:graphicData uri="http://schemas.openxmlformats.org/drawingml/2006/table">
            <a:tbl>
              <a:tblPr>
                <a:noFill/>
                <a:tableStyleId>{6445C393-0453-41B4-BDCA-C2363ADC53FE}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Operator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Exemplu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Rezultat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+ y 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“Ce faci?”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* 2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“Ce Ce ”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Operații pe string-uri(2)</a:t>
            </a:r>
            <a:endParaRPr/>
          </a:p>
        </p:txBody>
      </p:sp>
      <p:sp>
        <p:nvSpPr>
          <p:cNvPr id="315" name="Google Shape;315;p28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= “Fred”			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 = “El e Fred.”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graphicFrame>
        <p:nvGraphicFramePr>
          <p:cNvPr id="316" name="Google Shape;316;p28"/>
          <p:cNvGraphicFramePr/>
          <p:nvPr/>
        </p:nvGraphicFramePr>
        <p:xfrm>
          <a:off x="351388" y="2989950"/>
          <a:ext cx="8459375" cy="1988145"/>
        </p:xfrm>
        <a:graphic>
          <a:graphicData uri="http://schemas.openxmlformats.org/drawingml/2006/table">
            <a:tbl>
              <a:tblPr>
                <a:noFill/>
                <a:tableStyleId>{6445C393-0453-41B4-BDCA-C2363ADC53FE}</a:tableStyleId>
              </a:tblPr>
              <a:tblGrid>
                <a:gridCol w="281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Operație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Explicație 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Rezultat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in y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Verifică dacă x este conținut în y</a:t>
                      </a:r>
                      <a:endParaRPr sz="1400" u="none" strike="noStrike" cap="non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len(x)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determină lungimea șirului x</a:t>
                      </a:r>
                      <a:endParaRPr sz="1400" u="none" strike="noStrike" cap="non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y.find(x)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Întoarce indicele primei apariții a lui x în y (sau -1, în caz că nu există) </a:t>
                      </a:r>
                      <a:endParaRPr sz="1400" u="none" strike="noStrike" cap="non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Operații pe string-uri(3)</a:t>
            </a:r>
            <a:endParaRPr/>
          </a:p>
        </p:txBody>
      </p:sp>
      <p:sp>
        <p:nvSpPr>
          <p:cNvPr id="322" name="Google Shape;322;p29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= “Fred”					c1 = “ed”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274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c2 = “am”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graphicFrame>
        <p:nvGraphicFramePr>
          <p:cNvPr id="323" name="Google Shape;323;p29"/>
          <p:cNvGraphicFramePr/>
          <p:nvPr/>
        </p:nvGraphicFramePr>
        <p:xfrm>
          <a:off x="407075" y="3213775"/>
          <a:ext cx="8459375" cy="1866635"/>
        </p:xfrm>
        <a:graphic>
          <a:graphicData uri="http://schemas.openxmlformats.org/drawingml/2006/table">
            <a:tbl>
              <a:tblPr>
                <a:noFill/>
                <a:tableStyleId>{6445C393-0453-41B4-BDCA-C2363ADC53FE}</a:tableStyleId>
              </a:tblPr>
              <a:tblGrid>
                <a:gridCol w="221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Operație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Explicație 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Rezultat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x.upper()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Transformă toate literele mici ale lui x în litere mari</a:t>
                      </a:r>
                      <a:endParaRPr sz="1400" u="none" strike="noStrike" cap="non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“FRED”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x.lower()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Transformă toate literele mari ale lui x în litere mici</a:t>
                      </a:r>
                      <a:endParaRPr sz="1400" u="none" strike="noStrike" cap="non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“fred”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x.replace(c1, c2)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Înlocuiește toate aparițiile lui c1 din x cu c2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“Fram”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>
                <a:solidFill>
                  <a:schemeClr val="dk1"/>
                </a:solidFill>
              </a:rPr>
              <a:t>Meet our NetAcad</a:t>
            </a:r>
            <a:endParaRPr/>
          </a:p>
        </p:txBody>
      </p:sp>
      <p:sp>
        <p:nvSpPr>
          <p:cNvPr id="154" name="Google Shape;154;p3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dirty="0"/>
              <a:t>Toate informațiile cursului se găsesc în același loc. https://lms.netacad.com/course/view.php?id=892148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Instrucțiuni de control</a:t>
            </a:r>
            <a:endParaRPr/>
          </a:p>
        </p:txBody>
      </p:sp>
      <p:sp>
        <p:nvSpPr>
          <p:cNvPr id="329" name="Google Shape;329;p30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Instruc</a:t>
            </a:r>
            <a:r>
              <a:rPr lang="en">
                <a:solidFill>
                  <a:schemeClr val="dk1"/>
                </a:solidFill>
              </a:rPr>
              <a:t>ț</a:t>
            </a:r>
            <a:r>
              <a:rPr lang="en"/>
              <a:t>iuni pentru ramificarea execuției: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if, elif, else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Instrucțiuni de repetiție: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for, while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Char char="●"/>
            </a:pPr>
            <a:r>
              <a:rPr lang="en"/>
              <a:t>Instrucțiuni speciale: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break, continue, return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Ramificare și context</a:t>
            </a:r>
            <a:endParaRPr/>
          </a:p>
        </p:txBody>
      </p:sp>
      <p:sp>
        <p:nvSpPr>
          <p:cNvPr id="335" name="Google Shape;335;p31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Ramificarea execuției se face prin instrucțiunile if, elif, else.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Fiecare instrucțiune trebuie urmată de “:”.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Contextul este definit prin tab-uri.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if 2 == 3: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print(“Sunt în if”)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elif 2 == 2: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print(“Sunt în elif”)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print(“Sunt în else”)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print(“Nu mai sunt în if”)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Instrucțiunea for (1)</a:t>
            </a:r>
            <a:endParaRPr/>
          </a:p>
        </p:txBody>
      </p:sp>
      <p:sp>
        <p:nvSpPr>
          <p:cNvPr id="341" name="Google Shape;341;p32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Instrucțiune cu număr cunoscut de pași.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Putem stabili numărul de pași cu funcția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/>
              <a:t>.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range(n)</a:t>
            </a:r>
            <a:r>
              <a:rPr lang="en"/>
              <a:t> întoarce valorile de la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/>
              <a:t> la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rPr lang="en"/>
              <a:t>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	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for i in range(3):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	print(i)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#  0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#  1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#  2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Instrucțiunea for (2)</a:t>
            </a:r>
            <a:endParaRPr/>
          </a:p>
        </p:txBody>
      </p:sp>
      <p:sp>
        <p:nvSpPr>
          <p:cNvPr id="347" name="Google Shape;347;p33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range(start, stop)</a:t>
            </a:r>
            <a:r>
              <a:rPr lang="en"/>
              <a:t> întoarce valorile de la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/>
              <a:t> la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stop-1</a:t>
            </a:r>
            <a:r>
              <a:rPr lang="en"/>
              <a:t>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	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for i in range(3,6):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	print(i)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#  3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#  4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#  5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Instrucțiunea for (3)</a:t>
            </a:r>
            <a:endParaRPr/>
          </a:p>
        </p:txBody>
      </p:sp>
      <p:sp>
        <p:nvSpPr>
          <p:cNvPr id="353" name="Google Shape;353;p34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range(start, stop, p)</a:t>
            </a:r>
            <a:r>
              <a:rPr lang="en"/>
              <a:t> întoarce valorile de la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/>
              <a:t> la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stop - 1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cu pasul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 &gt; 0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	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for i in range(3, 10, 2):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	print(i)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#  3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#  5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#  7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#  9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Instrucțiunea for (4)</a:t>
            </a:r>
            <a:endParaRPr/>
          </a:p>
        </p:txBody>
      </p:sp>
      <p:sp>
        <p:nvSpPr>
          <p:cNvPr id="359" name="Google Shape;359;p35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range(start, stop, p)</a:t>
            </a:r>
            <a:r>
              <a:rPr lang="en"/>
              <a:t> întoarce valorile de la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/>
              <a:t> la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stop + 1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cu pasul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 &lt; 0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	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for i in range(10, 3, -2):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	print(i)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#  10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#  8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#  6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#  4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Instrucțiunea for (5)</a:t>
            </a:r>
            <a:endParaRPr/>
          </a:p>
        </p:txBody>
      </p:sp>
      <p:sp>
        <p:nvSpPr>
          <p:cNvPr id="365" name="Google Shape;365;p36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Execuția poate fi sărită cu instrucțiunea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/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	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for i in range(3, 10):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	if i % 2 == 0: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continue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	print(i)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#  3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#  5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#  7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#  9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Instrucțiunea for (6)</a:t>
            </a:r>
            <a:endParaRPr/>
          </a:p>
        </p:txBody>
      </p:sp>
      <p:sp>
        <p:nvSpPr>
          <p:cNvPr id="371" name="Google Shape;371;p37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Execuția poate fi oprită cu instrucțiunea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/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	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for i in range(3, 10):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	if i == 6: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	print(i)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#  3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#  4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#  5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8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pentru string-uri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/>
          </a:p>
        </p:txBody>
      </p:sp>
      <p:sp>
        <p:nvSpPr>
          <p:cNvPr id="377" name="Google Shape;377;p38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9458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Pentru a itera prin caracterele unui string, folosim sintaxa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for c in s</a:t>
            </a:r>
            <a:r>
              <a:rPr lang="en"/>
              <a:t>, în care variabila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/>
              <a:t> va lua pe rând toate caracterele din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/>
              <a:t>.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“ABC”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c in s: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print(c + “1”)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A1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B1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C1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9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Instrucțiunea while (1)</a:t>
            </a:r>
            <a:endParaRPr/>
          </a:p>
        </p:txBody>
      </p:sp>
      <p:sp>
        <p:nvSpPr>
          <p:cNvPr id="383" name="Google Shape;383;p39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>
                <a:solidFill>
                  <a:schemeClr val="dk1"/>
                </a:solidFill>
              </a:rPr>
              <a:t>Instrucțiune cu condiție de execuție.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	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while i &lt; 3: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	print(i)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	i += 1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#  0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#  1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#  2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/>
        </p:nvSpPr>
        <p:spPr>
          <a:xfrm>
            <a:off x="2859480" y="104189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0" i="0" u="none" strike="noStrike" cap="none">
                <a:solidFill>
                  <a:srgbClr val="000000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Despre echipă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2859475" y="352715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" sz="1800" b="1" i="0" u="none" strike="noStrike" cap="none" dirty="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Instructori: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1" i="0" u="none" strike="noStrike" cap="none" dirty="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Damian </a:t>
            </a:r>
            <a:r>
              <a:rPr lang="ro-RO" sz="1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Monea</a:t>
            </a:r>
          </a:p>
          <a:p>
            <a:pPr marL="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Denisa Corfu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</a:t>
            </a:r>
            <a:endParaRPr lang="en" sz="18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o-RO" sz="1800" b="0" i="0" u="none" strike="noStrike" cap="none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800" b="0" i="0" u="none" strike="noStrike" cap="none" dirty="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0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Instrucțiunea while (2)</a:t>
            </a:r>
            <a:endParaRPr/>
          </a:p>
        </p:txBody>
      </p:sp>
      <p:sp>
        <p:nvSpPr>
          <p:cNvPr id="389" name="Google Shape;389;p40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>
                <a:solidFill>
                  <a:schemeClr val="dk1"/>
                </a:solidFill>
              </a:rPr>
              <a:t>Execuția poate fi sărită cu instrucțiunea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 = -1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	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while i &lt; 4: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	i += 1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	if i == 2: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		continue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	print(i)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#  0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#  1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#  3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Instrucțiunea while (3)</a:t>
            </a:r>
            <a:endParaRPr/>
          </a:p>
        </p:txBody>
      </p:sp>
      <p:sp>
        <p:nvSpPr>
          <p:cNvPr id="395" name="Google Shape;395;p41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>
                <a:solidFill>
                  <a:schemeClr val="dk1"/>
                </a:solidFill>
              </a:rPr>
              <a:t>Execuția poate fi oprită cu instrucțiunea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	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while i &lt; 4: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	if i == 2: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		break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	print(i)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	i += 1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#  0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#  1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2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Citirea de la tastatură</a:t>
            </a:r>
            <a:endParaRPr/>
          </a:p>
        </p:txBody>
      </p:sp>
      <p:sp>
        <p:nvSpPr>
          <p:cNvPr id="401" name="Google Shape;401;p42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Putem citi de la tastatură folosind funcția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/>
              <a:t>.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Input returnează </a:t>
            </a:r>
            <a:r>
              <a:rPr lang="en" b="1"/>
              <a:t>mereu</a:t>
            </a:r>
            <a:r>
              <a:rPr lang="en"/>
              <a:t> string-uri.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name = input()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number = int(input(“Introduceti un numar: ”))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Afișarea pe ecran</a:t>
            </a:r>
            <a:endParaRPr/>
          </a:p>
        </p:txBody>
      </p:sp>
      <p:sp>
        <p:nvSpPr>
          <p:cNvPr id="407" name="Google Shape;407;p43"/>
          <p:cNvSpPr txBox="1">
            <a:spLocks noGrp="1"/>
          </p:cNvSpPr>
          <p:nvPr>
            <p:ph type="body" idx="1"/>
          </p:nvPr>
        </p:nvSpPr>
        <p:spPr>
          <a:xfrm>
            <a:off x="630900" y="184332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Putem afișa pe ecran folosind funcția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print(“Python”)	# Python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print(True) 		# True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print(3.14) 		# 3.14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print(3) 			# 3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4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Afișarea pe ecran (2)</a:t>
            </a:r>
            <a:endParaRPr/>
          </a:p>
        </p:txBody>
      </p:sp>
      <p:sp>
        <p:nvSpPr>
          <p:cNvPr id="413" name="Google Shape;413;p44"/>
          <p:cNvSpPr txBox="1">
            <a:spLocks noGrp="1"/>
          </p:cNvSpPr>
          <p:nvPr>
            <p:ph type="body" idx="1"/>
          </p:nvPr>
        </p:nvSpPr>
        <p:spPr>
          <a:xfrm>
            <a:off x="630900" y="184332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>
                <a:solidFill>
                  <a:schemeClr val="dk1"/>
                </a:solidFill>
              </a:rPr>
              <a:t>Pentru a schimba caracterul ce se pune după print, putem să folosim end = (implicit avem linie nouă).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print(“Py”, end=”-”)	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print(“thon”, end=”.”)	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Py-thon.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5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Afișare string-uri (1)</a:t>
            </a:r>
            <a:endParaRPr/>
          </a:p>
        </p:txBody>
      </p:sp>
      <p:sp>
        <p:nvSpPr>
          <p:cNvPr id="419" name="Google Shape;419;p45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Pentru a insera parametrii într-un string, putem folosi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f-strings</a:t>
            </a:r>
            <a:r>
              <a:rPr lang="en"/>
              <a:t> (&gt;= Python 3.6).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	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nume = “Peter”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nota = 10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 = f“{nume} are nota {nota}.”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print(s) 	# Peter are nota 10.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6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Afișare string-uri (2)</a:t>
            </a:r>
            <a:endParaRPr/>
          </a:p>
        </p:txBody>
      </p:sp>
      <p:sp>
        <p:nvSpPr>
          <p:cNvPr id="425" name="Google Shape;425;p46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 altă metodă de a insera parametrii într-un string este folosind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.format</a:t>
            </a:r>
            <a:r>
              <a:rPr lang="en"/>
              <a:t> în care punem parametrii la final.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	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nume = “Peter”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nota = 10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 = “{} are nota {}.”.format(nume, nota)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print(s) 	# Peter are nota 10.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7"/>
          <p:cNvSpPr txBox="1"/>
          <p:nvPr/>
        </p:nvSpPr>
        <p:spPr>
          <a:xfrm>
            <a:off x="2859480" y="163764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0" i="0" u="none" strike="noStrike" cap="none">
                <a:solidFill>
                  <a:srgbClr val="000000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Pauză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7"/>
          <p:cNvSpPr txBox="1"/>
          <p:nvPr/>
        </p:nvSpPr>
        <p:spPr>
          <a:xfrm>
            <a:off x="2859480" y="4125600"/>
            <a:ext cx="59223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8"/>
          <p:cNvSpPr txBox="1"/>
          <p:nvPr/>
        </p:nvSpPr>
        <p:spPr>
          <a:xfrm>
            <a:off x="2859480" y="163764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0" i="0" u="none" strike="noStrike" cap="none">
                <a:solidFill>
                  <a:srgbClr val="000000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Funcții și </a:t>
            </a:r>
            <a:endParaRPr sz="4800" b="0" i="0" u="none" strike="noStrike" cap="none">
              <a:solidFill>
                <a:srgbClr val="000000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0" i="0" u="none" strike="noStrike" cap="none">
                <a:solidFill>
                  <a:srgbClr val="000000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colec</a:t>
            </a:r>
            <a:r>
              <a:rPr lang="en" sz="4800" b="0" i="0" u="none" strike="noStrike" cap="none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ț</a:t>
            </a:r>
            <a:r>
              <a:rPr lang="en" sz="4800" b="0" i="0" u="none" strike="noStrike" cap="none">
                <a:solidFill>
                  <a:srgbClr val="000000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ii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8"/>
          <p:cNvSpPr txBox="1"/>
          <p:nvPr/>
        </p:nvSpPr>
        <p:spPr>
          <a:xfrm>
            <a:off x="2859480" y="4125600"/>
            <a:ext cx="59223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>
                <a:solidFill>
                  <a:schemeClr val="dk1"/>
                </a:solidFill>
              </a:rPr>
              <a:t>Colecții</a:t>
            </a:r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Nu putem stoca toat</a:t>
            </a:r>
            <a:r>
              <a:rPr lang="en">
                <a:solidFill>
                  <a:schemeClr val="dk1"/>
                </a:solidFill>
              </a:rPr>
              <a:t>ă</a:t>
            </a:r>
            <a:r>
              <a:rPr lang="en"/>
              <a:t> informația în variabile.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Trebuie să stocăm date într-un mod ordonat și după reguli fixe.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 grupare de date este o colecție.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/>
          <p:nvPr/>
        </p:nvSpPr>
        <p:spPr>
          <a:xfrm>
            <a:off x="2859480" y="163764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0" i="0" u="none" strike="noStrike" cap="none">
                <a:solidFill>
                  <a:srgbClr val="000000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Despre curs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0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Tuplu (1)</a:t>
            </a:r>
            <a:endParaRPr/>
          </a:p>
        </p:txBody>
      </p:sp>
      <p:sp>
        <p:nvSpPr>
          <p:cNvPr id="449" name="Google Shape;449;p50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Este o structură de date cu mai multe câmpuri care pot fi de orice tip.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Câmpurile pot fi accesate prin index (primul index este 0).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Câmpurile nu pot fi modificate individual.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Odată creat, nu pot fi adaugate </a:t>
            </a:r>
            <a:r>
              <a:rPr lang="en">
                <a:solidFill>
                  <a:schemeClr val="dk1"/>
                </a:solidFill>
              </a:rPr>
              <a:t>câmpuri</a:t>
            </a:r>
            <a:r>
              <a:rPr lang="en"/>
              <a:t> unui tuplu.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1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Tuplu (2)</a:t>
            </a:r>
            <a:endParaRPr/>
          </a:p>
        </p:txBody>
      </p:sp>
      <p:sp>
        <p:nvSpPr>
          <p:cNvPr id="455" name="Google Shape;455;p51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solidFill>
                  <a:schemeClr val="dk1"/>
                </a:solidFill>
              </a:rPr>
              <a:t>Un tuplu se creează cu </a:t>
            </a:r>
            <a:r>
              <a:rPr lang="en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# Bloc din Minecraft - (x, y, z, type)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x = (1, 2, 3, “Dirt”)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print(x[3])				# Dirt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print(x) 					# (1, 2, 3, ‘Dirt’)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x[3] = “Diamond Ore”	# eroare</a:t>
            </a:r>
            <a:endParaRPr sz="2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x = (x[0], x[1], x[2], “Diamond Ore”)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56" name="Google Shape;456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0600" y="4884225"/>
            <a:ext cx="1326000" cy="13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0600" y="2766000"/>
            <a:ext cx="1326000" cy="13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2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Listă (1)</a:t>
            </a:r>
            <a:endParaRPr/>
          </a:p>
        </p:txBody>
      </p:sp>
      <p:sp>
        <p:nvSpPr>
          <p:cNvPr id="463" name="Google Shape;463;p52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dirty="0"/>
              <a:t>Structur</a:t>
            </a:r>
            <a:r>
              <a:rPr lang="en" dirty="0">
                <a:solidFill>
                  <a:schemeClr val="dk1"/>
                </a:solidFill>
              </a:rPr>
              <a:t>ă</a:t>
            </a:r>
            <a:r>
              <a:rPr lang="en" dirty="0"/>
              <a:t> de date ce permite stocarea a oricâte elemente de orice tip.</a:t>
            </a:r>
            <a:endParaRPr dirty="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dirty="0"/>
              <a:t>Elementele pot fi accesate prin index.</a:t>
            </a:r>
            <a:endParaRPr dirty="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dirty="0"/>
              <a:t>Elementele pot fi modificate.</a:t>
            </a:r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3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Listă (2)</a:t>
            </a:r>
            <a:endParaRPr/>
          </a:p>
        </p:txBody>
      </p:sp>
      <p:sp>
        <p:nvSpPr>
          <p:cNvPr id="469" name="Google Shape;469;p53"/>
          <p:cNvSpPr txBox="1">
            <a:spLocks noGrp="1"/>
          </p:cNvSpPr>
          <p:nvPr>
            <p:ph type="body" idx="1"/>
          </p:nvPr>
        </p:nvSpPr>
        <p:spPr>
          <a:xfrm>
            <a:off x="630924" y="1824775"/>
            <a:ext cx="4183500" cy="4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 listă se creează cu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l1 = []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print(l1) 	   # []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l2 = [1, 2, 3]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print(l2)		# [1, 2, 3]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l3 = [“Red”, 2]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print(l2)		# [‘Red’, 2]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470" name="Google Shape;470;p53"/>
          <p:cNvSpPr txBox="1">
            <a:spLocks noGrp="1"/>
          </p:cNvSpPr>
          <p:nvPr>
            <p:ph type="body" idx="2"/>
          </p:nvPr>
        </p:nvSpPr>
        <p:spPr>
          <a:xfrm>
            <a:off x="4814428" y="1824775"/>
            <a:ext cx="3849600" cy="4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Lungimea unei liste se obține cu funcția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len(l1) 	#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len(l2) 	#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len(l3) 	#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4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Listă (3) - Accesare</a:t>
            </a:r>
            <a:endParaRPr/>
          </a:p>
        </p:txBody>
      </p:sp>
      <p:sp>
        <p:nvSpPr>
          <p:cNvPr id="476" name="Google Shape;476;p54"/>
          <p:cNvSpPr txBox="1">
            <a:spLocks noGrp="1"/>
          </p:cNvSpPr>
          <p:nvPr>
            <p:ph type="body" idx="1"/>
          </p:nvPr>
        </p:nvSpPr>
        <p:spPr>
          <a:xfrm>
            <a:off x="630900" y="1530250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Elementele listei pot fi accesate prin index, care poate fi atât pozitiv, cât și negativ.  (primul index este 0).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l = [1, 2, 3, 4, 5]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print(l[1]) 		   # 2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print(l[4]) 		   # 5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print(l[-1]) 	   # 5 (ultimul element)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print(l[-2])		   # 4 (penultimul element)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print(l[-5]) 	   # 1 (primul element)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i="1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Pentru un index mai mare decât 4 sau mai mic decât -5, se obține următoarea eroare: ”list index out of range”.</a:t>
            </a:r>
            <a:endParaRPr sz="2000" i="1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5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Listă (4) - Slicing </a:t>
            </a:r>
            <a:endParaRPr/>
          </a:p>
        </p:txBody>
      </p:sp>
      <p:sp>
        <p:nvSpPr>
          <p:cNvPr id="482" name="Google Shape;482;p55"/>
          <p:cNvSpPr txBox="1">
            <a:spLocks noGrp="1"/>
          </p:cNvSpPr>
          <p:nvPr>
            <p:ph type="body" idx="1"/>
          </p:nvPr>
        </p:nvSpPr>
        <p:spPr>
          <a:xfrm>
            <a:off x="630936" y="1803003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Putem selecta anumite elemente dintr-o listă folosind slicing, cu sintaxa: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	</a:t>
            </a:r>
            <a:r>
              <a:rPr lang="en" b="1" dirty="0"/>
              <a:t>lista[start:stop:pas]</a:t>
            </a:r>
            <a:r>
              <a:rPr lang="en" dirty="0"/>
              <a:t>,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l = [1, 2, 3, 4, 5]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print (l[1:4:1]) 	# [2, 3, 4]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print (l[1:4:])  	# [2, 3, 4]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print (l[::2])   	# [1, 3, 5]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print (l[::])    	# [1, 2, 3, 4, 5]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print (l[3:0:-1])	# [4, 3, 2]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6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Listă (5) - Slicing </a:t>
            </a:r>
            <a:endParaRPr/>
          </a:p>
        </p:txBody>
      </p:sp>
      <p:sp>
        <p:nvSpPr>
          <p:cNvPr id="488" name="Google Shape;488;p56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l = [3, [1, 2, 5], “Fred”, True, 2.5]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89" name="Google Shape;489;p56"/>
          <p:cNvGrpSpPr/>
          <p:nvPr/>
        </p:nvGrpSpPr>
        <p:grpSpPr>
          <a:xfrm>
            <a:off x="630925" y="1543075"/>
            <a:ext cx="7566800" cy="1970900"/>
            <a:chOff x="557550" y="1677550"/>
            <a:chExt cx="7566800" cy="1970900"/>
          </a:xfrm>
        </p:grpSpPr>
        <p:sp>
          <p:nvSpPr>
            <p:cNvPr id="490" name="Google Shape;490;p56"/>
            <p:cNvSpPr txBox="1"/>
            <p:nvPr/>
          </p:nvSpPr>
          <p:spPr>
            <a:xfrm>
              <a:off x="2210375" y="3209550"/>
              <a:ext cx="10263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1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6"/>
            <p:cNvSpPr txBox="1"/>
            <p:nvPr/>
          </p:nvSpPr>
          <p:spPr>
            <a:xfrm>
              <a:off x="3827800" y="3209113"/>
              <a:ext cx="10263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1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6"/>
            <p:cNvSpPr txBox="1"/>
            <p:nvPr/>
          </p:nvSpPr>
          <p:spPr>
            <a:xfrm>
              <a:off x="5445225" y="3209125"/>
              <a:ext cx="10263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1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2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6"/>
            <p:cNvSpPr txBox="1"/>
            <p:nvPr/>
          </p:nvSpPr>
          <p:spPr>
            <a:xfrm>
              <a:off x="7027250" y="3160950"/>
              <a:ext cx="10263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1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2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6"/>
            <p:cNvSpPr txBox="1"/>
            <p:nvPr/>
          </p:nvSpPr>
          <p:spPr>
            <a:xfrm>
              <a:off x="7098050" y="1677550"/>
              <a:ext cx="10263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1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 sz="2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6"/>
            <p:cNvSpPr txBox="1"/>
            <p:nvPr/>
          </p:nvSpPr>
          <p:spPr>
            <a:xfrm>
              <a:off x="5409825" y="1700175"/>
              <a:ext cx="10263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1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 sz="2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6"/>
            <p:cNvSpPr txBox="1"/>
            <p:nvPr/>
          </p:nvSpPr>
          <p:spPr>
            <a:xfrm>
              <a:off x="3792400" y="1749725"/>
              <a:ext cx="10263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1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-3</a:t>
              </a:r>
              <a:endParaRPr sz="2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6"/>
            <p:cNvSpPr txBox="1"/>
            <p:nvPr/>
          </p:nvSpPr>
          <p:spPr>
            <a:xfrm>
              <a:off x="2174975" y="1749725"/>
              <a:ext cx="10263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1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-4</a:t>
              </a:r>
              <a:endParaRPr sz="2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8" name="Google Shape;498;p56"/>
            <p:cNvGrpSpPr/>
            <p:nvPr/>
          </p:nvGrpSpPr>
          <p:grpSpPr>
            <a:xfrm>
              <a:off x="557550" y="1749725"/>
              <a:ext cx="7566800" cy="1898300"/>
              <a:chOff x="557550" y="1749725"/>
              <a:chExt cx="7566800" cy="1898300"/>
            </a:xfrm>
          </p:grpSpPr>
          <p:sp>
            <p:nvSpPr>
              <p:cNvPr id="499" name="Google Shape;499;p56"/>
              <p:cNvSpPr/>
              <p:nvPr/>
            </p:nvSpPr>
            <p:spPr>
              <a:xfrm>
                <a:off x="557550" y="2306000"/>
                <a:ext cx="1097100" cy="665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56"/>
              <p:cNvSpPr/>
              <p:nvPr/>
            </p:nvSpPr>
            <p:spPr>
              <a:xfrm>
                <a:off x="2174975" y="2306000"/>
                <a:ext cx="1097100" cy="665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[1, 2, 5]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56"/>
              <p:cNvSpPr/>
              <p:nvPr/>
            </p:nvSpPr>
            <p:spPr>
              <a:xfrm>
                <a:off x="3792400" y="2306000"/>
                <a:ext cx="1097100" cy="665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“Fred”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56"/>
              <p:cNvSpPr/>
              <p:nvPr/>
            </p:nvSpPr>
            <p:spPr>
              <a:xfrm>
                <a:off x="5409825" y="2306025"/>
                <a:ext cx="1097100" cy="665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True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56"/>
              <p:cNvSpPr/>
              <p:nvPr/>
            </p:nvSpPr>
            <p:spPr>
              <a:xfrm>
                <a:off x="7027250" y="2306000"/>
                <a:ext cx="1097100" cy="665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2.5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56"/>
              <p:cNvSpPr txBox="1"/>
              <p:nvPr/>
            </p:nvSpPr>
            <p:spPr>
              <a:xfrm>
                <a:off x="592950" y="3209125"/>
                <a:ext cx="1026300" cy="4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" sz="2100" b="0" i="0" u="none" strike="noStrike" cap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21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56"/>
              <p:cNvSpPr txBox="1"/>
              <p:nvPr/>
            </p:nvSpPr>
            <p:spPr>
              <a:xfrm>
                <a:off x="557550" y="1749725"/>
                <a:ext cx="1026300" cy="43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" sz="2100" b="0" i="0" u="none" strike="noStrike" cap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-5</a:t>
                </a:r>
                <a:endParaRPr sz="21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06" name="Google Shape;506;p56"/>
              <p:cNvCxnSpPr>
                <a:endCxn id="500" idx="1"/>
              </p:cNvCxnSpPr>
              <p:nvPr/>
            </p:nvCxnSpPr>
            <p:spPr>
              <a:xfrm>
                <a:off x="1654475" y="2638700"/>
                <a:ext cx="52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7" name="Google Shape;507;p56"/>
              <p:cNvCxnSpPr>
                <a:endCxn id="501" idx="1"/>
              </p:cNvCxnSpPr>
              <p:nvPr/>
            </p:nvCxnSpPr>
            <p:spPr>
              <a:xfrm>
                <a:off x="3275200" y="2631500"/>
                <a:ext cx="517200" cy="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8" name="Google Shape;508;p56"/>
              <p:cNvCxnSpPr>
                <a:endCxn id="502" idx="1"/>
              </p:cNvCxnSpPr>
              <p:nvPr/>
            </p:nvCxnSpPr>
            <p:spPr>
              <a:xfrm>
                <a:off x="4867725" y="2638725"/>
                <a:ext cx="542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509" name="Google Shape;509;p56"/>
          <p:cNvCxnSpPr>
            <a:endCxn id="503" idx="1"/>
          </p:cNvCxnSpPr>
          <p:nvPr/>
        </p:nvCxnSpPr>
        <p:spPr>
          <a:xfrm>
            <a:off x="6583125" y="2490125"/>
            <a:ext cx="517500" cy="1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7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Inversarea unei liste</a:t>
            </a:r>
            <a:endParaRPr/>
          </a:p>
        </p:txBody>
      </p:sp>
      <p:sp>
        <p:nvSpPr>
          <p:cNvPr id="515" name="Google Shape;515;p57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Putem inversa o listă folosind </a:t>
            </a:r>
            <a:r>
              <a:rPr lang="en" b="1"/>
              <a:t>slicing</a:t>
            </a:r>
            <a:r>
              <a:rPr lang="en"/>
              <a:t>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astfel: </a:t>
            </a:r>
            <a:r>
              <a:rPr lang="en" b="1"/>
              <a:t>list[::-1]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 = [1, 2, 7]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print(l[::-1]) # [7, 2, 1]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8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Listă (6)</a:t>
            </a:r>
            <a:endParaRPr/>
          </a:p>
        </p:txBody>
      </p:sp>
      <p:sp>
        <p:nvSpPr>
          <p:cNvPr id="521" name="Google Shape;521;p58"/>
          <p:cNvSpPr txBox="1">
            <a:spLocks noGrp="1"/>
          </p:cNvSpPr>
          <p:nvPr>
            <p:ph type="body" idx="1"/>
          </p:nvPr>
        </p:nvSpPr>
        <p:spPr>
          <a:xfrm>
            <a:off x="630936" y="1824775"/>
            <a:ext cx="3849600" cy="4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Adăugare element cu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 = [1]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print(l)		# [1]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l.append(2)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print(l)		# [1, 2]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2" name="Google Shape;522;p58"/>
          <p:cNvSpPr txBox="1">
            <a:spLocks noGrp="1"/>
          </p:cNvSpPr>
          <p:nvPr>
            <p:ph type="body" idx="2"/>
          </p:nvPr>
        </p:nvSpPr>
        <p:spPr>
          <a:xfrm>
            <a:off x="4681728" y="1828800"/>
            <a:ext cx="3849600" cy="4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Adăugare element cu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 = [3]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print(l) 		# [3]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l.insert(0, 4)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print(l) 		# [4, 3]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l.insert(2, 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print(l)		# [4, 3, 5]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9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Listă (7)</a:t>
            </a:r>
            <a:endParaRPr/>
          </a:p>
        </p:txBody>
      </p:sp>
      <p:sp>
        <p:nvSpPr>
          <p:cNvPr id="528" name="Google Shape;528;p59"/>
          <p:cNvSpPr txBox="1">
            <a:spLocks noGrp="1"/>
          </p:cNvSpPr>
          <p:nvPr>
            <p:ph type="body" idx="1"/>
          </p:nvPr>
        </p:nvSpPr>
        <p:spPr>
          <a:xfrm>
            <a:off x="612673" y="1828800"/>
            <a:ext cx="3849600" cy="4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Eliminare element cu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 = [1, 2, 3, 4]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print(l)	#	[1, 2, 3, 4]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Eliminare la un index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l.pop(1)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print(l)	#	[1, 3, 4]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Eliminare ultim element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l.pop()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print(l)	#	[1, 3]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Google Shape;529;p59"/>
          <p:cNvSpPr txBox="1">
            <a:spLocks noGrp="1"/>
          </p:cNvSpPr>
          <p:nvPr>
            <p:ph type="body" idx="2"/>
          </p:nvPr>
        </p:nvSpPr>
        <p:spPr>
          <a:xfrm>
            <a:off x="4681728" y="1828800"/>
            <a:ext cx="3849600" cy="4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Eliminare element cu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 = [1, 1, 2, 3]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print(l)	#	[1, 1, 2, 3]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l.remove(1)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print(l)	#	[1, 2, 3]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l.remove(2)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print(l)	#	[1, 3]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>
                <a:solidFill>
                  <a:schemeClr val="dk1"/>
                </a:solidFill>
              </a:rPr>
              <a:t>Pentru început...</a:t>
            </a:r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dirty="0"/>
              <a:t>📚 Discord + NetAcad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/>
              <a:t>Curs</a:t>
            </a:r>
            <a:endParaRPr sz="2400"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Materiale și anunțuri</a:t>
            </a:r>
            <a:endParaRPr sz="2400"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dirty="0"/>
              <a:t>🕐 Luni </a:t>
            </a:r>
            <a:r>
              <a:rPr lang="ro-RO" dirty="0"/>
              <a:t>18</a:t>
            </a:r>
            <a:r>
              <a:rPr lang="en-US" dirty="0"/>
              <a:t>:00 – 21:00</a:t>
            </a:r>
            <a:endParaRPr dirty="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/>
              <a:t>Quiz de recapitulare din cursul precedent</a:t>
            </a:r>
            <a:endParaRPr sz="2400" dirty="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/>
              <a:t>Curs + Demo</a:t>
            </a:r>
            <a:endParaRPr sz="2400" dirty="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/>
              <a:t>Laborator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dirty="0"/>
              <a:t>🙋‍♂️ Puneți întrebări oricând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dirty="0"/>
              <a:t>👀 Feedback la fiecare curs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0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Listă (8) - Ștergere </a:t>
            </a:r>
            <a:endParaRPr/>
          </a:p>
        </p:txBody>
      </p:sp>
      <p:sp>
        <p:nvSpPr>
          <p:cNvPr id="535" name="Google Shape;535;p60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Dacă dorim să ștergem toate elementele unei liste, putem folosi metoda </a:t>
            </a:r>
            <a:r>
              <a:rPr lang="en" b="1"/>
              <a:t>clear</a:t>
            </a:r>
            <a:r>
              <a:rPr lang="en"/>
              <a:t>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l = [1, 2, 3, 4, 5]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print(l) # [1, 2, 3, 4, 5]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l.clear()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print(l) # []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1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Sortarea unei liste</a:t>
            </a:r>
            <a:endParaRPr/>
          </a:p>
        </p:txBody>
      </p:sp>
      <p:sp>
        <p:nvSpPr>
          <p:cNvPr id="541" name="Google Shape;541;p61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Sortarea unei liste se face folosind funcția </a:t>
            </a:r>
            <a:r>
              <a:rPr lang="en" b="1"/>
              <a:t>sorted.</a:t>
            </a:r>
            <a:r>
              <a:rPr lang="en"/>
              <a:t> Putem sorta lista în ordine descrescătoare cu argumentul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reverse=True</a:t>
            </a:r>
            <a:r>
              <a:rPr lang="en"/>
              <a:t>. Această funcție întoarce lista sortată și nu modifică lista primită.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 = [3, 0, -5, 2]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print(sorted(l)) 							# [-5, 0, 2, 3]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print(sorted(l, reverse=True))			# [3, 2, 0, -5]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print(l)										# [3, 0, -5, 2]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2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Iterarea printr-o listă</a:t>
            </a:r>
            <a:endParaRPr/>
          </a:p>
        </p:txBody>
      </p:sp>
      <p:sp>
        <p:nvSpPr>
          <p:cNvPr id="547" name="Google Shape;547;p62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Pentru a itera prin elementele unei liste, folosim sintaxa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e in list</a:t>
            </a:r>
            <a:r>
              <a:rPr lang="en">
                <a:solidFill>
                  <a:schemeClr val="dk1"/>
                </a:solidFill>
              </a:rPr>
              <a:t>, în care variabila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solidFill>
                  <a:schemeClr val="dk1"/>
                </a:solidFill>
              </a:rPr>
              <a:t> va lua pe rând valoarea tuturor elementelor.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 = [1, 5, 7]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e in l: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print(e)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1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5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 7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3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Căutarea printr-o listă</a:t>
            </a:r>
            <a:endParaRPr/>
          </a:p>
        </p:txBody>
      </p:sp>
      <p:sp>
        <p:nvSpPr>
          <p:cNvPr id="553" name="Google Shape;553;p63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Pentru a verifica că un element </a:t>
            </a:r>
            <a:r>
              <a:rPr lang="en" b="1">
                <a:solidFill>
                  <a:schemeClr val="dk1"/>
                </a:solidFill>
              </a:rPr>
              <a:t>e</a:t>
            </a:r>
            <a:r>
              <a:rPr lang="en">
                <a:solidFill>
                  <a:schemeClr val="dk1"/>
                </a:solidFill>
              </a:rPr>
              <a:t> se află într-o listă folosim sintaxa: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 in list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 = [1, 5, 7]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print(1 in l) 	# True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print(2 in l)	# False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4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Copierea unei liste</a:t>
            </a:r>
            <a:endParaRPr/>
          </a:p>
        </p:txBody>
      </p:sp>
      <p:sp>
        <p:nvSpPr>
          <p:cNvPr id="559" name="Google Shape;559;p64"/>
          <p:cNvSpPr txBox="1">
            <a:spLocks noGrp="1"/>
          </p:cNvSpPr>
          <p:nvPr>
            <p:ph type="body" idx="1"/>
          </p:nvPr>
        </p:nvSpPr>
        <p:spPr>
          <a:xfrm>
            <a:off x="630936" y="1824775"/>
            <a:ext cx="3849600" cy="4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Folosind operatorul </a:t>
            </a:r>
            <a:r>
              <a:rPr lang="en" b="1"/>
              <a:t>=</a:t>
            </a:r>
            <a:r>
              <a:rPr lang="en"/>
              <a:t>.</a:t>
            </a:r>
            <a:endParaRPr i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[3, 4, 5]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a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print(b)	# [3, 4, 5]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b[0] =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print(a) # [1, 4, 5]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print(b) # [1, 4, 5]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Orice modificare asupra copiei, se reflectă și asupra listei originale.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0" name="Google Shape;560;p64"/>
          <p:cNvSpPr txBox="1">
            <a:spLocks noGrp="1"/>
          </p:cNvSpPr>
          <p:nvPr>
            <p:ph type="body" idx="2"/>
          </p:nvPr>
        </p:nvSpPr>
        <p:spPr>
          <a:xfrm>
            <a:off x="4681728" y="1828800"/>
            <a:ext cx="3849600" cy="4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Folosind metoda </a:t>
            </a:r>
            <a:r>
              <a:rPr lang="en" b="1"/>
              <a:t>copy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= [3, 4, 5]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 = a.copy()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print(b)	# [3, 4, 5]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b[0] =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print(a) # [3, 4, 5]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print(b) # [1, 4, 5]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Modificările asupra copiei </a:t>
            </a:r>
            <a:r>
              <a:rPr lang="en" b="1"/>
              <a:t>NU</a:t>
            </a:r>
            <a:r>
              <a:rPr lang="en"/>
              <a:t> se reflectă și asupra listei originale.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5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Concatenarea listelor</a:t>
            </a:r>
            <a:endParaRPr/>
          </a:p>
        </p:txBody>
      </p:sp>
      <p:sp>
        <p:nvSpPr>
          <p:cNvPr id="566" name="Google Shape;566;p65"/>
          <p:cNvSpPr txBox="1">
            <a:spLocks noGrp="1"/>
          </p:cNvSpPr>
          <p:nvPr>
            <p:ph type="body" idx="1"/>
          </p:nvPr>
        </p:nvSpPr>
        <p:spPr>
          <a:xfrm>
            <a:off x="630936" y="1824775"/>
            <a:ext cx="3849600" cy="4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Folosind operatorul </a:t>
            </a:r>
            <a:r>
              <a:rPr lang="en" b="1"/>
              <a:t>+</a:t>
            </a:r>
            <a:r>
              <a:rPr lang="en"/>
              <a:t> (întoarce lista rezultat).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[3, 4]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[1, 2]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a + b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print(a)	#	[1, 2, 3, 4]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67" name="Google Shape;567;p65"/>
          <p:cNvSpPr txBox="1">
            <a:spLocks noGrp="1"/>
          </p:cNvSpPr>
          <p:nvPr>
            <p:ph type="body" idx="2"/>
          </p:nvPr>
        </p:nvSpPr>
        <p:spPr>
          <a:xfrm>
            <a:off x="4681728" y="1828800"/>
            <a:ext cx="3849600" cy="4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Folosind metoda </a:t>
            </a:r>
            <a:r>
              <a:rPr lang="en" b="1" dirty="0"/>
              <a:t>extend </a:t>
            </a:r>
            <a:r>
              <a:rPr lang="en" dirty="0"/>
              <a:t>(adăugă elementele la finalul listei pe care a fost apelată metoda).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[3, 4]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[1, 2]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b.extend(a)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print(b)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	[1, 2, 3, 4]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6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dirty="0"/>
              <a:t>List comprehension (1)</a:t>
            </a:r>
            <a:endParaRPr dirty="0"/>
          </a:p>
        </p:txBody>
      </p:sp>
      <p:sp>
        <p:nvSpPr>
          <p:cNvPr id="573" name="Google Shape;573;p66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 modalitate de creare a listelor pe baza unor anumite criterii este prin list comprehension, astfel:</a:t>
            </a:r>
            <a:endParaRPr/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/>
              <a:t>[expresie for element in list]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l = [i ** 2 for i in range(4)]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print(l) 		# [0, 1, 4, 9]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7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List comprehension (2)</a:t>
            </a:r>
            <a:endParaRPr/>
          </a:p>
        </p:txBody>
      </p:sp>
      <p:sp>
        <p:nvSpPr>
          <p:cNvPr id="579" name="Google Shape;579;p67"/>
          <p:cNvSpPr txBox="1">
            <a:spLocks noGrp="1"/>
          </p:cNvSpPr>
          <p:nvPr>
            <p:ph type="body" idx="1"/>
          </p:nvPr>
        </p:nvSpPr>
        <p:spPr>
          <a:xfrm>
            <a:off x="441850" y="1824775"/>
            <a:ext cx="84411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Într-un list comprehension putem inclusiv să impunem o condiție elementelor din listă.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/>
              <a:t>[expresie for element in list if condiţii]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l = [i ** 2 for i in range(8) if i % 2 == 0]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print(l) # [0, 4, 16, 36]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l = [i for i in range(20) if i % 2 == 0 and i % 3 == 1]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print(l) # [4, 10, 16]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8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List comprehension (3)</a:t>
            </a:r>
            <a:endParaRPr/>
          </a:p>
        </p:txBody>
      </p:sp>
      <p:sp>
        <p:nvSpPr>
          <p:cNvPr id="585" name="Google Shape;585;p68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80775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Putem să construim inclusiv matrice (ca o list</a:t>
            </a:r>
            <a:r>
              <a:rPr lang="en" dirty="0">
                <a:solidFill>
                  <a:schemeClr val="dk1"/>
                </a:solidFill>
              </a:rPr>
              <a:t>ă</a:t>
            </a:r>
            <a:r>
              <a:rPr lang="en" dirty="0"/>
              <a:t> de liste) cu ajutorul list comprehensions.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l = [[ i + j for i in range(3)] for j in range(4)]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print(l) 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# [[0, 1, 2], [1, 2, 3], [2, 3, 4], [3, 4, 5]]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9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Conversia la o listă</a:t>
            </a:r>
            <a:endParaRPr/>
          </a:p>
        </p:txBody>
      </p:sp>
      <p:sp>
        <p:nvSpPr>
          <p:cNvPr id="591" name="Google Shape;591;p69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Orice colecție poate deveni o listă, prin sintaxa </a:t>
            </a:r>
            <a:r>
              <a:rPr lang="en" b="1"/>
              <a:t>list(colecție)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t = (1, 2, True)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l = list(t)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print(l) 	# [1, 2, True]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 = “Fred”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l = list(s)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print(s) 	# ['F', 'r', 'e', 'd']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dirty="0"/>
              <a:t>Calendarul cursului</a:t>
            </a:r>
            <a:endParaRPr dirty="0"/>
          </a:p>
        </p:txBody>
      </p:sp>
      <p:graphicFrame>
        <p:nvGraphicFramePr>
          <p:cNvPr id="177" name="Google Shape;177;p7"/>
          <p:cNvGraphicFramePr/>
          <p:nvPr>
            <p:extLst>
              <p:ext uri="{D42A27DB-BD31-4B8C-83A1-F6EECF244321}">
                <p14:modId xmlns:p14="http://schemas.microsoft.com/office/powerpoint/2010/main" val="2879538099"/>
              </p:ext>
            </p:extLst>
          </p:nvPr>
        </p:nvGraphicFramePr>
        <p:xfrm>
          <a:off x="952500" y="1714500"/>
          <a:ext cx="7239000" cy="4143629"/>
        </p:xfrm>
        <a:graphic>
          <a:graphicData uri="http://schemas.openxmlformats.org/drawingml/2006/table">
            <a:tbl>
              <a:tblPr>
                <a:noFill/>
                <a:tableStyleId>{6445C393-0453-41B4-BDCA-C2363ADC53FE}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1" u="none" strike="noStrike" cap="none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Nr. curs</a:t>
                      </a:r>
                      <a:endParaRPr sz="2000" b="1" u="none" strike="noStrike" cap="none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1" u="none" strike="noStrike" cap="non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Titlu</a:t>
                      </a:r>
                      <a:endParaRPr sz="2000" b="1" u="none" strike="noStrike" cap="non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1" u="none" strike="noStrike" cap="non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Săptămână</a:t>
                      </a:r>
                      <a:endParaRPr sz="2000" b="1" u="none" strike="noStrike" cap="non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sz="1600" u="none" strike="noStrike" cap="non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Introducere - Sintaxa - </a:t>
                      </a: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Colecții</a:t>
                      </a:r>
                      <a:endParaRPr sz="1600" u="none" strike="noStrike" cap="non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14.</a:t>
                      </a:r>
                      <a:r>
                        <a:rPr lang="ro-RO" sz="1600" u="none" strike="noStrike" cap="none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r>
                        <a:rPr lang="en" sz="1600" u="none" strike="noStrike" cap="none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.2024</a:t>
                      </a:r>
                      <a:endParaRPr sz="1600" u="none" strike="noStrike" cap="none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sz="1600" u="none" strike="noStrike" cap="non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Paradigme de Programare</a:t>
                      </a:r>
                      <a:endParaRPr sz="1600" u="none" strike="noStrike" cap="non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21</a:t>
                      </a:r>
                      <a:r>
                        <a:rPr lang="en" sz="1600" u="none" strike="noStrike" cap="none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.</a:t>
                      </a:r>
                      <a:r>
                        <a:rPr lang="ro-RO" sz="1600" u="none" strike="noStrike" cap="none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r>
                        <a:rPr lang="en" sz="1600" u="none" strike="noStrike" cap="none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.2024 </a:t>
                      </a:r>
                      <a:endParaRPr sz="1600" u="none" strike="noStrike" cap="none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sz="1600" u="none" strike="noStrike" cap="non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Programare orientată pe obiecte</a:t>
                      </a:r>
                      <a:endParaRPr sz="1600" u="none" strike="noStrike" cap="non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28.</a:t>
                      </a:r>
                      <a:r>
                        <a:rPr lang="ro-RO" sz="1600" u="none" strike="noStrike" cap="none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r>
                        <a:rPr lang="en-US" sz="1600" u="none" strike="noStrike" cap="none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r>
                        <a:rPr lang="en" sz="1600" u="none" strike="noStrike" cap="none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.2024</a:t>
                      </a:r>
                      <a:endParaRPr sz="1600" u="none" strike="noStrike" cap="none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</a:t>
                      </a:r>
                      <a:endParaRPr sz="1600" u="none" strike="noStrike" cap="non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Module</a:t>
                      </a:r>
                      <a:endParaRPr sz="1600" u="none" strike="noStrike" cap="non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4.</a:t>
                      </a:r>
                      <a:r>
                        <a:rPr lang="ro-RO" sz="1600" u="none" strike="noStrike" cap="none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11</a:t>
                      </a:r>
                      <a:r>
                        <a:rPr lang="en" sz="1600" u="none" strike="noStrike" cap="none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.2024</a:t>
                      </a:r>
                      <a:endParaRPr sz="1600" u="none" strike="noStrike" cap="none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</a:t>
                      </a:r>
                      <a:endParaRPr sz="1600" u="none" strike="noStrike" cap="non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Flask</a:t>
                      </a:r>
                      <a:endParaRPr sz="1600" u="none" strike="noStrike" cap="non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11</a:t>
                      </a:r>
                      <a:r>
                        <a:rPr lang="en" sz="1600" u="none" strike="noStrike" cap="none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.</a:t>
                      </a:r>
                      <a:r>
                        <a:rPr lang="ro-RO" sz="1600" u="none" strike="noStrike" cap="none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11</a:t>
                      </a:r>
                      <a:r>
                        <a:rPr lang="en" sz="1600" u="none" strike="noStrike" cap="none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.2024</a:t>
                      </a:r>
                      <a:endParaRPr sz="1600" u="none" strike="noStrike" cap="none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6</a:t>
                      </a:r>
                      <a:endParaRPr sz="1600" u="none" strike="noStrike" cap="non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Workshop Git</a:t>
                      </a:r>
                      <a:endParaRPr sz="1600" u="none" strike="noStrike" cap="none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18</a:t>
                      </a:r>
                      <a:r>
                        <a:rPr lang="en" sz="1600" u="none" strike="noStrike" cap="none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.</a:t>
                      </a:r>
                      <a:r>
                        <a:rPr lang="ro-RO" sz="1600" u="none" strike="noStrike" cap="none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r>
                        <a:rPr lang="en-US" sz="1600" u="none" strike="noStrike" cap="none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r>
                        <a:rPr lang="en" sz="1600" u="none" strike="noStrike" cap="none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.2024</a:t>
                      </a:r>
                      <a:endParaRPr sz="1600" u="none" strike="noStrike" cap="none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i="1" u="none" strike="noStrike" cap="none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7’</a:t>
                      </a:r>
                      <a:endParaRPr sz="1600" i="1" u="none" strike="noStrike" cap="non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i="1" u="none" strike="noStrike" cap="non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Examen</a:t>
                      </a:r>
                      <a:endParaRPr sz="1600" i="1" u="none" strike="noStrike" cap="non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25</a:t>
                      </a:r>
                      <a:r>
                        <a:rPr lang="en" sz="1600" u="none" strike="noStrike" cap="none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.</a:t>
                      </a:r>
                      <a:r>
                        <a:rPr lang="ro-RO" sz="1600" u="none" strike="noStrike" cap="none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r>
                        <a:rPr lang="en-US" sz="1600" u="none" strike="noStrike" cap="none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r>
                        <a:rPr lang="en" sz="1600" u="none" strike="noStrike" cap="none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.2024</a:t>
                      </a:r>
                      <a:endParaRPr sz="1600" u="none" strike="noStrike" cap="none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8</a:t>
                      </a:r>
                      <a:endParaRPr sz="1600" u="none" strike="noStrike" cap="non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i="1" u="none" strike="noStrike" cap="none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Workshop Pitch-uri</a:t>
                      </a:r>
                      <a:endParaRPr sz="1600" i="1" u="none" strike="noStrike" cap="none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2.</a:t>
                      </a:r>
                      <a:r>
                        <a:rPr lang="ro-RO" sz="16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12</a:t>
                      </a:r>
                      <a:r>
                        <a:rPr lang="en" sz="160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.2024</a:t>
                      </a:r>
                      <a:endParaRPr sz="1600" u="none" strike="noStrike" cap="none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9</a:t>
                      </a:r>
                      <a:endParaRPr sz="1600" u="none" strike="noStrike" cap="non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Prezentarea Proiectelor</a:t>
                      </a:r>
                      <a:endParaRPr sz="1600" u="none" strike="noStrike" cap="non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9</a:t>
                      </a:r>
                      <a:r>
                        <a:rPr lang="en" sz="1600" u="none" strike="noStrike" cap="none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.</a:t>
                      </a: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12</a:t>
                      </a:r>
                      <a:r>
                        <a:rPr lang="en" sz="1600" u="none" strike="noStrike" cap="none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.202</a:t>
                      </a:r>
                      <a:r>
                        <a:rPr lang="ro-RO" sz="1600" u="none" strike="noStrike" cap="none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</a:t>
                      </a:r>
                      <a:endParaRPr sz="1600" u="none" strike="noStrike" cap="none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0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Dicționar</a:t>
            </a:r>
            <a:endParaRPr/>
          </a:p>
        </p:txBody>
      </p:sp>
      <p:sp>
        <p:nvSpPr>
          <p:cNvPr id="597" name="Google Shape;597;p70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Este structura de date ce permite stocarea unei perechi de tipul cheie, valoare.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solidFill>
                  <a:schemeClr val="dk1"/>
                </a:solidFill>
              </a:rPr>
              <a:t>Un dicționar se creează cu </a:t>
            </a:r>
            <a:r>
              <a:rPr lang="en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team = {}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print(team)	# {}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team = {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'Colorado' : 'Rockies',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'Boston'   : 'Red Sox',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'Minnesota': 'Twins',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'Milwaukee': 'Brewers',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'Seattle'  : 'Mariners'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598" name="Google Shape;598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0675" y="2983550"/>
            <a:ext cx="2414700" cy="31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1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Accesarea unui element</a:t>
            </a:r>
            <a:endParaRPr/>
          </a:p>
        </p:txBody>
      </p:sp>
      <p:sp>
        <p:nvSpPr>
          <p:cNvPr id="604" name="Google Shape;604;p71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Pentru a lua valoarea unei key dintr-un dicționar </a:t>
            </a:r>
            <a:r>
              <a:rPr lang="en" b="1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, avem sintaxa </a:t>
            </a:r>
            <a:r>
              <a:rPr lang="en" b="1">
                <a:solidFill>
                  <a:schemeClr val="dk1"/>
                </a:solidFill>
              </a:rPr>
              <a:t>d[key]</a:t>
            </a:r>
            <a:r>
              <a:rPr lang="en">
                <a:solidFill>
                  <a:schemeClr val="dk1"/>
                </a:solidFill>
              </a:rPr>
              <a:t>. Dacă cheia nu există, vom primi eroare.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team = {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'Colorado' : 'Rockies',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'Boston'   : 'Red Sox',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'Minnesota': 'Twins',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'Milwaukee': 'Brewers',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'Seattle'  : 'Mariners'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print(team[‘Colorado’]) # “Rockies”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605" name="Google Shape;605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0675" y="2983550"/>
            <a:ext cx="2414700" cy="31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2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Adăugarea într-un dicționar</a:t>
            </a:r>
            <a:endParaRPr/>
          </a:p>
        </p:txBody>
      </p:sp>
      <p:sp>
        <p:nvSpPr>
          <p:cNvPr id="611" name="Google Shape;611;p72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Putem adăuga o cheie într-un dicționar folosind: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	</a:t>
            </a:r>
            <a:r>
              <a:rPr lang="en" b="1"/>
              <a:t>d[cheie] = valoare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Dacă valoarea există deja, ea va fi suprascrisă.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loot = {}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loot[“white”] = 10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print(loot)	# {'white': 10}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loot[“white”] = 20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print(loot)	# {'white': 20}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3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Căutarea în dicționar</a:t>
            </a:r>
            <a:endParaRPr/>
          </a:p>
        </p:txBody>
      </p:sp>
      <p:sp>
        <p:nvSpPr>
          <p:cNvPr id="617" name="Google Shape;617;p73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Pentru a verifica dacă o cheie aparține unui dicționar, este o sintaxă asemănătoare listelor.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	</a:t>
            </a:r>
            <a:r>
              <a:rPr lang="en" b="1"/>
              <a:t>if cheie in d: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loot = {“white” : 10, “red” : 20}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print(“red” in loot)		# True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print(“blue” in loot) 	# False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4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Iterarea printr-un dicționar (1)</a:t>
            </a:r>
            <a:endParaRPr/>
          </a:p>
        </p:txBody>
      </p:sp>
      <p:sp>
        <p:nvSpPr>
          <p:cNvPr id="623" name="Google Shape;623;p74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Pentru a itera prin cheile unui dicționar, folosim </a:t>
            </a:r>
            <a:r>
              <a:rPr lang="en" b="1"/>
              <a:t>d.keys()</a:t>
            </a:r>
            <a:r>
              <a:rPr lang="en"/>
              <a:t>, care întoarce o listă cu cheile din dicționar.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loot = {“white” : 10, “red” : 20}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for key in d.keys():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print(key)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# white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# red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5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Iterarea printr-un dicționar (2)</a:t>
            </a:r>
            <a:endParaRPr/>
          </a:p>
        </p:txBody>
      </p:sp>
      <p:sp>
        <p:nvSpPr>
          <p:cNvPr id="629" name="Google Shape;629;p75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Pentru a itera prin valorile unui dicționar, folosim </a:t>
            </a:r>
            <a:r>
              <a:rPr lang="en" b="1"/>
              <a:t>d.values()</a:t>
            </a:r>
            <a:r>
              <a:rPr lang="en"/>
              <a:t>, care întoarce o listă cu valorile din dicționar.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loot = {“white” : 10, “red” : 20}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for value in d.values():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print(value)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# 10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# 20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6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Iterarea printr-un dicționar (3)</a:t>
            </a:r>
            <a:endParaRPr/>
          </a:p>
        </p:txBody>
      </p:sp>
      <p:sp>
        <p:nvSpPr>
          <p:cNvPr id="635" name="Google Shape;635;p76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Pentru a itera prin elementele unui dicționar, folosim </a:t>
            </a:r>
            <a:r>
              <a:rPr lang="en" b="1"/>
              <a:t>d.items()</a:t>
            </a:r>
            <a:r>
              <a:rPr lang="en"/>
              <a:t>, care întoarce o listă de tupluri (cheie, valoare) din dicționar.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loot = {“white” : 10, “red” : 20}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for key, value in loot.items():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print(f”{key} - {value}”})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# white - 10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# red - 20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7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641" name="Google Shape;641;p77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ork Sans"/>
              <a:buChar char="●"/>
            </a:pPr>
            <a:r>
              <a:rPr lang="en"/>
              <a:t>Seturile sunt o structură de date, ce oferă posibilitatea de a construi și manipula colecții neordonate de elemente unice.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ork Sans"/>
              <a:buChar char="●"/>
            </a:pPr>
            <a:r>
              <a:rPr lang="en"/>
              <a:t>Nu acceptă indexare sau slicing.</a:t>
            </a:r>
            <a:endParaRPr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ork Sans"/>
              <a:buChar char="●"/>
            </a:pPr>
            <a:r>
              <a:rPr lang="en"/>
              <a:t>Un set se creează cu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8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Set - operații</a:t>
            </a:r>
            <a:endParaRPr/>
          </a:p>
        </p:txBody>
      </p:sp>
      <p:sp>
        <p:nvSpPr>
          <p:cNvPr id="647" name="Google Shape;647;p78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 = set()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graphicFrame>
        <p:nvGraphicFramePr>
          <p:cNvPr id="648" name="Google Shape;648;p78"/>
          <p:cNvGraphicFramePr/>
          <p:nvPr>
            <p:extLst>
              <p:ext uri="{D42A27DB-BD31-4B8C-83A1-F6EECF244321}">
                <p14:modId xmlns:p14="http://schemas.microsoft.com/office/powerpoint/2010/main" val="735092604"/>
              </p:ext>
            </p:extLst>
          </p:nvPr>
        </p:nvGraphicFramePr>
        <p:xfrm>
          <a:off x="351388" y="2989950"/>
          <a:ext cx="8338725" cy="3505080"/>
        </p:xfrm>
        <a:graphic>
          <a:graphicData uri="http://schemas.openxmlformats.org/drawingml/2006/table">
            <a:tbl>
              <a:tblPr>
                <a:noFill/>
                <a:tableStyleId>{6445C393-0453-41B4-BDCA-C2363ADC53FE}</a:tableStyleId>
              </a:tblPr>
              <a:tblGrid>
                <a:gridCol w="139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0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Operație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Explicație 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Exemplu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Rezultat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s.add(x)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Adaugă elementul x la set</a:t>
                      </a:r>
                      <a:endParaRPr sz="1400" u="none" strike="noStrike" cap="non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s.add(4)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s.add(5)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s.add(5)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print(s)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{4, 5}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s.remove(x)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Șterge elementul x din set. Dacă acesta nu există, se va întoarce eroare. </a:t>
                      </a:r>
                      <a:endParaRPr sz="1400" u="none" strike="noStrike" cap="non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s.add(“Andi”)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s.add(“Marcel”)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s.remove(“Andi”)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print(s)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{“Marcel”}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in s 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Verifică dacă elementul x se află în set.</a:t>
                      </a:r>
                      <a:endParaRPr sz="1400" u="none" strike="noStrike" cap="non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s.add(5)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s.add(6)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print(5 in s)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print(4 in s)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" sz="14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-US" sz="14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rue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4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9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Set - operații matematice</a:t>
            </a:r>
            <a:endParaRPr/>
          </a:p>
        </p:txBody>
      </p:sp>
      <p:sp>
        <p:nvSpPr>
          <p:cNvPr id="654" name="Google Shape;654;p79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 = {1, 2, 3, 6}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	 = {3, 4, 5}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graphicFrame>
        <p:nvGraphicFramePr>
          <p:cNvPr id="655" name="Google Shape;655;p79"/>
          <p:cNvGraphicFramePr/>
          <p:nvPr/>
        </p:nvGraphicFramePr>
        <p:xfrm>
          <a:off x="699075" y="3008525"/>
          <a:ext cx="7987100" cy="2438280"/>
        </p:xfrm>
        <a:graphic>
          <a:graphicData uri="http://schemas.openxmlformats.org/drawingml/2006/table">
            <a:tbl>
              <a:tblPr>
                <a:noFill/>
                <a:tableStyleId>{6445C393-0453-41B4-BDCA-C2363ADC53FE}</a:tableStyleId>
              </a:tblPr>
              <a:tblGrid>
                <a:gridCol w="239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Operație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Explicație 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Rezultat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s1.union(s2)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Întoarce un set cu reuniunea celor două mulțimi.</a:t>
                      </a:r>
                      <a:endParaRPr sz="1400" u="none" strike="noStrike" cap="non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{1, 2, 3, 4, 5, 6}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s1.intersection(s2)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Întoarce un set cu intersecția celor două mulțimi.</a:t>
                      </a:r>
                      <a:endParaRPr sz="1400" u="none" strike="noStrike" cap="non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{3}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s1.difference(s2)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Întoarce un set cu diferența celor două mulțimi (elementele care sunt în s1 și nu sunt în s2).</a:t>
                      </a:r>
                      <a:endParaRPr sz="1400" u="none" strike="noStrike" cap="non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{1, 2, 6}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>
            <a:spLocks noGrp="1"/>
          </p:cNvSpPr>
          <p:nvPr>
            <p:ph type="body" idx="1"/>
          </p:nvPr>
        </p:nvSpPr>
        <p:spPr>
          <a:xfrm>
            <a:off x="630925" y="1369350"/>
            <a:ext cx="7882200" cy="4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●"/>
            </a:pPr>
            <a:r>
              <a:rPr lang="en" sz="2400" dirty="0">
                <a:solidFill>
                  <a:schemeClr val="dk1"/>
                </a:solidFill>
              </a:rPr>
              <a:t>Parcurs - </a:t>
            </a:r>
            <a:r>
              <a:rPr lang="en" sz="2400" b="1" dirty="0">
                <a:solidFill>
                  <a:schemeClr val="dk1"/>
                </a:solidFill>
              </a:rPr>
              <a:t>3p</a:t>
            </a:r>
            <a:endParaRPr sz="2400" b="1" dirty="0">
              <a:solidFill>
                <a:schemeClr val="dk1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 dirty="0">
                <a:solidFill>
                  <a:schemeClr val="dk1"/>
                </a:solidFill>
              </a:rPr>
              <a:t>Laboratoare - </a:t>
            </a:r>
            <a:r>
              <a:rPr lang="en" sz="2400" b="1" dirty="0">
                <a:solidFill>
                  <a:schemeClr val="dk1"/>
                </a:solidFill>
              </a:rPr>
              <a:t>2p</a:t>
            </a:r>
            <a:endParaRPr sz="1900" dirty="0">
              <a:solidFill>
                <a:schemeClr val="dk1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 dirty="0">
                <a:solidFill>
                  <a:schemeClr val="dk1"/>
                </a:solidFill>
              </a:rPr>
              <a:t>Quiz de Prezenta - </a:t>
            </a:r>
            <a:r>
              <a:rPr lang="en" sz="2400" b="1" dirty="0">
                <a:solidFill>
                  <a:schemeClr val="dk1"/>
                </a:solidFill>
              </a:rPr>
              <a:t>1p</a:t>
            </a:r>
            <a:endParaRPr sz="19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●"/>
            </a:pPr>
            <a:r>
              <a:rPr lang="en" sz="2400">
                <a:solidFill>
                  <a:schemeClr val="dk1"/>
                </a:solidFill>
              </a:rPr>
              <a:t>Proiect - </a:t>
            </a:r>
            <a:r>
              <a:rPr lang="en" sz="2400" b="1">
                <a:solidFill>
                  <a:schemeClr val="dk1"/>
                </a:solidFill>
              </a:rPr>
              <a:t>4p</a:t>
            </a:r>
            <a:endParaRPr sz="2400" b="1" dirty="0">
              <a:solidFill>
                <a:schemeClr val="dk1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○"/>
            </a:pPr>
            <a:r>
              <a:rPr lang="en" sz="2400" dirty="0">
                <a:solidFill>
                  <a:schemeClr val="dk1"/>
                </a:solidFill>
              </a:rPr>
              <a:t>Prezentare - </a:t>
            </a:r>
            <a:r>
              <a:rPr lang="en" sz="2400" b="1" dirty="0">
                <a:solidFill>
                  <a:schemeClr val="dk1"/>
                </a:solidFill>
              </a:rPr>
              <a:t>1.5p</a:t>
            </a:r>
            <a:endParaRPr sz="2400" b="1" dirty="0">
              <a:solidFill>
                <a:schemeClr val="dk1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○"/>
            </a:pPr>
            <a:r>
              <a:rPr lang="en" sz="2400" dirty="0">
                <a:solidFill>
                  <a:schemeClr val="dk1"/>
                </a:solidFill>
              </a:rPr>
              <a:t>Calitatea codului - </a:t>
            </a:r>
            <a:r>
              <a:rPr lang="en" sz="2400" b="1" dirty="0">
                <a:solidFill>
                  <a:schemeClr val="dk1"/>
                </a:solidFill>
              </a:rPr>
              <a:t>1.5p</a:t>
            </a:r>
            <a:endParaRPr sz="2400" b="1" dirty="0">
              <a:solidFill>
                <a:schemeClr val="dk1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○"/>
            </a:pPr>
            <a:r>
              <a:rPr lang="en" sz="2400" dirty="0">
                <a:solidFill>
                  <a:schemeClr val="dk1"/>
                </a:solidFill>
              </a:rPr>
              <a:t>Demo - </a:t>
            </a:r>
            <a:r>
              <a:rPr lang="en" sz="2400" b="1" dirty="0">
                <a:solidFill>
                  <a:schemeClr val="dk1"/>
                </a:solidFill>
              </a:rPr>
              <a:t>1p</a:t>
            </a:r>
            <a:endParaRPr sz="2400" b="1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●"/>
            </a:pPr>
            <a:r>
              <a:rPr lang="en" sz="2400" dirty="0">
                <a:solidFill>
                  <a:schemeClr val="dk1"/>
                </a:solidFill>
              </a:rPr>
              <a:t>Examen - </a:t>
            </a:r>
            <a:r>
              <a:rPr lang="en" sz="2400" b="1" dirty="0">
                <a:solidFill>
                  <a:schemeClr val="dk1"/>
                </a:solidFill>
              </a:rPr>
              <a:t>4p</a:t>
            </a:r>
            <a:endParaRPr sz="2400" b="1" dirty="0">
              <a:solidFill>
                <a:schemeClr val="dk1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○"/>
            </a:pPr>
            <a:r>
              <a:rPr lang="en" sz="2400" dirty="0">
                <a:solidFill>
                  <a:schemeClr val="dk1"/>
                </a:solidFill>
              </a:rPr>
              <a:t>Hackerrank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Minimum </a:t>
            </a:r>
            <a:r>
              <a:rPr lang="en" sz="2400" b="1" dirty="0">
                <a:solidFill>
                  <a:schemeClr val="dk1"/>
                </a:solidFill>
              </a:rPr>
              <a:t>7p</a:t>
            </a:r>
            <a:r>
              <a:rPr lang="en" sz="2400" dirty="0">
                <a:solidFill>
                  <a:schemeClr val="dk1"/>
                </a:solidFill>
              </a:rPr>
              <a:t> și </a:t>
            </a:r>
            <a:r>
              <a:rPr lang="en" sz="2400" b="1" dirty="0">
                <a:solidFill>
                  <a:schemeClr val="dk1"/>
                </a:solidFill>
              </a:rPr>
              <a:t>prezentarea proiectului</a:t>
            </a:r>
            <a:r>
              <a:rPr lang="en" sz="2400" dirty="0">
                <a:solidFill>
                  <a:schemeClr val="dk1"/>
                </a:solidFill>
              </a:rPr>
              <a:t> pentru promovarea cursului.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183" name="Google Shape;183;p8"/>
          <p:cNvSpPr txBox="1">
            <a:spLocks noGrp="1"/>
          </p:cNvSpPr>
          <p:nvPr>
            <p:ph type="title"/>
          </p:nvPr>
        </p:nvSpPr>
        <p:spPr>
          <a:xfrm>
            <a:off x="630936" y="191635"/>
            <a:ext cx="78822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Punctaj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0"/>
          <p:cNvSpPr txBox="1"/>
          <p:nvPr/>
        </p:nvSpPr>
        <p:spPr>
          <a:xfrm>
            <a:off x="2859480" y="163764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0" i="0" u="none" strike="noStrike" cap="none">
                <a:solidFill>
                  <a:srgbClr val="000000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Întrebări?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/>
        </p:nvSpPr>
        <p:spPr>
          <a:xfrm>
            <a:off x="2859480" y="163764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0" i="0" u="none" strike="noStrike" cap="none">
                <a:solidFill>
                  <a:srgbClr val="000000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Introducere în Python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2859480" y="4125600"/>
            <a:ext cx="59223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4995</Words>
  <Application>Microsoft Office PowerPoint</Application>
  <PresentationFormat>On-screen Show (4:3)</PresentationFormat>
  <Paragraphs>1002</Paragraphs>
  <Slides>80</Slides>
  <Notes>80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80</vt:i4>
      </vt:variant>
    </vt:vector>
  </HeadingPairs>
  <TitlesOfParts>
    <vt:vector size="89" baseType="lpstr">
      <vt:lpstr>Arial</vt:lpstr>
      <vt:lpstr>Comfortaa SemiBold</vt:lpstr>
      <vt:lpstr>Times New Roman</vt:lpstr>
      <vt:lpstr>Work Sans</vt:lpstr>
      <vt:lpstr>Courier New</vt:lpstr>
      <vt:lpstr>Work Sans SemiBold</vt:lpstr>
      <vt:lpstr>Office Theme</vt:lpstr>
      <vt:lpstr>Office Theme</vt:lpstr>
      <vt:lpstr>Simple Light</vt:lpstr>
      <vt:lpstr>PowerPoint Presentation</vt:lpstr>
      <vt:lpstr>Despre Hackademy</vt:lpstr>
      <vt:lpstr>Meet our NetAcad</vt:lpstr>
      <vt:lpstr>PowerPoint Presentation</vt:lpstr>
      <vt:lpstr>PowerPoint Presentation</vt:lpstr>
      <vt:lpstr>Pentru început...</vt:lpstr>
      <vt:lpstr>Calendarul cursului</vt:lpstr>
      <vt:lpstr>Punctaj</vt:lpstr>
      <vt:lpstr>PowerPoint Presentation</vt:lpstr>
      <vt:lpstr>Utilizări</vt:lpstr>
      <vt:lpstr>Limbajul Python</vt:lpstr>
      <vt:lpstr>Dezavantajele Python</vt:lpstr>
      <vt:lpstr>Avantajele Python</vt:lpstr>
      <vt:lpstr>Comentarii în cod</vt:lpstr>
      <vt:lpstr>Declararea variabilelor</vt:lpstr>
      <vt:lpstr>Tipuri primitive de date </vt:lpstr>
      <vt:lpstr>Conversie între tipuri</vt:lpstr>
      <vt:lpstr>Tiparea limbajelor (1)</vt:lpstr>
      <vt:lpstr>Tiparea limbajelor (2)</vt:lpstr>
      <vt:lpstr>Tiparea din Python</vt:lpstr>
      <vt:lpstr>Tipuri de operatori</vt:lpstr>
      <vt:lpstr>Operatori aritmetici</vt:lpstr>
      <vt:lpstr>Operatori pe biți</vt:lpstr>
      <vt:lpstr>Operatori de atribuire</vt:lpstr>
      <vt:lpstr>Operatori de comparație</vt:lpstr>
      <vt:lpstr>Operatori logici</vt:lpstr>
      <vt:lpstr>Operații pe string-uri</vt:lpstr>
      <vt:lpstr>Operații pe string-uri(2)</vt:lpstr>
      <vt:lpstr>Operații pe string-uri(3)</vt:lpstr>
      <vt:lpstr>Instrucțiuni de control</vt:lpstr>
      <vt:lpstr>Ramificare și context</vt:lpstr>
      <vt:lpstr>Instrucțiunea for (1)</vt:lpstr>
      <vt:lpstr>Instrucțiunea for (2)</vt:lpstr>
      <vt:lpstr>Instrucțiunea for (3)</vt:lpstr>
      <vt:lpstr>Instrucțiunea for (4)</vt:lpstr>
      <vt:lpstr>Instrucțiunea for (5)</vt:lpstr>
      <vt:lpstr>Instrucțiunea for (6)</vt:lpstr>
      <vt:lpstr>For pentru string-uri </vt:lpstr>
      <vt:lpstr>Instrucțiunea while (1)</vt:lpstr>
      <vt:lpstr>Instrucțiunea while (2)</vt:lpstr>
      <vt:lpstr>Instrucțiunea while (3)</vt:lpstr>
      <vt:lpstr>Citirea de la tastatură</vt:lpstr>
      <vt:lpstr>Afișarea pe ecran</vt:lpstr>
      <vt:lpstr>Afișarea pe ecran (2)</vt:lpstr>
      <vt:lpstr>Afișare string-uri (1)</vt:lpstr>
      <vt:lpstr>Afișare string-uri (2)</vt:lpstr>
      <vt:lpstr>PowerPoint Presentation</vt:lpstr>
      <vt:lpstr>PowerPoint Presentation</vt:lpstr>
      <vt:lpstr>Colecții</vt:lpstr>
      <vt:lpstr>Tuplu (1)</vt:lpstr>
      <vt:lpstr>Tuplu (2)</vt:lpstr>
      <vt:lpstr>Listă (1)</vt:lpstr>
      <vt:lpstr>Listă (2)</vt:lpstr>
      <vt:lpstr>Listă (3) - Accesare</vt:lpstr>
      <vt:lpstr>Listă (4) - Slicing </vt:lpstr>
      <vt:lpstr>Listă (5) - Slicing </vt:lpstr>
      <vt:lpstr>Inversarea unei liste</vt:lpstr>
      <vt:lpstr>Listă (6)</vt:lpstr>
      <vt:lpstr>Listă (7)</vt:lpstr>
      <vt:lpstr>Listă (8) - Ștergere </vt:lpstr>
      <vt:lpstr>Sortarea unei liste</vt:lpstr>
      <vt:lpstr>Iterarea printr-o listă</vt:lpstr>
      <vt:lpstr>Căutarea printr-o listă</vt:lpstr>
      <vt:lpstr>Copierea unei liste</vt:lpstr>
      <vt:lpstr>Concatenarea listelor</vt:lpstr>
      <vt:lpstr>List comprehension (1)</vt:lpstr>
      <vt:lpstr>List comprehension (2)</vt:lpstr>
      <vt:lpstr>List comprehension (3)</vt:lpstr>
      <vt:lpstr>Conversia la o listă</vt:lpstr>
      <vt:lpstr>Dicționar</vt:lpstr>
      <vt:lpstr>Accesarea unui element</vt:lpstr>
      <vt:lpstr>Adăugarea într-un dicționar</vt:lpstr>
      <vt:lpstr>Căutarea în dicționar</vt:lpstr>
      <vt:lpstr>Iterarea printr-un dicționar (1)</vt:lpstr>
      <vt:lpstr>Iterarea printr-un dicționar (2)</vt:lpstr>
      <vt:lpstr>Iterarea printr-un dicționar (3)</vt:lpstr>
      <vt:lpstr>Set</vt:lpstr>
      <vt:lpstr>Set - operații</vt:lpstr>
      <vt:lpstr>Set - operații matematice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Denisa-Elena CORFU (131306)</cp:lastModifiedBy>
  <cp:revision>16</cp:revision>
  <dcterms:modified xsi:type="dcterms:W3CDTF">2024-10-14T17:07:07Z</dcterms:modified>
</cp:coreProperties>
</file>