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43"/>
  </p:notesMasterIdLst>
  <p:sldIdLst>
    <p:sldId id="299" r:id="rId6"/>
    <p:sldId id="300" r:id="rId7"/>
    <p:sldId id="305" r:id="rId8"/>
    <p:sldId id="365" r:id="rId9"/>
    <p:sldId id="366" r:id="rId10"/>
    <p:sldId id="367" r:id="rId11"/>
    <p:sldId id="368" r:id="rId12"/>
    <p:sldId id="361" r:id="rId13"/>
    <p:sldId id="362" r:id="rId14"/>
    <p:sldId id="363" r:id="rId15"/>
    <p:sldId id="358" r:id="rId16"/>
    <p:sldId id="369" r:id="rId17"/>
    <p:sldId id="370" r:id="rId18"/>
    <p:sldId id="371" r:id="rId19"/>
    <p:sldId id="372" r:id="rId20"/>
    <p:sldId id="375" r:id="rId21"/>
    <p:sldId id="376" r:id="rId22"/>
    <p:sldId id="377" r:id="rId23"/>
    <p:sldId id="378" r:id="rId24"/>
    <p:sldId id="379" r:id="rId25"/>
    <p:sldId id="380" r:id="rId26"/>
    <p:sldId id="382" r:id="rId27"/>
    <p:sldId id="302" r:id="rId28"/>
    <p:sldId id="303" r:id="rId29"/>
    <p:sldId id="304" r:id="rId30"/>
    <p:sldId id="383" r:id="rId31"/>
    <p:sldId id="381" r:id="rId32"/>
    <p:sldId id="308" r:id="rId33"/>
    <p:sldId id="313" r:id="rId34"/>
    <p:sldId id="307" r:id="rId35"/>
    <p:sldId id="374" r:id="rId36"/>
    <p:sldId id="311" r:id="rId37"/>
    <p:sldId id="310" r:id="rId38"/>
    <p:sldId id="309" r:id="rId39"/>
    <p:sldId id="373" r:id="rId40"/>
    <p:sldId id="314" r:id="rId41"/>
    <p:sldId id="38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B0490B-045A-4D08-8909-975F36FD7AA9}">
          <p14:sldIdLst>
            <p14:sldId id="299"/>
            <p14:sldId id="300"/>
            <p14:sldId id="305"/>
            <p14:sldId id="365"/>
            <p14:sldId id="366"/>
            <p14:sldId id="367"/>
            <p14:sldId id="368"/>
            <p14:sldId id="361"/>
            <p14:sldId id="362"/>
            <p14:sldId id="363"/>
            <p14:sldId id="358"/>
            <p14:sldId id="369"/>
            <p14:sldId id="370"/>
            <p14:sldId id="371"/>
            <p14:sldId id="372"/>
            <p14:sldId id="375"/>
            <p14:sldId id="376"/>
            <p14:sldId id="377"/>
            <p14:sldId id="378"/>
            <p14:sldId id="379"/>
            <p14:sldId id="380"/>
          </p14:sldIdLst>
        </p14:section>
        <p14:section name="Untitled Section" id="{84E20DBA-3E6C-4660-A9B1-7436CC91AA32}">
          <p14:sldIdLst>
            <p14:sldId id="382"/>
            <p14:sldId id="302"/>
            <p14:sldId id="303"/>
            <p14:sldId id="304"/>
            <p14:sldId id="383"/>
            <p14:sldId id="381"/>
            <p14:sldId id="308"/>
            <p14:sldId id="313"/>
            <p14:sldId id="307"/>
            <p14:sldId id="374"/>
            <p14:sldId id="311"/>
            <p14:sldId id="310"/>
            <p14:sldId id="309"/>
            <p14:sldId id="373"/>
            <p14:sldId id="314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1D0FF"/>
    <a:srgbClr val="FFCC00"/>
    <a:srgbClr val="B07BD7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5154" autoAdjust="0"/>
  </p:normalViewPr>
  <p:slideViewPr>
    <p:cSldViewPr>
      <p:cViewPr varScale="1">
        <p:scale>
          <a:sx n="85" d="100"/>
          <a:sy n="85" d="100"/>
        </p:scale>
        <p:origin x="127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8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444"/>
    </p:cViewPr>
  </p:sorterViewPr>
  <p:notesViewPr>
    <p:cSldViewPr>
      <p:cViewPr varScale="1">
        <p:scale>
          <a:sx n="92" d="100"/>
          <a:sy n="92" d="100"/>
        </p:scale>
        <p:origin x="37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24374-D4FC-4808-A285-1E746415DA7E}" type="datetimeFigureOut">
              <a:rPr lang="en-US" smtClean="0"/>
              <a:pPr/>
              <a:t>8/7/2017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A04FC-0A2E-412C-9EC8-7BDEBE27C8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7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3375025" y="1992313"/>
            <a:ext cx="5486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5725" tIns="39688" rIns="85725" bIns="39688" anchor="b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600" b="1" i="1" dirty="0">
              <a:solidFill>
                <a:srgbClr val="000000"/>
              </a:solidFill>
            </a:endParaRPr>
          </a:p>
        </p:txBody>
      </p:sp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304800" y="0"/>
            <a:ext cx="1096963" cy="6718300"/>
          </a:xfrm>
          <a:prstGeom prst="rect">
            <a:avLst/>
          </a:prstGeom>
          <a:solidFill>
            <a:srgbClr val="00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228600" y="3657600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228600" y="4800600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8" name="Rectangle 23"/>
          <p:cNvSpPr>
            <a:spLocks noChangeArrowheads="1"/>
          </p:cNvSpPr>
          <p:nvPr userDrawn="1"/>
        </p:nvSpPr>
        <p:spPr bwMode="auto">
          <a:xfrm>
            <a:off x="241300" y="5715000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228600" y="6324600"/>
            <a:ext cx="12192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11" name="Text Box 31"/>
          <p:cNvSpPr txBox="1">
            <a:spLocks noChangeArrowheads="1"/>
          </p:cNvSpPr>
          <p:nvPr userDrawn="1"/>
        </p:nvSpPr>
        <p:spPr bwMode="auto">
          <a:xfrm>
            <a:off x="5410200" y="5410200"/>
            <a:ext cx="228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3164187" cy="3124200"/>
          </a:xfrm>
          <a:prstGeom prst="rect">
            <a:avLst/>
          </a:prstGeom>
        </p:spPr>
      </p:pic>
      <p:sp>
        <p:nvSpPr>
          <p:cNvPr id="13" name="Rectangle 4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Rectangle 4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3DE317-AA7B-4C95-9373-67937A4777C0}" type="slidenum">
              <a:rPr lang="en-US" b="1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42" y="2367279"/>
            <a:ext cx="2705668" cy="2788920"/>
          </a:xfrm>
          <a:prstGeom prst="rect">
            <a:avLst/>
          </a:prstGeom>
        </p:spPr>
      </p:pic>
      <p:sp>
        <p:nvSpPr>
          <p:cNvPr id="311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10000"/>
            <a:ext cx="6934200" cy="838200"/>
          </a:xfrm>
          <a:ln w="9525"/>
        </p:spPr>
        <p:txBody>
          <a:bodyPr lIns="91440" tIns="45720" rIns="91440" bIns="45720"/>
          <a:lstStyle>
            <a:lvl1pPr marL="0" indent="0" algn="ctr">
              <a:buFontTx/>
              <a:buNone/>
              <a:defRPr sz="32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3352800" y="1600200"/>
            <a:ext cx="5484813" cy="1143000"/>
          </a:xfrm>
          <a:ln w="9525"/>
        </p:spPr>
        <p:txBody>
          <a:bodyPr lIns="82296" tIns="36576" rIns="82296" bIns="36576" anchorCtr="1"/>
          <a:lstStyle>
            <a:lvl1pPr algn="ctr"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50" y="319088"/>
            <a:ext cx="2073275" cy="570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038" y="319088"/>
            <a:ext cx="6069012" cy="570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7100888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54038" y="1295400"/>
            <a:ext cx="8294687" cy="472598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7100888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4038" y="1522413"/>
            <a:ext cx="8294687" cy="4725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0" y="6519863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6796883" y="0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0" y="6519863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6796883" y="0"/>
            <a:ext cx="2347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8000"/>
                </a:solidFill>
              </a:rPr>
              <a:t>Unclassified</a:t>
            </a:r>
            <a:r>
              <a:rPr lang="en-US" sz="1600" b="1" dirty="0">
                <a:solidFill>
                  <a:srgbClr val="008000"/>
                </a:solidFill>
              </a:rPr>
              <a:t>/FOUO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7100888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4038" y="1522413"/>
            <a:ext cx="8294687" cy="4725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6324600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2044700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9900"/>
                </a:solidFill>
              </a:rPr>
              <a:t>Unclassified/FOUO</a:t>
            </a:r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6248400" y="6557963"/>
            <a:ext cx="2044700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009900"/>
                </a:solidFill>
              </a:rPr>
              <a:t>Unclassified/FOUO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6324600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865" y="9144"/>
            <a:ext cx="1170977" cy="1207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6422796" cy="539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038" y="1295400"/>
            <a:ext cx="4070350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6788" y="1295400"/>
            <a:ext cx="4071937" cy="4725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33035" cy="4983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9088"/>
            <a:ext cx="6375662" cy="5397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71" y="8467"/>
            <a:ext cx="1170977" cy="1207008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 userDrawn="1"/>
        </p:nvSpPr>
        <p:spPr bwMode="auto">
          <a:xfrm>
            <a:off x="1143000" y="0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auto">
          <a:xfrm>
            <a:off x="6705600" y="6557963"/>
            <a:ext cx="169629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cap="all" baseline="0" dirty="0">
                <a:solidFill>
                  <a:srgbClr val="009900"/>
                </a:solidFill>
              </a:rPr>
              <a:t>Unclassified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 userDrawn="1"/>
        </p:nvGrpSpPr>
        <p:grpSpPr bwMode="auto">
          <a:xfrm>
            <a:off x="136642" y="865188"/>
            <a:ext cx="8504121" cy="134937"/>
            <a:chOff x="0" y="534"/>
            <a:chExt cx="5443" cy="85"/>
          </a:xfrm>
        </p:grpSpPr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3739" y="534"/>
              <a:ext cx="24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4012" y="534"/>
              <a:ext cx="22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4260" y="534"/>
              <a:ext cx="19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3" name="Rectangle 59"/>
            <p:cNvSpPr>
              <a:spLocks noChangeArrowheads="1"/>
            </p:cNvSpPr>
            <p:nvPr/>
          </p:nvSpPr>
          <p:spPr bwMode="auto">
            <a:xfrm>
              <a:off x="4484" y="534"/>
              <a:ext cx="174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4684" y="534"/>
              <a:ext cx="150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4859" y="534"/>
              <a:ext cx="127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0" y="534"/>
              <a:ext cx="371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5350" y="534"/>
              <a:ext cx="45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5254" y="534"/>
              <a:ext cx="70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89" name="Rectangle 65"/>
            <p:cNvSpPr>
              <a:spLocks noChangeArrowheads="1"/>
            </p:cNvSpPr>
            <p:nvPr/>
          </p:nvSpPr>
          <p:spPr bwMode="auto">
            <a:xfrm>
              <a:off x="5139" y="534"/>
              <a:ext cx="91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90" name="Rectangle 66"/>
            <p:cNvSpPr>
              <a:spLocks noChangeArrowheads="1"/>
            </p:cNvSpPr>
            <p:nvPr/>
          </p:nvSpPr>
          <p:spPr bwMode="auto">
            <a:xfrm>
              <a:off x="5011" y="534"/>
              <a:ext cx="102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  <p:sp>
          <p:nvSpPr>
            <p:cNvPr id="1091" name="Rectangle 67"/>
            <p:cNvSpPr>
              <a:spLocks noChangeArrowheads="1"/>
            </p:cNvSpPr>
            <p:nvPr/>
          </p:nvSpPr>
          <p:spPr bwMode="auto">
            <a:xfrm>
              <a:off x="5420" y="534"/>
              <a:ext cx="23" cy="85"/>
            </a:xfrm>
            <a:prstGeom prst="rect">
              <a:avLst/>
            </a:prstGeom>
            <a:solidFill>
              <a:srgbClr val="0033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027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19088"/>
            <a:ext cx="7100888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Style:</a:t>
            </a:r>
            <a:br>
              <a:rPr lang="en-US"/>
            </a:br>
            <a:r>
              <a:rPr lang="en-US"/>
              <a:t>Multiple Lines</a:t>
            </a:r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4038" y="1295400"/>
            <a:ext cx="8294687" cy="472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>
            <a:off x="8382000" y="6553200"/>
            <a:ext cx="496888" cy="207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7312" tIns="42862" rIns="87312" bIns="42862">
            <a:spAutoFit/>
          </a:bodyPr>
          <a:lstStyle/>
          <a:p>
            <a:pPr defTabSz="8143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17551D6-DE53-4ED6-AC80-9186A700D29E}" type="slidenum">
              <a:rPr lang="en-US" sz="800" b="1">
                <a:solidFill>
                  <a:srgbClr val="000000"/>
                </a:solidFill>
              </a:rPr>
              <a:pPr defTabSz="81438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" y="49353"/>
            <a:ext cx="1107644" cy="1093647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2pPr>
      <a:lvl3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3pPr>
      <a:lvl4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4pPr>
      <a:lvl5pPr algn="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5pPr>
      <a:lvl6pPr marL="4572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6pPr>
      <a:lvl7pPr marL="9144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7pPr>
      <a:lvl8pPr marL="13716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8pPr>
      <a:lvl9pPr marL="1828800" algn="r" rtl="0" fontAlgn="base">
        <a:lnSpc>
          <a:spcPct val="70000"/>
        </a:lnSpc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2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0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" TargetMode="External"/><Relationship Id="rId2" Type="http://schemas.openxmlformats.org/officeDocument/2006/relationships/hyperlink" Target="http://cplusplu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3644553" y="990600"/>
            <a:ext cx="5484813" cy="1371600"/>
          </a:xfrm>
        </p:spPr>
        <p:txBody>
          <a:bodyPr/>
          <a:lstStyle/>
          <a:p>
            <a:r>
              <a:rPr lang="en-US" dirty="0"/>
              <a:t>Intro to C++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000" y="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UNCLASSIFIED//FOUO</a:t>
            </a:r>
          </a:p>
        </p:txBody>
      </p:sp>
    </p:spTree>
    <p:extLst>
      <p:ext uri="{BB962C8B-B14F-4D97-AF65-F5344CB8AC3E}">
        <p14:creationId xmlns:p14="http://schemas.microsoft.com/office/powerpoint/2010/main" val="340383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2C6E-F28E-4A05-B54E-915D3797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 and Source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824483-6709-49C8-B284-35477C13B239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554038" y="1295400"/>
            <a:ext cx="8294687" cy="4114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cybermissile.h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CyberMissile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velocity, position;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time_to_target_at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cybermissile.cpp</a:t>
            </a:r>
          </a:p>
          <a:p>
            <a:pPr marL="0" indent="0">
              <a:buFontTx/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CyberMissile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time_to_target_at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– position) / velocity;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D7409-8543-4818-9B7B-CEC36CF22601}"/>
              </a:ext>
            </a:extLst>
          </p:cNvPr>
          <p:cNvSpPr txBox="1"/>
          <p:nvPr/>
        </p:nvSpPr>
        <p:spPr>
          <a:xfrm>
            <a:off x="554038" y="5638800"/>
            <a:ext cx="836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Or we can split the declaration and definition into header and source files </a:t>
            </a:r>
          </a:p>
        </p:txBody>
      </p:sp>
    </p:spTree>
    <p:extLst>
      <p:ext uri="{BB962C8B-B14F-4D97-AF65-F5344CB8AC3E}">
        <p14:creationId xmlns:p14="http://schemas.microsoft.com/office/powerpoint/2010/main" val="161016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987F-1BEA-49C8-8ED1-28E6E0C4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C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67E8-DDA0-4518-85AE-E4A9501F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All the </a:t>
            </a:r>
            <a:r>
              <a:rPr lang="en-US" sz="1800" i="1" dirty="0"/>
              <a:t>primitive data types </a:t>
            </a:r>
            <a:r>
              <a:rPr lang="en-US" sz="1800" dirty="0"/>
              <a:t>we learned previously are still available,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::arithmetic</a:t>
            </a:r>
            <a:r>
              <a:rPr lang="en-US" sz="1800" dirty="0"/>
              <a:t>, including: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(signed) char, unsigned char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unsigned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short, unsigned short 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long, unsigned long 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float, double, long double 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3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A6C0-D5FB-43C6-B205-1FA2B5DC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C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9A9B-42EA-4804-AC63-CF88061BC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38" y="1295400"/>
            <a:ext cx="8294687" cy="4725988"/>
          </a:xfrm>
        </p:spPr>
        <p:txBody>
          <a:bodyPr/>
          <a:lstStyle/>
          <a:p>
            <a:r>
              <a:rPr lang="en-US" sz="2000" dirty="0">
                <a:cs typeface="Courier New" panose="02070309020205020404" pitchFamily="49" charset="0"/>
              </a:rPr>
              <a:t>We also see the return of the </a:t>
            </a:r>
            <a:r>
              <a:rPr lang="en-US" sz="2000" i="1" dirty="0">
                <a:cs typeface="Courier New" panose="02070309020205020404" pitchFamily="49" charset="0"/>
              </a:rPr>
              <a:t>user-defined data types 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structs</a:t>
            </a:r>
            <a:r>
              <a:rPr lang="en-US" sz="1800" dirty="0"/>
              <a:t> 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unions</a:t>
            </a:r>
            <a:r>
              <a:rPr lang="en-US" sz="1800" dirty="0"/>
              <a:t> 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800" dirty="0"/>
          </a:p>
          <a:p>
            <a:r>
              <a:rPr lang="en-US" sz="2000" dirty="0"/>
              <a:t>And the return of the dreaded </a:t>
            </a:r>
            <a:r>
              <a:rPr lang="en-US" sz="2000" i="1" dirty="0"/>
              <a:t>pointer</a:t>
            </a:r>
            <a:r>
              <a:rPr lang="en-US" sz="2000" dirty="0"/>
              <a:t> </a:t>
            </a:r>
          </a:p>
          <a:p>
            <a:r>
              <a:rPr lang="en-US" sz="2000" dirty="0"/>
              <a:t>But fear not! We have new pointer features that help deal with the pain </a:t>
            </a:r>
          </a:p>
        </p:txBody>
      </p:sp>
    </p:spTree>
    <p:extLst>
      <p:ext uri="{BB962C8B-B14F-4D97-AF65-F5344CB8AC3E}">
        <p14:creationId xmlns:p14="http://schemas.microsoft.com/office/powerpoint/2010/main" val="365723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73C3-940C-4C86-9B6D-6E10CD6C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and Machine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0122-5AED-4F9B-85D8-3D7D5424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4 main types of machine architecture </a:t>
            </a:r>
          </a:p>
          <a:p>
            <a:pPr lvl="1"/>
            <a:r>
              <a:rPr lang="en-US" sz="1800" dirty="0"/>
              <a:t>32 bit systems</a:t>
            </a:r>
          </a:p>
          <a:p>
            <a:pPr lvl="2"/>
            <a:r>
              <a:rPr lang="en-US" sz="1600" dirty="0"/>
              <a:t>LP32 or 2/4/4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is 16-bit,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600" dirty="0"/>
              <a:t> and pointers are 32-bit) – Win16 API</a:t>
            </a:r>
          </a:p>
          <a:p>
            <a:pPr lvl="2"/>
            <a:r>
              <a:rPr lang="en-US" sz="1600" dirty="0"/>
              <a:t>ILP32 or 4/4/4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long</a:t>
            </a:r>
            <a:r>
              <a:rPr lang="en-US" sz="1600" dirty="0"/>
              <a:t>, and pointers are 32 bit) – Win32 and Unix</a:t>
            </a:r>
          </a:p>
          <a:p>
            <a:pPr lvl="1"/>
            <a:r>
              <a:rPr lang="en-US" sz="1800" dirty="0"/>
              <a:t>64 bit systems </a:t>
            </a:r>
          </a:p>
          <a:p>
            <a:pPr lvl="2"/>
            <a:r>
              <a:rPr lang="en-US" sz="1600" dirty="0"/>
              <a:t>LLP64 or 4/4/8 (</a:t>
            </a:r>
            <a:r>
              <a:rPr lang="en-US" sz="1600" dirty="0" err="1"/>
              <a:t>int</a:t>
            </a:r>
            <a:r>
              <a:rPr lang="en-US" sz="1600" dirty="0"/>
              <a:t> and long are 32-bit, pointer is 64-bit) – Win64 API </a:t>
            </a:r>
          </a:p>
          <a:p>
            <a:pPr lvl="2"/>
            <a:r>
              <a:rPr lang="en-US" sz="1600" dirty="0"/>
              <a:t>LP64 or 4/8/8 (</a:t>
            </a:r>
            <a:r>
              <a:rPr lang="en-US" sz="1600" dirty="0" err="1"/>
              <a:t>int</a:t>
            </a:r>
            <a:r>
              <a:rPr lang="en-US" sz="1600" dirty="0"/>
              <a:t> is 32-bit, long and pointer are 64-bit) – Unix </a:t>
            </a:r>
          </a:p>
          <a:p>
            <a:pPr lvl="2"/>
            <a:endParaRPr lang="en-US" sz="1600" dirty="0"/>
          </a:p>
          <a:p>
            <a:pPr lvl="1"/>
            <a:r>
              <a:rPr lang="en-US" sz="1800" dirty="0"/>
              <a:t>C++ works for all these architectures </a:t>
            </a:r>
          </a:p>
          <a:p>
            <a:pPr lvl="1"/>
            <a:r>
              <a:rPr lang="en-US" sz="1800" dirty="0"/>
              <a:t>But are these types portable?</a:t>
            </a:r>
          </a:p>
        </p:txBody>
      </p:sp>
    </p:spTree>
    <p:extLst>
      <p:ext uri="{BB962C8B-B14F-4D97-AF65-F5344CB8AC3E}">
        <p14:creationId xmlns:p14="http://schemas.microsoft.com/office/powerpoint/2010/main" val="53133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A798-098C-4143-BB93-07453E8F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Integer Type sizes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C50C-3AE2-4728-B6CA-275D61B47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If you want guaranteed type sizes, include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This header provides the following types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uint_fast16_t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50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CADA-B265-4C51-BCF1-EC0F68EB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Floating Point Type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306C-980E-45C9-A0C0-82714C95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800" dirty="0"/>
              <a:t>– single precision. Usually IEEE-754 32-bit floating point type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dirty="0"/>
              <a:t> – double precision. Usually IEEE-754 64-bit floating point type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 </a:t>
            </a:r>
            <a:r>
              <a:rPr lang="en-US" sz="1800" dirty="0"/>
              <a:t>– extended precision. </a:t>
            </a:r>
          </a:p>
          <a:p>
            <a:pPr lvl="1"/>
            <a:r>
              <a:rPr lang="en-US" sz="1600" dirty="0"/>
              <a:t>Doesn’t have to map to an IEEE-754 type </a:t>
            </a:r>
          </a:p>
          <a:p>
            <a:pPr lvl="1"/>
            <a:r>
              <a:rPr lang="en-US" sz="1600" dirty="0"/>
              <a:t>Usually 80-bit x87 floating point type on x86 and x86-64 machines </a:t>
            </a:r>
          </a:p>
        </p:txBody>
      </p:sp>
    </p:spTree>
    <p:extLst>
      <p:ext uri="{BB962C8B-B14F-4D97-AF65-F5344CB8AC3E}">
        <p14:creationId xmlns:p14="http://schemas.microsoft.com/office/powerpoint/2010/main" val="3028024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0418-F90A-487D-9981-D0662BCA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Integer Literals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8F7A-9782-47CD-A0C2-BA4AD2B6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Some of the integer literals are carry-overs from C. Some are unique to newer C++ standards</a:t>
            </a:r>
          </a:p>
          <a:p>
            <a:pPr lvl="1"/>
            <a:r>
              <a:rPr lang="en-US" sz="1600" dirty="0"/>
              <a:t>decimal: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12345</a:t>
            </a:r>
          </a:p>
          <a:p>
            <a:pPr lvl="1"/>
            <a:r>
              <a:rPr lang="en-US" sz="1600" dirty="0"/>
              <a:t>hex: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0xDEADBEEF</a:t>
            </a:r>
          </a:p>
          <a:p>
            <a:pPr lvl="1"/>
            <a:r>
              <a:rPr lang="en-US" sz="1600" dirty="0"/>
              <a:t>octal: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034532</a:t>
            </a:r>
          </a:p>
          <a:p>
            <a:pPr lvl="1"/>
            <a:r>
              <a:rPr lang="en-US" sz="1600" dirty="0"/>
              <a:t>binary: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0b1110010101101</a:t>
            </a:r>
            <a:r>
              <a:rPr lang="en-US" sz="1600" dirty="0"/>
              <a:t> (C++14) </a:t>
            </a:r>
          </a:p>
          <a:p>
            <a:pPr lvl="1"/>
            <a:r>
              <a:rPr lang="en-US" sz="1600" dirty="0"/>
              <a:t>unsigned suffix: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dirty="0"/>
              <a:t> 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dirty="0"/>
              <a:t> (i.e.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0xDEADBEEFU </a:t>
            </a:r>
            <a:r>
              <a:rPr lang="en-US" sz="1600" dirty="0"/>
              <a:t>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12345u</a:t>
            </a:r>
            <a:r>
              <a:rPr lang="en-US" sz="1600" dirty="0"/>
              <a:t>) </a:t>
            </a:r>
          </a:p>
          <a:p>
            <a:pPr lvl="1"/>
            <a:r>
              <a:rPr lang="en-US" sz="1600" dirty="0"/>
              <a:t>long-suffix: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dirty="0"/>
              <a:t> 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dirty="0"/>
              <a:t> (i.e.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0xDEADBEEFL</a:t>
            </a:r>
            <a:r>
              <a:rPr lang="en-US" sz="1600" dirty="0"/>
              <a:t>) </a:t>
            </a:r>
          </a:p>
          <a:p>
            <a:pPr lvl="1"/>
            <a:r>
              <a:rPr lang="en-US" sz="1600" dirty="0"/>
              <a:t>long-long suffix: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sz="1600" dirty="0"/>
              <a:t> 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sz="1600" dirty="0"/>
              <a:t> (C++11)</a:t>
            </a:r>
            <a:endParaRPr lang="en-US" sz="14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481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504D-9F82-4544-A69B-C7359EAB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Floating Point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42231-2ADF-45EA-838F-9433B2F9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digit-sequence: </a:t>
            </a:r>
            <a:r>
              <a:rPr lang="en-US" sz="1600" b="0" dirty="0"/>
              <a:t>whole number without a decimal separator, exponent not optional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1e10, 1e-5L 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digit sequence: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1.e-1 </a:t>
            </a:r>
            <a:r>
              <a:rPr lang="en-US" sz="1600" b="0" dirty="0">
                <a:cs typeface="Courier New" panose="02070309020205020404" pitchFamily="49" charset="0"/>
              </a:rPr>
              <a:t>(exponent is optional) 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digit sequence: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lang="en-US" sz="1600" b="0" dirty="0">
                <a:cs typeface="Courier New" panose="02070309020205020404" pitchFamily="49" charset="0"/>
              </a:rPr>
              <a:t>,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1.42e100</a:t>
            </a:r>
            <a:r>
              <a:rPr lang="en-US" sz="1600" b="0" dirty="0"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hex-digit-sequence: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0x1ffp10</a:t>
            </a:r>
            <a:r>
              <a:rPr lang="en-US" sz="1600" b="0" dirty="0">
                <a:cs typeface="Courier New" panose="02070309020205020404" pitchFamily="49" charset="0"/>
              </a:rPr>
              <a:t> or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0x1ff.p10 </a:t>
            </a:r>
            <a:r>
              <a:rPr lang="en-US" sz="1600" b="0" dirty="0">
                <a:cs typeface="Courier New" panose="02070309020205020404" pitchFamily="49" charset="0"/>
              </a:rPr>
              <a:t>or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0x0.12fp-1</a:t>
            </a:r>
            <a:r>
              <a:rPr lang="en-US" sz="1600" b="0" dirty="0">
                <a:cs typeface="Courier New" panose="02070309020205020404" pitchFamily="49" charset="0"/>
              </a:rPr>
              <a:t> (exponent is never optional for hex-digit sequences) 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suffix: </a:t>
            </a:r>
          </a:p>
          <a:p>
            <a:pPr lvl="1"/>
            <a:r>
              <a:rPr lang="en-US" sz="1400" dirty="0">
                <a:cs typeface="Courier New" panose="02070309020205020404" pitchFamily="49" charset="0"/>
              </a:rPr>
              <a:t>(no suffix) – </a:t>
            </a:r>
            <a:r>
              <a:rPr lang="en-US" sz="1400" b="0" dirty="0">
                <a:cs typeface="Courier New" panose="02070309020205020404" pitchFamily="49" charset="0"/>
              </a:rPr>
              <a:t>defines a 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b="0" dirty="0"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400" dirty="0">
                <a:cs typeface="Courier New" panose="02070309020205020404" pitchFamily="49" charset="0"/>
              </a:rPr>
              <a:t>f or F – </a:t>
            </a:r>
            <a:r>
              <a:rPr lang="en-US" sz="1400" b="0" dirty="0">
                <a:cs typeface="Courier New" panose="02070309020205020404" pitchFamily="49" charset="0"/>
              </a:rPr>
              <a:t>defines a 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sz="1400" dirty="0">
                <a:cs typeface="Courier New" panose="02070309020205020404" pitchFamily="49" charset="0"/>
              </a:rPr>
              <a:t>l or L – </a:t>
            </a:r>
            <a:r>
              <a:rPr lang="en-US" sz="1400" b="0" dirty="0">
                <a:cs typeface="Courier New" panose="02070309020205020404" pitchFamily="49" charset="0"/>
              </a:rPr>
              <a:t>defines 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 </a:t>
            </a:r>
          </a:p>
        </p:txBody>
      </p:sp>
    </p:spTree>
    <p:extLst>
      <p:ext uri="{BB962C8B-B14F-4D97-AF65-F5344CB8AC3E}">
        <p14:creationId xmlns:p14="http://schemas.microsoft.com/office/powerpoint/2010/main" val="151428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83F3-1727-4DBC-9B9A-34A82795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Character Literals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F88C-EFCF-4FA1-9B3E-8F3F6966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‘c-char’ </a:t>
            </a:r>
            <a:r>
              <a:rPr lang="en-US" sz="1800" dirty="0"/>
              <a:t>–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dirty="0"/>
              <a:t>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u8’c-char’ </a:t>
            </a:r>
            <a:r>
              <a:rPr lang="en-US" sz="1800" dirty="0"/>
              <a:t>– UTF-8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dirty="0"/>
              <a:t>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u’c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-char’ </a:t>
            </a:r>
            <a:r>
              <a:rPr lang="en-US" sz="1800" dirty="0"/>
              <a:t>-  UCS-2 character –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char16_t 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U‘c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-char’ </a:t>
            </a:r>
            <a:r>
              <a:rPr lang="en-US" sz="1800" dirty="0"/>
              <a:t>– UCS-4 character –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char32_t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L’c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-char’ </a:t>
            </a:r>
            <a:r>
              <a:rPr lang="en-US" sz="1800" dirty="0"/>
              <a:t>– wide character – implementation-defined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‘c-char-sequence’ </a:t>
            </a:r>
            <a:r>
              <a:rPr lang="en-US" sz="1800" dirty="0"/>
              <a:t>: Can be combined with the above prefixes </a:t>
            </a:r>
          </a:p>
        </p:txBody>
      </p:sp>
    </p:spTree>
    <p:extLst>
      <p:ext uri="{BB962C8B-B14F-4D97-AF65-F5344CB8AC3E}">
        <p14:creationId xmlns:p14="http://schemas.microsoft.com/office/powerpoint/2010/main" val="289788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9952-796C-428D-B2D1-FDCFE54B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D9CD1-0F60-4982-B14F-21EBCC08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You have used some of these previously in C. Here is a more comprehensive list:</a:t>
            </a:r>
          </a:p>
          <a:p>
            <a:pPr lvl="1"/>
            <a:r>
              <a:rPr lang="en-US" sz="1600" dirty="0"/>
              <a:t>\’  : single quote </a:t>
            </a:r>
          </a:p>
          <a:p>
            <a:pPr lvl="1"/>
            <a:r>
              <a:rPr lang="en-US" sz="1600" dirty="0"/>
              <a:t>\” : double quote</a:t>
            </a:r>
          </a:p>
          <a:p>
            <a:pPr lvl="1"/>
            <a:r>
              <a:rPr lang="en-US" sz="1600" dirty="0"/>
              <a:t>\? : question mark </a:t>
            </a:r>
          </a:p>
          <a:p>
            <a:pPr lvl="1"/>
            <a:r>
              <a:rPr lang="en-US" sz="1600" dirty="0"/>
              <a:t>\\  : backslash </a:t>
            </a:r>
          </a:p>
          <a:p>
            <a:pPr lvl="1"/>
            <a:r>
              <a:rPr lang="en-US" sz="1600" dirty="0"/>
              <a:t>\a : audible bell </a:t>
            </a:r>
          </a:p>
          <a:p>
            <a:pPr lvl="1"/>
            <a:r>
              <a:rPr lang="en-US" sz="1600" dirty="0"/>
              <a:t>\b : backspace</a:t>
            </a:r>
          </a:p>
          <a:p>
            <a:pPr lvl="1"/>
            <a:r>
              <a:rPr lang="en-US" sz="1600" dirty="0"/>
              <a:t>\f  : form feed </a:t>
            </a:r>
          </a:p>
          <a:p>
            <a:pPr lvl="1"/>
            <a:r>
              <a:rPr lang="en-US" sz="1600" dirty="0"/>
              <a:t>\n : new line </a:t>
            </a:r>
          </a:p>
          <a:p>
            <a:pPr lvl="1"/>
            <a:r>
              <a:rPr lang="en-US" sz="1600" dirty="0"/>
              <a:t>\r  : carriage return </a:t>
            </a:r>
          </a:p>
          <a:p>
            <a:pPr lvl="1"/>
            <a:r>
              <a:rPr lang="en-US" sz="1600" dirty="0"/>
              <a:t>\t  : horizontal tab </a:t>
            </a:r>
          </a:p>
          <a:p>
            <a:pPr lvl="1"/>
            <a:r>
              <a:rPr lang="en-US" sz="1600" dirty="0"/>
              <a:t>\v : vertical tab </a:t>
            </a:r>
          </a:p>
          <a:p>
            <a:pPr lvl="1"/>
            <a:r>
              <a:rPr lang="en-US" sz="1600" dirty="0"/>
              <a:t>\</a:t>
            </a:r>
            <a:r>
              <a:rPr lang="en-US" sz="1600" dirty="0" err="1"/>
              <a:t>nnn</a:t>
            </a:r>
            <a:r>
              <a:rPr lang="en-US" sz="1600" dirty="0"/>
              <a:t> : arbitrary octal value </a:t>
            </a:r>
          </a:p>
          <a:p>
            <a:pPr lvl="1"/>
            <a:r>
              <a:rPr lang="en-US" sz="1600" dirty="0"/>
              <a:t>\</a:t>
            </a:r>
            <a:r>
              <a:rPr lang="en-US" sz="1600" dirty="0" err="1"/>
              <a:t>Xnn</a:t>
            </a:r>
            <a:r>
              <a:rPr lang="en-US" sz="1600" dirty="0"/>
              <a:t> : arbitrary hex value </a:t>
            </a:r>
          </a:p>
          <a:p>
            <a:pPr lvl="1"/>
            <a:r>
              <a:rPr lang="en-US" sz="1600" dirty="0"/>
              <a:t>\</a:t>
            </a:r>
            <a:r>
              <a:rPr lang="en-US" sz="1600" dirty="0" err="1"/>
              <a:t>Unnn</a:t>
            </a:r>
            <a:r>
              <a:rPr lang="en-US" sz="1600" dirty="0"/>
              <a:t> : universal character name  </a:t>
            </a:r>
          </a:p>
        </p:txBody>
      </p:sp>
    </p:spTree>
    <p:extLst>
      <p:ext uri="{BB962C8B-B14F-4D97-AF65-F5344CB8AC3E}">
        <p14:creationId xmlns:p14="http://schemas.microsoft.com/office/powerpoint/2010/main" val="314482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0A40-EC91-4AC7-8A0D-E173D596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2F60-6598-41AF-BD79-48B6D353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and modifiers </a:t>
            </a:r>
          </a:p>
          <a:p>
            <a:r>
              <a:rPr lang="en-US" dirty="0"/>
              <a:t>Functions and Parameters </a:t>
            </a:r>
          </a:p>
          <a:p>
            <a:r>
              <a:rPr lang="en-US" dirty="0"/>
              <a:t>User Types </a:t>
            </a:r>
          </a:p>
          <a:p>
            <a:r>
              <a:rPr lang="en-US" dirty="0"/>
              <a:t>The Object Lifecycle</a:t>
            </a:r>
          </a:p>
          <a:p>
            <a:r>
              <a:rPr lang="en-US" dirty="0"/>
              <a:t>Inheritance </a:t>
            </a:r>
          </a:p>
          <a:p>
            <a:r>
              <a:rPr lang="en-US" dirty="0"/>
              <a:t>Namespaces </a:t>
            </a:r>
          </a:p>
          <a:p>
            <a:r>
              <a:rPr lang="en-US" dirty="0"/>
              <a:t>Headers and source </a:t>
            </a:r>
          </a:p>
        </p:txBody>
      </p:sp>
    </p:spTree>
    <p:extLst>
      <p:ext uri="{BB962C8B-B14F-4D97-AF65-F5344CB8AC3E}">
        <p14:creationId xmlns:p14="http://schemas.microsoft.com/office/powerpoint/2010/main" val="940735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FB7D-42B2-4E6F-9754-9FAF68A2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F51D-A060-4D13-83D5-D412995D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Mostly the same as character literals 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unescaped</a:t>
            </a:r>
            <a:r>
              <a:rPr lang="en-US" sz="1800" dirty="0"/>
              <a:t> or escape characters” </a:t>
            </a:r>
          </a:p>
          <a:p>
            <a:pPr lvl="1"/>
            <a:r>
              <a:rPr lang="en-US" sz="1800" dirty="0" err="1"/>
              <a:t>L”unescaped</a:t>
            </a:r>
            <a:r>
              <a:rPr lang="en-US" sz="1800" dirty="0"/>
              <a:t> or escaped characters”</a:t>
            </a:r>
          </a:p>
          <a:p>
            <a:pPr lvl="1"/>
            <a:r>
              <a:rPr lang="en-US" sz="1800" dirty="0"/>
              <a:t>u8”unescaped or escaped characters”(C++11)</a:t>
            </a:r>
          </a:p>
          <a:p>
            <a:pPr lvl="1"/>
            <a:r>
              <a:rPr lang="en-US" sz="1800" dirty="0" err="1"/>
              <a:t>u”unescaped</a:t>
            </a:r>
            <a:r>
              <a:rPr lang="en-US" sz="1800" dirty="0"/>
              <a:t> or escaped characters”(C++11)</a:t>
            </a:r>
          </a:p>
          <a:p>
            <a:pPr lvl="1"/>
            <a:r>
              <a:rPr lang="en-US" sz="1800" dirty="0" err="1"/>
              <a:t>U”unescaped</a:t>
            </a:r>
            <a:r>
              <a:rPr lang="en-US" sz="1800" dirty="0"/>
              <a:t> or escaped characters” (C++11)</a:t>
            </a:r>
          </a:p>
          <a:p>
            <a:pPr lvl="1"/>
            <a:r>
              <a:rPr lang="en-US" sz="1800" dirty="0" err="1"/>
              <a:t>R”delimiter</a:t>
            </a:r>
            <a:r>
              <a:rPr lang="en-US" sz="1800" dirty="0"/>
              <a:t>(raw characters) delimiter”(C++11)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59A941-70A3-450D-A2EE-90063E0CA293}"/>
              </a:ext>
            </a:extLst>
          </p:cNvPr>
          <p:cNvSpPr txBox="1">
            <a:spLocks/>
          </p:cNvSpPr>
          <p:nvPr/>
        </p:nvSpPr>
        <p:spPr bwMode="auto">
          <a:xfrm>
            <a:off x="538956" y="3962400"/>
            <a:ext cx="8294687" cy="198040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//Raw String Examples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R”foo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is a raw string”/”I (can) use all kinds of ‘characters’”)foo”; </a:t>
            </a:r>
          </a:p>
        </p:txBody>
      </p:sp>
    </p:spTree>
    <p:extLst>
      <p:ext uri="{BB962C8B-B14F-4D97-AF65-F5344CB8AC3E}">
        <p14:creationId xmlns:p14="http://schemas.microsoft.com/office/powerpoint/2010/main" val="2136966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730C-D2C7-46EB-BAC7-408CA247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 C++ -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6535-B559-4E56-80ED-55179E337C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800" dirty="0"/>
              <a:t> = a literal that represents a null pointer</a:t>
            </a:r>
          </a:p>
          <a:p>
            <a:endParaRPr lang="en-US" sz="1800" dirty="0"/>
          </a:p>
          <a:p>
            <a:r>
              <a:rPr lang="en-US" sz="1800" dirty="0"/>
              <a:t>Which version of foo gets called each time?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CC585D-8915-4C6D-A3D6-95FB7A71C1C0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//do stuff with a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foo(char* a)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//do stuff with a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foo(0);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foo(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504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57CB-0946-45C9-B447-6D17C24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EDD2-2E05-4864-85D2-DD96B34DE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038" y="1295400"/>
            <a:ext cx="4070350" cy="5334000"/>
          </a:xfrm>
        </p:spPr>
        <p:txBody>
          <a:bodyPr/>
          <a:lstStyle/>
          <a:p>
            <a:r>
              <a:rPr lang="en-US" sz="1600" dirty="0"/>
              <a:t>Recall the topic of </a:t>
            </a:r>
            <a:r>
              <a:rPr lang="en-US" sz="1600" i="1" dirty="0"/>
              <a:t>scope </a:t>
            </a:r>
            <a:r>
              <a:rPr lang="en-US" sz="1600" dirty="0"/>
              <a:t>and </a:t>
            </a:r>
            <a:r>
              <a:rPr lang="en-US" sz="1600" i="1" dirty="0"/>
              <a:t>local variables </a:t>
            </a:r>
            <a:r>
              <a:rPr lang="en-US" sz="1600" dirty="0"/>
              <a:t>from C </a:t>
            </a:r>
          </a:p>
          <a:p>
            <a:endParaRPr lang="en-US" sz="1600" dirty="0"/>
          </a:p>
          <a:p>
            <a:r>
              <a:rPr lang="en-US" sz="1600" dirty="0"/>
              <a:t>As C++ libraries begin to grow, </a:t>
            </a:r>
            <a:r>
              <a:rPr lang="en-US" sz="1600" i="1" dirty="0"/>
              <a:t>name collisions </a:t>
            </a:r>
            <a:r>
              <a:rPr lang="en-US" sz="1600" dirty="0"/>
              <a:t>could occur as your program could include multiple entities that define the same name.</a:t>
            </a:r>
          </a:p>
          <a:p>
            <a:endParaRPr lang="en-US" sz="1600" dirty="0"/>
          </a:p>
          <a:p>
            <a:r>
              <a:rPr lang="en-US" sz="1600" dirty="0"/>
              <a:t>keyword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/>
              <a:t> gives a new level of scope, so  entities can be defined to a scope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/>
              <a:t> is the </a:t>
            </a:r>
            <a:r>
              <a:rPr lang="en-US" sz="1600" i="1" dirty="0"/>
              <a:t>scope resolution operator, </a:t>
            </a:r>
            <a:r>
              <a:rPr lang="en-US" sz="1600" dirty="0"/>
              <a:t>so you can reference an variable or function in a particular scope. </a:t>
            </a:r>
          </a:p>
          <a:p>
            <a:endParaRPr lang="en-US" sz="1600" dirty="0"/>
          </a:p>
          <a:p>
            <a:r>
              <a:rPr lang="en-US" sz="1600" dirty="0"/>
              <a:t>keyword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/>
              <a:t> allows your program to use an entire namespace,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70B849-7668-45C9-A4AE-B8E5A2205416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xfrm>
            <a:off x="4876800" y="1371600"/>
            <a:ext cx="4071937" cy="1752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bas.h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IQTCPP 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foo;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class bar;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void bas();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45EFDE-AC3D-4979-B324-4F1E163565C9}"/>
              </a:ext>
            </a:extLst>
          </p:cNvPr>
          <p:cNvSpPr txBox="1">
            <a:spLocks/>
          </p:cNvSpPr>
          <p:nvPr/>
        </p:nvSpPr>
        <p:spPr bwMode="auto">
          <a:xfrm>
            <a:off x="4876800" y="3276600"/>
            <a:ext cx="4071937" cy="3352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//some_other_file.cpp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IQTCPP;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IQTCPP::bas;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do_stuff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foo = 10;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bar x;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IQTCPP::bas();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2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3666-4D3D-4EC8-8913-41AD8DB8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 C++ - 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9526-E7C0-4DFF-97CE-023553CF0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038" y="1295400"/>
            <a:ext cx="4070350" cy="4953000"/>
          </a:xfrm>
        </p:spPr>
        <p:txBody>
          <a:bodyPr/>
          <a:lstStyle/>
          <a:p>
            <a:r>
              <a:rPr lang="en-US" sz="1800" dirty="0"/>
              <a:t>Now we have the keyword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‘auto’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How many times was variable x’s data type specified? Where?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0DCF5-5AFF-4752-8E98-1342C2D623D4}"/>
              </a:ext>
            </a:extLst>
          </p:cNvPr>
          <p:cNvSpPr txBox="1">
            <a:spLocks/>
          </p:cNvSpPr>
          <p:nvPr/>
        </p:nvSpPr>
        <p:spPr bwMode="auto">
          <a:xfrm>
            <a:off x="4875213" y="1828800"/>
            <a:ext cx="3986212" cy="306289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long double x = 42.0L;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//code stuffs 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(0);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23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A553-123C-4B28-8C98-ADF0136B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 C++ - 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22D5-627A-4E35-95D1-749774B257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800" dirty="0"/>
              <a:t> lets us specify it once.</a:t>
            </a:r>
          </a:p>
          <a:p>
            <a:endParaRPr lang="en-US" sz="1800" dirty="0"/>
          </a:p>
          <a:p>
            <a:r>
              <a:rPr lang="en-US" sz="1800" dirty="0"/>
              <a:t>variables declared auto will have the compiler try to deduce what the appropriate data type will be </a:t>
            </a:r>
          </a:p>
          <a:p>
            <a:endParaRPr lang="en-US" sz="1800" dirty="0"/>
          </a:p>
          <a:p>
            <a:r>
              <a:rPr lang="en-US" sz="1800" dirty="0"/>
              <a:t>As of C++14, auto can also be used as a function return type. This is useful for working with templates, which we cover later.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CE86E9-8E95-4CCB-8DCB-8AC16C654343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 = 42.0L;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//code stuffs 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(0);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05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FAA2-AC74-4CB8-B411-0C9CF053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 C++ - 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5BAA2-2328-4504-85EB-6D70CD07EC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auto can save your life! or at least your execution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B466E7-C197-48E5-99E7-0393D51E7349}"/>
              </a:ext>
            </a:extLst>
          </p:cNvPr>
          <p:cNvSpPr txBox="1">
            <a:spLocks/>
          </p:cNvSpPr>
          <p:nvPr/>
        </p:nvSpPr>
        <p:spPr bwMode="auto">
          <a:xfrm>
            <a:off x="4876800" y="1371600"/>
            <a:ext cx="4071937" cy="472598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bad = -42;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//code stuffs 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(0);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86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7ACB-195E-486D-8816-5699D120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 C++ - </a:t>
            </a:r>
            <a:r>
              <a:rPr lang="en-US" dirty="0" err="1"/>
              <a:t>decltype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5F7A-5AF1-4A79-BD49-D608479AE3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1800" dirty="0"/>
              <a:t> is useful for trying to deduce a data type, but you do not have an initializer </a:t>
            </a:r>
          </a:p>
          <a:p>
            <a:endParaRPr lang="en-US" sz="1800" dirty="0"/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1800" dirty="0"/>
              <a:t> extracts the type from another variable</a:t>
            </a:r>
          </a:p>
          <a:p>
            <a:endParaRPr lang="en-US" sz="1800" dirty="0"/>
          </a:p>
          <a:p>
            <a:r>
              <a:rPr lang="en-US" sz="1800" dirty="0"/>
              <a:t>Both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800" dirty="0"/>
              <a:t>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1800" dirty="0"/>
              <a:t> are very powerful </a:t>
            </a:r>
          </a:p>
          <a:p>
            <a:endParaRPr lang="en-US" sz="1800" dirty="0"/>
          </a:p>
          <a:p>
            <a:r>
              <a:rPr lang="en-US" sz="1800" dirty="0"/>
              <a:t>Allows </a:t>
            </a:r>
            <a:r>
              <a:rPr lang="en-US" sz="1800" dirty="0" err="1"/>
              <a:t>devs</a:t>
            </a:r>
            <a:r>
              <a:rPr lang="en-US" sz="1800" dirty="0"/>
              <a:t> to focus on logic, rather than mundane tasks 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6CC1A5-39BC-4C77-9F12-FCEBC722EEB1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foo = 0;</a:t>
            </a:r>
          </a:p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(foo) bar; //bar now has the same type as foo 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51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08F3-7878-4E99-BDD6-098160CB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Sized 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08382-A117-4235-A7FE-796563FF87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New feature to C++ 14</a:t>
            </a:r>
          </a:p>
          <a:p>
            <a:r>
              <a:rPr lang="en-US" sz="1800" dirty="0"/>
              <a:t>Arrays can be sized at runtime.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0ECEF-E11E-425F-86F1-4A59277B7A13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void fun(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array[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2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B573-80C5-48CA-9FD8-14616E08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0158C-02A5-4024-B421-3F185B8C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You can still use C-style functions: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Major improvements: </a:t>
            </a:r>
          </a:p>
          <a:p>
            <a:r>
              <a:rPr lang="en-US" sz="2000" dirty="0"/>
              <a:t>Passing with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Passing </a:t>
            </a:r>
            <a:r>
              <a:rPr lang="en-US" sz="2000" i="1" dirty="0"/>
              <a:t>structs/classes </a:t>
            </a:r>
            <a:r>
              <a:rPr lang="en-US" sz="2000" dirty="0"/>
              <a:t>by value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parameters </a:t>
            </a:r>
            <a:r>
              <a:rPr lang="en-US" sz="2000" i="1" dirty="0"/>
              <a:t> </a:t>
            </a:r>
            <a:r>
              <a:rPr lang="en-US" sz="2000" dirty="0"/>
              <a:t>	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3EFA77-B92F-498F-B137-8B29A11CC96F}"/>
              </a:ext>
            </a:extLst>
          </p:cNvPr>
          <p:cNvSpPr txBox="1">
            <a:spLocks/>
          </p:cNvSpPr>
          <p:nvPr/>
        </p:nvSpPr>
        <p:spPr bwMode="auto">
          <a:xfrm>
            <a:off x="762000" y="1981200"/>
            <a:ext cx="8086725" cy="457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do_stuff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in_param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char[] array, double *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out_param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4182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8A89-0BF0-4961-A9D8-D075FEEE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AC66-113E-4088-9608-B565AC100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You can make arguments optional by giving them default values: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D62067-BC80-4F03-B66D-1D6EF3133644}"/>
              </a:ext>
            </a:extLst>
          </p:cNvPr>
          <p:cNvSpPr txBox="1">
            <a:spLocks/>
          </p:cNvSpPr>
          <p:nvPr/>
        </p:nvSpPr>
        <p:spPr bwMode="auto">
          <a:xfrm>
            <a:off x="1283890" y="2667000"/>
            <a:ext cx="6804819" cy="2362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function_with_default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(double x=100){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return x;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auto a =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function_with_default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auto b =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function_with_default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</p:txBody>
      </p:sp>
    </p:spTree>
    <p:extLst>
      <p:ext uri="{BB962C8B-B14F-4D97-AF65-F5344CB8AC3E}">
        <p14:creationId xmlns:p14="http://schemas.microsoft.com/office/powerpoint/2010/main" val="325041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EF2E-7020-4B34-892B-674FFB89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B5AD-6F14-49AF-B1BB-88B62FF5B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Created by Bjarne </a:t>
            </a:r>
            <a:r>
              <a:rPr lang="en-US" sz="2000" dirty="0" err="1"/>
              <a:t>Stroustrup</a:t>
            </a:r>
            <a:r>
              <a:rPr lang="en-US" sz="2000" dirty="0"/>
              <a:t>, 1979 as “C with Classes” </a:t>
            </a:r>
          </a:p>
          <a:p>
            <a:r>
              <a:rPr lang="en-US" sz="2000" dirty="0"/>
              <a:t>In 1983, renamed to C++ and added </a:t>
            </a:r>
          </a:p>
          <a:p>
            <a:pPr lvl="1"/>
            <a:r>
              <a:rPr lang="en-US" sz="1800" dirty="0"/>
              <a:t>virtual functions, </a:t>
            </a:r>
          </a:p>
          <a:p>
            <a:pPr lvl="1"/>
            <a:r>
              <a:rPr lang="en-US" sz="1800" dirty="0"/>
              <a:t>function name and operator overloading, references, 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/>
              <a:t>, 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single line comments 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By 1990’s, C++ popularity soars with the widespread use of object oriented programming (OOP) and GUI programming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By 1998, the first C++ standard was adopted, which included the Standard Template Library </a:t>
            </a:r>
          </a:p>
        </p:txBody>
      </p:sp>
    </p:spTree>
    <p:extLst>
      <p:ext uri="{BB962C8B-B14F-4D97-AF65-F5344CB8AC3E}">
        <p14:creationId xmlns:p14="http://schemas.microsoft.com/office/powerpoint/2010/main" val="4201774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7A6F-ACC2-4DB6-86B7-C18C4BD3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 C++ - </a:t>
            </a:r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D4D718-2AAA-4EDA-8B56-2F4C4B2C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New keyword, means you won’t change the value of the </a:t>
            </a:r>
            <a:r>
              <a:rPr lang="en-US" sz="1800" dirty="0" err="1"/>
              <a:t>const</a:t>
            </a:r>
            <a:r>
              <a:rPr lang="en-US" sz="1800" dirty="0"/>
              <a:t> variable. It is a </a:t>
            </a:r>
            <a:r>
              <a:rPr lang="en-US" sz="1800" i="1" u="sng" dirty="0"/>
              <a:t>const</a:t>
            </a:r>
            <a:r>
              <a:rPr lang="en-US" sz="1800" i="1" dirty="0"/>
              <a:t>ant.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63C83F-73AD-433B-A838-55FCE66EA585}"/>
              </a:ext>
            </a:extLst>
          </p:cNvPr>
          <p:cNvSpPr txBox="1">
            <a:spLocks/>
          </p:cNvSpPr>
          <p:nvPr/>
        </p:nvSpPr>
        <p:spPr bwMode="auto">
          <a:xfrm>
            <a:off x="762000" y="2667000"/>
            <a:ext cx="8086725" cy="335438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auto x = 100;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x = 200;           //Does not compile</a:t>
            </a:r>
            <a:endParaRPr lang="en-US" sz="16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//code stuffs 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(0);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90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67E-75EA-474C-9565-76098F20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 C++ - </a:t>
            </a:r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538BB-C8CF-4390-9593-78E53C3F33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/>
              <a:t> variables cannot be modified. This includes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/>
              <a:t> pointers </a:t>
            </a:r>
          </a:p>
          <a:p>
            <a:endParaRPr lang="en-US" sz="1800" dirty="0"/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800" dirty="0"/>
              <a:t>- a pointer that points to constant data </a:t>
            </a:r>
          </a:p>
          <a:p>
            <a:endParaRPr lang="en-US" sz="1800" dirty="0"/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– a pointer that cannot be reassigned </a:t>
            </a:r>
          </a:p>
          <a:p>
            <a:endParaRPr lang="en-US" sz="1800" dirty="0"/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– a pointer that is constant, that points to data that is constant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A03D6B-04B6-475C-B62B-D176C2717E3F}"/>
              </a:ext>
            </a:extLst>
          </p:cNvPr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a = 0xDEADBEEF; </a:t>
            </a:r>
          </a:p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b = 0xCAFEF00D; </a:t>
            </a:r>
          </a:p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ptr1 = &amp;a; //ERROR </a:t>
            </a:r>
          </a:p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* ptr2 = &amp;a;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ptr2 = &amp;b; </a:t>
            </a:r>
          </a:p>
          <a:p>
            <a:pPr marL="0" indent="0">
              <a:buFontTx/>
              <a:buNone/>
            </a:pP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ptr3 = &amp;a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ptr3 = &amp;b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//ERROR</a:t>
            </a: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678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9D19-2F36-4FB1-8B1A-FB24DCA0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</a:t>
            </a:r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236D2-F631-436E-907B-B04AE95D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You can pass by reference/pointer/value with or without the ‘</a:t>
            </a:r>
            <a:r>
              <a:rPr lang="en-US" sz="1800" dirty="0" err="1"/>
              <a:t>const</a:t>
            </a:r>
            <a:r>
              <a:rPr lang="en-US" sz="1800" dirty="0"/>
              <a:t>’ qualifier: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Whats</a:t>
            </a:r>
            <a:r>
              <a:rPr lang="en-US" sz="1800" dirty="0"/>
              <a:t> wrong with the following function declaration?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F2F24-567C-4AD4-804A-D507B774BA02}"/>
              </a:ext>
            </a:extLst>
          </p:cNvPr>
          <p:cNvSpPr txBox="1">
            <a:spLocks/>
          </p:cNvSpPr>
          <p:nvPr/>
        </p:nvSpPr>
        <p:spPr bwMode="auto">
          <a:xfrm>
            <a:off x="1298971" y="2362200"/>
            <a:ext cx="6804819" cy="12954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distance_def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Point &amp;point){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sqrt(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point.x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point.x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point.y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point.y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Tx/>
              <a:buNone/>
            </a:pP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F8BF6A-2270-42DB-93BC-FCC241E4A333}"/>
              </a:ext>
            </a:extLst>
          </p:cNvPr>
          <p:cNvSpPr txBox="1">
            <a:spLocks/>
          </p:cNvSpPr>
          <p:nvPr/>
        </p:nvSpPr>
        <p:spPr bwMode="auto">
          <a:xfrm>
            <a:off x="1283890" y="5181600"/>
            <a:ext cx="6804819" cy="4572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calculate_stuff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Point point);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Tx/>
              <a:buNone/>
            </a:pP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63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6DA5B4-7B15-490F-BBF2-7BD7651A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value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B8011-5505-40D5-8598-1B61CDFA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/>
              <a:t>You can pass structs (and classes) by value: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Did anything happen to the </a:t>
            </a:r>
            <a:r>
              <a:rPr lang="en-US" sz="1800" i="1" dirty="0"/>
              <a:t>caller’s </a:t>
            </a:r>
            <a:r>
              <a:rPr lang="en-US" sz="1800" dirty="0"/>
              <a:t>Point object?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689720-80D0-41B1-BA64-2BBB531137E6}"/>
              </a:ext>
            </a:extLst>
          </p:cNvPr>
          <p:cNvSpPr txBox="1">
            <a:spLocks/>
          </p:cNvSpPr>
          <p:nvPr/>
        </p:nvSpPr>
        <p:spPr bwMode="auto">
          <a:xfrm>
            <a:off x="1653381" y="2362200"/>
            <a:ext cx="6096000" cy="20574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double distance(Point point){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point.x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*=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point.x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point.y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*=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point.y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sqrt(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point.x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point.y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Tx/>
              <a:buNone/>
            </a:pP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977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855D-27E1-4C01-85A7-7626B0F0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B90B-0172-4E3F-9C3E-D2CEEBC7DE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References are pointers that cannot be null, and you interact with references without having to use the </a:t>
            </a:r>
            <a:r>
              <a:rPr lang="en-US" sz="1800" i="1" dirty="0"/>
              <a:t>dereference </a:t>
            </a:r>
            <a:r>
              <a:rPr lang="en-US" sz="1800" dirty="0"/>
              <a:t>operator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800" dirty="0"/>
              <a:t>. For example: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10859C-73C2-4561-B1E5-64DD3F79AEC0}"/>
              </a:ext>
            </a:extLst>
          </p:cNvPr>
          <p:cNvSpPr txBox="1">
            <a:spLocks/>
          </p:cNvSpPr>
          <p:nvPr/>
        </p:nvSpPr>
        <p:spPr bwMode="auto">
          <a:xfrm>
            <a:off x="4495800" y="3075304"/>
            <a:ext cx="4408487" cy="338264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set_to_origin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(Point *point){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point-&gt;x = 0;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point-&gt;y = 0;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Tx/>
              <a:buNone/>
            </a:pP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EAC3DA-92CF-460A-B221-DB6A0932693C}"/>
              </a:ext>
            </a:extLst>
          </p:cNvPr>
          <p:cNvSpPr txBox="1">
            <a:spLocks/>
          </p:cNvSpPr>
          <p:nvPr/>
        </p:nvSpPr>
        <p:spPr bwMode="auto">
          <a:xfrm>
            <a:off x="215901" y="3103562"/>
            <a:ext cx="4127499" cy="335438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Point{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set_to_origin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(Point &amp;point){</a:t>
            </a:r>
          </a:p>
          <a:p>
            <a:pPr marL="0" indent="0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point.x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point.y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Tx/>
              <a:buNone/>
            </a:pP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92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041DFF-AC11-4737-91CF-CDA3933E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vs Pointers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301FAD-3DAA-429F-A6FB-8569D5502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Pointers can be reassigned any number of times </a:t>
            </a:r>
          </a:p>
          <a:p>
            <a:endParaRPr lang="en-US" sz="1800" dirty="0"/>
          </a:p>
          <a:p>
            <a:r>
              <a:rPr lang="en-US" sz="1800" dirty="0"/>
              <a:t>Pointers can point to nothing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You can obtain the address of a pointer </a:t>
            </a:r>
          </a:p>
          <a:p>
            <a:endParaRPr lang="en-US" sz="1800" dirty="0"/>
          </a:p>
          <a:p>
            <a:r>
              <a:rPr lang="en-US" sz="1800" dirty="0"/>
              <a:t>Pointer arithmetic is a real thing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58007F-CAF4-477F-BD8B-3DEB38A825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References can assigned only once</a:t>
            </a:r>
          </a:p>
          <a:p>
            <a:endParaRPr lang="en-US" sz="1800" dirty="0"/>
          </a:p>
          <a:p>
            <a:r>
              <a:rPr lang="en-US" sz="1800" dirty="0"/>
              <a:t>References will always refer to an initialized object</a:t>
            </a:r>
          </a:p>
          <a:p>
            <a:endParaRPr lang="en-US" sz="1800" dirty="0"/>
          </a:p>
          <a:p>
            <a:r>
              <a:rPr lang="en-US" sz="1800" dirty="0"/>
              <a:t>You cannot obtain the address of a reference</a:t>
            </a:r>
          </a:p>
          <a:p>
            <a:endParaRPr lang="en-US" sz="1800" dirty="0"/>
          </a:p>
          <a:p>
            <a:r>
              <a:rPr lang="en-US" sz="1800" dirty="0"/>
              <a:t>There is no such thing as reference arithmetic </a:t>
            </a:r>
          </a:p>
        </p:txBody>
      </p:sp>
    </p:spTree>
    <p:extLst>
      <p:ext uri="{BB962C8B-B14F-4D97-AF65-F5344CB8AC3E}">
        <p14:creationId xmlns:p14="http://schemas.microsoft.com/office/powerpoint/2010/main" val="3648787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396C-55BC-4A85-9178-B7BD2F27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design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303E-D5EF-4E08-AB68-56E4BD96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Pass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/>
              <a:t> reference when you want to pass in an argument that will not be modified </a:t>
            </a:r>
          </a:p>
          <a:p>
            <a:r>
              <a:rPr lang="en-US" sz="2000" dirty="0"/>
              <a:t>Pass by value when you want a copy that you can modify</a:t>
            </a:r>
          </a:p>
          <a:p>
            <a:r>
              <a:rPr lang="en-US" sz="2000" dirty="0"/>
              <a:t>Never use raw pointers (unless we are working with C functions)</a:t>
            </a:r>
          </a:p>
          <a:p>
            <a:endParaRPr lang="en-US" sz="2000" dirty="0"/>
          </a:p>
          <a:p>
            <a:r>
              <a:rPr lang="en-US" sz="2000" dirty="0"/>
              <a:t>Note: consider whether you must operate on </a:t>
            </a:r>
            <a:r>
              <a:rPr lang="en-US" sz="2000" dirty="0" err="1"/>
              <a:t>const</a:t>
            </a:r>
            <a:r>
              <a:rPr lang="en-US" sz="2000" dirty="0"/>
              <a:t> arguments e.g. from an external API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38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4822-6015-4DCB-861A-474953B0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AD652-A881-478B-9636-7CD061CB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400" dirty="0"/>
              <a:t>Fi Phi </a:t>
            </a:r>
            <a:r>
              <a:rPr lang="en-US" sz="1400" dirty="0" err="1"/>
              <a:t>Fo</a:t>
            </a:r>
            <a:r>
              <a:rPr lang="en-US" sz="1400" dirty="0"/>
              <a:t> </a:t>
            </a:r>
            <a:r>
              <a:rPr lang="en-US" sz="1400" dirty="0" err="1"/>
              <a:t>Fum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cs typeface="Courier New" panose="02070309020205020404" pitchFamily="49" charset="0"/>
              </a:rPr>
              <a:t>A number is considered to be relatively prime to another if the greatest common denominator of both is 1. </a:t>
            </a:r>
          </a:p>
          <a:p>
            <a:endParaRPr lang="en-US" sz="1400" dirty="0"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Euler’ Totient Function –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phi(n) </a:t>
            </a:r>
            <a:r>
              <a:rPr lang="en-US" sz="1400" dirty="0">
                <a:cs typeface="Courier New" panose="02070309020205020404" pitchFamily="49" charset="0"/>
              </a:rPr>
              <a:t>– tallies up all the numbers that are relatively prime to a number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endParaRPr lang="en-US" sz="1400" dirty="0"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I have provided an program that implements  Euler’s Totient Function to find a count of all numbers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…, n}  </a:t>
            </a:r>
            <a:r>
              <a:rPr lang="en-US" sz="1400" dirty="0">
                <a:cs typeface="Courier New" panose="02070309020205020404" pitchFamily="49" charset="0"/>
              </a:rPr>
              <a:t>that are relatively prime to a number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Two functions to solve this problem have been provided but need to be completed, as well as 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   </a:t>
            </a:r>
            <a:r>
              <a:rPr lang="en-US" sz="1400" dirty="0">
                <a:cs typeface="Courier New" panose="02070309020205020404" pitchFamily="49" charset="0"/>
              </a:rPr>
              <a:t>. </a:t>
            </a:r>
          </a:p>
          <a:p>
            <a:pPr lvl="1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phi(unsigned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1400" dirty="0">
                <a:cs typeface="Courier New" panose="02070309020205020404" pitchFamily="49" charset="0"/>
              </a:rPr>
              <a:t>– this function should iterate through the number set to tally all numbers relative prime to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 – </a:t>
            </a:r>
            <a:r>
              <a:rPr lang="en-US" sz="1400" dirty="0">
                <a:cs typeface="Courier New" panose="02070309020205020404" pitchFamily="49" charset="0"/>
              </a:rPr>
              <a:t>this function should return the greatest common denominator of two numbers. </a:t>
            </a:r>
          </a:p>
          <a:p>
            <a:pPr lvl="1"/>
            <a:endParaRPr lang="en-US" sz="1400" dirty="0"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Try using some of the new C++ features we covered. Experiment with auto, </a:t>
            </a:r>
            <a:r>
              <a:rPr lang="en-US" sz="1400" dirty="0" err="1">
                <a:cs typeface="Courier New" panose="02070309020205020404" pitchFamily="49" charset="0"/>
              </a:rPr>
              <a:t>decltype</a:t>
            </a:r>
            <a:r>
              <a:rPr lang="en-US" sz="1400" dirty="0">
                <a:cs typeface="Courier New" panose="02070309020205020404" pitchFamily="49" charset="0"/>
              </a:rPr>
              <a:t>, </a:t>
            </a:r>
            <a:r>
              <a:rPr lang="en-US" sz="1400" dirty="0" err="1">
                <a:cs typeface="Courier New" panose="02070309020205020404" pitchFamily="49" charset="0"/>
              </a:rPr>
              <a:t>const</a:t>
            </a:r>
            <a:r>
              <a:rPr lang="en-US" sz="1400" dirty="0">
                <a:cs typeface="Courier New" panose="02070309020205020404" pitchFamily="49" charset="0"/>
              </a:rPr>
              <a:t>, and references. </a:t>
            </a:r>
          </a:p>
        </p:txBody>
      </p:sp>
    </p:spTree>
    <p:extLst>
      <p:ext uri="{BB962C8B-B14F-4D97-AF65-F5344CB8AC3E}">
        <p14:creationId xmlns:p14="http://schemas.microsoft.com/office/powerpoint/2010/main" val="245190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B55E-E46E-4EB7-BE44-E9C7AA93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B0AF-5C75-4A54-9262-8657BD9A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C++ is a superset of C</a:t>
            </a:r>
          </a:p>
          <a:p>
            <a:r>
              <a:rPr lang="en-US" sz="2000" dirty="0"/>
              <a:t>All libraries from C are in C++ </a:t>
            </a:r>
          </a:p>
          <a:p>
            <a:r>
              <a:rPr lang="en-US" sz="2000" dirty="0"/>
              <a:t>Resource handling is much improved </a:t>
            </a:r>
          </a:p>
          <a:p>
            <a:r>
              <a:rPr lang="en-US" sz="2000" dirty="0"/>
              <a:t>Higher-level concepts such as generic programming are now possible </a:t>
            </a:r>
          </a:p>
          <a:p>
            <a:r>
              <a:rPr lang="en-US" sz="2000" dirty="0"/>
              <a:t>Does have the same baggage from old C </a:t>
            </a:r>
          </a:p>
          <a:p>
            <a:r>
              <a:rPr lang="en-US" sz="2000" dirty="0"/>
              <a:t>User-defined C++ types are difficult to integrate with old C. </a:t>
            </a:r>
          </a:p>
        </p:txBody>
      </p:sp>
    </p:spTree>
    <p:extLst>
      <p:ext uri="{BB962C8B-B14F-4D97-AF65-F5344CB8AC3E}">
        <p14:creationId xmlns:p14="http://schemas.microsoft.com/office/powerpoint/2010/main" val="311556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6757-B626-42E6-96C3-D2023F13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DEB4-DF4D-4BD2-9B77-904B8274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C++ 03 – pretty much the same for our purposes </a:t>
            </a:r>
          </a:p>
          <a:p>
            <a:r>
              <a:rPr lang="en-US" sz="1800" dirty="0"/>
              <a:t>C++ 11 </a:t>
            </a:r>
          </a:p>
          <a:p>
            <a:pPr lvl="1"/>
            <a:r>
              <a:rPr lang="en-US" sz="1600" dirty="0"/>
              <a:t>Initializer lists </a:t>
            </a:r>
          </a:p>
          <a:p>
            <a:pPr lvl="1"/>
            <a:r>
              <a:rPr lang="en-US" sz="1600" dirty="0"/>
              <a:t>uniform initialization </a:t>
            </a:r>
          </a:p>
          <a:p>
            <a:pPr lvl="1"/>
            <a:r>
              <a:rPr lang="en-US" sz="1600" dirty="0"/>
              <a:t>template aliases </a:t>
            </a:r>
          </a:p>
          <a:p>
            <a:pPr lvl="1"/>
            <a:r>
              <a:rPr lang="en-US" sz="1600" dirty="0" err="1"/>
              <a:t>rvalue</a:t>
            </a:r>
            <a:r>
              <a:rPr lang="en-US" sz="1600" dirty="0"/>
              <a:t> references and move semantics </a:t>
            </a:r>
          </a:p>
          <a:p>
            <a:pPr lvl="1"/>
            <a:r>
              <a:rPr lang="en-US" sz="1600" dirty="0"/>
              <a:t>defaulted and deleted functions </a:t>
            </a:r>
          </a:p>
          <a:p>
            <a:pPr lvl="1"/>
            <a:r>
              <a:rPr lang="en-US" sz="1600" dirty="0"/>
              <a:t>variadic templates </a:t>
            </a:r>
          </a:p>
          <a:p>
            <a:pPr lvl="1"/>
            <a:r>
              <a:rPr lang="en-US" sz="1600" dirty="0"/>
              <a:t>auto </a:t>
            </a:r>
          </a:p>
          <a:p>
            <a:pPr lvl="1"/>
            <a:r>
              <a:rPr lang="en-US" sz="1600" dirty="0"/>
              <a:t>inherited constructors </a:t>
            </a:r>
          </a:p>
          <a:p>
            <a:pPr lvl="1"/>
            <a:r>
              <a:rPr lang="en-US" sz="1600" dirty="0" err="1"/>
              <a:t>decltype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384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4E0B-5599-4665-97EB-45186FE8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4EC2-D0C4-45D6-BA5D-FE535DCA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C++ 14 </a:t>
            </a:r>
          </a:p>
          <a:p>
            <a:pPr lvl="1"/>
            <a:r>
              <a:rPr lang="en-US" sz="1600" dirty="0"/>
              <a:t>Return type deduction for functions </a:t>
            </a:r>
          </a:p>
          <a:p>
            <a:pPr lvl="1"/>
            <a:r>
              <a:rPr lang="en-US" sz="1600" dirty="0"/>
              <a:t>Generic lambdas </a:t>
            </a:r>
          </a:p>
          <a:p>
            <a:pPr lvl="1"/>
            <a:r>
              <a:rPr lang="en-US" sz="1600" dirty="0"/>
              <a:t>extended capturing in lambdas </a:t>
            </a:r>
          </a:p>
          <a:p>
            <a:pPr lvl="1"/>
            <a:r>
              <a:rPr lang="en-US" sz="1600" dirty="0"/>
              <a:t>revised restrictions on </a:t>
            </a:r>
            <a:r>
              <a:rPr lang="en-US" sz="1600" dirty="0" err="1"/>
              <a:t>constexpr</a:t>
            </a:r>
            <a:r>
              <a:rPr lang="en-US" sz="1600" dirty="0"/>
              <a:t> functions </a:t>
            </a:r>
          </a:p>
          <a:p>
            <a:pPr lvl="1"/>
            <a:r>
              <a:rPr lang="en-US" sz="1600" dirty="0" err="1"/>
              <a:t>constexpr</a:t>
            </a:r>
            <a:r>
              <a:rPr lang="en-US" sz="1600" dirty="0"/>
              <a:t> variable templates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800" dirty="0"/>
              <a:t>We’ll touch on some of these features. Individual research is vital to any aspiring software developer </a:t>
            </a:r>
          </a:p>
          <a:p>
            <a:endParaRPr lang="en-US" sz="1800" dirty="0"/>
          </a:p>
          <a:p>
            <a:r>
              <a:rPr lang="en-US" sz="1800" dirty="0">
                <a:hlinkClick r:id="rId2"/>
              </a:rPr>
              <a:t>http://cplusplus.com</a:t>
            </a:r>
            <a:r>
              <a:rPr lang="en-US" sz="1800" dirty="0"/>
              <a:t> – good resource for C and C++ </a:t>
            </a:r>
          </a:p>
          <a:p>
            <a:r>
              <a:rPr lang="en-US" sz="1800" dirty="0">
                <a:hlinkClick r:id="rId3"/>
              </a:rPr>
              <a:t>http://en.cppreference.com/w/</a:t>
            </a:r>
            <a:r>
              <a:rPr lang="en-US" sz="1800" dirty="0"/>
              <a:t> - Book mark this reference and never buy a reference manual again! </a:t>
            </a:r>
          </a:p>
        </p:txBody>
      </p:sp>
    </p:spTree>
    <p:extLst>
      <p:ext uri="{BB962C8B-B14F-4D97-AF65-F5344CB8AC3E}">
        <p14:creationId xmlns:p14="http://schemas.microsoft.com/office/powerpoint/2010/main" val="228079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96A6-E019-44CD-959E-71D3B931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EBB8-CD4E-49CF-BACE-4D070C8A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Three main compilers you will encounter </a:t>
            </a:r>
          </a:p>
          <a:p>
            <a:pPr lvl="1"/>
            <a:r>
              <a:rPr lang="en-US" sz="1600" dirty="0"/>
              <a:t>MSVC – Microsoft Visual C++ </a:t>
            </a:r>
          </a:p>
          <a:p>
            <a:pPr lvl="1"/>
            <a:r>
              <a:rPr lang="en-US" sz="1600" dirty="0"/>
              <a:t>G++ - GNU C++ compiler </a:t>
            </a:r>
          </a:p>
          <a:p>
            <a:pPr lvl="1"/>
            <a:r>
              <a:rPr lang="en-US" sz="1600" dirty="0"/>
              <a:t>clang – An open-source frontend, part of the LLVM compiler infrastructure</a:t>
            </a:r>
            <a:r>
              <a:rPr lang="en-US" sz="1600"/>
              <a:t>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044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CC62-8089-4C90-87DA-AEC1CC0A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 and Source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899C5C-388C-4C7F-940B-D52E190CF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your knowledge from C translated to C++: </a:t>
            </a:r>
          </a:p>
          <a:p>
            <a:pPr lvl="1"/>
            <a:r>
              <a:rPr lang="en-US" dirty="0"/>
              <a:t>Put exported functionality in header (.h) files </a:t>
            </a:r>
          </a:p>
          <a:p>
            <a:pPr lvl="1"/>
            <a:r>
              <a:rPr lang="en-US" i="1" dirty="0"/>
              <a:t>#include </a:t>
            </a:r>
            <a:r>
              <a:rPr lang="en-US" dirty="0"/>
              <a:t>imported functionality from other headers </a:t>
            </a:r>
          </a:p>
          <a:p>
            <a:pPr lvl="1"/>
            <a:r>
              <a:rPr lang="en-US" dirty="0"/>
              <a:t>Put implementation details in </a:t>
            </a:r>
            <a:r>
              <a:rPr lang="en-US" i="1" dirty="0"/>
              <a:t>source files </a:t>
            </a:r>
            <a:r>
              <a:rPr lang="en-US" dirty="0"/>
              <a:t>(.</a:t>
            </a:r>
            <a:r>
              <a:rPr lang="en-US" dirty="0" err="1"/>
              <a:t>cpp</a:t>
            </a:r>
            <a:r>
              <a:rPr lang="en-US" dirty="0"/>
              <a:t> now, not .c) </a:t>
            </a:r>
          </a:p>
          <a:p>
            <a:pPr lvl="1"/>
            <a:r>
              <a:rPr lang="en-US" dirty="0"/>
              <a:t>Do not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#using </a:t>
            </a:r>
            <a:r>
              <a:rPr lang="en-US" dirty="0"/>
              <a:t>directive in a header </a:t>
            </a:r>
          </a:p>
        </p:txBody>
      </p:sp>
    </p:spTree>
    <p:extLst>
      <p:ext uri="{BB962C8B-B14F-4D97-AF65-F5344CB8AC3E}">
        <p14:creationId xmlns:p14="http://schemas.microsoft.com/office/powerpoint/2010/main" val="13273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CC34-FBA0-4D27-BB1C-0D406E60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 and Source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4E8BB0-187A-4FE2-B433-8794AD0772E8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554038" y="1295400"/>
            <a:ext cx="8294687" cy="2590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85725" tIns="39688" rIns="85725" bIns="396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2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sz="2000" b="1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CyberMissile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velocity, position; 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time_to_target_at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6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Tx/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target_position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– position)/velocity;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sz="16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algn="ctr">
              <a:buFontTx/>
              <a:buNone/>
            </a:pPr>
            <a:endParaRPr lang="en-US" sz="1600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2F2A7-4A9D-4BCD-B962-B608571A356A}"/>
              </a:ext>
            </a:extLst>
          </p:cNvPr>
          <p:cNvSpPr txBox="1"/>
          <p:nvPr/>
        </p:nvSpPr>
        <p:spPr>
          <a:xfrm>
            <a:off x="685800" y="42672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</a:rPr>
              <a:t>You can opt to put the entire function definition in a header file</a:t>
            </a:r>
          </a:p>
        </p:txBody>
      </p:sp>
    </p:spTree>
    <p:extLst>
      <p:ext uri="{BB962C8B-B14F-4D97-AF65-F5344CB8AC3E}">
        <p14:creationId xmlns:p14="http://schemas.microsoft.com/office/powerpoint/2010/main" val="710394413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">
  <a:themeElements>
    <a:clrScheme name="Generic 3">
      <a:dk1>
        <a:srgbClr val="800000"/>
      </a:dk1>
      <a:lt1>
        <a:srgbClr val="FFFFFF"/>
      </a:lt1>
      <a:dk2>
        <a:srgbClr val="000000"/>
      </a:dk2>
      <a:lt2>
        <a:srgbClr val="FFFFCC"/>
      </a:lt2>
      <a:accent1>
        <a:srgbClr val="777777"/>
      </a:accent1>
      <a:accent2>
        <a:srgbClr val="0033CC"/>
      </a:accent2>
      <a:accent3>
        <a:srgbClr val="AAAAAA"/>
      </a:accent3>
      <a:accent4>
        <a:srgbClr val="DADADA"/>
      </a:accent4>
      <a:accent5>
        <a:srgbClr val="BDBDBD"/>
      </a:accent5>
      <a:accent6>
        <a:srgbClr val="002DB9"/>
      </a:accent6>
      <a:hlink>
        <a:srgbClr val="800000"/>
      </a:hlink>
      <a:folHlink>
        <a:srgbClr val="660066"/>
      </a:folHlink>
    </a:clrScheme>
    <a:fontScheme name="Generi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eneric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2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3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b46a1f42-d9ef-485c-a1c8-eb38d14efb06">688CW-1390982759-1061</_dlc_DocId>
    <_dlc_DocIdUrl xmlns="b46a1f42-d9ef-485c-a1c8-eb38d14efb06">
      <Url>https://org1.eis.af.mil/sites/688iow/318IOG/90ios/DOT/_layouts/DocIdRedir.aspx?ID=688CW-1390982759-1061</Url>
      <Description>688CW-1390982759-1061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1333463000054BB27FDB3362C7CB4B" ma:contentTypeVersion="7" ma:contentTypeDescription="Create a new document." ma:contentTypeScope="" ma:versionID="8ef8e1f36183df7cde0d00ebc85da96a">
  <xsd:schema xmlns:xsd="http://www.w3.org/2001/XMLSchema" xmlns:xs="http://www.w3.org/2001/XMLSchema" xmlns:p="http://schemas.microsoft.com/office/2006/metadata/properties" xmlns:ns2="b46a1f42-d9ef-485c-a1c8-eb38d14efb06" targetNamespace="http://schemas.microsoft.com/office/2006/metadata/properties" ma:root="true" ma:fieldsID="49030ad115b250cbf108dda8043a7e28" ns2:_="">
    <xsd:import namespace="b46a1f42-d9ef-485c-a1c8-eb38d14efb0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6a1f42-d9ef-485c-a1c8-eb38d14efb0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674591-288E-407E-B9B8-EFC3D90616A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46a1f42-d9ef-485c-a1c8-eb38d14efb0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211705-6416-4043-BF40-C6794DDAE8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EB7B354-F66D-4872-85C8-1504F414152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FA9C256-593F-4FE3-82B2-EED38FE0E9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6a1f42-d9ef-485c-a1c8-eb38d14efb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34396</TotalTime>
  <Words>2427</Words>
  <Application>Microsoft Office PowerPoint</Application>
  <PresentationFormat>On-screen Show (4:3)</PresentationFormat>
  <Paragraphs>425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New</vt:lpstr>
      <vt:lpstr>Generic</vt:lpstr>
      <vt:lpstr>Intro to C++</vt:lpstr>
      <vt:lpstr>Outline</vt:lpstr>
      <vt:lpstr>Introduction </vt:lpstr>
      <vt:lpstr>Introduction</vt:lpstr>
      <vt:lpstr>Version differences</vt:lpstr>
      <vt:lpstr>Version Differences</vt:lpstr>
      <vt:lpstr>Compilers </vt:lpstr>
      <vt:lpstr>Headers and Source</vt:lpstr>
      <vt:lpstr>Headers and Source</vt:lpstr>
      <vt:lpstr>Headers and Source</vt:lpstr>
      <vt:lpstr>Returning C Types </vt:lpstr>
      <vt:lpstr>Returning C Types </vt:lpstr>
      <vt:lpstr>C++ and Machine Architecture</vt:lpstr>
      <vt:lpstr>C++ Integer Type sizes  </vt:lpstr>
      <vt:lpstr>C++ Floating Point Type Sizes</vt:lpstr>
      <vt:lpstr>C++ Integer Literals </vt:lpstr>
      <vt:lpstr>C++ Floating Point Literals</vt:lpstr>
      <vt:lpstr>C++ Character Literals </vt:lpstr>
      <vt:lpstr>Escape sequences </vt:lpstr>
      <vt:lpstr>String Literals  </vt:lpstr>
      <vt:lpstr>New to C++ - nullptr</vt:lpstr>
      <vt:lpstr>Namespaces</vt:lpstr>
      <vt:lpstr>New to C++ - auto</vt:lpstr>
      <vt:lpstr>New to C++ - auto</vt:lpstr>
      <vt:lpstr>New to C++ - auto</vt:lpstr>
      <vt:lpstr>New to C++ - decltype</vt:lpstr>
      <vt:lpstr>Runtime Sized Arrays </vt:lpstr>
      <vt:lpstr>Functions </vt:lpstr>
      <vt:lpstr>Default argument Values</vt:lpstr>
      <vt:lpstr>New to C++ - const</vt:lpstr>
      <vt:lpstr>New to C++ - const</vt:lpstr>
      <vt:lpstr>Passing const</vt:lpstr>
      <vt:lpstr>Passing by value </vt:lpstr>
      <vt:lpstr>References</vt:lpstr>
      <vt:lpstr>References vs Pointers </vt:lpstr>
      <vt:lpstr>Function design guidelines</vt:lpstr>
      <vt:lpstr>Lab 1 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CMT Pilot Program</dc:title>
  <dc:creator>1079285206A</dc:creator>
  <cp:lastModifiedBy>Curriculum Dev</cp:lastModifiedBy>
  <cp:revision>984</cp:revision>
  <dcterms:created xsi:type="dcterms:W3CDTF">2012-04-23T20:09:00Z</dcterms:created>
  <dcterms:modified xsi:type="dcterms:W3CDTF">2017-08-08T14:41:43Z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0x010100531333463000054BB27FDB3362C7CB4B</vt:lpwstr>
  </property>
  <property fmtid="{D5CDD505-2E9C-101B-9397-08002B2CF9AE}" pid="3" name="_dlc_DocIdItemGuid">
    <vt:lpwstr>d8a91ad4-4406-458a-bd92-91090e02cb77</vt:lpwstr>
  </property>
</Properties>
</file>