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307" r:id="rId9"/>
    <p:sldId id="306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80" r:id="rId20"/>
    <p:sldId id="281" r:id="rId21"/>
    <p:sldId id="282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311" r:id="rId30"/>
    <p:sldId id="312" r:id="rId31"/>
    <p:sldId id="313" r:id="rId32"/>
    <p:sldId id="314" r:id="rId33"/>
    <p:sldId id="315" r:id="rId34"/>
    <p:sldId id="308" r:id="rId35"/>
    <p:sldId id="309" r:id="rId36"/>
    <p:sldId id="310" r:id="rId37"/>
    <p:sldId id="316" r:id="rId38"/>
    <p:sldId id="289" r:id="rId39"/>
    <p:sldId id="317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18" r:id="rId57"/>
    <p:sldId id="32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3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4500033" y="1992313"/>
            <a:ext cx="7315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406401" y="0"/>
            <a:ext cx="1462617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304800" y="3657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304800" y="4800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321733" y="57150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304800" y="6324600"/>
            <a:ext cx="16256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7213600" y="5410201"/>
            <a:ext cx="30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33400"/>
            <a:ext cx="4218916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56" y="2367279"/>
            <a:ext cx="3607557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10000"/>
            <a:ext cx="92456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4470401" y="1600200"/>
            <a:ext cx="7313084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6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7314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34626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3934" y="319088"/>
            <a:ext cx="2764367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717" y="319088"/>
            <a:ext cx="8092016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1817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8718" y="1295400"/>
            <a:ext cx="11059583" cy="472598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965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</p:spTree>
    <p:extLst>
      <p:ext uri="{BB962C8B-B14F-4D97-AF65-F5344CB8AC3E}">
        <p14:creationId xmlns:p14="http://schemas.microsoft.com/office/powerpoint/2010/main" val="16086619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062512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9467851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718" y="1522414"/>
            <a:ext cx="11059583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5586274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4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8331200" y="6557964"/>
            <a:ext cx="20441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4328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154" y="9144"/>
            <a:ext cx="1561303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8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6006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6372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718" y="1295400"/>
            <a:ext cx="5427133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052" y="1295400"/>
            <a:ext cx="5429249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4152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910713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622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319088"/>
            <a:ext cx="8500883" cy="539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613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4744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62" y="8467"/>
            <a:ext cx="1561303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524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89408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3047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82190" y="865189"/>
            <a:ext cx="11338828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319088"/>
            <a:ext cx="9467851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718" y="1295400"/>
            <a:ext cx="11059583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11176000" y="6553201"/>
            <a:ext cx="662517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1" y="120878"/>
            <a:ext cx="1847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" y="49354"/>
            <a:ext cx="1476859" cy="10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283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76801" y="1524000"/>
            <a:ext cx="5484813" cy="1371600"/>
          </a:xfrm>
        </p:spPr>
        <p:txBody>
          <a:bodyPr/>
          <a:lstStyle/>
          <a:p>
            <a:r>
              <a:rPr lang="en-US" dirty="0"/>
              <a:t>The C++ STL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4038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53F9-9C1E-4FB6-A19F-6D4BEF67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C276-95B5-44CD-9BE5-36883A57E1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Stop using C-Strings </a:t>
            </a:r>
          </a:p>
          <a:p>
            <a:r>
              <a:rPr lang="en-US" sz="1800" dirty="0"/>
              <a:t>Instead use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800" dirty="0"/>
              <a:t>class</a:t>
            </a:r>
          </a:p>
          <a:p>
            <a:r>
              <a:rPr lang="en-US" sz="1800" dirty="0"/>
              <a:t>It is safer </a:t>
            </a:r>
          </a:p>
          <a:p>
            <a:r>
              <a:rPr lang="en-US" sz="1800" dirty="0"/>
              <a:t>More convenient </a:t>
            </a:r>
          </a:p>
          <a:p>
            <a:r>
              <a:rPr lang="en-US" sz="1800" dirty="0"/>
              <a:t>Easier to use for common tasks </a:t>
            </a:r>
          </a:p>
          <a:p>
            <a:r>
              <a:rPr lang="en-US" sz="1800" dirty="0"/>
              <a:t>and memory is managed for you</a:t>
            </a:r>
          </a:p>
          <a:p>
            <a:endParaRPr lang="en-US" sz="1800" dirty="0"/>
          </a:p>
          <a:p>
            <a:r>
              <a:rPr lang="en-US" sz="1800" dirty="0"/>
              <a:t>We will discuss some import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i="1" dirty="0"/>
              <a:t> </a:t>
            </a:r>
            <a:r>
              <a:rPr lang="en-US" sz="1800" dirty="0"/>
              <a:t>class methods, but there are many, many more…some unique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C++ 11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There also exist other variants, such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AE97B-9DE0-4A0F-9C77-4A4191D9AFA9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(“Jeremy”);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“Cantu”;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name_length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fullname.length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space_pos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fullname.length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fullname.substr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space_pos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5151-B39D-40F9-B4FE-ABC1553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– length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8308-C3A5-4E2B-95A7-F7D604681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length() </a:t>
            </a:r>
            <a:r>
              <a:rPr lang="en-US" sz="1800" i="1" dirty="0"/>
              <a:t>-  </a:t>
            </a:r>
            <a:r>
              <a:rPr lang="en-US" sz="1800" dirty="0"/>
              <a:t>returns the length of the string in bytes 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CE5C54-CEF6-4088-9295-907F2A66D957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 and carry on”);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string_len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string_len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21);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4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5151-B39D-40F9-B4FE-ABC1553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– </a:t>
            </a:r>
            <a:r>
              <a:rPr lang="en-US" dirty="0" err="1"/>
              <a:t>substr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8308-C3A5-4E2B-95A7-F7D604681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i="1" dirty="0"/>
              <a:t>– </a:t>
            </a:r>
            <a:r>
              <a:rPr lang="en-US" sz="1800" dirty="0"/>
              <a:t>returns a newly constructed substring of the original string </a:t>
            </a:r>
          </a:p>
          <a:p>
            <a:endParaRPr lang="en-US" sz="1800" i="1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indicates all characters until the end of the string. This is a new feature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C++14</a:t>
            </a:r>
          </a:p>
          <a:p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is an unsigned </a:t>
            </a:r>
            <a:r>
              <a:rPr lang="en-US" sz="1800" dirty="0" err="1"/>
              <a:t>int</a:t>
            </a:r>
            <a:r>
              <a:rPr lang="en-US" sz="1800" dirty="0"/>
              <a:t> type </a:t>
            </a:r>
            <a:endParaRPr lang="en-US" sz="18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CE5C54-CEF6-4088-9295-907F2A66D957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 and kill zombies!”);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substring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keepcalm.substr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(14, 12);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REQUIRE(substring == “kill zombies!”);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9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1D9F-3821-40F7-B0E0-C3339E21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-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DFCE-7EB3-4402-9E70-0E144F3CF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i="1" dirty="0"/>
              <a:t>– </a:t>
            </a:r>
            <a:r>
              <a:rPr lang="en-US" sz="1800" dirty="0"/>
              <a:t>returns the position of the first match.  If no match is found,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string::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is returned </a:t>
            </a:r>
            <a:r>
              <a:rPr lang="en-US" sz="1800" i="1" dirty="0"/>
              <a:t> 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r>
              <a:rPr lang="en-US" sz="1800" i="1" dirty="0"/>
              <a:t>Note: </a:t>
            </a:r>
            <a:r>
              <a:rPr lang="en-US" sz="1800" dirty="0"/>
              <a:t>other overloads of this method exist</a:t>
            </a:r>
            <a:endParaRPr lang="en-US" sz="1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652ADD-6A6B-454E-9D31-4CB436B206BB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 and kill zombies!”);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zpos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keepcalm.find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(“z”);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zpos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19);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6735-D843-454B-94F1-369833EC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- 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5DB5-50B9-4F08-B12A-A7D963375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/>
              <a:t>– adds the given characters to the end of a string </a:t>
            </a:r>
          </a:p>
          <a:p>
            <a:endParaRPr lang="en-US" sz="1800" i="1" dirty="0"/>
          </a:p>
          <a:p>
            <a:endParaRPr lang="en-US" sz="1800" i="1" dirty="0"/>
          </a:p>
          <a:p>
            <a:r>
              <a:rPr lang="en-US" sz="1800" i="1" dirty="0"/>
              <a:t>Note: </a:t>
            </a:r>
            <a:r>
              <a:rPr lang="en-US" sz="1800" dirty="0"/>
              <a:t>other overloads of this method exist</a:t>
            </a:r>
            <a:endParaRPr lang="en-US" sz="18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59D155-4C14-41A4-9B7E-09305FE9043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calm”);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keepcalm.append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(“!”);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“Keep calm!”);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1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BBBE-59BF-4434-A88E-965036A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– operator[]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D63B-67B8-425D-8FB1-92C078D14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sz="1600" dirty="0"/>
              <a:t>You can retrieve elements of a string with brackets (like old C style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array[x])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If the index is out of bounds, you will get undefined behavior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/>
              <a:t>for a bounds-checked version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BC9D90-5F07-4C9F-BF7C-790C3F2C82CB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 and kill zombies!”);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substring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keepcalm.substr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(14, 12);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REQUIRE(substring == “kill zombies!”);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5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A5D-2B66-4E17-B9F3-5D126430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Strings – data and </a:t>
            </a:r>
            <a:r>
              <a:rPr lang="en-US" dirty="0" err="1"/>
              <a:t>c_str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1304-68BB-439C-9AFF-089B77AB6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We can still 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i="1" dirty="0"/>
              <a:t> </a:t>
            </a:r>
            <a:r>
              <a:rPr lang="en-US" sz="1600" dirty="0"/>
              <a:t>objects in places where we still need C strings  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r>
              <a:rPr lang="en-US" sz="1600" dirty="0"/>
              <a:t>We can retrieve the underlying C-string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US" sz="1600" dirty="0"/>
              <a:t>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i="1" dirty="0"/>
              <a:t>. 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will return a null terminated string,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US" sz="1600" dirty="0"/>
              <a:t>will not </a:t>
            </a:r>
            <a:endParaRPr lang="en-US" sz="1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7AC33-A24A-4353-B955-4EFB56422C5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6224272" y="1295400"/>
            <a:ext cx="542924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old_c_function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char* x,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(“Keep calm”);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result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c_function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keepcalm.c_str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keepcalm.len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1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4618-BCE0-4875-AF1B-FA64416F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7EE1-30C3-401F-9995-A563D1F13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i="1" dirty="0"/>
              <a:t>Templates</a:t>
            </a:r>
            <a:r>
              <a:rPr lang="en-US" sz="1600" dirty="0"/>
              <a:t> are how C++ programmers can do </a:t>
            </a:r>
            <a:r>
              <a:rPr lang="en-US" sz="1600" i="1" dirty="0"/>
              <a:t>generic programming. 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/>
              <a:t>Generic programming means writing data structures and algorithms without regards for a specific type.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Templates are very powerful, but can be complicated to write. But they are easy to use. </a:t>
            </a:r>
          </a:p>
          <a:p>
            <a:endParaRPr lang="en-US" sz="20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ED30D6-3E05-4284-A782-AEA415877B5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//Don’t do this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IntegerDataStructure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::next();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StringDataStructure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::next();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FooDataStructure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::next();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 this instead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DataStructure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next();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3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EAAE-5113-4989-8EEB-4AF69FE0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85D7-097B-4100-82AC-81CCDCA50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i="1" dirty="0"/>
              <a:t> </a:t>
            </a:r>
            <a:r>
              <a:rPr lang="en-US" sz="1600" dirty="0"/>
              <a:t>is a resizable array, with built-in methods and greater functionality than a C-String </a:t>
            </a:r>
          </a:p>
          <a:p>
            <a:endParaRPr lang="en-US" sz="1600" i="1" dirty="0"/>
          </a:p>
          <a:p>
            <a:r>
              <a:rPr lang="en-US" sz="1600" dirty="0"/>
              <a:t>Helps to think of them as generic arrays</a:t>
            </a:r>
          </a:p>
          <a:p>
            <a:endParaRPr lang="en-US" sz="1600" dirty="0"/>
          </a:p>
          <a:p>
            <a:r>
              <a:rPr lang="en-US" sz="1600" dirty="0"/>
              <a:t>Allocates an initial capacity, which can be set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.reserve() </a:t>
            </a:r>
            <a:r>
              <a:rPr lang="en-US" sz="1600" dirty="0"/>
              <a:t>and viewed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.capacity()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Memory is still stored contiguously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There also exists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sz="1600" dirty="0">
                <a:cs typeface="Courier New" panose="02070309020205020404" pitchFamily="49" charset="0"/>
              </a:rPr>
              <a:t>, which is a fixed size, and size must be known at compile time. 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4C6FF-D384-4266-8988-2CEDF101018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primes{1, 2, 3, 5, 7, 11}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primes.emplace_back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(13);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sum_of_primes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 : primes) {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sum_of_primes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+= element;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sum_of_primes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42);</a:t>
            </a:r>
          </a:p>
        </p:txBody>
      </p:sp>
    </p:spTree>
    <p:extLst>
      <p:ext uri="{BB962C8B-B14F-4D97-AF65-F5344CB8AC3E}">
        <p14:creationId xmlns:p14="http://schemas.microsoft.com/office/powerpoint/2010/main" val="419886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7BF6-70B3-4C7B-AF62-F8FCBC71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 - operator[]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ABA4-D6D6-4392-B645-41DA6EE07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You can still access elements of an array as you would a c-string, with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 sz="1800" i="1" dirty="0"/>
              <a:t>. </a:t>
            </a:r>
          </a:p>
          <a:p>
            <a:endParaRPr lang="en-US" sz="1800" i="1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 </a:t>
            </a:r>
            <a:r>
              <a:rPr lang="en-US" sz="1800" dirty="0"/>
              <a:t>is unbounded, and a provided index-out-of-bounds will result in undefined behavior </a:t>
            </a:r>
          </a:p>
          <a:p>
            <a:endParaRPr lang="en-US" sz="1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at() </a:t>
            </a:r>
            <a:r>
              <a:rPr lang="en-US" sz="1800" dirty="0"/>
              <a:t>provides a bounds-checked version</a:t>
            </a:r>
          </a:p>
          <a:p>
            <a:endParaRPr lang="en-US" sz="1800" dirty="0"/>
          </a:p>
          <a:p>
            <a:r>
              <a:rPr lang="en-US" sz="1800" dirty="0"/>
              <a:t>Keep in mind, you cant assign to a</a:t>
            </a:r>
            <a:r>
              <a:rPr lang="en-US" sz="1800" i="1" dirty="0"/>
              <a:t>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vector</a:t>
            </a:r>
            <a:r>
              <a:rPr lang="en-US" sz="1800" dirty="0"/>
              <a:t> element </a:t>
            </a:r>
            <a:endParaRPr lang="en-US" sz="1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E5C911-430A-4AC5-9558-6665395A7A7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 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 = 0;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fibonacci.at(0) = 0;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[3] == 2);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REQUIRE(fibonacci.at(3) == 2)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3DFE-8095-49B4-87A7-0921EB32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A6D5E-DBF8-427C-B602-313F9AB2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4" y="1658144"/>
            <a:ext cx="6667500" cy="4000500"/>
          </a:xfrm>
        </p:spPr>
      </p:pic>
    </p:spTree>
    <p:extLst>
      <p:ext uri="{BB962C8B-B14F-4D97-AF65-F5344CB8AC3E}">
        <p14:creationId xmlns:p14="http://schemas.microsoft.com/office/powerpoint/2010/main" val="38110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CD96-5FBA-4D21-A4A4-41E276AC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– front()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7A3B-3794-480C-BC11-DF552F7E48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front() </a:t>
            </a:r>
            <a:r>
              <a:rPr lang="en-US" sz="1800" i="1" dirty="0"/>
              <a:t>– </a:t>
            </a:r>
            <a:r>
              <a:rPr lang="en-US" sz="1800" dirty="0"/>
              <a:t>retrieve the first element in a container</a:t>
            </a:r>
          </a:p>
          <a:p>
            <a:endParaRPr lang="en-US" sz="1800" i="1" dirty="0"/>
          </a:p>
          <a:p>
            <a:r>
              <a:rPr lang="en-US" sz="1800" dirty="0"/>
              <a:t>Returns a reference, so you can assign it (as long as its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en-US" sz="1800" dirty="0"/>
              <a:t>Behavior is undefined if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800" i="1" dirty="0"/>
              <a:t> </a:t>
            </a:r>
            <a:r>
              <a:rPr lang="en-US" sz="1800" dirty="0"/>
              <a:t>is empty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B67924-ADB4-4141-9633-ECC65ED1CB60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 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fibonacci.front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 42;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[3] == 42);</a:t>
            </a:r>
          </a:p>
        </p:txBody>
      </p:sp>
    </p:spTree>
    <p:extLst>
      <p:ext uri="{BB962C8B-B14F-4D97-AF65-F5344CB8AC3E}">
        <p14:creationId xmlns:p14="http://schemas.microsoft.com/office/powerpoint/2010/main" val="166506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7D2D-1202-4743-B239-8BE388E6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– back()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48B8-98B0-4EA2-8467-CCC144418C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back() </a:t>
            </a:r>
            <a:r>
              <a:rPr lang="en-US" sz="1800" dirty="0"/>
              <a:t>returns the last element in a container</a:t>
            </a:r>
          </a:p>
          <a:p>
            <a:endParaRPr lang="en-US" sz="1800" i="1" dirty="0"/>
          </a:p>
          <a:p>
            <a:r>
              <a:rPr lang="en-US" sz="1800" dirty="0"/>
              <a:t>Returns a reference, so you can assign it (as long as its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/>
              <a:t>) </a:t>
            </a:r>
          </a:p>
          <a:p>
            <a:endParaRPr lang="en-US" sz="1800" dirty="0"/>
          </a:p>
          <a:p>
            <a:r>
              <a:rPr lang="en-US" sz="1800" dirty="0"/>
              <a:t>Behavior is undefined if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800" i="1" dirty="0"/>
              <a:t> </a:t>
            </a:r>
            <a:r>
              <a:rPr lang="en-US" sz="1800" dirty="0"/>
              <a:t>is empty</a:t>
            </a:r>
          </a:p>
          <a:p>
            <a:endParaRPr lang="en-US" sz="20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9FBDB6-D841-4BBE-B04E-FFDB866AE5B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 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 42;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42);</a:t>
            </a:r>
          </a:p>
        </p:txBody>
      </p:sp>
    </p:spTree>
    <p:extLst>
      <p:ext uri="{BB962C8B-B14F-4D97-AF65-F5344CB8AC3E}">
        <p14:creationId xmlns:p14="http://schemas.microsoft.com/office/powerpoint/2010/main" val="29835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12EA-13E3-40AC-A3EE-587FE40A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– data()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222D-0C51-429A-A188-BF6E478F25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data() </a:t>
            </a:r>
            <a:r>
              <a:rPr lang="en-US" sz="1800" dirty="0"/>
              <a:t>returns a contiguous array of elements contained in the </a:t>
            </a:r>
            <a:r>
              <a:rPr lang="en-US" sz="1800" i="1" dirty="0"/>
              <a:t>vector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should only need this when interacting with C functions.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New to </a:t>
            </a:r>
            <a:r>
              <a:rPr lang="en-US" sz="1800" dirty="0">
                <a:cs typeface="Courier New" panose="02070309020205020404" pitchFamily="49" charset="0"/>
              </a:rPr>
              <a:t>C++11  </a:t>
            </a:r>
            <a:endParaRPr lang="en-US" sz="1800" i="1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FADBC-2703-4E39-826E-BE74869BFC8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*x,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1, 1, 2, 3, 5, 8};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fibonacci.data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fibonacci.size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5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6CF-8C92-4B53-A00B-26E13B5E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Vectors – </a:t>
            </a:r>
            <a:r>
              <a:rPr lang="en-US" dirty="0" err="1"/>
              <a:t>emplace_back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2653-4BB1-4F5C-921D-F9A3643914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emplace_back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…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adds an element to the end of the vector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new element is constructed </a:t>
            </a:r>
            <a:r>
              <a:rPr lang="en-US" sz="1800" i="1" dirty="0"/>
              <a:t>in place</a:t>
            </a:r>
            <a:r>
              <a:rPr lang="en-US" sz="1800" dirty="0"/>
              <a:t> at the end of the vector using the provided argument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New to C++ 11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646AAF-82CE-41A8-8E06-364FE44E33AC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 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.emplace_back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7);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42);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04F8-BCD7-46ED-8DFA-A927E785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 – empty() and clear()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548A-5A06-4EDD-912B-05C05DC924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empty() </a:t>
            </a:r>
            <a:r>
              <a:rPr lang="en-US" sz="1800" dirty="0"/>
              <a:t>– returns true if the vector contains no elements. </a:t>
            </a:r>
          </a:p>
          <a:p>
            <a:endParaRPr lang="en-US" sz="1800" i="1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clear() </a:t>
            </a:r>
            <a:r>
              <a:rPr lang="en-US" sz="1800" dirty="0"/>
              <a:t>– removes all elements. Note that the removed elements are destroys </a:t>
            </a:r>
            <a:endParaRPr lang="en-US" sz="1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7508E-7E9F-41A5-A7B0-4ACEEC1F541C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fibonacci.empty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fibonacci.clear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fibonacci.empty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5296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C4D5-B795-46AD-9FE7-1C5541D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Maps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3FB2-8E53-400A-982F-E541DA051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The STL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800" i="1" dirty="0"/>
              <a:t> </a:t>
            </a:r>
            <a:r>
              <a:rPr lang="en-US" sz="1800" dirty="0"/>
              <a:t>is an associative container (i.e. a key-value storage container). IE they are referenced by their </a:t>
            </a:r>
            <a:r>
              <a:rPr lang="en-US" sz="1800" i="1" dirty="0"/>
              <a:t>key </a:t>
            </a:r>
            <a:r>
              <a:rPr lang="en-US" sz="1800" dirty="0"/>
              <a:t>and not their position in the container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 two elements can have the same key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DF363-107C-41EA-BD4C-B2B05D1140D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string&gt;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found_gundam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gundam.emplace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Amuro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Ray”, “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gundam.emplace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Heero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Yuy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”, “Wing Zero”);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found_gundam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element.first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Amuro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Ray” &amp;&amp;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element.second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found_gundam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found_gundam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3EE-BF49-4924-BC2A-4BE6782B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Maps – emplace()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7D2-12AA-4798-9A23-30966A3DE9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emplace(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position,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&amp;&amp;…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800" i="1" dirty="0"/>
          </a:p>
          <a:p>
            <a:r>
              <a:rPr lang="en-US" sz="1800" dirty="0"/>
              <a:t>inserts an element into the map. Similar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vectors, emplace() </a:t>
            </a:r>
            <a:r>
              <a:rPr lang="en-US" sz="1800" dirty="0"/>
              <a:t>constructs the new element in-place for lower overhead</a:t>
            </a:r>
          </a:p>
          <a:p>
            <a:endParaRPr lang="en-US" sz="1800" dirty="0"/>
          </a:p>
          <a:p>
            <a:r>
              <a:rPr lang="en-US" sz="1800" dirty="0"/>
              <a:t>New to C++ 11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AA1AE-A5F0-4D9A-89A7-614E790540CB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gundam.emplace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Setsuna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F.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Seiei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A37D-AA96-43E8-969F-0948226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Maps – operator[]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1EC9-1C9B-423B-B1DE-7CF6A44BA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 </a:t>
            </a:r>
            <a:r>
              <a:rPr lang="en-US" sz="1800" dirty="0"/>
              <a:t>works similar to vectors, but you can supply the </a:t>
            </a:r>
            <a:r>
              <a:rPr lang="en-US" sz="1800" i="1" dirty="0"/>
              <a:t>key</a:t>
            </a:r>
            <a:r>
              <a:rPr lang="en-US" sz="1800" dirty="0"/>
              <a:t> value to access the element</a:t>
            </a:r>
          </a:p>
          <a:p>
            <a:endParaRPr lang="en-US" sz="1800" dirty="0"/>
          </a:p>
          <a:p>
            <a:r>
              <a:rPr lang="en-US" sz="1800" dirty="0"/>
              <a:t>If the index is out of bounds, undefined behavior will occur </a:t>
            </a:r>
          </a:p>
          <a:p>
            <a:endParaRPr lang="en-US" sz="1800" dirty="0"/>
          </a:p>
          <a:p>
            <a:r>
              <a:rPr lang="en-US" sz="1800" dirty="0"/>
              <a:t>For a bounds-checked version, use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at().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DB82C0-27A8-4317-BE7D-EB73B0BAC75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string&gt;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gundam_pilots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_pilots.emplace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(“Camille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Bidan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”, “Zeta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gundam.at(“Camille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Bidan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 == “Zeta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[“Camille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Bidan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”] == “Zeta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6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BF5-D4CE-4A76-934F-148CE6C2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Maps – erase()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E181-D29F-4AAD-A477-7C3FF553C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erase(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iterator position) </a:t>
            </a:r>
            <a:r>
              <a:rPr lang="en-US" sz="1800" i="1" dirty="0"/>
              <a:t>- </a:t>
            </a:r>
            <a:r>
              <a:rPr lang="en-US" sz="1800" dirty="0"/>
              <a:t>erase an element from the map with the provided key-value. 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r>
              <a:rPr lang="en-US" sz="1800" i="1" dirty="0"/>
              <a:t>Note: empty() </a:t>
            </a:r>
            <a:r>
              <a:rPr lang="en-US" sz="1800" dirty="0"/>
              <a:t>returns </a:t>
            </a:r>
            <a:r>
              <a:rPr lang="en-US" sz="1800" i="1" dirty="0"/>
              <a:t>true </a:t>
            </a:r>
            <a:r>
              <a:rPr lang="en-US" sz="1800" dirty="0"/>
              <a:t>if the </a:t>
            </a:r>
            <a:r>
              <a:rPr lang="en-US" sz="1800" i="1" dirty="0"/>
              <a:t>map </a:t>
            </a:r>
            <a:r>
              <a:rPr lang="en-US" sz="1800" dirty="0"/>
              <a:t>has no elements </a:t>
            </a:r>
          </a:p>
          <a:p>
            <a:endParaRPr lang="en-US" sz="1800" i="1" dirty="0"/>
          </a:p>
          <a:p>
            <a:r>
              <a:rPr lang="en-US" sz="1800" i="1" dirty="0"/>
              <a:t>Note: other overloads of this method exist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FC866A-FF38-45C0-BB92-8BA8A6F5CC00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gundam.emplace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Banagher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Links”, “Unicorn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m.erase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Banagher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Links”);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gundam.empty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4975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3AD5-1DA0-434F-87F5-47D8CB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0002-BA37-44EC-8A3F-602005E5F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Pronounced “deck”, short for “double-ended-queue”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Not guaranteed to be contiguous in memory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4C3B41-8F57-428D-B011-2C87BF4FE712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::deque&lt;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queue;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0U;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queue.push_front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queue.size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“\n”;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22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0212-EA17-4909-8ACA-B4A9F114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A7B6-D0DA-4A88-9E83-F0817ACD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18" y="1295400"/>
            <a:ext cx="11059583" cy="4725988"/>
          </a:xfrm>
        </p:spPr>
        <p:txBody>
          <a:bodyPr/>
          <a:lstStyle/>
          <a:p>
            <a:r>
              <a:rPr lang="en-US" sz="1800" dirty="0"/>
              <a:t>Containers</a:t>
            </a:r>
          </a:p>
          <a:p>
            <a:pPr lvl="1"/>
            <a:r>
              <a:rPr lang="en-US" sz="1600" dirty="0"/>
              <a:t>Strings: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length,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find, append, operator[], 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Vectors: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operator[], front, back, 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emplace_back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empty, clear </a:t>
            </a:r>
          </a:p>
          <a:p>
            <a:pPr marL="400050" lvl="1" indent="0">
              <a:buNone/>
            </a:pPr>
            <a:endParaRPr lang="en-US" sz="1600" i="1" dirty="0"/>
          </a:p>
          <a:p>
            <a:pPr lvl="1"/>
            <a:r>
              <a:rPr lang="en-US" sz="1600" dirty="0"/>
              <a:t>Maps: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emplace, operator[], at, erase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Streams: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Templates: using generic types with the STL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Iterators: range based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i="1" dirty="0"/>
              <a:t> </a:t>
            </a:r>
            <a:r>
              <a:rPr lang="en-US" sz="1800" dirty="0"/>
              <a:t>loops,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flavors, begin, end,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Algorithms: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erase, remove, accumulate, iota, find, copy, transform, replace, sort 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Lambdas: using anonymous functions </a:t>
            </a:r>
          </a:p>
        </p:txBody>
      </p:sp>
    </p:spTree>
    <p:extLst>
      <p:ext uri="{BB962C8B-B14F-4D97-AF65-F5344CB8AC3E}">
        <p14:creationId xmlns:p14="http://schemas.microsoft.com/office/powerpoint/2010/main" val="736108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768-B437-4539-9F4D-89B88E91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STL Deque – front(), </a:t>
            </a:r>
            <a:r>
              <a:rPr lang="en-US" sz="2800" dirty="0" err="1"/>
              <a:t>push_front</a:t>
            </a:r>
            <a:r>
              <a:rPr lang="en-US" sz="2800" dirty="0"/>
              <a:t>() and </a:t>
            </a:r>
            <a:r>
              <a:rPr lang="en-US" sz="2800" dirty="0" err="1"/>
              <a:t>pop_front</a:t>
            </a:r>
            <a:r>
              <a:rPr lang="en-US" sz="2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D719-0BE5-4490-82B0-027B29D47B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.front() </a:t>
            </a:r>
            <a:r>
              <a:rPr lang="en-US" sz="1600" dirty="0"/>
              <a:t>– retrieves an element from the front of the list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- Pushes an element to the front of the list </a:t>
            </a:r>
          </a:p>
          <a:p>
            <a:endParaRPr lang="en-US" sz="1600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– pops an element from the front of the list and deletes it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587A1D-E147-42C8-AB64-1B8EB78D0ED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::deque&lt;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queue;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0U;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queue.push_front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0U;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“\t”;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queue.pop_front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9FAE-E609-40E5-9EE4-880EC96D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STL Deque – back(), </a:t>
            </a:r>
            <a:r>
              <a:rPr lang="en-US" sz="2800" dirty="0" err="1"/>
              <a:t>push_back</a:t>
            </a:r>
            <a:r>
              <a:rPr lang="en-US" sz="2800" dirty="0"/>
              <a:t> and </a:t>
            </a:r>
            <a:r>
              <a:rPr lang="en-US" sz="2800" dirty="0" err="1"/>
              <a:t>pop_back</a:t>
            </a:r>
            <a:r>
              <a:rPr lang="en-US" sz="2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BCF9-EF6F-49D2-A9D7-A5AF24AB4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.back() – </a:t>
            </a:r>
            <a:r>
              <a:rPr lang="en-US" sz="1600" dirty="0">
                <a:cs typeface="Courier New" panose="02070309020205020404" pitchFamily="49" charset="0"/>
              </a:rPr>
              <a:t>retrieves an element from the end of the list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– inserts an element at the end of the list 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– removes an element from the end of the list and deletes 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3C24E2-CE82-4983-A5A6-E3A18D706D7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::deque&lt;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queue;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0U;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queue.push_back</a:t>
            </a:r>
            <a:r>
              <a:rPr lang="en-US" sz="1600" b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0U;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“\t”;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queue.pop_back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5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935F-1938-45D8-A1E3-27782577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721F-7E6A-4E8D-BEB7-00073D907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::list </a:t>
            </a:r>
            <a:r>
              <a:rPr lang="en-US" sz="1600" dirty="0"/>
              <a:t>– an STL doubly-linked list </a:t>
            </a:r>
          </a:p>
          <a:p>
            <a:endParaRPr lang="en-US" sz="1600" dirty="0"/>
          </a:p>
          <a:p>
            <a:r>
              <a:rPr lang="en-US" sz="1600" dirty="0"/>
              <a:t>Data is not contiguous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Random-access is slow, but insertion and removal is fast </a:t>
            </a:r>
          </a:p>
          <a:p>
            <a:endParaRPr lang="en-US" sz="1600" dirty="0"/>
          </a:p>
          <a:p>
            <a:r>
              <a:rPr lang="en-US" sz="1600" dirty="0"/>
              <a:t>You cannot use direct access with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/>
              <a:t> operator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.at()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There also exists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for a single linked list, if saving memory is a concern.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You can still use all of the push/pop and emplace modifiers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76C92B-1D68-4BD1-AEAC-32184E2E6237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::list&lt;char&gt;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a’,’b’,’c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’,…,’x’, ‘y’, ‘z’};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“;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&lt;&lt;“\n”;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0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62EA-F995-4B30-8AE7-8BCA8B70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20" y="3290795"/>
            <a:ext cx="10363200" cy="1362075"/>
          </a:xfrm>
        </p:spPr>
        <p:txBody>
          <a:bodyPr/>
          <a:lstStyle/>
          <a:p>
            <a:r>
              <a:rPr lang="en-US" dirty="0"/>
              <a:t>STL Streams </a:t>
            </a:r>
          </a:p>
        </p:txBody>
      </p:sp>
    </p:spTree>
    <p:extLst>
      <p:ext uri="{BB962C8B-B14F-4D97-AF65-F5344CB8AC3E}">
        <p14:creationId xmlns:p14="http://schemas.microsoft.com/office/powerpoint/2010/main" val="22469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B8FF-F386-491A-B9C6-4B49FEEF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D4B7-BD90-4BAD-92A7-381C57F2E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Streams provide a clean, serial interface for input and output (I/O) to arbitrary objects: </a:t>
            </a:r>
          </a:p>
          <a:p>
            <a:pPr lvl="1"/>
            <a:r>
              <a:rPr lang="en-US" sz="1600" dirty="0"/>
              <a:t>devices </a:t>
            </a:r>
          </a:p>
          <a:p>
            <a:pPr lvl="1"/>
            <a:r>
              <a:rPr lang="en-US" sz="1600" dirty="0"/>
              <a:t>console</a:t>
            </a:r>
          </a:p>
          <a:p>
            <a:pPr lvl="1"/>
            <a:r>
              <a:rPr lang="en-US" sz="1600" dirty="0"/>
              <a:t>files </a:t>
            </a:r>
          </a:p>
          <a:p>
            <a:pPr lvl="1"/>
            <a:r>
              <a:rPr lang="en-US" sz="1600" dirty="0"/>
              <a:t>C++ objects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Streams objects provide a layer of abstraction </a:t>
            </a:r>
          </a:p>
          <a:p>
            <a:r>
              <a:rPr lang="en-US" sz="1800" dirty="0"/>
              <a:t>These stream operators are NOT the same as bitwise operators </a:t>
            </a:r>
          </a:p>
          <a:p>
            <a:r>
              <a:rPr lang="en-US" sz="1800" dirty="0"/>
              <a:t>Stream objects are always to the left of the operator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B39D-472E-4F39-B00F-37DB02D1F9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A8D4E-EB6F-47C7-9336-001A035D7B92}"/>
              </a:ext>
            </a:extLst>
          </p:cNvPr>
          <p:cNvSpPr txBox="1">
            <a:spLocks/>
          </p:cNvSpPr>
          <p:nvPr/>
        </p:nvSpPr>
        <p:spPr bwMode="auto">
          <a:xfrm>
            <a:off x="6224272" y="1295400"/>
            <a:ext cx="542924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soda;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&lt;&lt; “What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kinda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soda do want?” &lt;&lt;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&gt;&gt; soda;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if(soda == “Pepsi” || soda == 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pepsi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&lt;&lt;“Coke it is” &lt;&lt;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909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78C7-E2ED-4BA4-8358-02F405E9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Streams – File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7945-16AF-4ACC-A03F-E895DD52D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Files can be written to using streams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i="1" dirty="0"/>
              <a:t> </a:t>
            </a:r>
            <a:r>
              <a:rPr lang="en-US" sz="1600" dirty="0"/>
              <a:t>with the filename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Check that the file was opened with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Stream data into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Optional: clean up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B0FF32-43A4-46A5-90B1-CC650330BC44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file(“streetfighter.txt”);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file.is_open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file &gt;&gt; “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Hadoken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!”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“Unable to open file…”;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216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F2D-5F8C-4313-A3C0-D01C875E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Stream – File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D899-054D-4EFD-BDDA-AF981F094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Files can also be read from using streams.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600" i="1" dirty="0"/>
              <a:t> </a:t>
            </a:r>
            <a:r>
              <a:rPr lang="en-US" sz="1600" dirty="0"/>
              <a:t>with the filename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Check that the file was successfully opened with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Stream data from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Optional: clean up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954050-DBAF-478E-9D2D-136077773F6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file(“streetfighter.txt”);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file.is_open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(file, line)){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line &lt;&lt;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“Unable to open file…”;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0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C323DD-1718-463B-A194-537B3F22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02" y="3272866"/>
            <a:ext cx="10363200" cy="1362075"/>
          </a:xfrm>
        </p:spPr>
        <p:txBody>
          <a:bodyPr/>
          <a:lstStyle/>
          <a:p>
            <a:r>
              <a:rPr lang="en-US" dirty="0"/>
              <a:t>STL Iterators </a:t>
            </a:r>
          </a:p>
        </p:txBody>
      </p:sp>
    </p:spTree>
    <p:extLst>
      <p:ext uri="{BB962C8B-B14F-4D97-AF65-F5344CB8AC3E}">
        <p14:creationId xmlns:p14="http://schemas.microsoft.com/office/powerpoint/2010/main" val="329770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56A-2C94-4CC8-982E-4738904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3D7C-3F48-4E65-B2CA-FFC5FA1CB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Iterators are fundamental building blocks of the STL. The connect </a:t>
            </a:r>
            <a:r>
              <a:rPr lang="en-US" sz="1800" i="1" dirty="0"/>
              <a:t>containers </a:t>
            </a:r>
            <a:r>
              <a:rPr lang="en-US" sz="1800" dirty="0"/>
              <a:t>to </a:t>
            </a:r>
            <a:r>
              <a:rPr lang="en-US" sz="1800" i="1" dirty="0"/>
              <a:t>algorithms. </a:t>
            </a:r>
          </a:p>
          <a:p>
            <a:endParaRPr lang="en-US" sz="1800" i="1" dirty="0"/>
          </a:p>
          <a:p>
            <a:r>
              <a:rPr lang="en-US" sz="1800" dirty="0"/>
              <a:t>All STL containers have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en-US" sz="1800" dirty="0"/>
              <a:t>methods that return iterators. </a:t>
            </a:r>
          </a:p>
          <a:p>
            <a:endParaRPr lang="en-US" sz="1800" dirty="0"/>
          </a:p>
          <a:p>
            <a:r>
              <a:rPr lang="en-US" sz="1800" dirty="0"/>
              <a:t>They are like </a:t>
            </a:r>
            <a:r>
              <a:rPr lang="en-US" sz="1800" i="1" dirty="0"/>
              <a:t>pointers</a:t>
            </a:r>
            <a:r>
              <a:rPr lang="en-US" sz="1800" dirty="0"/>
              <a:t>, but a bit safer to use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0FFB8-6BBD-4125-B04A-354E09621CF9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{0, 1, 1, 2, 3, 5, 8};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fib_iterator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fib_iterator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fib_iterator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[0] == 1);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fib_iterator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1);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FBF3-B898-4A5C-AAA5-594D75A5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A8C1-7889-4932-98AB-3A12A648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Operator* </a:t>
            </a:r>
            <a:r>
              <a:rPr lang="en-US" sz="1600" dirty="0"/>
              <a:t>- returns the element at the current position 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Operator++ </a:t>
            </a:r>
            <a:r>
              <a:rPr lang="en-US" sz="1600" dirty="0"/>
              <a:t>- returns the iterator step forward to the next element. Most iterators will let you step backwards with – 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 </a:t>
            </a:r>
            <a:r>
              <a:rPr lang="en-US" sz="1600" dirty="0"/>
              <a:t>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operator!=  </a:t>
            </a:r>
            <a:r>
              <a:rPr lang="en-US" sz="1600" dirty="0"/>
              <a:t>return weather two iterators represent the same position 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Operator= </a:t>
            </a:r>
            <a:r>
              <a:rPr lang="en-US" sz="1600" dirty="0"/>
              <a:t>- assigns an iterator</a:t>
            </a:r>
          </a:p>
        </p:txBody>
      </p:sp>
    </p:spTree>
    <p:extLst>
      <p:ext uri="{BB962C8B-B14F-4D97-AF65-F5344CB8AC3E}">
        <p14:creationId xmlns:p14="http://schemas.microsoft.com/office/powerpoint/2010/main" val="49572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81A5-6291-45F8-8CFB-211BA929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95F5-38C0-40FD-A8F6-BB68FCE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Don’t work harder than you have to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STL probably has a cleaner solution than your custom made one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When programming, try and find a solution that is in the STL.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you need a data structure, there is probably already a container in the STL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If writing a common algorithmic task, there is probably already a generic version of it in the STL (think counting, searching, replacing, finding)</a:t>
            </a:r>
          </a:p>
        </p:txBody>
      </p:sp>
    </p:spTree>
    <p:extLst>
      <p:ext uri="{BB962C8B-B14F-4D97-AF65-F5344CB8AC3E}">
        <p14:creationId xmlns:p14="http://schemas.microsoft.com/office/powerpoint/2010/main" val="462881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CDF5-44F3-4E9C-8C5E-01F0FD60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D107-7F69-44EB-9856-4804A396A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Any object that has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en-US" sz="1800" dirty="0"/>
              <a:t>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en-US" sz="1800" dirty="0"/>
              <a:t>that return iterators can have a new way to for-loop. 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i="1" dirty="0"/>
              <a:t>range-based for loop</a:t>
            </a:r>
            <a:r>
              <a:rPr lang="en-US" sz="1800" dirty="0"/>
              <a:t> can use an iterator to loop over the contents of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vector, map</a:t>
            </a:r>
            <a:r>
              <a:rPr lang="en-US" sz="1800" i="1" dirty="0"/>
              <a:t>, </a:t>
            </a:r>
            <a:r>
              <a:rPr lang="en-US" sz="1800" dirty="0"/>
              <a:t>or similar STL container.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E0D38-9726-4D9A-A37A-9614BA40828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fib_sum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//range based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fib_num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fib_sum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fib_num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//regular for loop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for(auto iterator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iterator++){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fib_sum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iterator;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1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D648-CB36-40B5-80B1-38DB8360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Iterators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F25080-F03E-4B07-8DA6-FA609AD5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86624"/>
              </p:ext>
            </p:extLst>
          </p:nvPr>
        </p:nvGraphicFramePr>
        <p:xfrm>
          <a:off x="738188" y="1295400"/>
          <a:ext cx="110601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704">
                  <a:extLst>
                    <a:ext uri="{9D8B030D-6E8A-4147-A177-3AD203B41FA5}">
                      <a16:colId xmlns:a16="http://schemas.microsoft.com/office/drawing/2014/main" val="4259026314"/>
                    </a:ext>
                  </a:extLst>
                </a:gridCol>
                <a:gridCol w="3686704">
                  <a:extLst>
                    <a:ext uri="{9D8B030D-6E8A-4147-A177-3AD203B41FA5}">
                      <a16:colId xmlns:a16="http://schemas.microsoft.com/office/drawing/2014/main" val="2772783318"/>
                    </a:ext>
                  </a:extLst>
                </a:gridCol>
                <a:gridCol w="3686704">
                  <a:extLst>
                    <a:ext uri="{9D8B030D-6E8A-4147-A177-3AD203B41FA5}">
                      <a16:colId xmlns:a16="http://schemas.microsoft.com/office/drawing/2014/main" val="249054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istream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ostream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back_inserter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Read/Write forward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forward_list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Read/Write forward/backward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list, set, 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Read/Write &amp; 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84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D1CB6D-5D39-40E8-B881-02770A898D80}"/>
              </a:ext>
            </a:extLst>
          </p:cNvPr>
          <p:cNvSpPr txBox="1"/>
          <p:nvPr/>
        </p:nvSpPr>
        <p:spPr>
          <a:xfrm>
            <a:off x="738188" y="3969488"/>
            <a:ext cx="1034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Some iterators are already familiar, but notice that </a:t>
            </a:r>
            <a:r>
              <a:rPr lang="en-US" b="1" i="1" dirty="0">
                <a:solidFill>
                  <a:schemeClr val="bg1"/>
                </a:solidFill>
              </a:rPr>
              <a:t>lists, maps</a:t>
            </a:r>
            <a:r>
              <a:rPr lang="en-US" b="1" dirty="0">
                <a:solidFill>
                  <a:schemeClr val="bg1"/>
                </a:solidFill>
              </a:rPr>
              <a:t> can move in either direction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Vectors, strings </a:t>
            </a:r>
            <a:r>
              <a:rPr lang="en-US" b="1" dirty="0">
                <a:solidFill>
                  <a:schemeClr val="bg1"/>
                </a:solidFill>
              </a:rPr>
              <a:t>can be accessed randomly, from any element within its bounds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9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A017-C0B5-4B2B-B139-593AB8E1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 – remove()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362C-11A3-483C-8A06-34C60345B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removes elements by pushing them to the end of the structure’s range and returning an </a:t>
            </a:r>
            <a:r>
              <a:rPr lang="en-US" sz="1800" i="1" dirty="0"/>
              <a:t>iterator</a:t>
            </a:r>
            <a:r>
              <a:rPr lang="en-US" sz="1800" dirty="0"/>
              <a:t> to the last element unchanged; </a:t>
            </a:r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Does not actually delete them</a:t>
            </a:r>
          </a:p>
          <a:p>
            <a:endParaRPr lang="en-US" sz="1800" i="1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1800" dirty="0"/>
              <a:t>requires a forward </a:t>
            </a:r>
            <a:r>
              <a:rPr lang="en-US" sz="1800" i="1" dirty="0"/>
              <a:t>iterator</a:t>
            </a:r>
            <a:r>
              <a:rPr lang="en-US" sz="1800" dirty="0"/>
              <a:t> </a:t>
            </a:r>
            <a:endParaRPr lang="en-US" sz="18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E160B4-7ABF-414F-836F-CF18EA5B11C6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remove(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fibonacci.remove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1);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&gt;({0, 2, 3, 5, 8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545874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B305-B8C6-45B8-9E71-30C8E12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– accumulate()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FE54-06E8-4528-8704-3F17D52F7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last,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800" dirty="0"/>
          </a:p>
          <a:p>
            <a:r>
              <a:rPr lang="en-US" sz="1800" dirty="0"/>
              <a:t>returns the result of summing the elements of the range. </a:t>
            </a:r>
          </a:p>
          <a:p>
            <a:endParaRPr lang="en-US" sz="1800" dirty="0"/>
          </a:p>
          <a:p>
            <a:r>
              <a:rPr lang="en-US" sz="1800" dirty="0"/>
              <a:t>The third argument is the starting value of the sum.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Note: other overloads of this function exist</a:t>
            </a:r>
          </a:p>
          <a:p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9A4422-EF88-474A-BDB4-71339FC391CD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sum = accumulate(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REQUIRE(sum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== 13);</a:t>
            </a:r>
          </a:p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fibonacci.insert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sum);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8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5F5C-F28F-4F8B-93B4-3965A19C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– erase()/remove() idiom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6BE5-5F09-45F3-B080-32F16EB2A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Recall that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remove() </a:t>
            </a:r>
            <a:r>
              <a:rPr lang="en-US" sz="1800" dirty="0"/>
              <a:t>does not actually delete elements of a container, just pushes them to the end. It is an STL algorithm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erase(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erase() </a:t>
            </a:r>
            <a:r>
              <a:rPr lang="en-US" sz="1800" dirty="0"/>
              <a:t>actually destructs the elements and resizes the container. It is a method of an STL container. </a:t>
            </a:r>
          </a:p>
          <a:p>
            <a:endParaRPr lang="en-US" sz="1800" i="1" dirty="0"/>
          </a:p>
          <a:p>
            <a:r>
              <a:rPr lang="en-US" sz="1800" dirty="0"/>
              <a:t>The two methods form the </a:t>
            </a:r>
            <a:r>
              <a:rPr lang="en-US" sz="1800" i="1" dirty="0"/>
              <a:t>erase – remove </a:t>
            </a:r>
            <a:r>
              <a:rPr lang="en-US" sz="1800" dirty="0"/>
              <a:t>idiom.  Finding elements to remove is generic across various containers, but erase relies on the how the underlying container manages memory.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F705F2-07E0-450C-B944-EFF77EC8797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fibonacci.erase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(remove(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1),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&gt;({0, 2, 3, 5, 8}));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7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3008-FBAB-40CE-BEA9-95FCCA9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- iota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8629-C434-4C4B-8B82-4F55BA9E9E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iota(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last, T Value ) </a:t>
            </a:r>
          </a:p>
          <a:p>
            <a:endParaRPr lang="en-US" sz="1800" i="1" dirty="0"/>
          </a:p>
          <a:p>
            <a:r>
              <a:rPr lang="en-US" sz="1800" dirty="0"/>
              <a:t>assigns values in a container matching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to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value</a:t>
            </a:r>
            <a:r>
              <a:rPr lang="en-US" sz="1800" i="1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Returns no value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C85B19-5CB5-421F-9FD4-54CB97637BB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{0, 1, 1, 2, 3, 5, 8};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iota(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0);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&gt;({0,0,0,0,0,0,0}));</a:t>
            </a:r>
          </a:p>
        </p:txBody>
      </p:sp>
    </p:spTree>
    <p:extLst>
      <p:ext uri="{BB962C8B-B14F-4D97-AF65-F5344CB8AC3E}">
        <p14:creationId xmlns:p14="http://schemas.microsoft.com/office/powerpoint/2010/main" val="41112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6C5-D7D2-4571-82EB-13B1F619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- 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D00F-2CC4-4973-8F56-A217D1695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i="1" dirty="0"/>
          </a:p>
          <a:p>
            <a:r>
              <a:rPr lang="en-US" sz="1800" dirty="0"/>
              <a:t>Assigns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to all elements in the range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[first, last] </a:t>
            </a:r>
            <a:r>
              <a:rPr lang="en-US" sz="1800" dirty="0"/>
              <a:t>that compare equal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2000" i="1" dirty="0"/>
          </a:p>
          <a:p>
            <a:endParaRPr lang="en-US" sz="20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E8437D-F425-48CC-AE7E-F66D7CF7254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numbers(6);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iota(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42);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numbers[1] =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18;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numbers[3] = 36;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numbers[5] = 54;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numbers.end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 18, 76);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REQUIRE(numbers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&gt;({42, 76, 42, 36, 42, 54, 42}));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42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86C0-B3A9-40CC-9C52-66E913B7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 -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BABC-918F-45A8-94C7-8660EC95A9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last); </a:t>
            </a:r>
          </a:p>
          <a:p>
            <a:endParaRPr lang="en-US" sz="1800" i="1" dirty="0"/>
          </a:p>
          <a:p>
            <a:r>
              <a:rPr lang="en-US" sz="1800" dirty="0"/>
              <a:t>Sorts the elements in the range specified by the </a:t>
            </a:r>
            <a:r>
              <a:rPr lang="en-US" sz="1800" i="1" dirty="0"/>
              <a:t>iterator</a:t>
            </a:r>
            <a:r>
              <a:rPr lang="en-US" sz="1800" dirty="0"/>
              <a:t> parameters with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r>
              <a:rPr lang="en-US" sz="1800" i="1" dirty="0"/>
              <a:t> </a:t>
            </a:r>
            <a:r>
              <a:rPr lang="en-US" sz="1800" dirty="0"/>
              <a:t>(by default).</a:t>
            </a:r>
          </a:p>
          <a:p>
            <a:endParaRPr lang="en-US" sz="1800" dirty="0"/>
          </a:p>
          <a:p>
            <a:r>
              <a:rPr lang="en-US" sz="1800" i="1" dirty="0"/>
              <a:t>Note: Optional parameter exists, third parameter is a function or object that implements a bool comparison.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F4B024-D5CF-479E-8C0E-5A4F493BDCB9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comp_func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j){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&gt;j);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numbers({44, 77, 3, 33, 5, 7, 14, 2});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REQUIRE(numbers == 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&gt;({2, 3, 5, 7,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14, 33, 44, 77}));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comp_func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REQUIRE(numbers == 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&gt;({77, 44, 33, 14, 7, 5, 3, 1}));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66DA-BECD-47FA-B0A3-91DFA18E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0D33-AC9D-477F-BC68-3FAA291FA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718" y="1295400"/>
            <a:ext cx="5427133" cy="5112488"/>
          </a:xfrm>
        </p:spPr>
        <p:txBody>
          <a:bodyPr/>
          <a:lstStyle/>
          <a:p>
            <a:r>
              <a:rPr lang="en-US" sz="1800" i="1" dirty="0"/>
              <a:t>Lambda expression </a:t>
            </a:r>
            <a:r>
              <a:rPr lang="en-US" sz="1800" dirty="0"/>
              <a:t>are unnamed functions that are written </a:t>
            </a:r>
            <a:r>
              <a:rPr lang="en-US" sz="1800" i="1" dirty="0"/>
              <a:t>inline</a:t>
            </a:r>
            <a:r>
              <a:rPr lang="en-US" sz="1800" dirty="0"/>
              <a:t> with the rest of your code. </a:t>
            </a:r>
          </a:p>
          <a:p>
            <a:endParaRPr lang="en-US" sz="1800" dirty="0"/>
          </a:p>
          <a:p>
            <a:r>
              <a:rPr lang="en-US" sz="1800" dirty="0"/>
              <a:t>Also known as </a:t>
            </a:r>
            <a:r>
              <a:rPr lang="en-US" sz="1800" i="1" dirty="0"/>
              <a:t>anonymous </a:t>
            </a:r>
            <a:r>
              <a:rPr lang="en-US" sz="1800" dirty="0"/>
              <a:t>functions </a:t>
            </a:r>
          </a:p>
          <a:p>
            <a:endParaRPr lang="en-US" sz="1800" i="1" dirty="0"/>
          </a:p>
          <a:p>
            <a:r>
              <a:rPr lang="en-US" sz="1800" dirty="0"/>
              <a:t>Useful for quick functions, where it may be cumbersome to implement a full function or class object. </a:t>
            </a:r>
          </a:p>
          <a:p>
            <a:endParaRPr lang="en-US" sz="1800" dirty="0"/>
          </a:p>
          <a:p>
            <a:r>
              <a:rPr lang="en-US" sz="1800" dirty="0"/>
              <a:t>Typically used where a </a:t>
            </a:r>
            <a:r>
              <a:rPr lang="en-US" sz="1800" i="1" dirty="0"/>
              <a:t>function pointer </a:t>
            </a:r>
            <a:r>
              <a:rPr lang="en-US" sz="1800" dirty="0"/>
              <a:t>could be used.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59814B-5725-4428-A44D-D6161A6183E5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Syntax: [captured variables](argument list){ //code } </a:t>
            </a:r>
          </a:p>
        </p:txBody>
      </p:sp>
    </p:spTree>
    <p:extLst>
      <p:ext uri="{BB962C8B-B14F-4D97-AF65-F5344CB8AC3E}">
        <p14:creationId xmlns:p14="http://schemas.microsoft.com/office/powerpoint/2010/main" val="572556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0760-A319-4928-996C-344A1EE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88D1-FF4F-4179-87A0-2E67C90C37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Lambdas are created with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800" i="1" dirty="0"/>
              <a:t>, </a:t>
            </a:r>
            <a:r>
              <a:rPr lang="en-US" sz="1800" dirty="0"/>
              <a:t>the </a:t>
            </a:r>
            <a:r>
              <a:rPr lang="en-US" sz="1800" i="1" dirty="0"/>
              <a:t>capture clause. </a:t>
            </a:r>
            <a:r>
              <a:rPr lang="en-US" sz="1800" dirty="0"/>
              <a:t>This allows the </a:t>
            </a:r>
            <a:r>
              <a:rPr lang="en-US" sz="1800" i="1" dirty="0"/>
              <a:t>lambda function</a:t>
            </a:r>
            <a:r>
              <a:rPr lang="en-US" sz="1800" dirty="0"/>
              <a:t> to capture a variable from the surrounding </a:t>
            </a:r>
            <a:r>
              <a:rPr lang="en-US" sz="1800" i="1" dirty="0"/>
              <a:t>scope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After the </a:t>
            </a:r>
            <a:r>
              <a:rPr lang="en-US" sz="1800" i="1" dirty="0"/>
              <a:t>capture clause </a:t>
            </a:r>
            <a:r>
              <a:rPr lang="en-US" sz="1800" dirty="0"/>
              <a:t>comes the </a:t>
            </a:r>
            <a:r>
              <a:rPr lang="en-US" sz="1800" i="1" dirty="0"/>
              <a:t>argument list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example captures no variable</a:t>
            </a:r>
          </a:p>
          <a:p>
            <a:endParaRPr lang="en-US" sz="1800" dirty="0"/>
          </a:p>
          <a:p>
            <a:r>
              <a:rPr lang="en-US" sz="1800" dirty="0"/>
              <a:t>How is this </a:t>
            </a:r>
            <a:r>
              <a:rPr lang="en-US" sz="1800" i="1" dirty="0"/>
              <a:t>lambda expression </a:t>
            </a:r>
            <a:r>
              <a:rPr lang="en-US" sz="1800" dirty="0"/>
              <a:t>being used? 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85C2FC-60AE-44F8-AB56-C10D0E239D51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fn1 = [](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x % 42;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REQUIRE(fn1(62) == 20);</a:t>
            </a:r>
          </a:p>
        </p:txBody>
      </p:sp>
    </p:spTree>
    <p:extLst>
      <p:ext uri="{BB962C8B-B14F-4D97-AF65-F5344CB8AC3E}">
        <p14:creationId xmlns:p14="http://schemas.microsoft.com/office/powerpoint/2010/main" val="28191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A18B-990D-4CCD-B0B9-721004B8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B17-E09A-48B7-8495-C506C9A6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you aren’t using the STL, you will probably: </a:t>
            </a:r>
          </a:p>
          <a:p>
            <a:pPr lvl="1"/>
            <a:r>
              <a:rPr lang="en-US" sz="1800" dirty="0"/>
              <a:t>Make mistakes</a:t>
            </a:r>
          </a:p>
          <a:p>
            <a:pPr lvl="1"/>
            <a:r>
              <a:rPr lang="en-US" sz="1800" dirty="0"/>
              <a:t>Generate less efficient code </a:t>
            </a:r>
          </a:p>
          <a:p>
            <a:pPr lvl="1"/>
            <a:r>
              <a:rPr lang="en-US" sz="1800" dirty="0"/>
              <a:t>Waste your time, </a:t>
            </a:r>
          </a:p>
        </p:txBody>
      </p:sp>
    </p:spTree>
    <p:extLst>
      <p:ext uri="{BB962C8B-B14F-4D97-AF65-F5344CB8AC3E}">
        <p14:creationId xmlns:p14="http://schemas.microsoft.com/office/powerpoint/2010/main" val="2009809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ED76-974E-42AB-9A69-8817608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E750-2B89-4BFE-BE2B-D8F358049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Inside the </a:t>
            </a:r>
            <a:r>
              <a:rPr lang="en-US" sz="1800" i="1" dirty="0"/>
              <a:t>capture expression</a:t>
            </a:r>
            <a:r>
              <a:rPr lang="en-US" sz="1800" dirty="0"/>
              <a:t>, we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/>
              <a:t> </a:t>
            </a:r>
            <a:r>
              <a:rPr lang="en-US" sz="1800" dirty="0"/>
              <a:t>symbol to capture variables from </a:t>
            </a:r>
            <a:r>
              <a:rPr lang="en-US" sz="1800" i="1" dirty="0"/>
              <a:t>scope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Variables captured with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i="1" dirty="0"/>
              <a:t> </a:t>
            </a:r>
            <a:r>
              <a:rPr lang="en-US" sz="1800" dirty="0"/>
              <a:t> are captured </a:t>
            </a:r>
            <a:r>
              <a:rPr lang="en-US" sz="1800" i="1" dirty="0"/>
              <a:t>by value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Multiple captures can be made by separating the values with , </a:t>
            </a:r>
          </a:p>
          <a:p>
            <a:endParaRPr lang="en-US" sz="1800" dirty="0"/>
          </a:p>
          <a:p>
            <a:r>
              <a:rPr lang="en-US" sz="1800" dirty="0"/>
              <a:t>Using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1800" i="1" dirty="0"/>
              <a:t> </a:t>
            </a:r>
            <a:r>
              <a:rPr lang="en-US" sz="1800" dirty="0"/>
              <a:t>alone will capture all variables from scope. This is not recommended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7AD752-CF0C-44A7-8DA4-3C4CA83ED5F1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divisor = 42;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fn2 = [=divisor](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% divisor;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divisor = 1; //Does this line matter?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REQUIRE(fn2(62) == 20); </a:t>
            </a:r>
          </a:p>
        </p:txBody>
      </p:sp>
    </p:spTree>
    <p:extLst>
      <p:ext uri="{BB962C8B-B14F-4D97-AF65-F5344CB8AC3E}">
        <p14:creationId xmlns:p14="http://schemas.microsoft.com/office/powerpoint/2010/main" val="3751266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9C5F-00ED-4347-93B5-6DB29CF5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A6DF-6074-4E71-95F3-565A96CFC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i="1" dirty="0"/>
              <a:t>Lambdas</a:t>
            </a:r>
            <a:r>
              <a:rPr lang="en-US" sz="1800" dirty="0"/>
              <a:t> can also capture values by reference with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i="1" dirty="0"/>
              <a:t> </a:t>
            </a:r>
            <a:r>
              <a:rPr lang="en-US" sz="1800" dirty="0"/>
              <a:t>symbol. </a:t>
            </a:r>
          </a:p>
          <a:p>
            <a:endParaRPr lang="en-US" sz="1800" dirty="0"/>
          </a:p>
          <a:p>
            <a:r>
              <a:rPr lang="en-US" sz="1800" dirty="0"/>
              <a:t>Like with capturing values, you can also use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1800" dirty="0"/>
              <a:t> to capture all </a:t>
            </a:r>
            <a:r>
              <a:rPr lang="en-US" sz="1800" i="1" dirty="0"/>
              <a:t>scoped references</a:t>
            </a:r>
            <a:r>
              <a:rPr lang="en-US" sz="1800" dirty="0"/>
              <a:t>, although this is not recommended</a:t>
            </a:r>
          </a:p>
          <a:p>
            <a:endParaRPr lang="en-US" sz="1800" dirty="0"/>
          </a:p>
          <a:p>
            <a:r>
              <a:rPr lang="en-US" sz="1800" dirty="0"/>
              <a:t>Look at the example, and think about the result of the test case at the end</a:t>
            </a:r>
            <a:r>
              <a:rPr lang="en-US" sz="2000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67AF23-6484-4CCC-812A-C3E92947AA3E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divisor = 42;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fn3 = [&amp;divisor](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% divisor;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divisor = 62; //What does this do?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REQUIRE(fn2(62) == 0);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49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89E1-9B0A-479D-9F06-3FCAC672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E159-EC86-425F-A06C-9B222D423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result)</a:t>
            </a:r>
          </a:p>
          <a:p>
            <a:endParaRPr lang="en-US" sz="1600" i="1" dirty="0"/>
          </a:p>
          <a:p>
            <a:r>
              <a:rPr lang="en-US" sz="1600" dirty="0"/>
              <a:t>Copies the elements in the range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[first, last)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into the range beginning at </a:t>
            </a:r>
            <a:r>
              <a:rPr lang="en-US" sz="1600" i="1" dirty="0"/>
              <a:t>result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Returns an iterator to the end of the destination range (the element following the last element copied)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3DF63-B965-4D6F-8EBA-1F1FFB5B5A8C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source { 1, 2, 3, 4}, destination(4);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desination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&gt;({ 1, 2, 3, 4}));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//Is this potentially unsafe?</a:t>
            </a:r>
          </a:p>
        </p:txBody>
      </p:sp>
    </p:spTree>
    <p:extLst>
      <p:ext uri="{BB962C8B-B14F-4D97-AF65-F5344CB8AC3E}">
        <p14:creationId xmlns:p14="http://schemas.microsoft.com/office/powerpoint/2010/main" val="453746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225A-4C63-B320-3AEA87FB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/>
              <a:t>back_inserter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2E84-4DE4-4D97-9254-1D0E70F8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A special kind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600" dirty="0"/>
              <a:t>, allows algorithms to insert new elements to the end of a container (and resizes the container) </a:t>
            </a:r>
          </a:p>
          <a:p>
            <a:endParaRPr lang="en-US" sz="1600" dirty="0"/>
          </a:p>
          <a:p>
            <a:r>
              <a:rPr lang="en-US" sz="1600" dirty="0"/>
              <a:t>Can be used in containers that implement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method. These containers include </a:t>
            </a:r>
            <a:r>
              <a:rPr lang="en-US" sz="1600" i="1" dirty="0"/>
              <a:t>vector, deque, and list.</a:t>
            </a:r>
          </a:p>
          <a:p>
            <a:endParaRPr lang="en-US" sz="1600" i="1" dirty="0"/>
          </a:p>
          <a:p>
            <a:r>
              <a:rPr lang="en-US" sz="1600" dirty="0"/>
              <a:t>There also exist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front_inserters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and regular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inserters</a:t>
            </a:r>
            <a:r>
              <a:rPr lang="en-US" sz="1600" i="1" dirty="0"/>
              <a:t>, </a:t>
            </a:r>
            <a:r>
              <a:rPr lang="en-US" sz="1600" dirty="0"/>
              <a:t>which use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insert() </a:t>
            </a:r>
            <a:r>
              <a:rPr lang="en-US" sz="1600" dirty="0"/>
              <a:t>methods respectively.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43F844-89B3-4340-B8AD-9969FF2ACC78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source{1, 2, 3, 4}, destination;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(destination));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REQUIRE(destination == 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&gt;({ 1, 2, 3, 4}));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//Is this safer? </a:t>
            </a:r>
          </a:p>
        </p:txBody>
      </p:sp>
    </p:spTree>
    <p:extLst>
      <p:ext uri="{BB962C8B-B14F-4D97-AF65-F5344CB8AC3E}">
        <p14:creationId xmlns:p14="http://schemas.microsoft.com/office/powerpoint/2010/main" val="521600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B258-580B-483A-BCF5-E6A7266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5252-32C0-4FB7-A607-24A0C23061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first1,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last1,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UnaryOperation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op) (unary form)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Applies a function to the range(s) given by the first two (three if binary) and assigns the result to the range started by the result argument    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endParaRPr lang="en-US" sz="1600" i="1" dirty="0"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endParaRPr lang="en-US" sz="1600" i="1" dirty="0"/>
          </a:p>
          <a:p>
            <a:endParaRPr lang="en-US" sz="1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A36A0-DBE4-4F0A-9A43-DA8051E0E69A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 ({4, 0, 2});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output;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     	 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(output),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[](auto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string(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‘a’);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REQUIRE(output == vector&lt;string&gt;({“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”, “”, “aa”}));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73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BFA9-0A21-45A6-9E94-BAF258A9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/>
              <a:t>find_if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722B-50D8-47A5-B136-89963CE227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UnaryPredicate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Returns an iterator to the first element in the range </a:t>
            </a:r>
            <a:r>
              <a:rPr lang="en-US" sz="1600" i="1" dirty="0">
                <a:cs typeface="Courier New" panose="02070309020205020404" pitchFamily="49" charset="0"/>
              </a:rPr>
              <a:t>[first, last)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cs typeface="Courier New" panose="02070309020205020404" pitchFamily="49" charset="0"/>
              </a:rPr>
              <a:t>for which the given function returns true. </a:t>
            </a:r>
          </a:p>
          <a:p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There is also a </a:t>
            </a:r>
            <a:r>
              <a:rPr lang="en-US" sz="1600" i="1" dirty="0" err="1">
                <a:cs typeface="Courier New" panose="02070309020205020404" pitchFamily="49" charset="0"/>
              </a:rPr>
              <a:t>find_not_if</a:t>
            </a:r>
            <a:r>
              <a:rPr lang="en-US" sz="1600" i="1" dirty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function, which returns an iterator to the first element in the range that returns false.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B1A7-13F6-40EC-B85A-C3CB022AAF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7FD05-3F4D-4BBC-A9FA-2D29B2A30288}"/>
              </a:ext>
            </a:extLst>
          </p:cNvPr>
          <p:cNvSpPr txBox="1">
            <a:spLocks/>
          </p:cNvSpPr>
          <p:nvPr/>
        </p:nvSpPr>
        <p:spPr bwMode="auto">
          <a:xfrm>
            <a:off x="6412450" y="1295400"/>
            <a:ext cx="542924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numbers({2, 4, 5, 6});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first_odd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numbers.end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(), [](auto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%2 == 1;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});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first_odd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numbers.begin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+ 2);</a:t>
            </a:r>
          </a:p>
        </p:txBody>
      </p:sp>
    </p:spTree>
    <p:extLst>
      <p:ext uri="{BB962C8B-B14F-4D97-AF65-F5344CB8AC3E}">
        <p14:creationId xmlns:p14="http://schemas.microsoft.com/office/powerpoint/2010/main" val="3967294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429431-417F-48F9-AE91-B66E215D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09843-A3C2-4B8E-8E68-FBD7EDCF7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Provided a text file, use the STL to read from it and count each occurrence of each word. Once complete, output to </a:t>
            </a:r>
            <a:r>
              <a:rPr lang="en-US" sz="1600" dirty="0" err="1"/>
              <a:t>stdout</a:t>
            </a:r>
            <a:r>
              <a:rPr lang="en-US" sz="1600" dirty="0"/>
              <a:t> each word, and the number of times it occurred.</a:t>
            </a:r>
          </a:p>
          <a:p>
            <a:endParaRPr lang="en-US" sz="1600" dirty="0"/>
          </a:p>
          <a:p>
            <a:r>
              <a:rPr lang="en-US" sz="1600" dirty="0"/>
              <a:t>You will write this program in its entirety. There will be no source code provided by the instructor, only a text file containing the input. </a:t>
            </a:r>
          </a:p>
          <a:p>
            <a:endParaRPr lang="en-US" sz="1600" dirty="0"/>
          </a:p>
          <a:p>
            <a:r>
              <a:rPr lang="en-US" sz="1600" dirty="0"/>
              <a:t>The instructional goal of this lab is to give you practice using the STL. Use STL containers, algorithms, and iterators where they would be helpful.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81BAAD-B9B2-4939-8DA7-8BE3BACBCC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123157"/>
              </p:ext>
            </p:extLst>
          </p:nvPr>
        </p:nvGraphicFramePr>
        <p:xfrm>
          <a:off x="6363170" y="1804194"/>
          <a:ext cx="542925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49413989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201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6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0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3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82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DD6D-4D12-45B6-84F4-D110AF49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0A6A-D64C-423B-9E51-FDB20ABDC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Towers of Hanoi</a:t>
            </a:r>
          </a:p>
          <a:p>
            <a:r>
              <a:rPr lang="en-US" sz="1200" dirty="0"/>
              <a:t>You are given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disc</a:t>
            </a:r>
            <a:r>
              <a:rPr lang="en-US" sz="1200" dirty="0"/>
              <a:t>, with an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/>
              <a:t> variable. You are also given three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stack&lt;disc&gt; </a:t>
            </a:r>
            <a:r>
              <a:rPr lang="en-US" sz="1200" dirty="0"/>
              <a:t>towers,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source, temp,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  <a:p>
            <a:r>
              <a:rPr lang="en-US" sz="1200" dirty="0"/>
              <a:t>Read in an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200" dirty="0">
                <a:cs typeface="Courier New" panose="02070309020205020404" pitchFamily="49" charset="0"/>
              </a:rPr>
              <a:t>from the user, and create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200" dirty="0">
                <a:cs typeface="Courier New" panose="02070309020205020404" pitchFamily="49" charset="0"/>
              </a:rPr>
              <a:t> number of discs, with each one’s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cs typeface="Courier New" panose="02070309020205020404" pitchFamily="49" charset="0"/>
              </a:rPr>
              <a:t> variable numbered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 – n]. </a:t>
            </a:r>
            <a:r>
              <a:rPr lang="en-US" sz="1200" dirty="0">
                <a:cs typeface="Courier New" panose="02070309020205020404" pitchFamily="49" charset="0"/>
              </a:rPr>
              <a:t>Load these in descending order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Your goal is to move the discs 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200" dirty="0">
                <a:cs typeface="Courier New" panose="02070309020205020404" pitchFamily="49" charset="0"/>
              </a:rPr>
              <a:t>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200" dirty="0">
                <a:cs typeface="Courier New" panose="02070309020205020404" pitchFamily="49" charset="0"/>
              </a:rPr>
              <a:t>, noting that you cannot stack a larger number disc on top of a smaller number disc, and you can only move the top disc of a tower. 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cs typeface="Courier New" panose="02070309020205020404" pitchFamily="49" charset="0"/>
              </a:rPr>
              <a:t>I provided you the function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Hanoi()</a:t>
            </a:r>
            <a:r>
              <a:rPr lang="en-US" sz="1200" dirty="0">
                <a:cs typeface="Courier New" panose="02070309020205020404" pitchFamily="49" charset="0"/>
              </a:rPr>
              <a:t>. Try and think of an implementation of this function, and use the STL stack functions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>
                <a:cs typeface="Courier New" panose="02070309020205020404" pitchFamily="49" charset="0"/>
              </a:rPr>
              <a:t>When you are done, print the number of steps to solve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 your solution out with different values of n. Then try and determine the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F1E1E-78D9-4EF0-9E6E-07AB31452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50" y="2463478"/>
            <a:ext cx="5429250" cy="2389832"/>
          </a:xfrm>
        </p:spPr>
      </p:pic>
    </p:spTree>
    <p:extLst>
      <p:ext uri="{BB962C8B-B14F-4D97-AF65-F5344CB8AC3E}">
        <p14:creationId xmlns:p14="http://schemas.microsoft.com/office/powerpoint/2010/main" val="83760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69D4-EB1D-469E-9FAA-2D8D23A1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guys, </a:t>
            </a:r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 dirty="0" err="1"/>
              <a:t>goin</a:t>
            </a:r>
            <a:r>
              <a:rPr lang="en-US" dirty="0"/>
              <a:t> on in here?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01F5EE-76E9-422C-8CC5-0236FDD11640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752165" y="1295400"/>
            <a:ext cx="5491753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r) {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pivot,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j, t;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pivot = a[l];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l; j = r + 1;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while(true) {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do ++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while(a[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&lt;= pivot &amp;&amp;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&lt;= r);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--j, while(a[j] &gt; pivot);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&gt;= j) break;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t = a[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 a[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 a[j]; a[j] = 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t = a[l]; a[l] = a[j]; a[j] = t;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j;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2CB72-F4D1-4F32-B84A-66CCDB40E714}"/>
              </a:ext>
            </a:extLst>
          </p:cNvPr>
          <p:cNvSpPr txBox="1">
            <a:spLocks/>
          </p:cNvSpPr>
          <p:nvPr/>
        </p:nvSpPr>
        <p:spPr bwMode="auto">
          <a:xfrm>
            <a:off x="6749553" y="1295400"/>
            <a:ext cx="4303929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void f(int a[], int l, int r){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int j;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if(l &lt; r){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  j = g(a, l, r);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  f(a, l, j-1);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  f(a, j+1, r);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int a[] = {2, 8, 5, 6, 1, 1, 0};</a:t>
            </a:r>
          </a:p>
          <a:p>
            <a:pPr marL="0" indent="0">
              <a:buFontTx/>
              <a:buNone/>
            </a:pPr>
            <a:r>
              <a:rPr lang="en-US" sz="1600" b="0" kern="0">
                <a:latin typeface="Courier New" panose="02070309020205020404" pitchFamily="49" charset="0"/>
                <a:cs typeface="Courier New" panose="02070309020205020404" pitchFamily="49" charset="0"/>
              </a:rPr>
              <a:t>f(a);</a:t>
            </a:r>
          </a:p>
          <a:p>
            <a:pPr marL="0" indent="0">
              <a:buFontTx/>
              <a:buNone/>
            </a:pPr>
            <a:endParaRPr lang="en-US" sz="1600" b="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1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649B-AB45-4FC5-A9B4-6EA2FAD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now?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EC631-269F-4943-AE80-8CB137B56CD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 a({2, 8, 5, 6, 1, 1, 0});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D8DB2-B220-4717-8B0E-2F4A36647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If you use </a:t>
            </a:r>
            <a:r>
              <a:rPr lang="en-US" sz="1800" i="1" dirty="0" err="1"/>
              <a:t>std</a:t>
            </a:r>
            <a:r>
              <a:rPr lang="en-US" sz="1800" i="1" dirty="0"/>
              <a:t>::sort</a:t>
            </a:r>
            <a:r>
              <a:rPr lang="en-US" sz="1800" dirty="0"/>
              <a:t>, its clear what you are doing.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Writing your own common algorithm makes your code obscure, more error-prone, and a waste of time.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Use the STL!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84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CD41FF-3DBE-4DC7-BE16-BA012059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26" y="3030819"/>
            <a:ext cx="10363200" cy="1362075"/>
          </a:xfrm>
        </p:spPr>
        <p:txBody>
          <a:bodyPr/>
          <a:lstStyle/>
          <a:p>
            <a:pPr algn="r"/>
            <a:r>
              <a:rPr lang="en-US" sz="3200" dirty="0"/>
              <a:t>STL Containers and Streams </a:t>
            </a:r>
          </a:p>
        </p:txBody>
      </p:sp>
    </p:spTree>
    <p:extLst>
      <p:ext uri="{BB962C8B-B14F-4D97-AF65-F5344CB8AC3E}">
        <p14:creationId xmlns:p14="http://schemas.microsoft.com/office/powerpoint/2010/main" val="41361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A12-A620-497D-BEFC-0174A0A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15A73-0283-4019-9F10-A66528C20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Containers – used to manage collections, each container has its own advantages and disadvantages </a:t>
            </a:r>
          </a:p>
          <a:p>
            <a:r>
              <a:rPr lang="en-US" sz="1800" dirty="0"/>
              <a:t>Three categories of containers </a:t>
            </a:r>
          </a:p>
          <a:p>
            <a:pPr lvl="1"/>
            <a:r>
              <a:rPr lang="en-US" sz="1600" dirty="0"/>
              <a:t>Sequence Containers – </a:t>
            </a:r>
            <a:r>
              <a:rPr lang="en-US" sz="1600" i="1" dirty="0"/>
              <a:t>ordered collections </a:t>
            </a:r>
            <a:r>
              <a:rPr lang="en-US" sz="1600" dirty="0"/>
              <a:t>in which every element has a position</a:t>
            </a:r>
          </a:p>
          <a:p>
            <a:pPr lvl="1"/>
            <a:r>
              <a:rPr lang="en-US" sz="1600" dirty="0"/>
              <a:t>Associative Containers – </a:t>
            </a:r>
            <a:r>
              <a:rPr lang="en-US" sz="1600" i="1" dirty="0"/>
              <a:t>sorted collections </a:t>
            </a:r>
            <a:r>
              <a:rPr lang="en-US" sz="1600" dirty="0"/>
              <a:t>in which the position of an element depends on its value due to a certain sorting criterion. The order of insertion doesn’t matter </a:t>
            </a:r>
          </a:p>
          <a:p>
            <a:pPr lvl="1"/>
            <a:r>
              <a:rPr lang="en-US" sz="1600" dirty="0"/>
              <a:t>Unordered Containers - </a:t>
            </a:r>
            <a:r>
              <a:rPr lang="en-US" sz="1600" i="1" dirty="0"/>
              <a:t>unordered collections </a:t>
            </a:r>
            <a:r>
              <a:rPr lang="en-US" sz="1600" dirty="0"/>
              <a:t>where the only important question is if a specific element is in the collection</a:t>
            </a:r>
          </a:p>
          <a:p>
            <a:pPr lvl="1"/>
            <a:endParaRPr lang="en-US" sz="1600" dirty="0"/>
          </a:p>
          <a:p>
            <a:r>
              <a:rPr lang="en-US" sz="1800" dirty="0"/>
              <a:t>We will discuss only a few containers, feel free to research more containers that fit your purposes as you need them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58413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10362</TotalTime>
  <Words>5063</Words>
  <Application>Microsoft Office PowerPoint</Application>
  <PresentationFormat>Widescreen</PresentationFormat>
  <Paragraphs>665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Courier New</vt:lpstr>
      <vt:lpstr>Generic</vt:lpstr>
      <vt:lpstr>The C++ STL</vt:lpstr>
      <vt:lpstr>Before we get started…</vt:lpstr>
      <vt:lpstr>Standard Template Library</vt:lpstr>
      <vt:lpstr>Why use STL? </vt:lpstr>
      <vt:lpstr>Why use STL?</vt:lpstr>
      <vt:lpstr>Hey guys, whats goin on in here?</vt:lpstr>
      <vt:lpstr>How about now?</vt:lpstr>
      <vt:lpstr>STL Containers and Streams </vt:lpstr>
      <vt:lpstr>Containers </vt:lpstr>
      <vt:lpstr>Strings in C++</vt:lpstr>
      <vt:lpstr>C++ Strings – length </vt:lpstr>
      <vt:lpstr>C++ Strings – substr </vt:lpstr>
      <vt:lpstr>C++ Strings - find</vt:lpstr>
      <vt:lpstr>C++ Strings - append</vt:lpstr>
      <vt:lpstr>C++ Strings – operator[]</vt:lpstr>
      <vt:lpstr>C++ Strings – data and c_str</vt:lpstr>
      <vt:lpstr>   Templates</vt:lpstr>
      <vt:lpstr>STL Vector</vt:lpstr>
      <vt:lpstr>STL Vector - operator[] </vt:lpstr>
      <vt:lpstr>STL Vectors – front() </vt:lpstr>
      <vt:lpstr>STL Vectors – back()</vt:lpstr>
      <vt:lpstr>STL Vectors – data()</vt:lpstr>
      <vt:lpstr>STL Vectors – emplace_back()</vt:lpstr>
      <vt:lpstr>STL Vector – empty() and clear()</vt:lpstr>
      <vt:lpstr>STL Maps </vt:lpstr>
      <vt:lpstr>STL Maps – emplace()</vt:lpstr>
      <vt:lpstr>STL Maps – operator[] </vt:lpstr>
      <vt:lpstr>STL Maps – erase() </vt:lpstr>
      <vt:lpstr>STL Deque</vt:lpstr>
      <vt:lpstr>STL Deque – front(), push_front() and pop_front()</vt:lpstr>
      <vt:lpstr>STL Deque – back(), push_back and pop_back()</vt:lpstr>
      <vt:lpstr>STL Linked Lists</vt:lpstr>
      <vt:lpstr>STL Streams </vt:lpstr>
      <vt:lpstr>STL Streams</vt:lpstr>
      <vt:lpstr>STL Streams – File Input</vt:lpstr>
      <vt:lpstr>STL Stream – File Output </vt:lpstr>
      <vt:lpstr>STL Iterators </vt:lpstr>
      <vt:lpstr>STL Iterators </vt:lpstr>
      <vt:lpstr>STL Iterators</vt:lpstr>
      <vt:lpstr>range based for loops</vt:lpstr>
      <vt:lpstr>STL Iterators</vt:lpstr>
      <vt:lpstr>STL Algorithm – remove()</vt:lpstr>
      <vt:lpstr>STL Algorithms – accumulate()</vt:lpstr>
      <vt:lpstr>STL Algorithms – erase()/remove() idiom</vt:lpstr>
      <vt:lpstr>STL Algorithms - iota</vt:lpstr>
      <vt:lpstr>STL Algorithms - replace</vt:lpstr>
      <vt:lpstr>STL Algorithm - sort</vt:lpstr>
      <vt:lpstr>Lambda Expressions</vt:lpstr>
      <vt:lpstr>Lambda Expressions </vt:lpstr>
      <vt:lpstr>Lambda Expressions </vt:lpstr>
      <vt:lpstr>Lambda Expressions </vt:lpstr>
      <vt:lpstr>STL Copy</vt:lpstr>
      <vt:lpstr>STL back_inserter</vt:lpstr>
      <vt:lpstr>STL transform</vt:lpstr>
      <vt:lpstr>STL find_if</vt:lpstr>
      <vt:lpstr>Lab 2 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C++ STL</dc:title>
  <dc:creator>Curriculum Dev</dc:creator>
  <cp:lastModifiedBy>Curriculum Dev</cp:lastModifiedBy>
  <cp:revision>131</cp:revision>
  <dcterms:created xsi:type="dcterms:W3CDTF">2017-07-13T14:20:32Z</dcterms:created>
  <dcterms:modified xsi:type="dcterms:W3CDTF">2017-10-02T15:58:17Z</dcterms:modified>
</cp:coreProperties>
</file>