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1" r:id="rId5"/>
    <p:sldId id="259" r:id="rId6"/>
    <p:sldId id="297" r:id="rId7"/>
    <p:sldId id="29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75" r:id="rId27"/>
    <p:sldId id="294" r:id="rId28"/>
    <p:sldId id="295" r:id="rId29"/>
    <p:sldId id="280" r:id="rId30"/>
    <p:sldId id="281" r:id="rId31"/>
    <p:sldId id="296" r:id="rId32"/>
    <p:sldId id="282" r:id="rId33"/>
    <p:sldId id="283" r:id="rId34"/>
    <p:sldId id="299" r:id="rId35"/>
    <p:sldId id="284" r:id="rId36"/>
    <p:sldId id="300" r:id="rId37"/>
    <p:sldId id="285" r:id="rId38"/>
    <p:sldId id="286" r:id="rId39"/>
    <p:sldId id="287" r:id="rId40"/>
    <p:sldId id="288" r:id="rId41"/>
    <p:sldId id="289" r:id="rId42"/>
    <p:sldId id="29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4500033" y="1992313"/>
            <a:ext cx="7315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406401" y="0"/>
            <a:ext cx="1462617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304800" y="3657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304800" y="4800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321733" y="57150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304800" y="6324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7213600" y="5410201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33400"/>
            <a:ext cx="4218916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56" y="2367279"/>
            <a:ext cx="3607557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10000"/>
            <a:ext cx="92456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4470401" y="1600200"/>
            <a:ext cx="7313084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39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8362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892650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3934" y="319088"/>
            <a:ext cx="2764367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717" y="319088"/>
            <a:ext cx="8092016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06220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8718" y="1295400"/>
            <a:ext cx="11059583" cy="472598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957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</p:spTree>
    <p:extLst>
      <p:ext uri="{BB962C8B-B14F-4D97-AF65-F5344CB8AC3E}">
        <p14:creationId xmlns:p14="http://schemas.microsoft.com/office/powerpoint/2010/main" val="160054955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5596219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15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331200" y="6557964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154" y="9144"/>
            <a:ext cx="1561303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6614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6372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718" y="1295400"/>
            <a:ext cx="5427133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052" y="1295400"/>
            <a:ext cx="5429249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53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910713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137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00883" cy="539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3452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5347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28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82190" y="865189"/>
            <a:ext cx="11338828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319088"/>
            <a:ext cx="9467851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718" y="1295400"/>
            <a:ext cx="11059583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11176000" y="6553201"/>
            <a:ext cx="662517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1" y="120878"/>
            <a:ext cx="1847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" y="49354"/>
            <a:ext cx="1476859" cy="10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12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utorialink.com/cpp/basic-data-types.cpp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0B7F9-1403-479D-9898-D211EF9ADC3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Object Oriented Programming in C++</a:t>
            </a:r>
          </a:p>
        </p:txBody>
      </p:sp>
    </p:spTree>
    <p:extLst>
      <p:ext uri="{BB962C8B-B14F-4D97-AF65-F5344CB8AC3E}">
        <p14:creationId xmlns:p14="http://schemas.microsoft.com/office/powerpoint/2010/main" val="418974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1177-72E1-497C-82D1-86C5C08A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4631-2A7B-4AAC-AF59-8B4595D1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One of the most powerful aspects of C++ is the </a:t>
            </a:r>
            <a:r>
              <a:rPr lang="en-US" sz="1600" i="1" dirty="0"/>
              <a:t>object lifecycle model </a:t>
            </a:r>
          </a:p>
          <a:p>
            <a:endParaRPr lang="en-US" sz="1600" i="1" dirty="0"/>
          </a:p>
          <a:p>
            <a:r>
              <a:rPr lang="en-US" sz="1600" dirty="0"/>
              <a:t>This refers to when an object is </a:t>
            </a:r>
            <a:r>
              <a:rPr lang="en-US" sz="1600" i="1" dirty="0"/>
              <a:t>instantiated</a:t>
            </a:r>
            <a:r>
              <a:rPr lang="en-US" sz="1600" dirty="0"/>
              <a:t>, and when the object’s resources are </a:t>
            </a:r>
            <a:r>
              <a:rPr lang="en-US" sz="1600" i="1" dirty="0"/>
              <a:t>released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 C/C++, this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dirty="0"/>
              <a:t> is put in the stack frame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here: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When is this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dirty="0"/>
              <a:t> allocated/deallocated?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A7C7F6-5826-4730-B396-1D2FDF860F7B}"/>
              </a:ext>
            </a:extLst>
          </p:cNvPr>
          <p:cNvSpPr txBox="1">
            <a:spLocks/>
          </p:cNvSpPr>
          <p:nvPr/>
        </p:nvSpPr>
        <p:spPr bwMode="auto">
          <a:xfrm>
            <a:off x="2458509" y="3142130"/>
            <a:ext cx="7620000" cy="914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0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0CE1-CE3D-45BB-9D08-16DD5CD5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ED7D-ED8E-46A8-A342-248B2E6A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And on the heap here: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Recall that in C, malloc returns allocated memory of a given size from the heap in a pointer. </a:t>
            </a:r>
          </a:p>
          <a:p>
            <a:endParaRPr lang="en-US" sz="1600" dirty="0"/>
          </a:p>
          <a:p>
            <a:r>
              <a:rPr lang="en-US" sz="1600" dirty="0"/>
              <a:t>In C++, this object is </a:t>
            </a:r>
            <a:r>
              <a:rPr lang="en-US" sz="1600" i="1" dirty="0"/>
              <a:t>constructed</a:t>
            </a:r>
            <a:r>
              <a:rPr lang="en-US" sz="1600" dirty="0"/>
              <a:t> with a </a:t>
            </a:r>
            <a:r>
              <a:rPr lang="en-US" sz="1600" i="1" dirty="0"/>
              <a:t>constructor</a:t>
            </a:r>
            <a:r>
              <a:rPr lang="en-US" sz="1600" dirty="0"/>
              <a:t>, specifically…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dirty="0" err="1"/>
              <a:t>’s</a:t>
            </a:r>
            <a:r>
              <a:rPr lang="en-US" sz="1600" dirty="0"/>
              <a:t> constructor. </a:t>
            </a:r>
          </a:p>
          <a:p>
            <a:endParaRPr lang="en-US" sz="1600" dirty="0"/>
          </a:p>
          <a:p>
            <a:r>
              <a:rPr lang="en-US" sz="1600" dirty="0"/>
              <a:t>The constructor is called with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/>
              <a:t> operator, and must be paired with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/>
              <a:t> operator. Why?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EC09C4-2447-4585-93FF-1EE461F4ECEC}"/>
              </a:ext>
            </a:extLst>
          </p:cNvPr>
          <p:cNvSpPr txBox="1">
            <a:spLocks/>
          </p:cNvSpPr>
          <p:nvPr/>
        </p:nvSpPr>
        <p:spPr bwMode="auto">
          <a:xfrm>
            <a:off x="2062957" y="1905794"/>
            <a:ext cx="8294687" cy="1752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//C-style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 =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malloc(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 style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a = new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9208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968C-B9B2-4F79-966F-756AB699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33C1-863B-4FEB-A5DE-C031C046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Constructors are special member functions that initialize objects </a:t>
            </a:r>
          </a:p>
          <a:p>
            <a:endParaRPr lang="en-US" sz="1600" dirty="0"/>
          </a:p>
          <a:p>
            <a:r>
              <a:rPr lang="en-US" sz="1600" dirty="0"/>
              <a:t>They do not have any return type.</a:t>
            </a:r>
          </a:p>
          <a:p>
            <a:endParaRPr lang="en-US" sz="1600" dirty="0"/>
          </a:p>
          <a:p>
            <a:r>
              <a:rPr lang="en-US" sz="1600" dirty="0"/>
              <a:t>A class can have many different constructors, each with a unique argument list </a:t>
            </a:r>
          </a:p>
          <a:p>
            <a:endParaRPr lang="en-US" sz="1600" dirty="0"/>
          </a:p>
          <a:p>
            <a:r>
              <a:rPr lang="en-US" sz="1600" dirty="0"/>
              <a:t>An object begins its life with a call to a constructor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600" dirty="0"/>
              <a:t>keyword is a pointer used to refer to the </a:t>
            </a:r>
            <a:r>
              <a:rPr lang="en-US" sz="1600" i="1" dirty="0"/>
              <a:t>instance</a:t>
            </a:r>
            <a:r>
              <a:rPr lang="en-US" sz="1600" dirty="0"/>
              <a:t> of the class being called. 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9F79-2876-44A0-B1D7-175911D69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E8ABC7-8734-4440-BCE2-5CDBE7856E2B}"/>
              </a:ext>
            </a:extLst>
          </p:cNvPr>
          <p:cNvSpPr txBox="1">
            <a:spLocks/>
          </p:cNvSpPr>
          <p:nvPr/>
        </p:nvSpPr>
        <p:spPr bwMode="auto">
          <a:xfrm>
            <a:off x="6313864" y="1617841"/>
            <a:ext cx="5777670" cy="397883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range, warhead;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range, double warhead){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this-&gt;range = range;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this-&gt;warhead = warhead;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fire();</a:t>
            </a:r>
          </a:p>
        </p:txBody>
      </p:sp>
    </p:spTree>
    <p:extLst>
      <p:ext uri="{BB962C8B-B14F-4D97-AF65-F5344CB8AC3E}">
        <p14:creationId xmlns:p14="http://schemas.microsoft.com/office/powerpoint/2010/main" val="349904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2D46-3D13-4CA1-A2AD-D1AB568C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E816-C53E-4E2F-BD8C-92B4F461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Member objects are constructed before an owning object is constructed.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8EA830-D54B-44DC-B5B8-33B94B3097BC}"/>
              </a:ext>
            </a:extLst>
          </p:cNvPr>
          <p:cNvSpPr txBox="1">
            <a:spLocks/>
          </p:cNvSpPr>
          <p:nvPr/>
        </p:nvSpPr>
        <p:spPr bwMode="auto">
          <a:xfrm>
            <a:off x="1981201" y="2438400"/>
            <a:ext cx="8294687" cy="2209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CyberEngine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CyberEngine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(“Engine is ready!”);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D3-76C5-4A76-BF17-146A0D6E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Objects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28BE62-0A4B-4233-8AD9-8216DB98B60B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CyberJet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CyberJet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(“Jet is ready\n”);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CyberEngine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CyberJet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jet;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F07F-FA15-43A4-8B3C-0C78D289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3C4-872F-4548-AD86-DFE02A07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There are still more ways to construct C++ objects. </a:t>
            </a:r>
          </a:p>
          <a:p>
            <a:r>
              <a:rPr lang="en-US" sz="1800" dirty="0"/>
              <a:t>You can use </a:t>
            </a:r>
            <a:r>
              <a:rPr lang="en-US" sz="1800" i="1" dirty="0"/>
              <a:t>list initialization </a:t>
            </a:r>
            <a:r>
              <a:rPr lang="en-US" sz="1800" dirty="0"/>
              <a:t>with braces rather than parenthesis when calling the constructor.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List initialization can help protect you from </a:t>
            </a:r>
            <a:r>
              <a:rPr lang="en-US" sz="1800" i="1" dirty="0"/>
              <a:t>narrowing conversions</a:t>
            </a:r>
            <a:r>
              <a:rPr lang="en-US" sz="1800" dirty="0"/>
              <a:t>. </a:t>
            </a:r>
          </a:p>
          <a:p>
            <a:r>
              <a:rPr lang="en-US" sz="1800" dirty="0"/>
              <a:t>Be careful when your user defined data type accepts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as a constructor parameter. Do not use list initialization in this case. (e.g.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A5DD8-AED4-4429-806B-F0676ACDB29A}"/>
              </a:ext>
            </a:extLst>
          </p:cNvPr>
          <p:cNvSpPr txBox="1">
            <a:spLocks/>
          </p:cNvSpPr>
          <p:nvPr/>
        </p:nvSpPr>
        <p:spPr bwMode="auto">
          <a:xfrm>
            <a:off x="3835400" y="2515394"/>
            <a:ext cx="5084542" cy="1143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missile1 {100, 50};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missile2 = {100, 50};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missile3 =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{100, 50};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7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129-415B-45DB-B935-674299B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8C31-92BF-4B94-B363-F3D8FCDF04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In your class, you can initialize class members with </a:t>
            </a:r>
            <a:r>
              <a:rPr lang="en-US" sz="1600" i="1" dirty="0"/>
              <a:t>direct initialization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is more efficient than using assignment operators inside the constructor body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5D9CA-9F1D-46AB-8281-87ED916039E1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5746792" y="1295400"/>
            <a:ext cx="605150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range, warhead;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arg_range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arhead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range(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arg_range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warhead(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arg_warhead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fire();</a:t>
            </a:r>
          </a:p>
        </p:txBody>
      </p:sp>
    </p:spTree>
    <p:extLst>
      <p:ext uri="{BB962C8B-B14F-4D97-AF65-F5344CB8AC3E}">
        <p14:creationId xmlns:p14="http://schemas.microsoft.com/office/powerpoint/2010/main" val="411354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D5BE-8B4D-46E3-91CC-7F53EE11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Conversions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69132F-804A-48D6-AEC8-F869AC5D5AC6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fun(double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val2) {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x2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  // if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==7.9, x2 becomes 7 (bad)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c2 = val2; // if val2==1025, c2 becomes 1 (bad)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x3 {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   // error: possible truncation (g00d)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c3 {val2}; // error: possible narrowing (g00d)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c4 {24};   // OK: 24 can be represented exactly as a char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(g00d)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c5 {264};  // error: (assuming 8-bit chars): 264 cannot be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    //represented as a char (good)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x4 {2.0};   //error: no double 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value conversion       		    //(g00d)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066-0654-498F-BB4A-17EF1DC8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48D9-2224-42DF-A39E-15E46C66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Destructors are special member functions that are called when an object’s lifetime ends </a:t>
            </a:r>
          </a:p>
          <a:p>
            <a:r>
              <a:rPr lang="en-US" sz="1800" dirty="0"/>
              <a:t>Recall: Member objects are constructed before an owning object is constructed. Destructors are applied in reverse order</a:t>
            </a:r>
          </a:p>
          <a:p>
            <a:r>
              <a:rPr lang="en-US" sz="1800" dirty="0"/>
              <a:t>The purpose of the destructor is to release resources that the object is responsible for.</a:t>
            </a:r>
          </a:p>
          <a:p>
            <a:r>
              <a:rPr lang="en-US" sz="1800" dirty="0"/>
              <a:t>Like constructors, destructors have no return type. They are instead preceded by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Classes are allowed only one destructor</a:t>
            </a:r>
          </a:p>
          <a:p>
            <a:r>
              <a:rPr lang="en-US" sz="1800" dirty="0"/>
              <a:t>Destructors are amazing, and you should use them. And love them. And make shrines to their amazingness.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56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7F5063-F9FD-43C4-AA5D-149171FFAD33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531279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File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File(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*mode)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raw_file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mode);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~File()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raw_file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*input)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raw_file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“%s”, input);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FILE *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raw_file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File x(“foo”, “w+”);</a:t>
            </a:r>
          </a:p>
          <a:p>
            <a:pPr marL="0" indent="0"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x.write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world!”); 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D54D-14B5-4363-9F5E-AF3FC759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</p:spTree>
    <p:extLst>
      <p:ext uri="{BB962C8B-B14F-4D97-AF65-F5344CB8AC3E}">
        <p14:creationId xmlns:p14="http://schemas.microsoft.com/office/powerpoint/2010/main" val="33317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790A-ED83-44B5-AFA6-22030ED1857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User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AA64-93BB-4FC9-9BDB-7F9D83D7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http://tutorialink.com/cpp/basic-data-types.cpp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444E4-9424-4FE4-A031-0349D7FBC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276350"/>
            <a:ext cx="6191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FA5D-1803-4149-BACC-52463C5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06F2-2A4A-486F-B13C-FAB01A78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039" y="1295400"/>
            <a:ext cx="8294687" cy="4191000"/>
          </a:xfrm>
        </p:spPr>
        <p:txBody>
          <a:bodyPr/>
          <a:lstStyle/>
          <a:p>
            <a:r>
              <a:rPr lang="en-US" sz="1800" dirty="0"/>
              <a:t>Lets deconstruct </a:t>
            </a:r>
            <a:r>
              <a:rPr lang="en-US" sz="1800" dirty="0" err="1"/>
              <a:t>whats</a:t>
            </a:r>
            <a:r>
              <a:rPr lang="en-US" sz="1800" dirty="0"/>
              <a:t> going 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What happens to the File object upon return?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EB9C33-0F4C-4F0F-8425-2BCD83A4C4F8}"/>
              </a:ext>
            </a:extLst>
          </p:cNvPr>
          <p:cNvSpPr txBox="1">
            <a:spLocks/>
          </p:cNvSpPr>
          <p:nvPr/>
        </p:nvSpPr>
        <p:spPr bwMode="auto">
          <a:xfrm>
            <a:off x="2062957" y="1731962"/>
            <a:ext cx="8294687" cy="375443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x(“foo”, “w+”);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//Do stuffs 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something_bad_happened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ERROR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//Do more stuffs 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SUCCESS;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5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AE8E-D927-4F45-B3DF-63AA4D26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garbage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C794-8369-4DF8-AF12-F7C5D76E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1" dirty="0"/>
              <a:t>Garbage collection is neither necessary nor sufficient for quality software.- </a:t>
            </a:r>
            <a:r>
              <a:rPr lang="en-US" sz="2000" b="0" dirty="0"/>
              <a:t>Bjarne </a:t>
            </a:r>
            <a:r>
              <a:rPr lang="en-US" sz="2000" b="0" dirty="0" err="1"/>
              <a:t>Stroustrup</a:t>
            </a:r>
            <a:r>
              <a:rPr lang="en-US" sz="2000" b="0" dirty="0"/>
              <a:t>, Herb Sutter, and Gabriel Dos Reis</a:t>
            </a:r>
          </a:p>
          <a:p>
            <a:pPr marL="0" indent="0">
              <a:buNone/>
            </a:pPr>
            <a:br>
              <a:rPr lang="en-US" sz="2000" b="0" dirty="0"/>
            </a:br>
            <a:r>
              <a:rPr lang="en-US" sz="2000" b="0" i="1" dirty="0"/>
              <a:t>If Java had true garbage collection, most programs would delete themselves upon execution. </a:t>
            </a:r>
            <a:r>
              <a:rPr lang="en-US" sz="2000" b="0" dirty="0"/>
              <a:t>-- Robert Sewell</a:t>
            </a:r>
          </a:p>
          <a:p>
            <a:pPr marL="0" indent="0">
              <a:buNone/>
            </a:pPr>
            <a:br>
              <a:rPr lang="en-US" b="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47AF-D444-4A64-91C1-76776DD9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3124201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5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7055-404F-4761-B2F3-2969EA87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D529-550C-457E-A0CB-E0DCCD59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072" y="1426101"/>
            <a:ext cx="8294687" cy="3575849"/>
          </a:xfrm>
        </p:spPr>
        <p:txBody>
          <a:bodyPr/>
          <a:lstStyle/>
          <a:p>
            <a:r>
              <a:rPr lang="en-US" sz="1600" dirty="0"/>
              <a:t>Functions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/>
              <a:t> </a:t>
            </a:r>
            <a:r>
              <a:rPr lang="en-US" sz="1600" dirty="0"/>
              <a:t>are guaranteed not to modify the object’s state: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is_hungry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function doesn’t modify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CyberWarrior</a:t>
            </a:r>
            <a:r>
              <a:rPr lang="en-US" sz="1600" i="1" dirty="0" err="1"/>
              <a:t>’s</a:t>
            </a:r>
            <a:r>
              <a:rPr lang="en-US" sz="1600" i="1" dirty="0"/>
              <a:t> </a:t>
            </a:r>
            <a:r>
              <a:rPr lang="en-US" sz="1600" dirty="0"/>
              <a:t>state, so we can mark it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/>
              <a:t>.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A1D7EC-E99E-40F4-B604-C42527BD5434}"/>
              </a:ext>
            </a:extLst>
          </p:cNvPr>
          <p:cNvSpPr txBox="1">
            <a:spLocks/>
          </p:cNvSpPr>
          <p:nvPr/>
        </p:nvSpPr>
        <p:spPr bwMode="auto">
          <a:xfrm>
            <a:off x="2470193" y="1828296"/>
            <a:ext cx="8294687" cy="3352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CyberWarrior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is_thirsty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thirsty;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beer_me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thirsty = true;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thirsty;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1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DFB-8005-4292-932D-50D40DC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3E59E7-FF29-4A1F-8F03-187EEB00B19D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2819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check_status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CyberWarrior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&amp;warrior)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auto x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warrior.is_thirsty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 //OK!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warrior.beer_me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// won’t compile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beer_thirsty_warrior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CyberWarrior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&amp;warrior)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warrior.is_thirsty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warrior.beer_me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//OK, warrior is not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The </a:t>
            </a:r>
            <a:r>
              <a:rPr lang="en-US" sz="2000" dirty="0" err="1"/>
              <a:t>is_hungry</a:t>
            </a:r>
            <a:r>
              <a:rPr lang="en-US" sz="2000" dirty="0"/>
              <a:t>() function doesn’t modify a </a:t>
            </a:r>
            <a:r>
              <a:rPr lang="en-US" sz="2000" dirty="0" err="1"/>
              <a:t>CyberRanger’s</a:t>
            </a:r>
            <a:r>
              <a:rPr lang="en-US" sz="2000" dirty="0"/>
              <a:t> state, so we mark it as const. </a:t>
            </a:r>
          </a:p>
        </p:txBody>
      </p:sp>
    </p:spTree>
    <p:extLst>
      <p:ext uri="{BB962C8B-B14F-4D97-AF65-F5344CB8AC3E}">
        <p14:creationId xmlns:p14="http://schemas.microsoft.com/office/powerpoint/2010/main" val="271314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C7-621C-488B-964F-A69808E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1988-1E29-4737-AF51-3B657461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 that private (and protected) members of a class cannot be accessed from the outside (unless they are </a:t>
            </a:r>
            <a:r>
              <a:rPr lang="en-US" sz="1800" i="1" dirty="0"/>
              <a:t>friends</a:t>
            </a:r>
            <a:r>
              <a:rPr lang="en-US" sz="1800" dirty="0"/>
              <a:t> &lt;3) </a:t>
            </a:r>
          </a:p>
          <a:p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800" dirty="0"/>
              <a:t> keyword can be applied to both functions and classes to allow access to private members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1E19F2-7291-4EC3-BB40-948EB10ADC71}"/>
              </a:ext>
            </a:extLst>
          </p:cNvPr>
          <p:cNvSpPr txBox="1">
            <a:spLocks/>
          </p:cNvSpPr>
          <p:nvPr/>
        </p:nvSpPr>
        <p:spPr bwMode="auto">
          <a:xfrm>
            <a:off x="2062957" y="3048000"/>
            <a:ext cx="8294687" cy="2743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 {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height;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0,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0) 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 = a; 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= b;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friend void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print_values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(Polygon &amp;poly);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friend class Geometry;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Clr>
                <a:srgbClr val="000000"/>
              </a:buClr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000000"/>
              </a:buClr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32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D329-1953-429D-95F9-7D41DD1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BBDF3E-EF47-41BD-968C-5B6DFB7D68A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print_values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(Polygon &amp;poly) {   //Does this work?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(“Width: %f Height: %f \n”,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poly.width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poly.height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print_values_2(Polygon &amp;poly) {   //And this one?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(“Width: %f Height %f \n”,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poly.width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poly.height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Geometry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Polygon poly;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 = 0;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 = 0)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poly.width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poly.height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9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79A0-360C-4279-A763-1A6A0C4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A0C31-807A-4054-9FE4-2378FF12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Design a 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i="1" dirty="0"/>
              <a:t>, </a:t>
            </a:r>
            <a:r>
              <a:rPr lang="en-US" sz="1600" dirty="0"/>
              <a:t>that has private data members for first name, last name, age, and gender.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Implement public functions to get and set the values of these private data members, (example: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/>
              <a:t>as well as your constructor(s) and destructor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Inside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main.cpp, </a:t>
            </a:r>
            <a:r>
              <a:rPr lang="en-US" sz="1600" dirty="0">
                <a:cs typeface="Courier New" panose="02070309020205020404" pitchFamily="49" charset="0"/>
              </a:rPr>
              <a:t>you will find the function,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generate_roster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cs typeface="Courier New" panose="02070309020205020404" pitchFamily="49" charset="0"/>
              </a:rPr>
              <a:t>that you will need to write. This function will receive user input to populate an array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cs typeface="Courier New" panose="02070309020205020404" pitchFamily="49" charset="0"/>
              </a:rPr>
              <a:t> objects, with each person being an individual in the class roster. Return the number of students recorded. 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You will also find a function called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log_roster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sz="1600" dirty="0">
                <a:cs typeface="Courier New" panose="02070309020205020404" pitchFamily="49" charset="0"/>
              </a:rPr>
              <a:t>Write this function to print each user out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roster.txt.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Compile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person.h</a:t>
            </a:r>
            <a:r>
              <a:rPr lang="en-US" sz="1600" dirty="0">
                <a:cs typeface="Courier New" panose="02070309020205020404" pitchFamily="49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roster.cpp </a:t>
            </a:r>
            <a:r>
              <a:rPr lang="en-US" sz="1600" dirty="0">
                <a:cs typeface="Courier New" panose="02070309020205020404" pitchFamily="49" charset="0"/>
              </a:rPr>
              <a:t>into an executable to test your work.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292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9F447C-71AE-42E9-A6A8-CBDD23638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Inheritance and Polymorphism </a:t>
            </a:r>
          </a:p>
        </p:txBody>
      </p:sp>
    </p:spTree>
    <p:extLst>
      <p:ext uri="{BB962C8B-B14F-4D97-AF65-F5344CB8AC3E}">
        <p14:creationId xmlns:p14="http://schemas.microsoft.com/office/powerpoint/2010/main" val="215150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9A160-C54D-4B30-8B07-95C094BD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Polymorphism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BCEAB-6B33-4713-AFD3-163904A8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strength of objects is the ability to group together data and functionality into a logical design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The ability to relate objects together further assists in abstracting a complex problem.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can form hierarchies of classes, and we have two paradigms:</a:t>
            </a:r>
          </a:p>
          <a:p>
            <a:endParaRPr lang="en-US" sz="1600" dirty="0"/>
          </a:p>
          <a:p>
            <a:pPr lvl="1"/>
            <a:r>
              <a:rPr lang="en-US" sz="1400" dirty="0"/>
              <a:t>Interface inheritance: provides a contract that your code must comply to, both implementer and user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Implementation inheritance: simplify implementation by deriving a class from another </a:t>
            </a:r>
          </a:p>
        </p:txBody>
      </p:sp>
    </p:spTree>
    <p:extLst>
      <p:ext uri="{BB962C8B-B14F-4D97-AF65-F5344CB8AC3E}">
        <p14:creationId xmlns:p14="http://schemas.microsoft.com/office/powerpoint/2010/main" val="2483031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1498-58E7-4BCD-9245-D14A0F94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1DD2-1461-43BD-A931-1F7D0F5385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C++ inheritance can be complicated …</a:t>
            </a:r>
          </a:p>
          <a:p>
            <a:r>
              <a:rPr lang="en-US" sz="1600" dirty="0"/>
              <a:t>Conceptualize as an </a:t>
            </a:r>
            <a:r>
              <a:rPr lang="en-US" sz="1600" i="1" dirty="0"/>
              <a:t>Is-A</a:t>
            </a:r>
            <a:r>
              <a:rPr lang="en-US" sz="1600" dirty="0"/>
              <a:t> relationship (IE. An eagle is a bird)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Classes can be extended to create a </a:t>
            </a:r>
            <a:r>
              <a:rPr lang="en-US" sz="1600" i="1" dirty="0"/>
              <a:t>derived class</a:t>
            </a:r>
            <a:r>
              <a:rPr lang="en-US" sz="1600" dirty="0"/>
              <a:t>, which retains some characteristics of the </a:t>
            </a:r>
            <a:r>
              <a:rPr lang="en-US" sz="1600" i="1" dirty="0"/>
              <a:t>base class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i="1" dirty="0"/>
              <a:t>derived class</a:t>
            </a:r>
            <a:r>
              <a:rPr lang="en-US" sz="1600" dirty="0"/>
              <a:t> inherits the member function and properties of the </a:t>
            </a:r>
            <a:r>
              <a:rPr lang="en-US" sz="1600" i="1" dirty="0"/>
              <a:t>base class.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i="1" dirty="0"/>
              <a:t>Polymorphism, </a:t>
            </a:r>
            <a:r>
              <a:rPr lang="en-US" sz="1600" dirty="0"/>
              <a:t>(Latin: multiple-form), use one class as though it were another</a:t>
            </a:r>
          </a:p>
          <a:p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93A325-45DD-47EA-93B8-B45BFE106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25" y="2917285"/>
            <a:ext cx="2678662" cy="1482218"/>
          </a:xfrm>
        </p:spPr>
      </p:pic>
    </p:spTree>
    <p:extLst>
      <p:ext uri="{BB962C8B-B14F-4D97-AF65-F5344CB8AC3E}">
        <p14:creationId xmlns:p14="http://schemas.microsoft.com/office/powerpoint/2010/main" val="130856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2F39-0BBA-4569-94A4-902D1AB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76CA-F462-42D7-8291-71539B7BB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Classes are </a:t>
            </a:r>
            <a:r>
              <a:rPr lang="en-US" sz="1600" i="1" dirty="0"/>
              <a:t>user-defined types </a:t>
            </a:r>
            <a:r>
              <a:rPr lang="en-US" sz="1600" dirty="0"/>
              <a:t>(similar to structs) </a:t>
            </a:r>
          </a:p>
          <a:p>
            <a:r>
              <a:rPr lang="en-US" sz="1600" dirty="0"/>
              <a:t>Consists of a set of </a:t>
            </a:r>
            <a:r>
              <a:rPr lang="en-US" sz="1600" i="1" dirty="0"/>
              <a:t>data members </a:t>
            </a:r>
            <a:r>
              <a:rPr lang="en-US" sz="1600" dirty="0"/>
              <a:t>(variables, constants and functions)</a:t>
            </a:r>
          </a:p>
          <a:p>
            <a:r>
              <a:rPr lang="en-US" sz="1600" dirty="0"/>
              <a:t>Classes can have some important functions for the purposes: </a:t>
            </a:r>
          </a:p>
          <a:p>
            <a:pPr lvl="1"/>
            <a:r>
              <a:rPr lang="en-US" sz="1400" dirty="0"/>
              <a:t>Object initialization </a:t>
            </a:r>
          </a:p>
          <a:p>
            <a:pPr lvl="1"/>
            <a:r>
              <a:rPr lang="en-US" sz="1400" dirty="0"/>
              <a:t>Copy </a:t>
            </a:r>
          </a:p>
          <a:p>
            <a:pPr lvl="1"/>
            <a:r>
              <a:rPr lang="en-US" sz="1400" dirty="0"/>
              <a:t>Move </a:t>
            </a:r>
          </a:p>
          <a:p>
            <a:pPr lvl="1"/>
            <a:r>
              <a:rPr lang="en-US" sz="1400" dirty="0"/>
              <a:t>and object destruction</a:t>
            </a:r>
          </a:p>
          <a:p>
            <a:r>
              <a:rPr lang="en-US" sz="1600" dirty="0"/>
              <a:t>Members are accessed with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/>
              <a:t> operator for objects,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/>
              <a:t> for pointers </a:t>
            </a:r>
          </a:p>
          <a:p>
            <a:r>
              <a:rPr lang="en-US" sz="1600" dirty="0"/>
              <a:t>Operators like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/>
              <a:t>,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/>
              <a:t> can be defined for a class </a:t>
            </a:r>
          </a:p>
          <a:p>
            <a:r>
              <a:rPr lang="en-US" sz="1600" dirty="0"/>
              <a:t>Classes are defined by the keyword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/>
              <a:t>, which is like a </a:t>
            </a:r>
            <a:r>
              <a:rPr lang="en-US" sz="1600" i="1" dirty="0"/>
              <a:t>namespace</a:t>
            </a:r>
            <a:r>
              <a:rPr lang="en-US" sz="1600" dirty="0"/>
              <a:t> for its members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CBDC5-B816-49A6-98ED-6713E4650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719BB8-59B5-45D7-8DAD-66C6146DF127}"/>
              </a:ext>
            </a:extLst>
          </p:cNvPr>
          <p:cNvSpPr txBox="1">
            <a:spLocks/>
          </p:cNvSpPr>
          <p:nvPr/>
        </p:nvSpPr>
        <p:spPr bwMode="auto">
          <a:xfrm>
            <a:off x="6840071" y="1519518"/>
            <a:ext cx="5042950" cy="50605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68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A38A00-A533-41FE-832C-0D25381A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C524A4-DB48-4016-839B-1BC62A189E37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886731" y="1349188"/>
            <a:ext cx="5427133" cy="5410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Polygon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width, height;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 = 0,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 = 0)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 = a; height = b;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Rectangle: public Polygon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area() { return width * height;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Triangle: public Polygon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area() { return width * height / 2; } </a:t>
            </a:r>
          </a:p>
          <a:p>
            <a:pPr marL="0" indent="0">
              <a:buNone/>
            </a:pPr>
            <a:r>
              <a:rPr 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779A6-57DC-40ED-8671-B1DA46364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sz="1400" dirty="0"/>
              <a:t> is our base class </a:t>
            </a:r>
          </a:p>
          <a:p>
            <a:endParaRPr lang="en-US" sz="1400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sz="1400" dirty="0"/>
              <a:t> derive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The derived class inherits from the base class by using the : operator during class declaration</a:t>
            </a:r>
          </a:p>
          <a:p>
            <a:endParaRPr lang="en-US" sz="1400" dirty="0"/>
          </a:p>
          <a:p>
            <a:r>
              <a:rPr lang="en-US" sz="1400" dirty="0"/>
              <a:t>Only member variables and functions marked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/>
              <a:t> 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400" dirty="0"/>
              <a:t> can be inherited</a:t>
            </a:r>
          </a:p>
          <a:p>
            <a:endParaRPr lang="en-US" sz="1400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sz="1400" dirty="0"/>
              <a:t> can now access the data members declared in the Polygon class </a:t>
            </a:r>
          </a:p>
          <a:p>
            <a:endParaRPr lang="en-US" sz="1400" dirty="0"/>
          </a:p>
          <a:p>
            <a:r>
              <a:rPr lang="en-US" sz="1400" dirty="0"/>
              <a:t>Notice too that they both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sz="1400" dirty="0"/>
              <a:t> define a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area()</a:t>
            </a:r>
            <a:r>
              <a:rPr lang="en-US" sz="1400" dirty="0"/>
              <a:t>, with different implementations. </a:t>
            </a:r>
          </a:p>
        </p:txBody>
      </p:sp>
    </p:spTree>
    <p:extLst>
      <p:ext uri="{BB962C8B-B14F-4D97-AF65-F5344CB8AC3E}">
        <p14:creationId xmlns:p14="http://schemas.microsoft.com/office/powerpoint/2010/main" val="3891828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7EE1-41AE-4914-936A-9D4DF19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86FE-1888-456A-853D-3EA7DF9B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To reiterate, inheritance allows a derived class to take on properties of its parent class</a:t>
            </a:r>
          </a:p>
          <a:p>
            <a:endParaRPr lang="en-US" sz="1600" dirty="0"/>
          </a:p>
          <a:p>
            <a:r>
              <a:rPr lang="en-US" sz="1600" dirty="0"/>
              <a:t>We use inheritance to make a derived class that is more specific and tailored to our purpose (I.E. – an eagle is more specific than a bird) </a:t>
            </a:r>
          </a:p>
          <a:p>
            <a:endParaRPr lang="en-US" sz="1600" dirty="0"/>
          </a:p>
          <a:p>
            <a:r>
              <a:rPr lang="en-US" sz="1600" dirty="0"/>
              <a:t>A function may exist in a parent class, that we need to use…but it isn’t exactly what we need </a:t>
            </a:r>
          </a:p>
          <a:p>
            <a:endParaRPr lang="en-US" sz="1600" dirty="0"/>
          </a:p>
          <a:p>
            <a:r>
              <a:rPr lang="en-US" sz="1600" dirty="0"/>
              <a:t>Real world example: </a:t>
            </a:r>
          </a:p>
          <a:p>
            <a:endParaRPr lang="en-US" sz="1600" dirty="0"/>
          </a:p>
          <a:p>
            <a:pPr lvl="1"/>
            <a:r>
              <a:rPr lang="en-US" sz="1400" dirty="0"/>
              <a:t>A bird flaps its wings in order to fly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But an eagle flaps less and uses convection currents to soar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And a hummingbird flaps its wings extremely fast in order to fly </a:t>
            </a:r>
          </a:p>
          <a:p>
            <a:pPr lvl="1"/>
            <a:endParaRPr lang="en-US" sz="1400" dirty="0"/>
          </a:p>
          <a:p>
            <a:r>
              <a:rPr lang="en-US" sz="1600" dirty="0"/>
              <a:t>They are all birds, and they all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fly() </a:t>
            </a:r>
            <a:r>
              <a:rPr lang="en-US" sz="1600" dirty="0">
                <a:cs typeface="Courier New" panose="02070309020205020404" pitchFamily="49" charset="0"/>
              </a:rPr>
              <a:t>but the implementation details will differ …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71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3BD8-B516-427B-9A04-959100B8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734E7A-E4DD-46D6-BBFF-6FA3AF08FFA0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2286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Logger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~Logger() { }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info(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message[]) = 0;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error(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message[]) = 0;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i="1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/>
              <a:t> means this method </a:t>
            </a:r>
            <a:r>
              <a:rPr lang="en-US" sz="1600" u="sng" dirty="0"/>
              <a:t>can be </a:t>
            </a:r>
            <a:r>
              <a:rPr lang="en-US" sz="1600" i="1" dirty="0"/>
              <a:t>overridden</a:t>
            </a:r>
            <a:r>
              <a:rPr lang="en-US" sz="1600" dirty="0"/>
              <a:t> by a subclass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sz="1600" dirty="0"/>
              <a:t>indicates there is no default implementation and the inheriting class must implement it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i="1" dirty="0"/>
              <a:t>Note: </a:t>
            </a:r>
            <a:r>
              <a:rPr lang="en-US" sz="1600" dirty="0"/>
              <a:t>because this class has only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i="1" dirty="0"/>
              <a:t> </a:t>
            </a:r>
            <a:r>
              <a:rPr lang="en-US" sz="1600" dirty="0"/>
              <a:t>functions, it is a </a:t>
            </a:r>
            <a:r>
              <a:rPr lang="en-US" sz="1600" i="1" dirty="0"/>
              <a:t>pure virtual class. </a:t>
            </a:r>
            <a:r>
              <a:rPr lang="en-US" sz="1600" dirty="0"/>
              <a:t>Also because this class has no definition to instantiate, only declarations…it is </a:t>
            </a:r>
            <a:r>
              <a:rPr lang="en-US" sz="1600" i="1" dirty="0"/>
              <a:t>abstract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0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91C-A18D-48D3-97F7-7559FFFF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virtual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676285-70D5-43F8-A70C-170F7B7E4BFB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1981201" y="1295400"/>
            <a:ext cx="8294687" cy="3048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ConsoleLogger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Logger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info(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message[]) override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(“info: %s”, message);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error(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message[]) override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(“error: %s”, message);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688C7-7B43-4A17-9458-037725A85E11}"/>
              </a:ext>
            </a:extLst>
          </p:cNvPr>
          <p:cNvSpPr txBox="1"/>
          <p:nvPr/>
        </p:nvSpPr>
        <p:spPr>
          <a:xfrm>
            <a:off x="2032000" y="4433048"/>
            <a:ext cx="8218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</a:rPr>
              <a:t>We use 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600" b="1" i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keyword to specify that we are overriding the virtual function from the base class </a:t>
            </a:r>
          </a:p>
          <a:p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</a:rPr>
              <a:t>Indicates to the compiler that the overriding function must match the function signature in the 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</a:rPr>
              <a:t>Class implementing this </a:t>
            </a:r>
            <a:r>
              <a:rPr lang="en-US" sz="1600" b="1" i="1" dirty="0">
                <a:solidFill>
                  <a:srgbClr val="000000"/>
                </a:solidFill>
                <a:latin typeface="Arial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 “can-do” some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</a:rPr>
              <a:t>Providing an implementation to an </a:t>
            </a:r>
            <a:r>
              <a:rPr lang="en-US" sz="1600" b="1" i="1" dirty="0">
                <a:solidFill>
                  <a:srgbClr val="000000"/>
                </a:solidFill>
                <a:latin typeface="Arial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 function or class makes it </a:t>
            </a:r>
            <a:r>
              <a:rPr lang="en-US" sz="1600" b="1" i="1" dirty="0">
                <a:solidFill>
                  <a:srgbClr val="000000"/>
                </a:solidFill>
                <a:latin typeface="Arial"/>
              </a:rPr>
              <a:t>concrete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44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A5B9-C6A0-421E-9A57-96B8B98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F9ADE-FD6E-4631-BADE-FC900947E3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If we mark a function with final, then we cannot override it in a derived class. </a:t>
            </a:r>
          </a:p>
          <a:p>
            <a:endParaRPr lang="en-US" sz="1600" dirty="0"/>
          </a:p>
          <a:p>
            <a:r>
              <a:rPr lang="en-US" sz="1600" dirty="0"/>
              <a:t>If we mark an entire class as final, then the class cannot be inherited from. </a:t>
            </a:r>
          </a:p>
          <a:p>
            <a:endParaRPr lang="en-US" sz="1600" dirty="0"/>
          </a:p>
          <a:p>
            <a:r>
              <a:rPr lang="en-US" sz="1600" dirty="0"/>
              <a:t>New to C++11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What happens to a class’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protected </a:t>
            </a:r>
            <a:r>
              <a:rPr lang="en-US" sz="1600" dirty="0"/>
              <a:t>members, if the class is marked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600" dirty="0"/>
              <a:t>?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884A5-B601-4FE7-BABA-A7985183B8B8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Logger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~Logger() { }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info(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message[]) final;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error(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 message[]) final;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algn="ctr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Logger final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message[];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68688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789B-075B-48D0-A3D6-7ED3561A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virtual classes?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EAEA-F556-48B1-A514-29B4C84E6C64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62957" y="1600200"/>
            <a:ext cx="8294687" cy="2743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do_stuff_and_log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Logger &amp;logger)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logger.info(“Doing stuff”);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ConsoleLogger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cl;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do_stuff_and_log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(cl);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You can easily change the behavior of this function by implementing a new </a:t>
            </a:r>
            <a:r>
              <a:rPr lang="en-US" sz="1600" i="1" dirty="0"/>
              <a:t>Logger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Notice what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do_stuff_and_log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asks for as an argument, and what we are passing in</a:t>
            </a:r>
          </a:p>
          <a:p>
            <a:endParaRPr lang="en-US" sz="1600" dirty="0"/>
          </a:p>
          <a:p>
            <a:r>
              <a:rPr lang="en-US" sz="1600" dirty="0"/>
              <a:t>Example of </a:t>
            </a:r>
            <a:r>
              <a:rPr lang="en-US" sz="1600" i="1" dirty="0"/>
              <a:t>polymorphism</a:t>
            </a:r>
            <a:r>
              <a:rPr lang="en-US" sz="1600" dirty="0"/>
              <a:t> in action   </a:t>
            </a: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23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2442-8980-44AE-A876-495A2279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143E-C727-4C23-A9A8-B87D77B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Recall from slide 31, that we had a </a:t>
            </a:r>
            <a:r>
              <a:rPr lang="en-US" sz="1600" i="1" dirty="0"/>
              <a:t>pure virtual class, </a:t>
            </a:r>
            <a:r>
              <a:rPr lang="en-US" sz="1600" dirty="0"/>
              <a:t>or </a:t>
            </a:r>
            <a:r>
              <a:rPr lang="en-US" sz="1600" i="1" dirty="0"/>
              <a:t>abstract class</a:t>
            </a:r>
            <a:r>
              <a:rPr lang="en-US" sz="1600" dirty="0"/>
              <a:t>. This class can be thought of as an </a:t>
            </a:r>
            <a:r>
              <a:rPr lang="en-US" sz="1600" i="1" dirty="0"/>
              <a:t>interface, </a:t>
            </a:r>
            <a:r>
              <a:rPr lang="en-US" sz="1600" dirty="0"/>
              <a:t>as it had no definitions, only declarations </a:t>
            </a:r>
          </a:p>
          <a:p>
            <a:endParaRPr lang="en-US" sz="1600" i="1" dirty="0"/>
          </a:p>
          <a:p>
            <a:r>
              <a:rPr lang="en-US" sz="1600" i="1" dirty="0"/>
              <a:t>Interfaces </a:t>
            </a:r>
            <a:r>
              <a:rPr lang="en-US" sz="1600" dirty="0"/>
              <a:t>provide a sort of contract that your programs will have to abide by. Classes derived from the </a:t>
            </a:r>
            <a:r>
              <a:rPr lang="en-US" sz="1600" i="1" dirty="0"/>
              <a:t>abstract class</a:t>
            </a:r>
            <a:r>
              <a:rPr lang="en-US" sz="1600" dirty="0"/>
              <a:t> must implement the methods defined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virtual.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The derived class which implements the </a:t>
            </a:r>
            <a:r>
              <a:rPr lang="en-US" sz="1600" i="1" dirty="0">
                <a:cs typeface="Courier New" panose="02070309020205020404" pitchFamily="49" charset="0"/>
              </a:rPr>
              <a:t>abstract class</a:t>
            </a:r>
            <a:r>
              <a:rPr lang="en-US" sz="1600" dirty="0">
                <a:cs typeface="Courier New" panose="02070309020205020404" pitchFamily="49" charset="0"/>
              </a:rPr>
              <a:t> will then make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cs typeface="Courier New" panose="02070309020205020404" pitchFamily="49" charset="0"/>
              </a:rPr>
              <a:t> methods and class </a:t>
            </a:r>
            <a:r>
              <a:rPr lang="en-US" sz="1600" i="1" dirty="0">
                <a:cs typeface="Courier New" panose="02070309020205020404" pitchFamily="49" charset="0"/>
              </a:rPr>
              <a:t>concrete</a:t>
            </a:r>
            <a:endParaRPr lang="en-US" sz="1600" dirty="0">
              <a:cs typeface="Courier New" panose="02070309020205020404" pitchFamily="49" charset="0"/>
            </a:endParaRPr>
          </a:p>
          <a:p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Likewise, </a:t>
            </a:r>
            <a:r>
              <a:rPr lang="en-US" sz="1600" i="1" dirty="0">
                <a:cs typeface="Courier New" panose="02070309020205020404" pitchFamily="49" charset="0"/>
              </a:rPr>
              <a:t>abstract classes </a:t>
            </a:r>
            <a:r>
              <a:rPr lang="en-US" sz="1600" dirty="0">
                <a:cs typeface="Courier New" panose="02070309020205020404" pitchFamily="49" charset="0"/>
              </a:rPr>
              <a:t>will dictate how programs will use the classes that are derived from itself.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Think of how you interface with a car. Every make/model is different, but we interact with them largely the same.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37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C18A-6085-4AB4-AB29-21C026A8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40277-C537-4D2A-A141-4B5C86195014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381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Vehicle {};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Car: public Vehicle {};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Motorcycle: public Vehicle {};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SportsCar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Car {};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Truck: public Car {};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SportBike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Motorcycle {};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Ferrari: public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SportsCar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{};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Slingshot: public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SportsCar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SportBike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//Multiple inheritance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Do we really need this long inheritance chain? Could we redesign this?</a:t>
            </a:r>
          </a:p>
        </p:txBody>
      </p:sp>
    </p:spTree>
    <p:extLst>
      <p:ext uri="{BB962C8B-B14F-4D97-AF65-F5344CB8AC3E}">
        <p14:creationId xmlns:p14="http://schemas.microsoft.com/office/powerpoint/2010/main" val="287462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43B-4227-46C5-A67C-1D71D97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85FB-897E-4668-9386-02F41740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Out of control inheritance can lead to ambiguity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C++ allows for multiple inheritance, which leads to the “</a:t>
            </a:r>
            <a:r>
              <a:rPr lang="en-US" sz="1600" i="1" dirty="0"/>
              <a:t>diamond problem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Suppose A has a function </a:t>
            </a:r>
            <a:r>
              <a:rPr lang="en-US" sz="1600" i="1" dirty="0"/>
              <a:t>overridden</a:t>
            </a:r>
            <a:r>
              <a:rPr lang="en-US" sz="1600" dirty="0"/>
              <a:t> by B and C, but not by D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If I call the function in D,…which parent classes version of the function is called? </a:t>
            </a:r>
          </a:p>
          <a:p>
            <a:endParaRPr lang="en-US" sz="1600" dirty="0"/>
          </a:p>
          <a:p>
            <a:r>
              <a:rPr lang="en-US" sz="1600" dirty="0"/>
              <a:t>Take care when designing classes to avoid this…but let’s just try and avoid abusing inheritance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E9CA7-FFEC-44DA-9CC3-DD599652B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1447801"/>
            <a:ext cx="2228321" cy="3342481"/>
          </a:xfrm>
        </p:spPr>
      </p:pic>
    </p:spTree>
    <p:extLst>
      <p:ext uri="{BB962C8B-B14F-4D97-AF65-F5344CB8AC3E}">
        <p14:creationId xmlns:p14="http://schemas.microsoft.com/office/powerpoint/2010/main" val="3592704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85E6-A8D4-4057-B3F2-4C7F78E4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C906B-7838-4B54-8967-DD76FED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object is composed of several smaller parts, an object “</a:t>
            </a:r>
            <a:r>
              <a:rPr lang="en-US" sz="1600" i="1" dirty="0"/>
              <a:t>Has-A</a:t>
            </a:r>
            <a:r>
              <a:rPr lang="en-US" sz="1600" dirty="0"/>
              <a:t>” other object (I.E. A car has a steering wheel)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Object composition allows us to combine many smaller, simpler parts together. We can reuse code in many places without the complexities of inheritance.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Classes are instead focused on smaller, more specific tasks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93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A36D-9C3A-4F74-804C-BA5AC56E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2A7E-A203-4551-90DB-C93CAF46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19" y="1295400"/>
            <a:ext cx="5155576" cy="4725988"/>
          </a:xfrm>
        </p:spPr>
        <p:txBody>
          <a:bodyPr/>
          <a:lstStyle/>
          <a:p>
            <a:r>
              <a:rPr lang="en-US" sz="1600" dirty="0"/>
              <a:t>Class members are private by default</a:t>
            </a:r>
          </a:p>
          <a:p>
            <a:r>
              <a:rPr lang="en-US" sz="1600" dirty="0"/>
              <a:t>Struct members are public by default </a:t>
            </a:r>
          </a:p>
          <a:p>
            <a:endParaRPr lang="en-US" sz="1600" dirty="0"/>
          </a:p>
          <a:p>
            <a:r>
              <a:rPr lang="en-US" sz="1600" dirty="0"/>
              <a:t>Syntactically they are very similar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A74C4C-C9E3-466D-85F5-98AECAB29726}"/>
              </a:ext>
            </a:extLst>
          </p:cNvPr>
          <p:cNvSpPr txBox="1">
            <a:spLocks/>
          </p:cNvSpPr>
          <p:nvPr/>
        </p:nvSpPr>
        <p:spPr bwMode="auto">
          <a:xfrm>
            <a:off x="6019800" y="1519518"/>
            <a:ext cx="5863221" cy="50605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2067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00C5-2AC4-42E6-A61B-F65F1AA4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C2092F-216D-4F64-8664-371C60DC6761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5257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DumbLogger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info(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char[] x)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(“info: %s”, x);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ConsoleFoo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DumbLogger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do_stuff_log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info(“Doing stuff”);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do_stuff_and_log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log.info(“Doing stuff”);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Logger &amp;log;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3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BD9F-4575-46FD-AC31-DA146C09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FC0C5C-321B-4D73-87F8-E7BF73E20B8A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5257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ConsoleLogger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cl;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FileLogger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 f;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f.log = cl;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f.do_stuff_and_log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f.log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f.do_stuff_and_log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8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E3CC-AF0F-4CC8-9339-096A4781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 one over the other?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8D30C-1285-48A5-83CE-3A6127B8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8038" y="1295400"/>
            <a:ext cx="407035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/>
              <a:t>Composition</a:t>
            </a:r>
          </a:p>
          <a:p>
            <a:pPr marL="0" indent="0" algn="ctr">
              <a:buNone/>
            </a:pPr>
            <a:endParaRPr lang="en-US" sz="1400" u="sng" dirty="0"/>
          </a:p>
          <a:p>
            <a:r>
              <a:rPr lang="en-US" sz="1600" dirty="0"/>
              <a:t>Much looser coupling between classes</a:t>
            </a:r>
          </a:p>
          <a:p>
            <a:r>
              <a:rPr lang="en-US" sz="1600" dirty="0"/>
              <a:t>When we desire reusability </a:t>
            </a:r>
          </a:p>
          <a:p>
            <a:r>
              <a:rPr lang="en-US" sz="1600" dirty="0"/>
              <a:t>When we want classes to be highly focused on a particular task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FE3BED-A257-46D2-8410-F7443E83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789" y="1295400"/>
            <a:ext cx="4071937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/>
              <a:t>Inheritance</a:t>
            </a:r>
          </a:p>
          <a:p>
            <a:pPr marL="0" indent="0">
              <a:buNone/>
            </a:pPr>
            <a:endParaRPr lang="en-US" sz="1400" u="sng" dirty="0"/>
          </a:p>
          <a:p>
            <a:r>
              <a:rPr lang="en-US" sz="1400" dirty="0"/>
              <a:t>Much more rigid, tighter coupling between classes </a:t>
            </a:r>
          </a:p>
          <a:p>
            <a:r>
              <a:rPr lang="en-US" sz="1400" dirty="0"/>
              <a:t>When we need subclasses to implement all of the characteristics of another class, but add on to it. </a:t>
            </a:r>
          </a:p>
          <a:p>
            <a:r>
              <a:rPr lang="en-US" sz="1400" dirty="0"/>
              <a:t>When we need polymorphism </a:t>
            </a:r>
          </a:p>
          <a:p>
            <a:r>
              <a:rPr lang="en-US" sz="1400" dirty="0"/>
              <a:t>Loans itself particularly well to GUI design</a:t>
            </a:r>
          </a:p>
        </p:txBody>
      </p:sp>
    </p:spTree>
    <p:extLst>
      <p:ext uri="{BB962C8B-B14F-4D97-AF65-F5344CB8AC3E}">
        <p14:creationId xmlns:p14="http://schemas.microsoft.com/office/powerpoint/2010/main" val="227838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AFD7-0711-4117-B229-B959F5B5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5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AF063A-8325-4336-BEDE-8BE357C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 have provided you with a file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battle_monster.h</a:t>
            </a:r>
            <a:r>
              <a:rPr lang="en-US" sz="1600" dirty="0"/>
              <a:t>, (totally original idea…) which contains an abstract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BattleMonster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cs typeface="Courier New" panose="02070309020205020404" pitchFamily="49" charset="0"/>
              </a:rPr>
              <a:t>and a class called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BattleMonster</a:t>
            </a:r>
            <a:r>
              <a:rPr lang="en-US" sz="1600" dirty="0">
                <a:cs typeface="Courier New" panose="02070309020205020404" pitchFamily="49" charset="0"/>
              </a:rPr>
              <a:t> is abstract, and contains a number of methods that require overrides 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600" dirty="0">
                <a:cs typeface="Courier New" panose="02070309020205020404" pitchFamily="49" charset="0"/>
              </a:rPr>
              <a:t> is a base class that you will derive your own move classes from. 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>
                <a:cs typeface="Courier New" panose="02070309020205020404" pitchFamily="49" charset="0"/>
              </a:rPr>
              <a:t>Consider creating friend </a:t>
            </a:r>
            <a:r>
              <a:rPr lang="en-US" sz="1600" dirty="0">
                <a:cs typeface="Courier New" panose="02070309020205020404" pitchFamily="49" charset="0"/>
              </a:rPr>
              <a:t>functions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stab() (</a:t>
            </a:r>
            <a:r>
              <a:rPr lang="en-US" sz="1600" dirty="0" err="1">
                <a:cs typeface="Courier New" panose="02070309020205020404" pitchFamily="49" charset="0"/>
              </a:rPr>
              <a:t>same_type_attack_bonus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cs typeface="Courier New" panose="02070309020205020404" pitchFamily="49" charset="0"/>
              </a:rPr>
              <a:t>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type_dmg_modifier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Create your 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BattleMonster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cs typeface="Courier New" panose="02070309020205020404" pitchFamily="49" charset="0"/>
              </a:rPr>
              <a:t>and up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moves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Then write your own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600" dirty="0">
                <a:cs typeface="Courier New" panose="02070309020205020404" pitchFamily="49" charset="0"/>
              </a:rPr>
              <a:t>that will allow you to battle your partners’ pocket creature. Accept inputs to   allow for what move to perform each turn. </a:t>
            </a:r>
          </a:p>
          <a:p>
            <a:pPr marL="0" indent="0" algn="r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Feel free to elaborate on the simple game you are making. Add new classes or features as you desire. 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D37D-F8C2-49E5-A95B-4D32968A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245B-67D8-4203-BE24-EEAAB770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C++ classes can (and usually do) have </a:t>
            </a:r>
            <a:r>
              <a:rPr lang="en-US" sz="1600" i="1" dirty="0"/>
              <a:t>member functions </a:t>
            </a:r>
            <a:endParaRPr lang="en-US" sz="1600" dirty="0"/>
          </a:p>
          <a:p>
            <a:r>
              <a:rPr lang="en-US" sz="1600" dirty="0"/>
              <a:t>These are just like the </a:t>
            </a:r>
            <a:r>
              <a:rPr lang="en-US" sz="1600" i="1" dirty="0"/>
              <a:t>free functions </a:t>
            </a:r>
            <a:r>
              <a:rPr lang="en-US" sz="1600" dirty="0"/>
              <a:t>you know from C, except they can access all of the classes other data members </a:t>
            </a:r>
          </a:p>
          <a:p>
            <a:r>
              <a:rPr lang="en-US" sz="1600" dirty="0"/>
              <a:t>If defined outside the </a:t>
            </a:r>
            <a:r>
              <a:rPr lang="en-US" sz="1600" i="1" dirty="0"/>
              <a:t>class namespace</a:t>
            </a:r>
            <a:r>
              <a:rPr lang="en-US" sz="1600" dirty="0"/>
              <a:t>, you must use the </a:t>
            </a:r>
            <a:r>
              <a:rPr lang="en-US" sz="1600" i="1" dirty="0"/>
              <a:t>scope resolution operator</a:t>
            </a:r>
            <a:r>
              <a:rPr lang="en-US" sz="1600" dirty="0"/>
              <a:t> </a:t>
            </a:r>
          </a:p>
          <a:p>
            <a:r>
              <a:rPr lang="en-US" sz="1600" dirty="0"/>
              <a:t>In OOP, </a:t>
            </a:r>
            <a:r>
              <a:rPr lang="en-US" sz="1600" i="1" dirty="0">
                <a:cs typeface="Courier New" panose="02070309020205020404" pitchFamily="49" charset="0"/>
              </a:rPr>
              <a:t>member functions </a:t>
            </a:r>
            <a:r>
              <a:rPr lang="en-US" sz="1600" dirty="0"/>
              <a:t>are also known as </a:t>
            </a:r>
            <a:r>
              <a:rPr lang="en-US" sz="1600" i="1" dirty="0"/>
              <a:t>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224ABE-D405-4025-AEC4-637C996A0E50}"/>
              </a:ext>
            </a:extLst>
          </p:cNvPr>
          <p:cNvSpPr txBox="1">
            <a:spLocks/>
          </p:cNvSpPr>
          <p:nvPr/>
        </p:nvSpPr>
        <p:spPr bwMode="auto">
          <a:xfrm>
            <a:off x="2845990" y="3142130"/>
            <a:ext cx="6804819" cy="2362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</p:txBody>
      </p:sp>
    </p:spTree>
    <p:extLst>
      <p:ext uri="{BB962C8B-B14F-4D97-AF65-F5344CB8AC3E}">
        <p14:creationId xmlns:p14="http://schemas.microsoft.com/office/powerpoint/2010/main" val="390376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7E88-ECC1-4804-A5E8-A7F33F7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4723-C9F4-4FEE-8F69-160466CF0F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We are more familiar with </a:t>
            </a:r>
            <a:r>
              <a:rPr lang="en-US" sz="1600" i="1" dirty="0"/>
              <a:t>instance</a:t>
            </a:r>
            <a:r>
              <a:rPr lang="en-US" sz="1600" dirty="0"/>
              <a:t> members of a class. That is parts of a class that pertain to a particular </a:t>
            </a:r>
            <a:r>
              <a:rPr lang="en-US" sz="1600" i="1" dirty="0"/>
              <a:t>instance object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Using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/>
              <a:t> keyword, we can specify that variables or methods be shared across </a:t>
            </a:r>
            <a:r>
              <a:rPr lang="en-US" sz="1600" u="sng" dirty="0"/>
              <a:t>all </a:t>
            </a:r>
            <a:r>
              <a:rPr lang="en-US" sz="1600" dirty="0"/>
              <a:t>instances of a class 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is now known as a </a:t>
            </a:r>
            <a:r>
              <a:rPr lang="en-US" sz="1600" i="1" dirty="0"/>
              <a:t>class member</a:t>
            </a:r>
          </a:p>
          <a:p>
            <a:endParaRPr lang="en-US" sz="1600" i="1" dirty="0"/>
          </a:p>
          <a:p>
            <a:r>
              <a:rPr lang="en-US" sz="1600" dirty="0"/>
              <a:t>This is valuable for performing actions that affect the state of all objects of a class in your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EAB45C-5647-4788-A3DE-002E5AEE9BD1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bulletCount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bulletCount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150; </a:t>
            </a:r>
          </a:p>
        </p:txBody>
      </p:sp>
    </p:spTree>
    <p:extLst>
      <p:ext uri="{BB962C8B-B14F-4D97-AF65-F5344CB8AC3E}">
        <p14:creationId xmlns:p14="http://schemas.microsoft.com/office/powerpoint/2010/main" val="35389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7893-4444-4373-ADF2-B15EB5DC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give me static!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3F8C-F5E7-42CE-A7C2-E3A8AB35A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Static methods do not require that any objects of a class even exist. </a:t>
            </a:r>
          </a:p>
          <a:p>
            <a:endParaRPr lang="en-US" sz="1600" dirty="0"/>
          </a:p>
          <a:p>
            <a:r>
              <a:rPr lang="en-US" sz="1600" dirty="0"/>
              <a:t>Static methods cannot access its class instance methods or data. Can only access other static members </a:t>
            </a:r>
          </a:p>
          <a:p>
            <a:endParaRPr lang="en-US" sz="1600" dirty="0"/>
          </a:p>
          <a:p>
            <a:r>
              <a:rPr lang="en-US" sz="1600" dirty="0"/>
              <a:t>All static elements are allocated in a special static storage area in memory, not on the stack. </a:t>
            </a:r>
          </a:p>
          <a:p>
            <a:endParaRPr lang="en-US" sz="1600" dirty="0"/>
          </a:p>
          <a:p>
            <a:r>
              <a:rPr lang="en-US" sz="1600" dirty="0"/>
              <a:t>So they are allocated when they brought into scope, deallocated when out of scope. </a:t>
            </a:r>
          </a:p>
          <a:p>
            <a:endParaRPr lang="en-US" sz="1600" dirty="0"/>
          </a:p>
          <a:p>
            <a:r>
              <a:rPr lang="en-US" sz="1600" dirty="0"/>
              <a:t>Scope enters at program startup, exits on program exit.   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CFBF5-FAEF-407C-AE33-E0DBC6C00B30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bulletCount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(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Reload(){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bulletCount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30;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	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600" b="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CyberBullet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</p:txBody>
      </p:sp>
    </p:spTree>
    <p:extLst>
      <p:ext uri="{BB962C8B-B14F-4D97-AF65-F5344CB8AC3E}">
        <p14:creationId xmlns:p14="http://schemas.microsoft.com/office/powerpoint/2010/main" val="39824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6A1-B1EC-403C-A867-6D21DCCC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54E-17C7-4362-A2D3-7DCD3FD0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Sometimes you don’t want users of your class to be able to access with its members </a:t>
            </a:r>
          </a:p>
          <a:p>
            <a:r>
              <a:rPr lang="en-US" sz="1800" dirty="0"/>
              <a:t>There are </a:t>
            </a:r>
            <a:r>
              <a:rPr lang="en-US" sz="1800" i="1" dirty="0"/>
              <a:t>access specifiers</a:t>
            </a:r>
            <a:r>
              <a:rPr lang="en-US" sz="1800" dirty="0"/>
              <a:t> you can use in these situations </a:t>
            </a:r>
          </a:p>
          <a:p>
            <a:pPr lvl="1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/>
              <a:t>: all access pass </a:t>
            </a:r>
          </a:p>
          <a:p>
            <a:pPr lvl="1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/>
              <a:t>: only class and subclasses can access </a:t>
            </a:r>
          </a:p>
          <a:p>
            <a:pPr lvl="1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/>
              <a:t>: only this class can access;  classes and functions marked </a:t>
            </a:r>
            <a:r>
              <a:rPr lang="en-US" sz="1800" i="1" dirty="0"/>
              <a:t>friend </a:t>
            </a:r>
            <a:r>
              <a:rPr lang="en-US" sz="1800" dirty="0"/>
              <a:t>can also access </a:t>
            </a:r>
          </a:p>
          <a:p>
            <a:r>
              <a:rPr lang="en-US" sz="1800" dirty="0"/>
              <a:t>Generally, your class member variables are marked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/>
              <a:t> 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Class functions are typically marked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cs typeface="Courier New" panose="02070309020205020404" pitchFamily="49" charset="0"/>
              </a:rPr>
              <a:t>, and provide access to your member variables 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This methodology is known as </a:t>
            </a:r>
            <a:r>
              <a:rPr lang="en-US" sz="1800" i="1" dirty="0">
                <a:cs typeface="Courier New" panose="02070309020205020404" pitchFamily="49" charset="0"/>
              </a:rPr>
              <a:t>data encapsulation </a:t>
            </a:r>
          </a:p>
          <a:p>
            <a:endParaRPr lang="en-US" sz="1800" i="1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Why is this scheme a good idea? </a:t>
            </a:r>
            <a:endParaRPr lang="en-US" sz="1600" dirty="0">
              <a:cs typeface="Courier New" panose="020703090202050204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74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24A6-B99D-41D0-9930-D2581C20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Structs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5DC26-97F5-43E7-816D-5D9DBD43834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078039" y="1295400"/>
            <a:ext cx="8294687" cy="5257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CyberBulletStruct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CyberBulletClass1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CyberBulletClass2 {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velocity; position;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64052091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12072</TotalTime>
  <Words>3769</Words>
  <Application>Microsoft Office PowerPoint</Application>
  <PresentationFormat>Widescreen</PresentationFormat>
  <Paragraphs>667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Courier New</vt:lpstr>
      <vt:lpstr>Generic</vt:lpstr>
      <vt:lpstr>Object Oriented Programming in C++</vt:lpstr>
      <vt:lpstr>User Types </vt:lpstr>
      <vt:lpstr>Classes</vt:lpstr>
      <vt:lpstr>Class vs Struct</vt:lpstr>
      <vt:lpstr>Member Functions</vt:lpstr>
      <vt:lpstr>Instance vs Class Members </vt:lpstr>
      <vt:lpstr>Don’t give me static! </vt:lpstr>
      <vt:lpstr>Access Specifiers</vt:lpstr>
      <vt:lpstr>Classes vs Structs</vt:lpstr>
      <vt:lpstr>Object Lifecycle</vt:lpstr>
      <vt:lpstr>Object Lifecycle</vt:lpstr>
      <vt:lpstr>Constructors</vt:lpstr>
      <vt:lpstr>Member Objects</vt:lpstr>
      <vt:lpstr>Member Objects </vt:lpstr>
      <vt:lpstr>List Initialization</vt:lpstr>
      <vt:lpstr>Member Lists</vt:lpstr>
      <vt:lpstr>Narrowing Conversions</vt:lpstr>
      <vt:lpstr>Destructors </vt:lpstr>
      <vt:lpstr>Destructors</vt:lpstr>
      <vt:lpstr>Destructors</vt:lpstr>
      <vt:lpstr>Who needs garbage collection?</vt:lpstr>
      <vt:lpstr>const functions</vt:lpstr>
      <vt:lpstr>const functions</vt:lpstr>
      <vt:lpstr>BFFs </vt:lpstr>
      <vt:lpstr>Friends</vt:lpstr>
      <vt:lpstr>Lab 4</vt:lpstr>
      <vt:lpstr>PowerPoint Presentation</vt:lpstr>
      <vt:lpstr>Inheritance and Polymorphism</vt:lpstr>
      <vt:lpstr>Inheritance</vt:lpstr>
      <vt:lpstr>Inheritance </vt:lpstr>
      <vt:lpstr>Inheritance Design</vt:lpstr>
      <vt:lpstr>Virtual functions </vt:lpstr>
      <vt:lpstr>Implementing virtual classes</vt:lpstr>
      <vt:lpstr>Final</vt:lpstr>
      <vt:lpstr>Why use virtual classes?</vt:lpstr>
      <vt:lpstr>Abstract classes and Interfaces </vt:lpstr>
      <vt:lpstr>Problems with Inheritance</vt:lpstr>
      <vt:lpstr>Problems with Inheritance</vt:lpstr>
      <vt:lpstr>Object Composition</vt:lpstr>
      <vt:lpstr>Composition Example</vt:lpstr>
      <vt:lpstr>Composition Example</vt:lpstr>
      <vt:lpstr>Why pick one over the other?</vt:lpstr>
      <vt:lpstr>Lab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Curriculum Dev</dc:creator>
  <cp:lastModifiedBy>Curriculum Dev</cp:lastModifiedBy>
  <cp:revision>63</cp:revision>
  <dcterms:created xsi:type="dcterms:W3CDTF">2017-07-26T19:11:57Z</dcterms:created>
  <dcterms:modified xsi:type="dcterms:W3CDTF">2017-10-05T13:28:10Z</dcterms:modified>
</cp:coreProperties>
</file>