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9D6754-759D-4735-A421-D2C0DB13C7E6}">
          <p14:sldIdLst>
            <p14:sldId id="257"/>
          </p14:sldIdLst>
        </p14:section>
        <p14:section name="Untitled Section" id="{2F1A4D1E-6450-4E43-88AB-47066E476C67}">
          <p14:sldIdLst>
            <p14:sldId id="258"/>
            <p14:sldId id="259"/>
            <p14:sldId id="260"/>
            <p14:sldId id="261"/>
            <p14:sldId id="262"/>
            <p14:sldId id="27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42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4500033" y="1992313"/>
            <a:ext cx="7315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725" tIns="39688" rIns="85725" bIns="39688" anchor="b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b="1" i="1" dirty="0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406401" y="0"/>
            <a:ext cx="1462617" cy="67183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304800" y="3657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304800" y="4800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321733" y="57150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304800" y="6324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7213600" y="5410201"/>
            <a:ext cx="304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533400"/>
            <a:ext cx="4218916" cy="3124200"/>
          </a:xfrm>
          <a:prstGeom prst="rect">
            <a:avLst/>
          </a:prstGeom>
        </p:spPr>
      </p:pic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DE317-AA7B-4C95-9373-67937A4777C0}" type="slidenum">
              <a:rPr lang="en-US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56" y="2367279"/>
            <a:ext cx="3607557" cy="2788920"/>
          </a:xfrm>
          <a:prstGeom prst="rect">
            <a:avLst/>
          </a:prstGeom>
        </p:spPr>
      </p:pic>
      <p:sp>
        <p:nvSpPr>
          <p:cNvPr id="31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10000"/>
            <a:ext cx="9245600" cy="838200"/>
          </a:xfrm>
          <a:ln w="9525"/>
        </p:spPr>
        <p:txBody>
          <a:bodyPr lIns="91440" tIns="45720" rIns="91440" bIns="45720"/>
          <a:lstStyle>
            <a:lvl1pPr marL="0" indent="0" algn="ctr">
              <a:buFontTx/>
              <a:buNone/>
              <a:defRPr sz="32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4470401" y="1600200"/>
            <a:ext cx="7313084" cy="1143000"/>
          </a:xfrm>
          <a:ln w="9525"/>
        </p:spPr>
        <p:txBody>
          <a:bodyPr lIns="82296" tIns="36576" rIns="82296" bIns="36576" anchorCtr="1"/>
          <a:lstStyle>
            <a:lvl1pPr algn="ctr"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54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400501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83357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3934" y="319088"/>
            <a:ext cx="2764367" cy="570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8717" y="319088"/>
            <a:ext cx="8092016" cy="570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72117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8718" y="1295400"/>
            <a:ext cx="11059583" cy="472598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664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8718" y="1522414"/>
            <a:ext cx="11059583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1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9062512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</p:spTree>
    <p:extLst>
      <p:ext uri="{BB962C8B-B14F-4D97-AF65-F5344CB8AC3E}">
        <p14:creationId xmlns:p14="http://schemas.microsoft.com/office/powerpoint/2010/main" val="34814343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062512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8718" y="1522414"/>
            <a:ext cx="11059583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41125831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4328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53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20441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331200" y="6557964"/>
            <a:ext cx="20441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4328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154" y="9144"/>
            <a:ext cx="1561303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66679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56372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718" y="1295400"/>
            <a:ext cx="5427133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9052" y="1295400"/>
            <a:ext cx="5429249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408558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910713" cy="4983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31782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500883" cy="539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427904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02784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65088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 userDrawn="1"/>
        </p:nvGrpSpPr>
        <p:grpSpPr bwMode="auto">
          <a:xfrm>
            <a:off x="182190" y="865189"/>
            <a:ext cx="11338828" cy="134937"/>
            <a:chOff x="0" y="534"/>
            <a:chExt cx="5443" cy="85"/>
          </a:xfrm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2032000" y="319088"/>
            <a:ext cx="9467851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718" y="1295400"/>
            <a:ext cx="11059583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11176000" y="6553201"/>
            <a:ext cx="662517" cy="207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7551D6-DE53-4ED6-AC80-9186A700D29E}" type="slidenum">
              <a:rPr lang="en-US" sz="800" b="1">
                <a:solidFill>
                  <a:srgbClr val="000000"/>
                </a:solidFill>
              </a:rPr>
              <a:pPr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 userDrawn="1"/>
        </p:nvSpPr>
        <p:spPr bwMode="auto">
          <a:xfrm>
            <a:off x="1" y="120878"/>
            <a:ext cx="1847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" y="49354"/>
            <a:ext cx="1476859" cy="10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48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76801" y="1524000"/>
            <a:ext cx="5484813" cy="1371600"/>
          </a:xfrm>
        </p:spPr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340383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2F26A1-7CB2-4086-8BD0-FA6E7E23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5C3804-BFB3-4F5E-90E5-6C5A795E6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Lets return to our File object we made earlier</a:t>
            </a:r>
          </a:p>
          <a:p>
            <a:endParaRPr lang="en-US" sz="1600" dirty="0"/>
          </a:p>
          <a:p>
            <a:r>
              <a:rPr lang="en-US" sz="1600" dirty="0"/>
              <a:t>We can rewrite the class using the new exception handling techniques  </a:t>
            </a:r>
          </a:p>
          <a:p>
            <a:endParaRPr lang="en-US" sz="1600" dirty="0"/>
          </a:p>
          <a:p>
            <a:r>
              <a:rPr lang="en-US" sz="1600" dirty="0"/>
              <a:t>What is the advantage of throwing the exception vs. printing an error and returning from the function?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2B234F-87F4-4B93-9872-09F53E02F82A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6369052" y="1295400"/>
            <a:ext cx="5429249" cy="523862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File 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File(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&amp;mode){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file_name.c_str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mode.c_str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exception(“could not open file”);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~File(){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raw_file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write(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&amp;input){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“%s”,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input.c_str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FILE*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3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9FF-5C7F-4F00-925E-9CA48B05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Exceptions?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88303-B09D-4FBE-89AA-B7646630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It takes some judgement to know when to use exception handling </a:t>
            </a:r>
            <a:endParaRPr lang="en-US" sz="1400" dirty="0"/>
          </a:p>
          <a:p>
            <a:r>
              <a:rPr lang="en-US" sz="1600" dirty="0"/>
              <a:t>Some guidelines:</a:t>
            </a:r>
          </a:p>
          <a:p>
            <a:pPr lvl="1"/>
            <a:r>
              <a:rPr lang="en-US" sz="1600" dirty="0"/>
              <a:t>Use exceptions where it would be tedious to return error statuses, or if different kinds of errors would be handled in different parts of your stack frame </a:t>
            </a:r>
          </a:p>
          <a:p>
            <a:pPr lvl="1"/>
            <a:r>
              <a:rPr lang="en-US" sz="1600" dirty="0"/>
              <a:t>Use exceptions when a critical error occurs (i.e. ran out of memory) and your program is likely going to die </a:t>
            </a:r>
          </a:p>
          <a:p>
            <a:pPr lvl="1"/>
            <a:r>
              <a:rPr lang="en-US" sz="1600" dirty="0"/>
              <a:t>Do NOT use exceptions as part of normal control-flow, as a replacement for a typical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1600" dirty="0"/>
              <a:t> statement </a:t>
            </a:r>
          </a:p>
        </p:txBody>
      </p:sp>
    </p:spTree>
    <p:extLst>
      <p:ext uri="{BB962C8B-B14F-4D97-AF65-F5344CB8AC3E}">
        <p14:creationId xmlns:p14="http://schemas.microsoft.com/office/powerpoint/2010/main" val="138876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23DB-0477-4DDB-B5F0-B1BE475A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and Copying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0F1B-7FBE-420D-966A-8AE03ABD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There are 3 categories of constructors </a:t>
            </a:r>
          </a:p>
          <a:p>
            <a:pPr lvl="1"/>
            <a:r>
              <a:rPr lang="en-US" sz="1600" dirty="0"/>
              <a:t>Default / parameterized constructors </a:t>
            </a:r>
          </a:p>
          <a:p>
            <a:pPr lvl="1"/>
            <a:r>
              <a:rPr lang="en-US" sz="1600" dirty="0"/>
              <a:t>Copy constructors </a:t>
            </a:r>
          </a:p>
          <a:p>
            <a:pPr lvl="1"/>
            <a:r>
              <a:rPr lang="en-US" sz="1600" dirty="0"/>
              <a:t>Move constructors </a:t>
            </a:r>
          </a:p>
        </p:txBody>
      </p:sp>
    </p:spTree>
    <p:extLst>
      <p:ext uri="{BB962C8B-B14F-4D97-AF65-F5344CB8AC3E}">
        <p14:creationId xmlns:p14="http://schemas.microsoft.com/office/powerpoint/2010/main" val="288441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AEF8-F383-4E7A-8351-939A4F6D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9646-FDB5-4610-A329-48C3437E2E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The constructors you are familiar with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Used to create new objects of a class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With resources, think of a newly acquired resource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75D27-CFD2-4811-B632-B7D9D45D6EC3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//Default constructor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Person a();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//Parameterized constructor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Person a(“Jeremy”);</a:t>
            </a:r>
          </a:p>
        </p:txBody>
      </p:sp>
    </p:spTree>
    <p:extLst>
      <p:ext uri="{BB962C8B-B14F-4D97-AF65-F5344CB8AC3E}">
        <p14:creationId xmlns:p14="http://schemas.microsoft.com/office/powerpoint/2010/main" val="379187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EADA-5674-47B3-A67D-7BBDB1BA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CB88-DB2C-44AE-9F23-B9F5A87B83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Copy constructors make copies of an object. </a:t>
            </a:r>
          </a:p>
          <a:p>
            <a:endParaRPr lang="en-US" sz="1600" dirty="0"/>
          </a:p>
          <a:p>
            <a:r>
              <a:rPr lang="en-US" sz="1600" dirty="0"/>
              <a:t>Copies their member variables </a:t>
            </a:r>
          </a:p>
          <a:p>
            <a:endParaRPr lang="en-US" sz="1600" dirty="0"/>
          </a:p>
          <a:p>
            <a:r>
              <a:rPr lang="en-US" sz="1600" dirty="0"/>
              <a:t>Be careful when copying an object that is tied to a resource </a:t>
            </a:r>
          </a:p>
          <a:p>
            <a:endParaRPr lang="en-US" sz="1600" dirty="0"/>
          </a:p>
          <a:p>
            <a:r>
              <a:rPr lang="en-US" sz="1600" dirty="0"/>
              <a:t>You can use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operator </a:t>
            </a:r>
            <a:r>
              <a:rPr lang="en-US" sz="1600" dirty="0"/>
              <a:t>to invoke the copy constructor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9A2F40-69A3-4A74-85D8-3D8E7D15515C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Perso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n a();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Person b(a);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//Copy assignment constructor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b = a;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29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C873-6001-41E0-B37F-2C0BD177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157E-E58C-4528-84FC-28F434624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Move constructors take the values from the object to move from, and load them into the object to move to </a:t>
            </a:r>
          </a:p>
          <a:p>
            <a:endParaRPr lang="en-US" sz="1600" dirty="0"/>
          </a:p>
          <a:p>
            <a:r>
              <a:rPr lang="en-US" sz="1600" dirty="0"/>
              <a:t>This includes resources tied to the object moved from </a:t>
            </a:r>
          </a:p>
          <a:p>
            <a:endParaRPr lang="en-US" sz="1600" dirty="0"/>
          </a:p>
          <a:p>
            <a:r>
              <a:rPr lang="en-US" sz="1600" dirty="0"/>
              <a:t>They leave the moved-from object in an undefined, but still destructible state. Do not reuse them unless you know what you are doing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4CBDC-C018-4E19-9D79-7780B9EF22EE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Person a();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//Move constructor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Person b1(Person(“Jeremy”))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Person b2(move(a));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//Move assignment instructor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c1 = move(a);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c2 = Person(“Jeremy”); </a:t>
            </a:r>
          </a:p>
        </p:txBody>
      </p:sp>
    </p:spTree>
    <p:extLst>
      <p:ext uri="{BB962C8B-B14F-4D97-AF65-F5344CB8AC3E}">
        <p14:creationId xmlns:p14="http://schemas.microsoft.com/office/powerpoint/2010/main" val="86517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EB8C-9BFB-4729-BE94-AE2EF45F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lvalues</a:t>
            </a:r>
            <a:r>
              <a:rPr lang="en-US" dirty="0"/>
              <a:t> and </a:t>
            </a:r>
            <a:r>
              <a:rPr lang="en-US" dirty="0" err="1"/>
              <a:t>rvalues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97CC-51FF-4686-B4E6-B10561859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err="1"/>
              <a:t>lvalues</a:t>
            </a:r>
            <a:r>
              <a:rPr lang="en-US" sz="1600" dirty="0"/>
              <a:t> and </a:t>
            </a:r>
            <a:r>
              <a:rPr lang="en-US" sz="1600" dirty="0" err="1"/>
              <a:t>rvalues</a:t>
            </a:r>
            <a:r>
              <a:rPr lang="en-US" sz="1600" dirty="0"/>
              <a:t> are a very deep subject, and we will scratch only the surface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1600" dirty="0">
                <a:cs typeface="Courier New" panose="02070309020205020404" pitchFamily="49" charset="0"/>
              </a:rPr>
              <a:t> symbol (in this context) is known as the </a:t>
            </a:r>
            <a:r>
              <a:rPr lang="en-US" sz="1600" i="1" dirty="0">
                <a:cs typeface="Courier New" panose="02070309020205020404" pitchFamily="49" charset="0"/>
              </a:rPr>
              <a:t>universal reference </a:t>
            </a:r>
          </a:p>
          <a:p>
            <a:endParaRPr lang="en-US" sz="1600" i="1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A universal reference is a reference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T&amp;&amp;, </a:t>
            </a:r>
            <a:r>
              <a:rPr lang="en-US" sz="1600" dirty="0">
                <a:cs typeface="Courier New" panose="02070309020205020404" pitchFamily="49" charset="0"/>
              </a:rPr>
              <a:t>where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cs typeface="Courier New" panose="02070309020205020404" pitchFamily="49" charset="0"/>
              </a:rPr>
              <a:t> is a </a:t>
            </a:r>
            <a:r>
              <a:rPr lang="en-US" sz="1600" i="1" dirty="0">
                <a:cs typeface="Courier New" panose="02070309020205020404" pitchFamily="49" charset="0"/>
              </a:rPr>
              <a:t>deduced</a:t>
            </a:r>
            <a:r>
              <a:rPr lang="en-US" sz="1600" dirty="0">
                <a:cs typeface="Courier New" panose="02070309020205020404" pitchFamily="49" charset="0"/>
              </a:rPr>
              <a:t> template parameter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You can think of it as an </a:t>
            </a:r>
            <a:r>
              <a:rPr lang="en-US" sz="1600" i="1" dirty="0" err="1">
                <a:cs typeface="Courier New" panose="02070309020205020404" pitchFamily="49" charset="0"/>
              </a:rPr>
              <a:t>rvalue</a:t>
            </a:r>
            <a:r>
              <a:rPr lang="en-US" sz="1600" i="1" dirty="0">
                <a:cs typeface="Courier New" panose="02070309020205020404" pitchFamily="49" charset="0"/>
              </a:rPr>
              <a:t>, </a:t>
            </a:r>
            <a:r>
              <a:rPr lang="en-US" sz="1600" dirty="0">
                <a:cs typeface="Courier New" panose="02070309020205020404" pitchFamily="49" charset="0"/>
              </a:rPr>
              <a:t>but it is not strictly true when writing a templated function</a:t>
            </a: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E2A0FF-E70F-468F-94E0-3182CC98E934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Foo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//default/parameterized constructors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Foo();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Foo(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&amp;a);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//Copy constructors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Foo(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Foo&amp; other);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Foo&amp; operator=(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Foo&amp; other);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//Move constructors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Foo(Foo&amp;&amp; other);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Foo&amp; operator=(Foo&amp;&amp; other);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2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280B-1470-4544-8256-4F0C6DB1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lvalues</a:t>
            </a:r>
            <a:r>
              <a:rPr lang="en-US" dirty="0"/>
              <a:t> and </a:t>
            </a:r>
            <a:r>
              <a:rPr lang="en-US" dirty="0" err="1"/>
              <a:t>rvalues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DA4F-FD6B-44B1-B321-0E3BABDE88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Every C++ expression is either an </a:t>
            </a:r>
            <a:r>
              <a:rPr lang="en-US" sz="1600" i="1" dirty="0" err="1"/>
              <a:t>lvalue</a:t>
            </a:r>
            <a:r>
              <a:rPr lang="en-US" sz="1600" dirty="0"/>
              <a:t>, or an </a:t>
            </a:r>
            <a:r>
              <a:rPr lang="en-US" sz="1600" i="1" dirty="0" err="1"/>
              <a:t>rvalue</a:t>
            </a:r>
            <a:r>
              <a:rPr lang="en-US" sz="1600" i="1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i="1" dirty="0" err="1"/>
              <a:t>lvalues</a:t>
            </a:r>
            <a:r>
              <a:rPr lang="en-US" sz="1600" dirty="0"/>
              <a:t> are objects that persist beyond a single expression. They are objects that have names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i="1" dirty="0" err="1"/>
              <a:t>rvalues</a:t>
            </a:r>
            <a:r>
              <a:rPr lang="en-US" sz="1600" dirty="0"/>
              <a:t> are temporary values that do not persist beyond the expression that it is used in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FE0442-1C94-43E7-BAED-E875BD888A7D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x = 100;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(x); //x is an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(200); //200 is an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rvalue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//Explain why?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5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72B7-398F-4543-A8AA-16384A29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lvalues</a:t>
            </a:r>
            <a:r>
              <a:rPr lang="en-US" dirty="0"/>
              <a:t> and </a:t>
            </a:r>
            <a:r>
              <a:rPr lang="en-US" dirty="0" err="1"/>
              <a:t>rvalues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90F6-5392-41C0-A273-C14E44C83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We can turn </a:t>
            </a:r>
            <a:r>
              <a:rPr lang="en-US" sz="1600" i="1" dirty="0" err="1"/>
              <a:t>lvalues</a:t>
            </a:r>
            <a:r>
              <a:rPr lang="en-US" sz="1600" dirty="0"/>
              <a:t> to </a:t>
            </a:r>
            <a:r>
              <a:rPr lang="en-US" sz="1600" i="1" dirty="0" err="1"/>
              <a:t>rvalues</a:t>
            </a:r>
            <a:r>
              <a:rPr lang="en-US" sz="1600" dirty="0"/>
              <a:t> with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::move</a:t>
            </a:r>
            <a:r>
              <a:rPr lang="en-US" sz="1600" dirty="0"/>
              <a:t>, but be careful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617167-A57D-4DCD-BCE4-CBE0BAB433B6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(Foo &amp;&amp;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rvalue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Foo a(100);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(a);	//Bad. Wont compile. Why?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(Foo(200)); //A-OK 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(move(a));  //OK </a:t>
            </a:r>
          </a:p>
        </p:txBody>
      </p:sp>
    </p:spTree>
    <p:extLst>
      <p:ext uri="{BB962C8B-B14F-4D97-AF65-F5344CB8AC3E}">
        <p14:creationId xmlns:p14="http://schemas.microsoft.com/office/powerpoint/2010/main" val="198664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295E-8E64-4DF2-BB72-9E903E92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lvalues</a:t>
            </a:r>
            <a:r>
              <a:rPr lang="en-US" dirty="0"/>
              <a:t>, </a:t>
            </a:r>
            <a:r>
              <a:rPr lang="en-US" dirty="0" err="1"/>
              <a:t>rvalues</a:t>
            </a:r>
            <a:r>
              <a:rPr lang="en-US" dirty="0"/>
              <a:t> and constructors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1C71-375F-4C76-95C0-2F513D6E1C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Explain what is going on here</a:t>
            </a:r>
          </a:p>
          <a:p>
            <a:endParaRPr lang="en-US" sz="1600" dirty="0"/>
          </a:p>
          <a:p>
            <a:r>
              <a:rPr lang="en-US" sz="1600" dirty="0"/>
              <a:t>Why do we </a:t>
            </a:r>
            <a:r>
              <a:rPr lang="en-US" sz="1600" i="1" dirty="0"/>
              <a:t>copy</a:t>
            </a:r>
            <a:r>
              <a:rPr lang="en-US" sz="1600" dirty="0"/>
              <a:t> from </a:t>
            </a:r>
            <a:r>
              <a:rPr lang="en-US" sz="1600" i="1" dirty="0" err="1"/>
              <a:t>lvalues</a:t>
            </a:r>
            <a:r>
              <a:rPr lang="en-US" sz="1600" i="1" dirty="0"/>
              <a:t>, </a:t>
            </a:r>
            <a:r>
              <a:rPr lang="en-US" sz="1600" dirty="0"/>
              <a:t>but </a:t>
            </a:r>
            <a:r>
              <a:rPr lang="en-US" sz="1600" i="1" dirty="0"/>
              <a:t>move </a:t>
            </a:r>
            <a:r>
              <a:rPr lang="en-US" sz="1600" dirty="0"/>
              <a:t>from </a:t>
            </a:r>
            <a:r>
              <a:rPr lang="en-US" sz="1600" i="1" dirty="0" err="1"/>
              <a:t>rvalues</a:t>
            </a:r>
            <a:r>
              <a:rPr lang="en-US" sz="1600" i="1" dirty="0"/>
              <a:t>?</a:t>
            </a:r>
          </a:p>
          <a:p>
            <a:endParaRPr lang="en-US" sz="1800" i="1" dirty="0"/>
          </a:p>
          <a:p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0E0338-7F92-438D-A568-F56C72061ECB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//Copy constructors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Foo&amp; other);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Foo&amp; operator=(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Foo&amp; other);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//Move constructors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Foo(Foo&amp;&amp; other);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Foo&amp; operator=(Foo&amp;&amp; other);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3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1EDB-D2E5-4479-A5C9-B6C10021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B113-4F1E-4AAC-988C-01C4750C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Resources: files, heap-allocated memory,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Resource-Allocation is Initialization (RAII)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Exceptions: newer, cleaner, better ways to perform error handling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Copy and move: </a:t>
            </a:r>
            <a:r>
              <a:rPr lang="en-US" sz="1600" dirty="0" err="1"/>
              <a:t>lvalues</a:t>
            </a:r>
            <a:r>
              <a:rPr lang="en-US" sz="1600" dirty="0"/>
              <a:t>, </a:t>
            </a:r>
            <a:r>
              <a:rPr lang="en-US" sz="1600" dirty="0" err="1"/>
              <a:t>rvalues</a:t>
            </a:r>
            <a:r>
              <a:rPr lang="en-US" sz="1600" dirty="0"/>
              <a:t>, </a:t>
            </a:r>
            <a:r>
              <a:rPr lang="en-US" sz="1600" i="1" dirty="0"/>
              <a:t>move, </a:t>
            </a:r>
            <a:r>
              <a:rPr lang="en-US" sz="1600" dirty="0"/>
              <a:t>and </a:t>
            </a:r>
            <a:r>
              <a:rPr lang="en-US" sz="1600" i="1" dirty="0"/>
              <a:t>copy </a:t>
            </a:r>
            <a:r>
              <a:rPr lang="en-US" sz="1600" dirty="0"/>
              <a:t>constructors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Local scope: object lifecycle guarantees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Unique pointers: singular ownership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Shared pointers: shared ownership </a:t>
            </a:r>
          </a:p>
        </p:txBody>
      </p:sp>
    </p:spTree>
    <p:extLst>
      <p:ext uri="{BB962C8B-B14F-4D97-AF65-F5344CB8AC3E}">
        <p14:creationId xmlns:p14="http://schemas.microsoft.com/office/powerpoint/2010/main" val="130720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410E-8B63-4BEB-8C76-51479FFC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scope and 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7B727-B23B-4F0D-93BD-DEE058FA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258" y="1240359"/>
            <a:ext cx="8982517" cy="639762"/>
          </a:xfrm>
        </p:spPr>
        <p:txBody>
          <a:bodyPr/>
          <a:lstStyle/>
          <a:p>
            <a:r>
              <a:rPr lang="en-US" sz="1600" dirty="0"/>
              <a:t>Compare how </a:t>
            </a:r>
            <a:r>
              <a:rPr lang="en-US" sz="1600" i="1" dirty="0"/>
              <a:t>File </a:t>
            </a:r>
            <a:r>
              <a:rPr lang="en-US" sz="1600" dirty="0"/>
              <a:t>manages resources in these two examples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B02F-1DBE-4CC0-98A7-20100EC41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8DF3D-052D-46BC-9CBD-16742240D93C}"/>
              </a:ext>
            </a:extLst>
          </p:cNvPr>
          <p:cNvSpPr txBox="1">
            <a:spLocks noGrp="1"/>
          </p:cNvSpPr>
          <p:nvPr>
            <p:ph sz="quarter" idx="4"/>
          </p:nvPr>
        </p:nvSpPr>
        <p:spPr bwMode="auto">
          <a:xfrm>
            <a:off x="609600" y="2174875"/>
            <a:ext cx="5389033" cy="39512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(File &amp;f);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example1(){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File x(“foo”, “w+”);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x.w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rite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(“OOP is fun!”);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//…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//File is acquired here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//…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 //file released here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098C71-5E2E-4C04-8545-EDA71960D473}"/>
              </a:ext>
            </a:extLst>
          </p:cNvPr>
          <p:cNvSpPr txBox="1">
            <a:spLocks/>
          </p:cNvSpPr>
          <p:nvPr/>
        </p:nvSpPr>
        <p:spPr bwMode="auto">
          <a:xfrm>
            <a:off x="6097009" y="2174875"/>
            <a:ext cx="5389033" cy="39512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(File &amp;&amp;f);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example2(){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(File(“foo”, “w+”)); //file released before function returns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//…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//File has been released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 …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31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6FF77A-ACC5-4A5B-8780-0B58DCB9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pointers again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E7C4A0-3854-4535-9BF1-C7123766E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Using scope to manage resource is a good design pattern, but it has only worked so far for stack-allocated resources (Why is this?) </a:t>
            </a:r>
          </a:p>
          <a:p>
            <a:endParaRPr lang="en-US" sz="1600" dirty="0"/>
          </a:p>
          <a:p>
            <a:r>
              <a:rPr lang="en-US" sz="1600" dirty="0"/>
              <a:t>But what about heap-allocated objects?</a:t>
            </a:r>
          </a:p>
          <a:p>
            <a:endParaRPr lang="en-US" sz="1600" dirty="0"/>
          </a:p>
          <a:p>
            <a:r>
              <a:rPr lang="en-US" sz="1600" i="1" dirty="0"/>
              <a:t>Unique pointers </a:t>
            </a:r>
            <a:r>
              <a:rPr lang="en-US" sz="1600" dirty="0"/>
              <a:t>are the answer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38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DDAB05-3BEC-4C47-B3F6-569F365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Heap-allocated, scope managed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7B381-2092-4115-BE9B-09F2BA0A3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Treat the </a:t>
            </a:r>
            <a:r>
              <a:rPr lang="en-US" sz="1600" i="1" dirty="0"/>
              <a:t>unique pointer </a:t>
            </a:r>
            <a:r>
              <a:rPr lang="en-US" sz="1600" dirty="0"/>
              <a:t>like any old pointer, but when it is destructed as it goes out of scope, it calls the object it points to destructor </a:t>
            </a:r>
          </a:p>
          <a:p>
            <a:endParaRPr lang="en-US" sz="1600" dirty="0"/>
          </a:p>
          <a:p>
            <a:r>
              <a:rPr lang="en-US" sz="1600" dirty="0"/>
              <a:t>Unique pointers are only able to be moved, not copied.  </a:t>
            </a:r>
          </a:p>
          <a:p>
            <a:endParaRPr lang="en-US" sz="1600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constructs an object of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dirty="0">
                <a:cs typeface="Courier New" panose="02070309020205020404" pitchFamily="49" charset="0"/>
              </a:rPr>
              <a:t>and wraps it in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dirty="0"/>
              <a:t>Because of this,</a:t>
            </a:r>
            <a:r>
              <a:rPr lang="en-US" sz="1600" i="1" dirty="0"/>
              <a:t> </a:t>
            </a:r>
            <a:r>
              <a:rPr lang="en-US" sz="1600" dirty="0"/>
              <a:t>unique pointers can also be called </a:t>
            </a:r>
            <a:r>
              <a:rPr lang="en-US" sz="1600" i="1" dirty="0"/>
              <a:t>smart pointers 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B808A6-04C8-4F56-943A-F923B819F0B5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File &amp;f);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example(){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auto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&lt;File&gt;(“hello.txt”, “w+”);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337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6C53-8F7F-4768-A81C-D0B15FE6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 Resource with Multiple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7227-D066-4ACF-BF4E-14F341E556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So what happens if you want to share a resource with multiple consumers?</a:t>
            </a:r>
          </a:p>
          <a:p>
            <a:endParaRPr lang="en-US" sz="1600" dirty="0"/>
          </a:p>
          <a:p>
            <a:r>
              <a:rPr lang="en-US" sz="1600" dirty="0"/>
              <a:t>You can use a </a:t>
            </a:r>
            <a:r>
              <a:rPr lang="en-US" sz="1600" i="1" dirty="0"/>
              <a:t>shared pointer </a:t>
            </a:r>
            <a:r>
              <a:rPr lang="en-US" sz="1600" dirty="0"/>
              <a:t>using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Constructs an object of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T, and </a:t>
            </a:r>
            <a:r>
              <a:rPr lang="en-US" sz="1600" dirty="0">
                <a:cs typeface="Courier New" panose="02070309020205020404" pitchFamily="49" charset="0"/>
              </a:rPr>
              <a:t>wraps it in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cs typeface="Courier New" panose="02070309020205020404" pitchFamily="49" charset="0"/>
              </a:rPr>
              <a:t>Shared pointers </a:t>
            </a:r>
            <a:r>
              <a:rPr lang="en-US" sz="1600" dirty="0">
                <a:cs typeface="Courier New" panose="02070309020205020404" pitchFamily="49" charset="0"/>
              </a:rPr>
              <a:t>are another type of </a:t>
            </a:r>
            <a:r>
              <a:rPr lang="en-US" sz="1600" i="1" dirty="0">
                <a:cs typeface="Courier New" panose="02070309020205020404" pitchFamily="49" charset="0"/>
              </a:rPr>
              <a:t>smart pointer</a:t>
            </a:r>
            <a:r>
              <a:rPr lang="en-US" sz="1600" dirty="0">
                <a:cs typeface="Courier New" panose="02070309020205020404" pitchFamily="49" charset="0"/>
              </a:rPr>
              <a:t>, but retains shared ownership of an object </a:t>
            </a:r>
          </a:p>
          <a:p>
            <a:endParaRPr lang="en-US" sz="1600" i="1" dirty="0">
              <a:cs typeface="Courier New" panose="02070309020205020404" pitchFamily="49" charset="0"/>
            </a:endParaRPr>
          </a:p>
          <a:p>
            <a:r>
              <a:rPr lang="en-US" sz="1600" i="1" dirty="0">
                <a:cs typeface="Courier New" panose="02070309020205020404" pitchFamily="49" charset="0"/>
              </a:rPr>
              <a:t>Shared pointers </a:t>
            </a:r>
            <a:r>
              <a:rPr lang="en-US" sz="1600" dirty="0">
                <a:cs typeface="Courier New" panose="02070309020205020404" pitchFamily="49" charset="0"/>
              </a:rPr>
              <a:t>call their destructor when the last pointer to the object is destroyed </a:t>
            </a:r>
            <a:endParaRPr lang="en-US" sz="1600" i="1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6A222-0FF8-4BD3-9FFD-1D67FA0C31DA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class Consumer 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Consumer(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 f): f(f){}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 f;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example()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auto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&lt;File&gt;(“Hello.txt”, “w+”);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Consumer a(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Consumer b(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Consumer c(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//…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0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A5DF-F631-4D99-AE59-F63B89BD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4E4F-958D-45C5-8E37-19F87BFB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Your program interacts with </a:t>
            </a:r>
            <a:r>
              <a:rPr lang="en-US" sz="1800" i="1" dirty="0"/>
              <a:t>resources</a:t>
            </a:r>
            <a:endParaRPr lang="en-US" sz="1800" dirty="0"/>
          </a:p>
          <a:p>
            <a:r>
              <a:rPr lang="en-US" sz="1800" dirty="0"/>
              <a:t>Must be </a:t>
            </a:r>
            <a:r>
              <a:rPr lang="en-US" sz="1800" i="1" dirty="0"/>
              <a:t>acquired</a:t>
            </a:r>
            <a:r>
              <a:rPr lang="en-US" sz="1800" dirty="0"/>
              <a:t> and later </a:t>
            </a:r>
            <a:r>
              <a:rPr lang="en-US" sz="1800" i="1" dirty="0"/>
              <a:t>released </a:t>
            </a:r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Some examples include: </a:t>
            </a:r>
          </a:p>
          <a:p>
            <a:pPr lvl="1"/>
            <a:r>
              <a:rPr lang="en-US" sz="1600" dirty="0"/>
              <a:t>files</a:t>
            </a:r>
          </a:p>
          <a:p>
            <a:pPr lvl="1"/>
            <a:r>
              <a:rPr lang="en-US" sz="1600" dirty="0"/>
              <a:t>heap-allocated memory</a:t>
            </a:r>
          </a:p>
          <a:p>
            <a:pPr lvl="1"/>
            <a:r>
              <a:rPr lang="en-US" sz="1600" dirty="0"/>
              <a:t>network sockets </a:t>
            </a:r>
          </a:p>
          <a:p>
            <a:pPr lvl="1"/>
            <a:r>
              <a:rPr lang="en-US" sz="1600" dirty="0"/>
              <a:t>registry entries </a:t>
            </a:r>
          </a:p>
          <a:p>
            <a:pPr lvl="1"/>
            <a:r>
              <a:rPr lang="en-US" sz="1600" dirty="0"/>
              <a:t>mutex locks </a:t>
            </a:r>
          </a:p>
          <a:p>
            <a:pPr lvl="1"/>
            <a:endParaRPr lang="en-US" sz="1600" dirty="0"/>
          </a:p>
          <a:p>
            <a:r>
              <a:rPr lang="en-US" sz="1800" dirty="0"/>
              <a:t>Your program must release these resources after it is done with them</a:t>
            </a:r>
          </a:p>
          <a:p>
            <a:r>
              <a:rPr lang="en-US" sz="1800" dirty="0"/>
              <a:t>Failure to do so results in a </a:t>
            </a:r>
            <a:r>
              <a:rPr lang="en-US" sz="1800" i="1" dirty="0"/>
              <a:t>resource</a:t>
            </a:r>
            <a:r>
              <a:rPr lang="en-US" sz="1800" dirty="0"/>
              <a:t> leak, which is a bad thing </a:t>
            </a:r>
          </a:p>
          <a:p>
            <a:r>
              <a:rPr lang="en-US" sz="1800" dirty="0"/>
              <a:t>Recall: </a:t>
            </a:r>
            <a:r>
              <a:rPr lang="en-US" sz="1800" i="1" dirty="0"/>
              <a:t>memory leaks </a:t>
            </a:r>
            <a:r>
              <a:rPr lang="en-US" sz="1800" dirty="0"/>
              <a:t>from C </a:t>
            </a:r>
          </a:p>
        </p:txBody>
      </p:sp>
    </p:spTree>
    <p:extLst>
      <p:ext uri="{BB962C8B-B14F-4D97-AF65-F5344CB8AC3E}">
        <p14:creationId xmlns:p14="http://schemas.microsoft.com/office/powerpoint/2010/main" val="113207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2FF8-BD72-4BD0-A616-32546F83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Resource Management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424A-0F00-43D5-871F-8B06BB9FC2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It wasn’t nice and easy</a:t>
            </a:r>
          </a:p>
          <a:p>
            <a:r>
              <a:rPr lang="en-US" sz="1800" dirty="0"/>
              <a:t>We needed things like </a:t>
            </a:r>
          </a:p>
          <a:p>
            <a:pPr lvl="1"/>
            <a:r>
              <a:rPr lang="en-US" sz="1400" dirty="0"/>
              <a:t>Nested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/>
              <a:t>statements 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i="1" dirty="0"/>
              <a:t> </a:t>
            </a:r>
            <a:r>
              <a:rPr lang="en-US" sz="1400" dirty="0"/>
              <a:t>statements? – (we didn’t teach you those for a reason)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– while(0) – break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F0E93E-AAC2-4F91-B076-A2CD3A824992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6369052" y="1295400"/>
            <a:ext cx="5429249" cy="47259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(“README.txt”);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file.is_open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memory = malloc(…);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if(memory != NULL){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somestuff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 = malloc(…)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if(memory == NULL){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cleanup;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cleanup: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//clean up stuffs here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8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53F61-04E7-4805-96B4-17D2C633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 in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71A6A-5EA8-4DE3-819D-2D8E28DFF1BD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file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(“README.txt”);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if(!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file.is_open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memory = malloc(…);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if(memory == NULL)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}while(0);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5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5FE1-4C8B-4887-82F9-F9BD548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 in C++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C62A-CF4D-4D5E-8DAB-03AF41FAF2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C++ is much improved in the area of resource management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C++ ties a class to a resource, so resource acquisition/release is tied to an object’s lifecycle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This is </a:t>
            </a:r>
            <a:r>
              <a:rPr lang="en-US" sz="1600" i="1" dirty="0"/>
              <a:t>the Resource Allocation is Initialization (RAII) paradigm</a:t>
            </a:r>
          </a:p>
          <a:p>
            <a:endParaRPr lang="en-US" sz="1600" i="1" dirty="0"/>
          </a:p>
          <a:p>
            <a:r>
              <a:rPr lang="en-US" sz="1600" dirty="0"/>
              <a:t>Describe what happens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in the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3A7E71-792B-43E7-93C3-8E68D8746073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6165851" y="1374124"/>
            <a:ext cx="5429249" cy="47259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File 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File(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&amp;mode){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file_name.c_str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mode.c_str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~File(){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raw_file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FILE*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file_ptr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181215-B954-4B78-95EB-F72C422C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Error Handling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3FDFA-580E-4644-8587-82F8BE14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Terminate the program: pretty drastic approach….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exit(1);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Return an error value: Not always feasible. Old-C style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-&gt;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out);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Return a legal value and leave the program in the error state 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Set the variable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cs typeface="Courier New" panose="02070309020205020404" pitchFamily="49" charset="0"/>
              </a:rPr>
              <a:t> to indicate error 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We forget to check…</a:t>
            </a:r>
          </a:p>
          <a:p>
            <a:pPr lvl="1"/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Call an error handling function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unless error-handler can fully handle the error, we should still terminate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if(something wrong)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4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EF85-F9C2-4DA5-8D88-4C4BA0A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14E4-9806-495D-AFF7-5383A0475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Exception handling is a powerful feature of higher level languages, C++ included</a:t>
            </a:r>
          </a:p>
          <a:p>
            <a:endParaRPr lang="en-US" sz="1600" dirty="0"/>
          </a:p>
          <a:p>
            <a:r>
              <a:rPr lang="en-US" sz="1600" dirty="0"/>
              <a:t>When something breaks at runtime in your program, an </a:t>
            </a:r>
            <a:r>
              <a:rPr lang="en-US" sz="1600" i="1" dirty="0"/>
              <a:t>exception is thrown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You can throw an exception with the keyword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::exception </a:t>
            </a:r>
            <a:r>
              <a:rPr lang="en-US" sz="1600" dirty="0">
                <a:cs typeface="Courier New" panose="02070309020205020404" pitchFamily="49" charset="0"/>
              </a:rPr>
              <a:t>is the base exception class. More specific exceptions are derived from this class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dirty="0"/>
              <a:t>List some examples of runtime errors you have encountered: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FA758-2206-4E0A-9DA2-9E3DDEF3D400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CreateFile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if(file == INVALID_HANDLE_VALUE) 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throw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::exception(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“Couldn’t create file”);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60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8F9B-401A-4653-9FF3-4DE32BB0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3DC-21B4-4128-A69C-268A244A35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Since exceptions are </a:t>
            </a:r>
            <a:r>
              <a:rPr lang="en-US" sz="1600" i="1" dirty="0"/>
              <a:t>thrown, </a:t>
            </a:r>
            <a:r>
              <a:rPr lang="en-US" sz="1600" dirty="0"/>
              <a:t>it makes sense that they can be </a:t>
            </a:r>
            <a:r>
              <a:rPr lang="en-US" sz="1600" i="1" dirty="0"/>
              <a:t>caught </a:t>
            </a:r>
          </a:p>
          <a:p>
            <a:endParaRPr lang="en-US" sz="1600" i="1" dirty="0"/>
          </a:p>
          <a:p>
            <a:r>
              <a:rPr lang="en-US" sz="1600" dirty="0"/>
              <a:t>Once an exception is thrown, the call stack begins to unwind, with each call throwing the exception up </a:t>
            </a:r>
          </a:p>
          <a:p>
            <a:endParaRPr lang="en-US" sz="1600" dirty="0"/>
          </a:p>
          <a:p>
            <a:r>
              <a:rPr lang="en-US" sz="1600" dirty="0"/>
              <a:t>Until an </a:t>
            </a:r>
            <a:r>
              <a:rPr lang="en-US" sz="1600" i="1" dirty="0"/>
              <a:t>exception handler </a:t>
            </a:r>
            <a:r>
              <a:rPr lang="en-US" sz="1600" dirty="0"/>
              <a:t>that can handle the thrown exception is found </a:t>
            </a:r>
          </a:p>
          <a:p>
            <a:endParaRPr lang="en-US" sz="1600" dirty="0"/>
          </a:p>
          <a:p>
            <a:r>
              <a:rPr lang="en-US" sz="1600" dirty="0"/>
              <a:t>Code that might throw an exception can be wrapped in a try – catch block</a:t>
            </a:r>
          </a:p>
          <a:p>
            <a:endParaRPr lang="en-US" sz="1600" dirty="0"/>
          </a:p>
          <a:p>
            <a:r>
              <a:rPr lang="en-US" sz="1600" dirty="0"/>
              <a:t>The catch block can safely handle the exception</a:t>
            </a:r>
          </a:p>
          <a:p>
            <a:endParaRPr lang="en-US" sz="1600" dirty="0"/>
          </a:p>
          <a:p>
            <a:r>
              <a:rPr lang="en-US" sz="1400" dirty="0"/>
              <a:t>Note: all objects between the throw and a try-catch are destructed. Do not throw in a destructor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62F1E8-C8A2-434B-9D86-08F449AD44D3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//Do something that may throw an exception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::exception e){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//Gracefully handle the exception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48690146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1855</Words>
  <Application>Microsoft Office PowerPoint</Application>
  <PresentationFormat>Widescreen</PresentationFormat>
  <Paragraphs>327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Generic</vt:lpstr>
      <vt:lpstr>Resource Management</vt:lpstr>
      <vt:lpstr>Resource Management </vt:lpstr>
      <vt:lpstr>Resources </vt:lpstr>
      <vt:lpstr>Remember Resource Management in C?</vt:lpstr>
      <vt:lpstr>Resource Management in C</vt:lpstr>
      <vt:lpstr>Resource Management in C++ </vt:lpstr>
      <vt:lpstr>Recap Error Handling Techniques</vt:lpstr>
      <vt:lpstr>Exception Handling</vt:lpstr>
      <vt:lpstr>Exception Handling</vt:lpstr>
      <vt:lpstr>Exception Handling</vt:lpstr>
      <vt:lpstr>When to use Exceptions?</vt:lpstr>
      <vt:lpstr>Moving and Copying </vt:lpstr>
      <vt:lpstr>Default constructors </vt:lpstr>
      <vt:lpstr>Copy Constructors </vt:lpstr>
      <vt:lpstr>Move Constructors</vt:lpstr>
      <vt:lpstr>lvalues and rvalues</vt:lpstr>
      <vt:lpstr>lvalues and rvalues</vt:lpstr>
      <vt:lpstr>lvalues and rvalues </vt:lpstr>
      <vt:lpstr>lvalues, rvalues and constructors </vt:lpstr>
      <vt:lpstr>Local scope and Resources</vt:lpstr>
      <vt:lpstr>Unique pointers again</vt:lpstr>
      <vt:lpstr>Heap-allocated, scope managed </vt:lpstr>
      <vt:lpstr>Sharing a Resource with Multiple Consumers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</dc:title>
  <dc:creator>Curriculum Dev</dc:creator>
  <cp:lastModifiedBy>Curriculum Dev</cp:lastModifiedBy>
  <cp:revision>28</cp:revision>
  <dcterms:created xsi:type="dcterms:W3CDTF">2017-07-25T14:32:09Z</dcterms:created>
  <dcterms:modified xsi:type="dcterms:W3CDTF">2017-09-29T14:13:53Z</dcterms:modified>
</cp:coreProperties>
</file>