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8"/>
  </p:notesMasterIdLst>
  <p:sldIdLst>
    <p:sldId id="256" r:id="rId2"/>
    <p:sldId id="257" r:id="rId3"/>
    <p:sldId id="258" r:id="rId4"/>
    <p:sldId id="280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29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E8714-DBD8-40D1-B91D-ED7ADF0B4851}" type="datetimeFigureOut">
              <a:rPr lang="en-US" smtClean="0"/>
              <a:t>26-Apr-14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81F5C-E467-4EC2-BEFA-9EBB7111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81F5C-E467-4EC2-BEFA-9EBB71111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period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advertising flyer from 1806 for a traditional medicine called 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Kinseitan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Cosby in 1982 Texas Instruments TI-99 advertisement.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81F5C-E467-4EC2-BEFA-9EBB71111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26-Apr-14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26-Apr-14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26-Apr-14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1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26-Apr-14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26-Apr-14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26-Apr-14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7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26-Apr-14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6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26-Apr-14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26-Apr-14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7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26-Apr-14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26-Apr-14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1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07E2C-8379-4EC9-ACC9-8CC049C576BA}" type="datetimeFigureOut">
              <a:rPr lang="en-US" smtClean="0"/>
              <a:t>26-Apr-14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ooxWord://word/media/image1.jpe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19200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Unified Context-Behavioral Ad Recommendation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352800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Students</a:t>
            </a:r>
            <a:endParaRPr lang="en-US" dirty="0" smtClean="0"/>
          </a:p>
          <a:p>
            <a:r>
              <a:rPr lang="en-US" dirty="0" err="1" smtClean="0"/>
              <a:t>Alexandru</a:t>
            </a:r>
            <a:r>
              <a:rPr lang="en-US" dirty="0" smtClean="0"/>
              <a:t> Cristian COSMA</a:t>
            </a:r>
          </a:p>
          <a:p>
            <a:r>
              <a:rPr lang="en-US" dirty="0" smtClean="0"/>
              <a:t>Darius Andrei SUCIU</a:t>
            </a:r>
          </a:p>
          <a:p>
            <a:r>
              <a:rPr lang="en-US" dirty="0" smtClean="0"/>
              <a:t>Vlad </a:t>
            </a:r>
            <a:r>
              <a:rPr lang="en-US" dirty="0" err="1" smtClean="0"/>
              <a:t>Vasile</a:t>
            </a:r>
            <a:r>
              <a:rPr lang="en-US" dirty="0" smtClean="0"/>
              <a:t> ITU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0" y="5029200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Supervisors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Dr. Eng.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Rodica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POTOLEA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b="1" baseline="0" dirty="0" smtClean="0">
                <a:solidFill>
                  <a:schemeClr val="tx2"/>
                </a:solidFill>
              </a:rPr>
              <a:t>Assoc. Prof.</a:t>
            </a:r>
            <a:r>
              <a:rPr lang="en-US" b="1" dirty="0" smtClean="0">
                <a:solidFill>
                  <a:schemeClr val="tx2"/>
                </a:solidFill>
              </a:rPr>
              <a:t> Dr. Eng. </a:t>
            </a:r>
            <a:r>
              <a:rPr lang="en-US" b="1" dirty="0" err="1" smtClean="0">
                <a:solidFill>
                  <a:schemeClr val="tx2"/>
                </a:solidFill>
              </a:rPr>
              <a:t>Mihaela</a:t>
            </a:r>
            <a:r>
              <a:rPr lang="en-US" b="1" dirty="0" smtClean="0">
                <a:solidFill>
                  <a:schemeClr val="tx2"/>
                </a:solidFill>
              </a:rPr>
              <a:t> DINSOREANU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 descr="ooxWord://word/media/image1.jpeg"/>
          <p:cNvPicPr>
            <a:picLocks noChangeAspect="1" noChangeArrowheads="1"/>
          </p:cNvPicPr>
          <p:nvPr/>
        </p:nvPicPr>
        <p:blipFill>
          <a:blip r:embed="rId3" r:link="rId4" cstate="print"/>
          <a:srcRect l="6857" t="18451" r="6482" b="7886"/>
          <a:stretch>
            <a:fillRect/>
          </a:stretch>
        </p:blipFill>
        <p:spPr bwMode="auto">
          <a:xfrm>
            <a:off x="2590800" y="304800"/>
            <a:ext cx="5295900" cy="923925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243466" y="1247745"/>
            <a:ext cx="4028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r>
              <a:rPr kumimoji="0" lang="pt-BR" altLang="ko-KR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Batang" pitchFamily="18" charset="-127"/>
                <a:cs typeface="Times New Roman" pitchFamily="18" charset="0"/>
              </a:rPr>
              <a:t>FACULTY OF AUTOMATION AND COMPUTER SCIENCE</a:t>
            </a:r>
            <a:endParaRPr kumimoji="0" lang="en-US" altLang="ko-KR" sz="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r>
              <a:rPr kumimoji="0" lang="pt-BR" altLang="ko-KR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Batang" pitchFamily="18" charset="-127"/>
                <a:cs typeface="Times New Roman" pitchFamily="18" charset="0"/>
              </a:rPr>
              <a:t>COMPUTER SCIENCE DEPARTMENT</a:t>
            </a:r>
            <a:endParaRPr kumimoji="0" lang="pt-BR" altLang="ko-KR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Propagation –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 – Text </a:t>
            </a:r>
            <a:r>
              <a:rPr lang="en-US" dirty="0"/>
              <a:t>Retrieval, Preprocessing </a:t>
            </a:r>
            <a:r>
              <a:rPr lang="en-US" dirty="0" smtClean="0"/>
              <a:t>and Semantic Graph generation + caching</a:t>
            </a:r>
          </a:p>
          <a:p>
            <a:pPr lvl="1"/>
            <a:r>
              <a:rPr lang="en-US" dirty="0" smtClean="0"/>
              <a:t>For each input file, generate an annotated SG for all sentences and save that graph in another file for possible later use (caching)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99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Propagation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 – Opinion Word and Target Extraction</a:t>
            </a:r>
          </a:p>
          <a:p>
            <a:pPr lvl="1"/>
            <a:r>
              <a:rPr lang="en-US" dirty="0"/>
              <a:t>For each semantic graph, </a:t>
            </a:r>
            <a:r>
              <a:rPr lang="en-US" dirty="0" smtClean="0"/>
              <a:t>the Double Propagation algorithm is used to extract the opinion and the targets, using the rules which will be presented shortly.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882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Propagation –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 – Sentiment Polarity Assignment</a:t>
            </a:r>
          </a:p>
          <a:p>
            <a:pPr lvl="1"/>
            <a:r>
              <a:rPr lang="en-US" dirty="0" smtClean="0"/>
              <a:t>For the extracted words, assign a polarity from a source like </a:t>
            </a:r>
            <a:r>
              <a:rPr lang="en-US" dirty="0" err="1" smtClean="0"/>
              <a:t>SentiWordNet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6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4181"/>
            <a:ext cx="8229600" cy="287800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05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Step 1 – </a:t>
            </a:r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31" y="1600200"/>
            <a:ext cx="2579537" cy="452596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74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format: any text files containing sentences</a:t>
            </a:r>
          </a:p>
          <a:p>
            <a:r>
              <a:rPr lang="en-US" dirty="0" smtClean="0"/>
              <a:t>Output format: Semantic Graphs</a:t>
            </a:r>
            <a:endParaRPr lang="en-US" dirty="0"/>
          </a:p>
          <a:p>
            <a:r>
              <a:rPr lang="en-US" dirty="0" smtClean="0"/>
              <a:t>Semantic Graph Generation = MOST TIME CONSUMING PROCESS</a:t>
            </a:r>
          </a:p>
          <a:p>
            <a:pPr lvl="1"/>
            <a:r>
              <a:rPr lang="en-US" dirty="0" smtClean="0"/>
              <a:t>Ex: 2000 line text file = 10&lt; minutes to generate SGs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 The need to cache results for future use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826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“Hardcore” step</a:t>
            </a:r>
          </a:p>
          <a:p>
            <a:r>
              <a:rPr lang="en-US" dirty="0" smtClean="0"/>
              <a:t>Where the Double Propagation Algorithm is applied</a:t>
            </a:r>
            <a:endParaRPr lang="ro-RO" dirty="0" smtClean="0"/>
          </a:p>
          <a:p>
            <a:r>
              <a:rPr lang="ro-RO" dirty="0" smtClean="0"/>
              <a:t>Input</a:t>
            </a:r>
            <a:r>
              <a:rPr lang="en-US" dirty="0" smtClean="0"/>
              <a:t>: Sematic Graphs</a:t>
            </a:r>
          </a:p>
          <a:p>
            <a:r>
              <a:rPr lang="en-US" dirty="0" smtClean="0"/>
              <a:t>Output: Tuples</a:t>
            </a:r>
          </a:p>
          <a:p>
            <a:endParaRPr lang="en-US" dirty="0"/>
          </a:p>
          <a:p>
            <a:r>
              <a:rPr lang="en-US" dirty="0" smtClean="0"/>
              <a:t>Tuple = pair/triple of words which are obtained from certain patterns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1422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-18691"/>
            <a:ext cx="3657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Step 2 </a:t>
            </a:r>
            <a:br>
              <a:rPr lang="en-US" dirty="0" smtClean="0"/>
            </a:br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3600460" cy="5031792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1376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 </a:t>
            </a:r>
            <a:br>
              <a:rPr lang="en-US" dirty="0"/>
            </a:br>
            <a:r>
              <a:rPr lang="en-US" dirty="0" smtClean="0"/>
              <a:t>Flow Continued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95400"/>
            <a:ext cx="3200400" cy="493149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460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D.P.A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88" y="1600200"/>
            <a:ext cx="6791423" cy="452596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3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Analysis and Design</a:t>
            </a:r>
          </a:p>
          <a:p>
            <a:r>
              <a:rPr lang="en-US" dirty="0" smtClean="0"/>
              <a:t>Implementation status</a:t>
            </a:r>
          </a:p>
          <a:p>
            <a:r>
              <a:rPr lang="en-US" dirty="0" smtClean="0"/>
              <a:t>Current Results</a:t>
            </a:r>
          </a:p>
          <a:p>
            <a:r>
              <a:rPr lang="en-US" dirty="0" smtClean="0"/>
              <a:t>Bibliography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Extraction Rules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40" y="1600200"/>
            <a:ext cx="5893520" cy="4525963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10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Vlad</a:t>
            </a:r>
            <a:r>
              <a:rPr lang="en-US" dirty="0" smtClean="0"/>
              <a:t>..?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6935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Data Used:</a:t>
            </a:r>
          </a:p>
          <a:p>
            <a:endParaRPr lang="en-US" dirty="0"/>
          </a:p>
          <a:p>
            <a:r>
              <a:rPr lang="en-US" dirty="0" smtClean="0"/>
              <a:t>The input text used consists of the first 100 </a:t>
            </a:r>
            <a:r>
              <a:rPr lang="en-US" dirty="0"/>
              <a:t>sentences from </a:t>
            </a:r>
            <a:r>
              <a:rPr lang="en-US" dirty="0" smtClean="0"/>
              <a:t>(Nikon </a:t>
            </a:r>
            <a:r>
              <a:rPr lang="en-US" dirty="0" err="1"/>
              <a:t>coolpix</a:t>
            </a:r>
            <a:r>
              <a:rPr lang="en-US" dirty="0"/>
              <a:t> </a:t>
            </a:r>
            <a:r>
              <a:rPr lang="en-US" dirty="0" smtClean="0"/>
              <a:t>4300.txt) review file provided by Professor Bing Liu.</a:t>
            </a:r>
          </a:p>
          <a:p>
            <a:endParaRPr lang="en-US" dirty="0" smtClean="0"/>
          </a:p>
          <a:p>
            <a:r>
              <a:rPr lang="en-US" dirty="0" smtClean="0"/>
              <a:t>The seed words are also taken from Professor Bing Liu, and consist of 4783 negative and 2006 positive opinion words.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6661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104 manually annotated opinion words, 61 were found by the system and 43 were not found.</a:t>
            </a:r>
          </a:p>
          <a:p>
            <a:endParaRPr lang="en-US" dirty="0" smtClean="0"/>
          </a:p>
          <a:p>
            <a:r>
              <a:rPr lang="en-US" dirty="0" smtClean="0"/>
              <a:t>This makes for an accuracy of 0.58% for the extraction of the opinion words.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5006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processed data in a </a:t>
            </a:r>
            <a:r>
              <a:rPr lang="en-US" dirty="0" err="1" smtClean="0"/>
              <a:t>NoSQL</a:t>
            </a:r>
            <a:r>
              <a:rPr lang="en-US" dirty="0" smtClean="0"/>
              <a:t> DB </a:t>
            </a:r>
          </a:p>
          <a:p>
            <a:r>
              <a:rPr lang="en-US" dirty="0" smtClean="0"/>
              <a:t>Create several crawlers for mining text</a:t>
            </a:r>
          </a:p>
          <a:p>
            <a:pPr lvl="1"/>
            <a:r>
              <a:rPr lang="en-US" dirty="0" smtClean="0"/>
              <a:t>Social Crawlers: mine Facebook comments</a:t>
            </a:r>
          </a:p>
          <a:p>
            <a:pPr lvl="1"/>
            <a:r>
              <a:rPr lang="en-US" dirty="0" smtClean="0"/>
              <a:t>Review Crawlers: mine reviews</a:t>
            </a:r>
          </a:p>
          <a:p>
            <a:pPr lvl="1"/>
            <a:r>
              <a:rPr lang="en-US" dirty="0" smtClean="0"/>
              <a:t>Geo-political Crawlers: mine forums and discussion boards on different subjects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01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– Step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 the DP algorithm by adding rules 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Turne</a:t>
            </a:r>
            <a:r>
              <a:rPr lang="ro-RO" dirty="0" smtClean="0"/>
              <a:t>y</a:t>
            </a:r>
            <a:r>
              <a:rPr lang="en-US" dirty="0" smtClean="0"/>
              <a:t>’s article (“add reference here”)</a:t>
            </a:r>
          </a:p>
          <a:p>
            <a:r>
              <a:rPr lang="en-US" dirty="0" smtClean="0"/>
              <a:t>Refine DP by meddling with POS</a:t>
            </a:r>
          </a:p>
          <a:p>
            <a:pPr lvl="1"/>
            <a:r>
              <a:rPr lang="en-US" dirty="0" smtClean="0"/>
              <a:t>Ask Grammar experts for help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Add the following modules:</a:t>
            </a:r>
          </a:p>
          <a:p>
            <a:pPr lvl="1"/>
            <a:r>
              <a:rPr lang="en-US" dirty="0" smtClean="0"/>
              <a:t>Negation detection</a:t>
            </a:r>
          </a:p>
          <a:p>
            <a:pPr lvl="1"/>
            <a:r>
              <a:rPr lang="en-US" dirty="0" smtClean="0"/>
              <a:t>Sarcasm detection</a:t>
            </a:r>
          </a:p>
          <a:p>
            <a:pPr lvl="1"/>
            <a:r>
              <a:rPr lang="en-US" dirty="0" smtClean="0"/>
              <a:t>Opinion Word </a:t>
            </a:r>
            <a:r>
              <a:rPr lang="en-US" dirty="0" err="1" smtClean="0"/>
              <a:t>Prunning</a:t>
            </a:r>
            <a:r>
              <a:rPr lang="en-US" dirty="0" smtClean="0"/>
              <a:t> using </a:t>
            </a:r>
            <a:r>
              <a:rPr lang="en-US" dirty="0" err="1" smtClean="0"/>
              <a:t>SentiWordNet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8564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Vlad</a:t>
            </a:r>
            <a:r>
              <a:rPr lang="en-US" dirty="0" smtClean="0"/>
              <a:t>..? :D</a:t>
            </a:r>
          </a:p>
          <a:p>
            <a:endParaRPr lang="en-US" dirty="0"/>
          </a:p>
          <a:p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Add Opinion Word modifiers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536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467600" cy="579438"/>
          </a:xfrm>
        </p:spPr>
        <p:txBody>
          <a:bodyPr>
            <a:normAutofit/>
          </a:bodyPr>
          <a:lstStyle/>
          <a:p>
            <a:r>
              <a:rPr lang="en-US" dirty="0" smtClean="0"/>
              <a:t>Typical reviews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87587"/>
            <a:ext cx="8273467" cy="24986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901225"/>
            <a:ext cx="6096001" cy="2387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" y="1423707"/>
            <a:ext cx="9002381" cy="467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886700" cy="4351338"/>
          </a:xfrm>
        </p:spPr>
        <p:txBody>
          <a:bodyPr>
            <a:normAutofit/>
          </a:bodyPr>
          <a:lstStyle/>
          <a:p>
            <a:endParaRPr lang="en-US" b="1" i="1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2000" y="3429000"/>
            <a:ext cx="3048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</a:p>
        </p:txBody>
      </p:sp>
      <p:sp>
        <p:nvSpPr>
          <p:cNvPr id="7" name="Oval 6"/>
          <p:cNvSpPr/>
          <p:nvPr/>
        </p:nvSpPr>
        <p:spPr>
          <a:xfrm>
            <a:off x="762000" y="1295400"/>
            <a:ext cx="1524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Texts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2362200"/>
            <a:ext cx="1066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5646738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4"/>
            <a:endCxn id="6" idx="0"/>
          </p:cNvCxnSpPr>
          <p:nvPr/>
        </p:nvCxnSpPr>
        <p:spPr>
          <a:xfrm>
            <a:off x="1524000" y="2514600"/>
            <a:ext cx="7620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6" idx="0"/>
          </p:cNvCxnSpPr>
          <p:nvPr/>
        </p:nvCxnSpPr>
        <p:spPr>
          <a:xfrm flipH="1">
            <a:off x="2286000" y="3200400"/>
            <a:ext cx="99060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>
            <a:off x="2286000" y="4648200"/>
            <a:ext cx="0" cy="998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00550" y="1295400"/>
            <a:ext cx="45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7886700" cy="1325563"/>
          </a:xfrm>
        </p:spPr>
        <p:txBody>
          <a:bodyPr/>
          <a:lstStyle/>
          <a:p>
            <a:r>
              <a:rPr lang="ro-RO" dirty="0" smtClean="0"/>
              <a:t>Definitions and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6662"/>
            <a:ext cx="7886700" cy="4351338"/>
          </a:xfrm>
        </p:spPr>
        <p:txBody>
          <a:bodyPr>
            <a:normAutofit/>
          </a:bodyPr>
          <a:lstStyle/>
          <a:p>
            <a:r>
              <a:rPr lang="ro-RO" b="1" i="1" dirty="0" smtClean="0"/>
              <a:t>Sentiment analysis</a:t>
            </a:r>
            <a:r>
              <a:rPr lang="en-US" dirty="0" smtClean="0"/>
              <a:t>: using NLP to identify and extract subjective information</a:t>
            </a:r>
          </a:p>
          <a:p>
            <a:r>
              <a:rPr lang="en-US" b="1" i="1" dirty="0" smtClean="0"/>
              <a:t>Corpus</a:t>
            </a:r>
            <a:r>
              <a:rPr lang="en-US" dirty="0" smtClean="0"/>
              <a:t>: large and unstructured set of texts</a:t>
            </a:r>
          </a:p>
          <a:p>
            <a:r>
              <a:rPr lang="en-US" b="1" i="1" dirty="0" smtClean="0"/>
              <a:t>Supervised</a:t>
            </a:r>
            <a:r>
              <a:rPr lang="en-US" dirty="0" smtClean="0"/>
              <a:t>: using machine learning to train classifiers – </a:t>
            </a:r>
            <a:r>
              <a:rPr lang="en-US" b="1" i="1" dirty="0" smtClean="0"/>
              <a:t>domain dependent!</a:t>
            </a:r>
          </a:p>
          <a:p>
            <a:r>
              <a:rPr lang="en-US" b="1" i="1" dirty="0" smtClean="0"/>
              <a:t>Unsupervised</a:t>
            </a:r>
            <a:r>
              <a:rPr lang="en-US" dirty="0" smtClean="0"/>
              <a:t>: (in this case) domain independent and without the use of supervised learning techniques</a:t>
            </a:r>
          </a:p>
          <a:p>
            <a:r>
              <a:rPr lang="en-US" b="1" i="1" dirty="0" smtClean="0"/>
              <a:t>POS:</a:t>
            </a:r>
            <a:r>
              <a:rPr lang="en-US" dirty="0" smtClean="0"/>
              <a:t> part of speech</a:t>
            </a:r>
          </a:p>
          <a:p>
            <a:endParaRPr lang="en-US" b="1" i="1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62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nr. 1 – GATE (Supervised)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GATE</a:t>
            </a:r>
            <a:r>
              <a:rPr lang="en-US" dirty="0" smtClean="0"/>
              <a:t>:</a:t>
            </a:r>
            <a:r>
              <a:rPr lang="en-US" b="1" i="1" dirty="0" smtClean="0"/>
              <a:t> </a:t>
            </a:r>
            <a:r>
              <a:rPr lang="en-US" b="1" dirty="0"/>
              <a:t>G</a:t>
            </a:r>
            <a:r>
              <a:rPr lang="en-US" dirty="0" smtClean="0"/>
              <a:t>eneral </a:t>
            </a:r>
            <a:r>
              <a:rPr lang="en-US" b="1" dirty="0" smtClean="0"/>
              <a:t>A</a:t>
            </a:r>
            <a:r>
              <a:rPr lang="en-US" dirty="0" smtClean="0"/>
              <a:t>rchitecture for </a:t>
            </a:r>
            <a:r>
              <a:rPr lang="en-US" b="1" dirty="0" smtClean="0"/>
              <a:t>T</a:t>
            </a:r>
            <a:r>
              <a:rPr lang="en-US" dirty="0" smtClean="0"/>
              <a:t>ext </a:t>
            </a:r>
            <a:r>
              <a:rPr lang="en-US" b="1" dirty="0" smtClean="0"/>
              <a:t>E</a:t>
            </a:r>
            <a:r>
              <a:rPr lang="en-US" dirty="0" smtClean="0"/>
              <a:t>ngineering</a:t>
            </a:r>
          </a:p>
          <a:p>
            <a:pPr lvl="1"/>
            <a:r>
              <a:rPr lang="en-US" dirty="0" smtClean="0"/>
              <a:t>Java based open source framework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05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Pipeline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Reset PR</a:t>
            </a:r>
          </a:p>
          <a:p>
            <a:r>
              <a:rPr lang="en-US" dirty="0" smtClean="0"/>
              <a:t>Annotation Set Transfer</a:t>
            </a:r>
          </a:p>
          <a:p>
            <a:r>
              <a:rPr lang="en-US" dirty="0" smtClean="0"/>
              <a:t>ANNIE English </a:t>
            </a:r>
            <a:r>
              <a:rPr lang="en-US" dirty="0" err="1" smtClean="0"/>
              <a:t>Tokeniser</a:t>
            </a:r>
            <a:endParaRPr lang="en-US" dirty="0" smtClean="0"/>
          </a:p>
          <a:p>
            <a:r>
              <a:rPr lang="en-US" dirty="0" smtClean="0"/>
              <a:t>ANNIE Sentence Splitter</a:t>
            </a:r>
          </a:p>
          <a:p>
            <a:r>
              <a:rPr lang="en-US" dirty="0" smtClean="0"/>
              <a:t>ANNIE POS Tagger</a:t>
            </a:r>
          </a:p>
          <a:p>
            <a:r>
              <a:rPr lang="en-US" dirty="0" smtClean="0"/>
              <a:t>GATE Morphological </a:t>
            </a:r>
            <a:r>
              <a:rPr lang="en-US" dirty="0" err="1" smtClean="0"/>
              <a:t>Analyser</a:t>
            </a:r>
            <a:endParaRPr lang="en-US" dirty="0" smtClean="0"/>
          </a:p>
          <a:p>
            <a:r>
              <a:rPr lang="en-US" dirty="0" smtClean="0"/>
              <a:t>Batch Learning PR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884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nr. 2 – Double Propagation based sentiment extraction (Unsupervised)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i="1" dirty="0" smtClean="0"/>
              <a:t>“Opinion Word Expansion and Target Extraction through Double Propagation, 2011” </a:t>
            </a:r>
            <a:r>
              <a:rPr lang="en-US" dirty="0" smtClean="0"/>
              <a:t>by </a:t>
            </a:r>
            <a:r>
              <a:rPr lang="en-US" i="1" dirty="0" smtClean="0"/>
              <a:t>Bing Liu.</a:t>
            </a:r>
          </a:p>
          <a:p>
            <a:r>
              <a:rPr lang="en-US" dirty="0" smtClean="0"/>
              <a:t>Using </a:t>
            </a:r>
            <a:r>
              <a:rPr lang="en-US" b="1" i="1" dirty="0" smtClean="0"/>
              <a:t>seed words</a:t>
            </a:r>
          </a:p>
          <a:p>
            <a:r>
              <a:rPr lang="en-US" dirty="0" smtClean="0"/>
              <a:t>Domain independence given by those seed words</a:t>
            </a:r>
          </a:p>
          <a:p>
            <a:r>
              <a:rPr lang="en-US" dirty="0" smtClean="0"/>
              <a:t>No learning involved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36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630</Words>
  <Application>Microsoft Office PowerPoint</Application>
  <PresentationFormat>On-screen Show (4:3)</PresentationFormat>
  <Paragraphs>138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Batang</vt:lpstr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Unified Context-Behavioral Ad Recommendation System</vt:lpstr>
      <vt:lpstr>Contents </vt:lpstr>
      <vt:lpstr>Typical reviews</vt:lpstr>
      <vt:lpstr>PowerPoint Presentation</vt:lpstr>
      <vt:lpstr>PowerPoint Presentation</vt:lpstr>
      <vt:lpstr>Definitions and terms</vt:lpstr>
      <vt:lpstr>Approach nr. 1 – GATE (Supervised)</vt:lpstr>
      <vt:lpstr>Gate Pipeline used</vt:lpstr>
      <vt:lpstr>Approach nr. 2 – Double Propagation based sentiment extraction (Unsupervised)</vt:lpstr>
      <vt:lpstr>Double Propagation – Steps</vt:lpstr>
      <vt:lpstr>Double Propagation step</vt:lpstr>
      <vt:lpstr>Double Propagation – Steps</vt:lpstr>
      <vt:lpstr>General Architecture Overview</vt:lpstr>
      <vt:lpstr>Step 1 – Flow</vt:lpstr>
      <vt:lpstr>Step 1</vt:lpstr>
      <vt:lpstr>Step 2</vt:lpstr>
      <vt:lpstr>Step 2  Flow</vt:lpstr>
      <vt:lpstr>Step 2  Flow Continued </vt:lpstr>
      <vt:lpstr>Step 2 – D.P.A</vt:lpstr>
      <vt:lpstr>Step 2 – Extraction Rules</vt:lpstr>
      <vt:lpstr>Step 3</vt:lpstr>
      <vt:lpstr>Results</vt:lpstr>
      <vt:lpstr>Accuracy</vt:lpstr>
      <vt:lpstr>Improvements – Step 1</vt:lpstr>
      <vt:lpstr>Improvements – Step 2 </vt:lpstr>
      <vt:lpstr>Improvements – Step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Context-Behavioral Ad Recommendation System</dc:title>
  <dc:subject>Proposal Presentation</dc:subject>
  <dc:creator>Florin Cristian Macicasan</dc:creator>
  <cp:lastModifiedBy>Vlad Itu</cp:lastModifiedBy>
  <cp:revision>95</cp:revision>
  <dcterms:created xsi:type="dcterms:W3CDTF">2012-03-31T09:22:52Z</dcterms:created>
  <dcterms:modified xsi:type="dcterms:W3CDTF">2014-04-26T18:02:40Z</dcterms:modified>
  <cp:category>Documentation</cp:category>
  <cp:contentStatus>Pending Review</cp:contentStatus>
</cp:coreProperties>
</file>