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9"/>
  </p:notes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66" r:id="rId9"/>
    <p:sldId id="268" r:id="rId10"/>
    <p:sldId id="267" r:id="rId11"/>
    <p:sldId id="269" r:id="rId12"/>
    <p:sldId id="262" r:id="rId13"/>
    <p:sldId id="263" r:id="rId14"/>
    <p:sldId id="264" r:id="rId15"/>
    <p:sldId id="265" r:id="rId16"/>
    <p:sldId id="272" r:id="rId17"/>
    <p:sldId id="273" r:id="rId18"/>
    <p:sldId id="284" r:id="rId19"/>
    <p:sldId id="285" r:id="rId20"/>
    <p:sldId id="275" r:id="rId21"/>
    <p:sldId id="287" r:id="rId22"/>
    <p:sldId id="288" r:id="rId23"/>
    <p:sldId id="289" r:id="rId24"/>
    <p:sldId id="290" r:id="rId25"/>
    <p:sldId id="277" r:id="rId26"/>
    <p:sldId id="278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129" autoAdjust="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E8714-DBD8-40D1-B91D-ED7ADF0B4851}" type="datetimeFigureOut">
              <a:rPr lang="en-US" smtClean="0"/>
              <a:t>28-Apr-14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81F5C-E467-4EC2-BEFA-9EBB7111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5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81F5C-E467-4EC2-BEFA-9EBB71111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6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period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advertising flyer from 1806 for a traditional medicine called 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Kinseitan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Bill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Cosby in 1982 Texas Instruments TI-99 advertisement.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B81F5C-E467-4EC2-BEFA-9EBB71111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28-Apr-14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28-Apr-14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28-Apr-14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1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28-Apr-14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28-Apr-14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28-Apr-14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7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28-Apr-14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6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28-Apr-14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28-Apr-14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7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28-Apr-14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7E2C-8379-4EC9-ACC9-8CC049C576BA}" type="datetimeFigureOut">
              <a:rPr lang="en-US" smtClean="0"/>
              <a:t>28-Apr-14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1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07E2C-8379-4EC9-ACC9-8CC049C576BA}" type="datetimeFigureOut">
              <a:rPr lang="en-US" smtClean="0"/>
              <a:t>28-Apr-14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7206-9C25-4299-9150-7CE379DC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ooxWord://word/media/image1.jpe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084" y="1247745"/>
            <a:ext cx="6172200" cy="1894362"/>
          </a:xfrm>
        </p:spPr>
        <p:txBody>
          <a:bodyPr>
            <a:normAutofit/>
          </a:bodyPr>
          <a:lstStyle/>
          <a:p>
            <a:r>
              <a:rPr lang="en-US" dirty="0" smtClean="0"/>
              <a:t>Unsupervised Sentiment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399853"/>
            <a:ext cx="6172200" cy="137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Students</a:t>
            </a:r>
          </a:p>
          <a:p>
            <a:r>
              <a:rPr lang="en-US" dirty="0" err="1" smtClean="0"/>
              <a:t>Alexandru</a:t>
            </a:r>
            <a:r>
              <a:rPr lang="en-US" dirty="0" smtClean="0"/>
              <a:t> Cristian COSMA</a:t>
            </a:r>
          </a:p>
          <a:p>
            <a:r>
              <a:rPr lang="en-US" dirty="0" smtClean="0"/>
              <a:t>Darius Andrei SUCIU</a:t>
            </a:r>
          </a:p>
          <a:p>
            <a:r>
              <a:rPr lang="en-US" dirty="0" smtClean="0"/>
              <a:t>Vlad </a:t>
            </a:r>
            <a:r>
              <a:rPr lang="en-US" dirty="0" err="1" smtClean="0"/>
              <a:t>Vasile</a:t>
            </a:r>
            <a:r>
              <a:rPr lang="en-US" dirty="0" smtClean="0"/>
              <a:t> ITU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38084" y="5029199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Supervisors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Dr. Eng. </a:t>
            </a:r>
            <a:r>
              <a:rPr kumimoji="0" lang="en-US" sz="1800" b="1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Rodica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POTOLEA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US" b="1" baseline="0" dirty="0" smtClean="0">
                <a:solidFill>
                  <a:schemeClr val="tx2"/>
                </a:solidFill>
              </a:rPr>
              <a:t>Assoc. Prof.</a:t>
            </a:r>
            <a:r>
              <a:rPr lang="en-US" b="1" dirty="0" smtClean="0">
                <a:solidFill>
                  <a:schemeClr val="tx2"/>
                </a:solidFill>
              </a:rPr>
              <a:t> Dr. Eng. </a:t>
            </a:r>
            <a:r>
              <a:rPr lang="en-US" b="1" dirty="0" err="1" smtClean="0">
                <a:solidFill>
                  <a:schemeClr val="tx2"/>
                </a:solidFill>
              </a:rPr>
              <a:t>Mihaela</a:t>
            </a:r>
            <a:r>
              <a:rPr lang="en-US" b="1" dirty="0" smtClean="0">
                <a:solidFill>
                  <a:schemeClr val="tx2"/>
                </a:solidFill>
              </a:rPr>
              <a:t> DINSOREANU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 descr="ooxWord://word/media/image1.jpeg"/>
          <p:cNvPicPr>
            <a:picLocks noChangeAspect="1" noChangeArrowheads="1"/>
          </p:cNvPicPr>
          <p:nvPr/>
        </p:nvPicPr>
        <p:blipFill>
          <a:blip r:embed="rId3" r:link="rId4" cstate="print"/>
          <a:srcRect l="6857" t="18451" r="6482" b="7886"/>
          <a:stretch>
            <a:fillRect/>
          </a:stretch>
        </p:blipFill>
        <p:spPr bwMode="auto">
          <a:xfrm>
            <a:off x="1976234" y="281002"/>
            <a:ext cx="5295900" cy="923925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243466" y="1247745"/>
            <a:ext cx="4028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r>
              <a:rPr kumimoji="0" lang="pt-BR" altLang="ko-KR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Batang" pitchFamily="18" charset="-127"/>
                <a:cs typeface="Times New Roman" pitchFamily="18" charset="0"/>
              </a:rPr>
              <a:t>FACULTY OF AUTOMATION AND COMPUTER SCIENCE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486400" algn="r"/>
              </a:tabLst>
            </a:pPr>
            <a:r>
              <a:rPr kumimoji="0" lang="pt-BR" altLang="ko-KR" sz="10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Batang" pitchFamily="18" charset="-127"/>
                <a:cs typeface="Times New Roman" pitchFamily="18" charset="0"/>
              </a:rPr>
              <a:t>COMPUTER SCIENCE DEPARTMENT</a:t>
            </a:r>
            <a:endParaRPr kumimoji="0" lang="pt-BR" altLang="ko-KR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Step </a:t>
            </a:r>
            <a:r>
              <a:rPr lang="ro-RO" dirty="0" smtClean="0"/>
              <a:t>1</a:t>
            </a:r>
            <a:r>
              <a:rPr lang="en-US" dirty="0" smtClean="0"/>
              <a:t> – operations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Pre-processing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90799"/>
            <a:ext cx="7886700" cy="3586163"/>
          </a:xfrm>
        </p:spPr>
        <p:txBody>
          <a:bodyPr/>
          <a:lstStyle/>
          <a:p>
            <a:r>
              <a:rPr lang="en-US" dirty="0" smtClean="0"/>
              <a:t>Splitting</a:t>
            </a:r>
          </a:p>
          <a:p>
            <a:r>
              <a:rPr lang="en-US" dirty="0" smtClean="0"/>
              <a:t>Tokenization</a:t>
            </a:r>
          </a:p>
          <a:p>
            <a:r>
              <a:rPr lang="en-US" dirty="0" smtClean="0"/>
              <a:t>Lemmatizing</a:t>
            </a:r>
          </a:p>
          <a:p>
            <a:r>
              <a:rPr lang="en-US" dirty="0" smtClean="0"/>
              <a:t>Part of speech tagging</a:t>
            </a:r>
          </a:p>
          <a:p>
            <a:r>
              <a:rPr lang="en-US" dirty="0" smtClean="0"/>
              <a:t>Parsing =&gt; syntactic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“Hardcore” step</a:t>
            </a:r>
          </a:p>
          <a:p>
            <a:r>
              <a:rPr lang="en-US" dirty="0" smtClean="0"/>
              <a:t>Where the Double Propagation Algorithm is applied</a:t>
            </a:r>
            <a:endParaRPr lang="ro-RO" dirty="0" smtClean="0"/>
          </a:p>
          <a:p>
            <a:r>
              <a:rPr lang="ro-RO" dirty="0" smtClean="0"/>
              <a:t>Input</a:t>
            </a:r>
            <a:r>
              <a:rPr lang="en-US" dirty="0" smtClean="0"/>
              <a:t>: Sematic Graphs</a:t>
            </a:r>
          </a:p>
          <a:p>
            <a:r>
              <a:rPr lang="en-US" dirty="0" smtClean="0"/>
              <a:t>Output: Tuples</a:t>
            </a:r>
          </a:p>
          <a:p>
            <a:endParaRPr lang="en-US" dirty="0"/>
          </a:p>
          <a:p>
            <a:r>
              <a:rPr lang="en-US" dirty="0" smtClean="0"/>
              <a:t>Tuple = pair/triple of words which are obtained from certain patterns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Extraction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142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Double Propagation based sentiment extraction (Unsupervised)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i="1" dirty="0" smtClean="0"/>
              <a:t>“Opinion Word Expansion and Target Extraction through Double Propagation, 2011” </a:t>
            </a:r>
            <a:r>
              <a:rPr lang="en-US" dirty="0" smtClean="0"/>
              <a:t>by </a:t>
            </a:r>
            <a:r>
              <a:rPr lang="en-US" i="1" dirty="0" smtClean="0"/>
              <a:t>Bing Liu.</a:t>
            </a:r>
          </a:p>
          <a:p>
            <a:r>
              <a:rPr lang="en-US" dirty="0" smtClean="0"/>
              <a:t>Using </a:t>
            </a:r>
            <a:r>
              <a:rPr lang="en-US" b="1" i="1" dirty="0" smtClean="0"/>
              <a:t>seed words</a:t>
            </a:r>
          </a:p>
          <a:p>
            <a:r>
              <a:rPr lang="en-US" dirty="0" smtClean="0"/>
              <a:t>Domain independence given by those seed words</a:t>
            </a:r>
          </a:p>
          <a:p>
            <a:r>
              <a:rPr lang="en-US" dirty="0" smtClean="0"/>
              <a:t>No learning involved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19336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Propagation –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 – Text </a:t>
            </a:r>
            <a:r>
              <a:rPr lang="en-US" dirty="0"/>
              <a:t>Retrieval, Preprocessing </a:t>
            </a:r>
            <a:r>
              <a:rPr lang="en-US" dirty="0" smtClean="0"/>
              <a:t>and Semantic Graph generation + caching</a:t>
            </a:r>
          </a:p>
          <a:p>
            <a:pPr lvl="1"/>
            <a:r>
              <a:rPr lang="en-US" dirty="0" smtClean="0"/>
              <a:t>For each input file, generate an annotated SG for all sentences and save that graph in another file for possible later use (caching)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28599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Propagation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 – Opinion Word and Target Extraction</a:t>
            </a:r>
          </a:p>
          <a:p>
            <a:pPr lvl="1"/>
            <a:r>
              <a:rPr lang="en-US" dirty="0"/>
              <a:t>For each semantic graph, </a:t>
            </a:r>
            <a:r>
              <a:rPr lang="en-US" dirty="0" smtClean="0"/>
              <a:t>the Double Propagation algorithm is used to extract the opinion and the targets, using the rules which will be presented shortly.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99882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Propagation –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 – Sentiment Polarity Assignment</a:t>
            </a:r>
          </a:p>
          <a:p>
            <a:pPr lvl="1"/>
            <a:r>
              <a:rPr lang="en-US" dirty="0" smtClean="0"/>
              <a:t>For the extracted words, assign a polarity from a source like </a:t>
            </a:r>
            <a:r>
              <a:rPr lang="en-US" dirty="0" err="1" smtClean="0"/>
              <a:t>SentiWordNet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1206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D.P.A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88" y="1600200"/>
            <a:ext cx="6791423" cy="452596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41032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Extraction Rules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40" y="1600200"/>
            <a:ext cx="5893520" cy="4525963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>
                <a:solidFill>
                  <a:schemeClr val="tx2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5410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Scoring is based on the guidelines proposed in </a:t>
            </a:r>
            <a:r>
              <a:rPr lang="en-US" i="1" dirty="0" smtClean="0"/>
              <a:t>“Opinion Word Expansion and Target Extraction through Double Propagation, 2011” </a:t>
            </a:r>
            <a:r>
              <a:rPr lang="en-US" dirty="0" smtClean="0"/>
              <a:t>by </a:t>
            </a:r>
            <a:r>
              <a:rPr lang="en-US" i="1" dirty="0" smtClean="0"/>
              <a:t>Bing Liu.</a:t>
            </a:r>
          </a:p>
          <a:p>
            <a:r>
              <a:rPr lang="en-US" dirty="0" smtClean="0"/>
              <a:t>Same principle as the Double Propagation algorithm</a:t>
            </a:r>
          </a:p>
          <a:p>
            <a:r>
              <a:rPr lang="en-US" dirty="0" smtClean="0"/>
              <a:t>Assigns same scores to</a:t>
            </a:r>
            <a:endParaRPr lang="en-US" i="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&gt; </a:t>
            </a:r>
            <a:r>
              <a:rPr lang="en-US" i="0" dirty="0" smtClean="0"/>
              <a:t>Target (known) </a:t>
            </a:r>
            <a:r>
              <a:rPr lang="en-US" i="0" dirty="0" smtClean="0">
                <a:sym typeface="Wingdings" panose="05000000000000000000" pitchFamily="2" charset="2"/>
              </a:rPr>
              <a:t> Opinion (unknown)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&gt; </a:t>
            </a:r>
            <a:r>
              <a:rPr lang="en-US" i="0" dirty="0" smtClean="0">
                <a:sym typeface="Wingdings" panose="05000000000000000000" pitchFamily="2" charset="2"/>
              </a:rPr>
              <a:t> Opinion (known)  Target (unknown)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&gt; Target (known)  Opinion (unknown)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&gt; Opinion (known)  Target </a:t>
            </a:r>
            <a:r>
              <a:rPr lang="en-US" smtClean="0">
                <a:sym typeface="Wingdings" panose="05000000000000000000" pitchFamily="2" charset="2"/>
              </a:rPr>
              <a:t>(unknown)</a:t>
            </a:r>
            <a:endParaRPr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 smtClean="0">
                <a:solidFill>
                  <a:schemeClr val="tx2"/>
                </a:solidFill>
              </a:rPr>
              <a:t>Polarity assignment</a:t>
            </a:r>
            <a:endParaRPr lang="en-US" sz="3000" cap="smal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8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50" y="1143000"/>
            <a:ext cx="8228850" cy="498316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2. Homogeneous rule: For opinion words extracted by known opinion words and targets extracted by known targets, assign the same score as the known word.</a:t>
            </a:r>
          </a:p>
          <a:p>
            <a:pPr marL="0" lvl="0" indent="0">
              <a:buNone/>
            </a:pPr>
            <a:r>
              <a:rPr dirty="0"/>
              <a:t>3. Intra-review rule: Polarities are transmitted only in the same review and not between reviews. For instance if we know the polarity of a word from a previous review and find the same word in the current review, we have to assign a new polarity to it. Likewise, same words in the same review have the same polarity.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en-US" sz="3000" cap="small" dirty="0" smtClean="0">
                <a:solidFill>
                  <a:schemeClr val="tx2"/>
                </a:solidFill>
              </a:rPr>
              <a:t>Polarity assignment</a:t>
            </a:r>
            <a:endParaRPr lang="en-US" sz="3000" cap="smal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8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The proposed solution	</a:t>
            </a:r>
          </a:p>
          <a:p>
            <a:pPr lvl="1"/>
            <a:r>
              <a:rPr lang="en-US" dirty="0" smtClean="0"/>
              <a:t>Pre-processing step</a:t>
            </a:r>
          </a:p>
          <a:p>
            <a:pPr lvl="1"/>
            <a:r>
              <a:rPr lang="en-US" dirty="0" smtClean="0"/>
              <a:t>Target and opinion word extraction</a:t>
            </a:r>
          </a:p>
          <a:p>
            <a:pPr lvl="1"/>
            <a:r>
              <a:rPr lang="en-US" dirty="0" smtClean="0"/>
              <a:t>Polarity assignment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Improvements</a:t>
            </a:r>
          </a:p>
          <a:p>
            <a:r>
              <a:rPr lang="en-US" dirty="0" smtClean="0"/>
              <a:t>Bibliography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Data Used:</a:t>
            </a:r>
          </a:p>
          <a:p>
            <a:endParaRPr lang="en-US" dirty="0"/>
          </a:p>
          <a:p>
            <a:r>
              <a:rPr lang="en-US" dirty="0" smtClean="0"/>
              <a:t>The input text used consists of the first 100 </a:t>
            </a:r>
            <a:r>
              <a:rPr lang="en-US" dirty="0"/>
              <a:t>sentences from </a:t>
            </a:r>
            <a:r>
              <a:rPr lang="en-US" dirty="0" smtClean="0"/>
              <a:t>(Nikon </a:t>
            </a:r>
            <a:r>
              <a:rPr lang="en-US" dirty="0" err="1"/>
              <a:t>coolpix</a:t>
            </a:r>
            <a:r>
              <a:rPr lang="en-US" dirty="0"/>
              <a:t> </a:t>
            </a:r>
            <a:r>
              <a:rPr lang="en-US" dirty="0" smtClean="0"/>
              <a:t>4300.txt) review file provided by Professor Bing Liu.</a:t>
            </a:r>
          </a:p>
          <a:p>
            <a:endParaRPr lang="en-US" dirty="0" smtClean="0"/>
          </a:p>
          <a:p>
            <a:r>
              <a:rPr lang="en-US" dirty="0" smtClean="0"/>
              <a:t>The seed words are also taken from Professor Bing Liu, and consist of 4783 negative and 2006 positive opinion words.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6661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376452"/>
              </p:ext>
            </p:extLst>
          </p:nvPr>
        </p:nvGraphicFramePr>
        <p:xfrm>
          <a:off x="762000" y="1676401"/>
          <a:ext cx="7772401" cy="4571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2221"/>
                <a:gridCol w="1996336"/>
                <a:gridCol w="1597069"/>
                <a:gridCol w="1756775"/>
              </a:tblGrid>
              <a:tr h="137885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>
                          <a:effectLst/>
                        </a:rPr>
                        <a:t>Review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>
                          <a:effectLst/>
                        </a:rPr>
                        <a:t>Number of Seed Words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>
                          <a:effectLst/>
                        </a:rPr>
                        <a:t>Precision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Recall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7982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Canon G3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59.67%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63.38%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7982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Jukebox Zen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50.07%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61.98%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7982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Nikon coolpix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75.07%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53.14%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7982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Nokia 6610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67.26%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>
                          <a:effectLst/>
                        </a:rPr>
                        <a:t>59.64%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Opinion Word extraction results: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86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879788"/>
              </p:ext>
            </p:extLst>
          </p:nvPr>
        </p:nvGraphicFramePr>
        <p:xfrm>
          <a:off x="762000" y="1676401"/>
          <a:ext cx="7772401" cy="4571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2221"/>
                <a:gridCol w="1996336"/>
                <a:gridCol w="1597069"/>
                <a:gridCol w="1756775"/>
              </a:tblGrid>
              <a:tr h="137885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>
                          <a:effectLst/>
                        </a:rPr>
                        <a:t>Review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>
                          <a:effectLst/>
                        </a:rPr>
                        <a:t>Number of Seed Words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>
                          <a:effectLst/>
                        </a:rPr>
                        <a:t>Precision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Recall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7982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Canon G3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6785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40.86%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68.76%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7982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Jukebox Zen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6785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49.23%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61.41%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7982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Nikon coolpix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69.89%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52.73%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7982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Nokia 6610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65.08%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60.03%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extraction results: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34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753250"/>
              </p:ext>
            </p:extLst>
          </p:nvPr>
        </p:nvGraphicFramePr>
        <p:xfrm>
          <a:off x="762000" y="1676401"/>
          <a:ext cx="7772401" cy="4571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2221"/>
                <a:gridCol w="1996336"/>
                <a:gridCol w="1597069"/>
                <a:gridCol w="1756775"/>
              </a:tblGrid>
              <a:tr h="137885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>
                          <a:effectLst/>
                        </a:rPr>
                        <a:t>Review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>
                          <a:effectLst/>
                        </a:rPr>
                        <a:t>Number of Seed Words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>
                          <a:effectLst/>
                        </a:rPr>
                        <a:t>Precision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Recall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7982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Canon G3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6785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5</a:t>
                      </a:r>
                      <a:r>
                        <a:rPr lang="en-US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7</a:t>
                      </a:r>
                      <a:r>
                        <a:rPr lang="ro-RO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.73</a:t>
                      </a:r>
                      <a:r>
                        <a:rPr lang="ro-RO" sz="1000" spc="-5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%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5</a:t>
                      </a:r>
                      <a:r>
                        <a:rPr lang="en-US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5</a:t>
                      </a:r>
                      <a:r>
                        <a:rPr lang="ro-RO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.93</a:t>
                      </a:r>
                      <a:r>
                        <a:rPr lang="ro-RO" sz="1000" spc="-5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%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7982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Jukebox Zen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6785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48</a:t>
                      </a:r>
                      <a:r>
                        <a:rPr lang="ro-RO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.94</a:t>
                      </a:r>
                      <a:r>
                        <a:rPr lang="ro-RO" sz="1000" spc="-5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%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5</a:t>
                      </a:r>
                      <a:r>
                        <a:rPr lang="en-US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6</a:t>
                      </a:r>
                      <a:r>
                        <a:rPr lang="ro-RO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.50</a:t>
                      </a:r>
                      <a:r>
                        <a:rPr lang="ro-RO" sz="1000" spc="-5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%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7982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Nikon coolpix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7</a:t>
                      </a:r>
                      <a:r>
                        <a:rPr lang="en-US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3</a:t>
                      </a:r>
                      <a:r>
                        <a:rPr lang="ro-RO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.81</a:t>
                      </a:r>
                      <a:r>
                        <a:rPr lang="ro-RO" sz="1000" spc="-5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%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4</a:t>
                      </a:r>
                      <a:r>
                        <a:rPr lang="en-US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5</a:t>
                      </a:r>
                      <a:r>
                        <a:rPr lang="ro-RO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.05</a:t>
                      </a:r>
                      <a:r>
                        <a:rPr lang="ro-RO" sz="1000" spc="-5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%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7982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Nokia 6610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6</a:t>
                      </a:r>
                      <a:r>
                        <a:rPr lang="en-US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5</a:t>
                      </a:r>
                      <a:r>
                        <a:rPr lang="ro-RO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.52</a:t>
                      </a:r>
                      <a:r>
                        <a:rPr lang="ro-RO" sz="1000" spc="-5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%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5</a:t>
                      </a:r>
                      <a:r>
                        <a:rPr lang="en-US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0</a:t>
                      </a:r>
                      <a:r>
                        <a:rPr lang="ro-RO" sz="1000" spc="-5" dirty="0" smtClean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.08</a:t>
                      </a:r>
                      <a:r>
                        <a:rPr lang="ro-RO" sz="1000" spc="-5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%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Opinion word extraction results </a:t>
            </a:r>
            <a:br>
              <a:rPr lang="en-US" dirty="0" smtClean="0"/>
            </a:br>
            <a:r>
              <a:rPr lang="en-US" dirty="0" smtClean="0"/>
              <a:t>(two seed words):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94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753250"/>
              </p:ext>
            </p:extLst>
          </p:nvPr>
        </p:nvGraphicFramePr>
        <p:xfrm>
          <a:off x="762000" y="1676401"/>
          <a:ext cx="4418557" cy="4571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2221"/>
                <a:gridCol w="1996336"/>
              </a:tblGrid>
              <a:tr h="137885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>
                          <a:effectLst/>
                        </a:rPr>
                        <a:t>Review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Precision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7982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Canon G3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56.26%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7982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Jukebox Zen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49.23%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7982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Nikon coolpix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69.89%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  <a:tr h="79828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>
                          <a:effectLst/>
                        </a:rPr>
                        <a:t>Nokia 6610</a:t>
                      </a:r>
                      <a:endParaRPr lang="en-US" sz="1000" spc="-5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ro-RO" sz="1000" spc="-5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65.08%</a:t>
                      </a:r>
                      <a:endParaRPr lang="en-US" sz="1000" spc="-5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results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Score correctness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7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processed data in a </a:t>
            </a:r>
            <a:r>
              <a:rPr lang="en-US" dirty="0" err="1" smtClean="0"/>
              <a:t>NoSQL</a:t>
            </a:r>
            <a:r>
              <a:rPr lang="en-US" dirty="0" smtClean="0"/>
              <a:t> DB </a:t>
            </a:r>
          </a:p>
          <a:p>
            <a:r>
              <a:rPr lang="en-US" dirty="0" smtClean="0"/>
              <a:t>Create several crawlers for mining text</a:t>
            </a:r>
          </a:p>
          <a:p>
            <a:pPr lvl="1"/>
            <a:r>
              <a:rPr lang="en-US" dirty="0" smtClean="0"/>
              <a:t>Social Crawlers: mine Facebook comments</a:t>
            </a:r>
          </a:p>
          <a:p>
            <a:pPr lvl="1"/>
            <a:r>
              <a:rPr lang="en-US" dirty="0" smtClean="0"/>
              <a:t>Review Crawlers: mine reviews</a:t>
            </a:r>
          </a:p>
          <a:p>
            <a:pPr lvl="1"/>
            <a:r>
              <a:rPr lang="en-US" dirty="0" smtClean="0"/>
              <a:t>Geo-political Crawlers: mine forums and discussion boards on different subjects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improvements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01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– Step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the DP algorithm by adding rules 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Turne</a:t>
            </a:r>
            <a:r>
              <a:rPr lang="ro-RO" dirty="0" smtClean="0"/>
              <a:t>y</a:t>
            </a:r>
            <a:r>
              <a:rPr lang="en-US" dirty="0" smtClean="0"/>
              <a:t>’s article (“add reference here”)</a:t>
            </a:r>
          </a:p>
          <a:p>
            <a:r>
              <a:rPr lang="en-US" dirty="0" smtClean="0"/>
              <a:t>Refine DP by meddling with POS</a:t>
            </a:r>
          </a:p>
          <a:p>
            <a:pPr lvl="1"/>
            <a:r>
              <a:rPr lang="en-US" dirty="0" smtClean="0"/>
              <a:t>Ask Grammar experts for help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Add the following modules:</a:t>
            </a:r>
          </a:p>
          <a:p>
            <a:pPr lvl="1"/>
            <a:r>
              <a:rPr lang="en-US" dirty="0" smtClean="0"/>
              <a:t>Negation detection</a:t>
            </a:r>
          </a:p>
          <a:p>
            <a:pPr lvl="1"/>
            <a:r>
              <a:rPr lang="en-US" dirty="0" smtClean="0"/>
              <a:t>Sarcasm detection</a:t>
            </a:r>
          </a:p>
          <a:p>
            <a:pPr lvl="1"/>
            <a:r>
              <a:rPr lang="en-US" dirty="0" smtClean="0"/>
              <a:t>Opinion Word </a:t>
            </a:r>
            <a:r>
              <a:rPr lang="en-US" dirty="0" err="1" smtClean="0"/>
              <a:t>Prunning</a:t>
            </a:r>
            <a:r>
              <a:rPr lang="en-US" dirty="0" smtClean="0"/>
              <a:t> using </a:t>
            </a:r>
            <a:r>
              <a:rPr lang="en-US" dirty="0" err="1" smtClean="0"/>
              <a:t>SentiWordNet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improvements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8564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–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50" y="1600128"/>
            <a:ext cx="8228850" cy="4526035"/>
          </a:xfrm>
        </p:spPr>
        <p:txBody>
          <a:bodyPr/>
          <a:lstStyle/>
          <a:p>
            <a:r>
              <a:rPr lang="en-US" dirty="0" smtClean="0"/>
              <a:t>Try other sentiment scoring sources and algorithms</a:t>
            </a:r>
            <a:endParaRPr dirty="0"/>
          </a:p>
          <a:p>
            <a:r>
              <a:rPr lang="en-US" dirty="0"/>
              <a:t>Add Opinion Word modifiers</a:t>
            </a:r>
            <a:endParaRPr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improvements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703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467600" cy="579438"/>
          </a:xfrm>
        </p:spPr>
        <p:txBody>
          <a:bodyPr>
            <a:normAutofit/>
          </a:bodyPr>
          <a:lstStyle/>
          <a:p>
            <a:r>
              <a:rPr lang="en-US" dirty="0" smtClean="0"/>
              <a:t>Typical reviews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387587"/>
            <a:ext cx="8273467" cy="24986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901225"/>
            <a:ext cx="6096001" cy="2387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" y="1423707"/>
            <a:ext cx="9002381" cy="46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886700" cy="4351338"/>
          </a:xfrm>
        </p:spPr>
        <p:txBody>
          <a:bodyPr>
            <a:normAutofit/>
          </a:bodyPr>
          <a:lstStyle/>
          <a:p>
            <a:endParaRPr lang="en-US" b="1" i="1" dirty="0" smtClean="0"/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000" y="3429000"/>
            <a:ext cx="3048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</a:p>
        </p:txBody>
      </p:sp>
      <p:sp>
        <p:nvSpPr>
          <p:cNvPr id="7" name="Oval 6"/>
          <p:cNvSpPr/>
          <p:nvPr/>
        </p:nvSpPr>
        <p:spPr>
          <a:xfrm>
            <a:off x="762000" y="1295400"/>
            <a:ext cx="1524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</a:p>
          <a:p>
            <a:pPr algn="ctr"/>
            <a:r>
              <a:rPr lang="en-US" dirty="0" smtClean="0"/>
              <a:t>Texts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2362200"/>
            <a:ext cx="10668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5646738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4"/>
            <a:endCxn id="6" idx="0"/>
          </p:cNvCxnSpPr>
          <p:nvPr/>
        </p:nvCxnSpPr>
        <p:spPr>
          <a:xfrm>
            <a:off x="1524000" y="2514600"/>
            <a:ext cx="7620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6" idx="0"/>
          </p:cNvCxnSpPr>
          <p:nvPr/>
        </p:nvCxnSpPr>
        <p:spPr>
          <a:xfrm flipH="1">
            <a:off x="2286000" y="3200400"/>
            <a:ext cx="99060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>
            <a:off x="2286000" y="4648200"/>
            <a:ext cx="0" cy="998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00550" y="1295400"/>
            <a:ext cx="45910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express opinions regarding just about everything, whether they are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product-related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touristic attractions-related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UFO sightings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easiest way to express opinions is to use dedicated websites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r>
              <a:rPr lang="en-US" dirty="0" smtClean="0"/>
              <a:t>Tons of information</a:t>
            </a:r>
          </a:p>
          <a:p>
            <a:r>
              <a:rPr lang="en-US" dirty="0" smtClean="0"/>
              <a:t>Increasing budgets and attention towards gathering information regarding certain subjects</a:t>
            </a:r>
          </a:p>
          <a:p>
            <a:r>
              <a:rPr lang="en-US" dirty="0" smtClean="0"/>
              <a:t>Why unsupervised? </a:t>
            </a:r>
          </a:p>
          <a:p>
            <a:pPr lvl="1"/>
            <a:r>
              <a:rPr lang="en-US" dirty="0" smtClean="0"/>
              <a:t>Easier to use – no more manual annotations!</a:t>
            </a:r>
          </a:p>
          <a:p>
            <a:pPr lvl="1"/>
            <a:r>
              <a:rPr lang="en-US" dirty="0" smtClean="0"/>
              <a:t>Faster</a:t>
            </a:r>
          </a:p>
          <a:p>
            <a:pPr lvl="1"/>
            <a:r>
              <a:rPr lang="en-US" dirty="0" smtClean="0"/>
              <a:t>Cross-domain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Motivation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0742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9800"/>
            <a:ext cx="7886700" cy="3967163"/>
          </a:xfrm>
        </p:spPr>
        <p:txBody>
          <a:bodyPr/>
          <a:lstStyle/>
          <a:p>
            <a:r>
              <a:rPr lang="en-US" dirty="0" smtClean="0"/>
              <a:t>Based on the Double propagation algorithm</a:t>
            </a:r>
          </a:p>
          <a:p>
            <a:r>
              <a:rPr lang="en-US" dirty="0" smtClean="0"/>
              <a:t>Three main steps: </a:t>
            </a:r>
          </a:p>
          <a:p>
            <a:pPr lvl="1"/>
            <a:r>
              <a:rPr lang="en-US" dirty="0" smtClean="0"/>
              <a:t>Pre-processing</a:t>
            </a:r>
          </a:p>
          <a:p>
            <a:pPr lvl="1"/>
            <a:r>
              <a:rPr lang="en-US" dirty="0" smtClean="0"/>
              <a:t>Target and opinion words extraction</a:t>
            </a:r>
          </a:p>
          <a:p>
            <a:pPr lvl="1"/>
            <a:r>
              <a:rPr lang="en-US" dirty="0" smtClean="0"/>
              <a:t>Polarity assignment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proposed solution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4181"/>
            <a:ext cx="8229600" cy="287800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proposed solution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05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format: any text files containing sentences</a:t>
            </a:r>
          </a:p>
          <a:p>
            <a:r>
              <a:rPr lang="en-US" dirty="0" smtClean="0"/>
              <a:t>Output format: Semantic Graphs</a:t>
            </a:r>
            <a:endParaRPr lang="en-US" dirty="0"/>
          </a:p>
          <a:p>
            <a:r>
              <a:rPr lang="en-US" dirty="0" smtClean="0"/>
              <a:t>Semantic Graph Generation = MOST TIME CONSUMING PROCESS</a:t>
            </a:r>
          </a:p>
          <a:p>
            <a:pPr lvl="1"/>
            <a:r>
              <a:rPr lang="en-US" dirty="0" smtClean="0"/>
              <a:t>Ex: 2000 line text file = 10&lt; minutes to generate SGs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 The need to cache results for future use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19200" y="152400"/>
            <a:ext cx="7467600" cy="57943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Pre-processing</a:t>
            </a: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0826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848</Words>
  <Application>Microsoft Office PowerPoint</Application>
  <PresentationFormat>On-screen Show (4:3)</PresentationFormat>
  <Paragraphs>221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Batang</vt:lpstr>
      <vt:lpstr>Malgun Gothic</vt:lpstr>
      <vt:lpstr>MS Mincho</vt:lpstr>
      <vt:lpstr>Arial</vt:lpstr>
      <vt:lpstr>Calibri</vt:lpstr>
      <vt:lpstr>Calibri Light</vt:lpstr>
      <vt:lpstr>Times New Roman</vt:lpstr>
      <vt:lpstr>Wingdings</vt:lpstr>
      <vt:lpstr>Office Theme</vt:lpstr>
      <vt:lpstr>Unsupervised Sentiment Analysis</vt:lpstr>
      <vt:lpstr>Contents </vt:lpstr>
      <vt:lpstr>Typical reviews</vt:lpstr>
      <vt:lpstr>PowerPoint Presentation</vt:lpstr>
      <vt:lpstr>PowerPoint Presentation</vt:lpstr>
      <vt:lpstr>PowerPoint Presentation</vt:lpstr>
      <vt:lpstr>PowerPoint Presentation</vt:lpstr>
      <vt:lpstr>General Architecture Overview</vt:lpstr>
      <vt:lpstr>Step 1</vt:lpstr>
      <vt:lpstr>Step 1 – operations</vt:lpstr>
      <vt:lpstr>Step 2</vt:lpstr>
      <vt:lpstr>Double Propagation based sentiment extraction (Unsupervised)</vt:lpstr>
      <vt:lpstr>Double Propagation – Steps</vt:lpstr>
      <vt:lpstr>Double Propagation step</vt:lpstr>
      <vt:lpstr>Double Propagation – Steps</vt:lpstr>
      <vt:lpstr>Step 2 – D.P.A</vt:lpstr>
      <vt:lpstr>Step 2 – Extraction Rules</vt:lpstr>
      <vt:lpstr>Step 3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Improvements – Step 1</vt:lpstr>
      <vt:lpstr>Improvements – Step 2 </vt:lpstr>
      <vt:lpstr>Improvements – Step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Context-Behavioral Ad Recommendation System</dc:title>
  <dc:subject>Proposal Presentation</dc:subject>
  <dc:creator>Florin Cristian Macicasan</dc:creator>
  <cp:lastModifiedBy>Vlad Itu</cp:lastModifiedBy>
  <cp:revision>105</cp:revision>
  <dcterms:created xsi:type="dcterms:W3CDTF">2012-03-31T09:22:52Z</dcterms:created>
  <dcterms:modified xsi:type="dcterms:W3CDTF">2014-04-28T07:13:57Z</dcterms:modified>
  <cp:category>Documentation</cp:category>
  <cp:contentStatus>Pending Review</cp:contentStatus>
</cp:coreProperties>
</file>